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sldIdLst>
    <p:sldId id="270" r:id="rId2"/>
    <p:sldId id="344" r:id="rId3"/>
    <p:sldId id="353" r:id="rId4"/>
    <p:sldId id="352" r:id="rId5"/>
    <p:sldId id="351" r:id="rId6"/>
    <p:sldId id="345" r:id="rId7"/>
    <p:sldId id="346" r:id="rId8"/>
    <p:sldId id="347" r:id="rId9"/>
    <p:sldId id="348" r:id="rId10"/>
    <p:sldId id="349" r:id="rId11"/>
    <p:sldId id="350" r:id="rId12"/>
    <p:sldId id="312" r:id="rId13"/>
    <p:sldId id="283" r:id="rId14"/>
    <p:sldId id="308" r:id="rId15"/>
    <p:sldId id="323" r:id="rId16"/>
    <p:sldId id="313" r:id="rId17"/>
    <p:sldId id="314" r:id="rId18"/>
    <p:sldId id="330" r:id="rId19"/>
    <p:sldId id="360" r:id="rId20"/>
    <p:sldId id="358" r:id="rId21"/>
    <p:sldId id="357" r:id="rId22"/>
    <p:sldId id="356" r:id="rId23"/>
    <p:sldId id="355" r:id="rId24"/>
    <p:sldId id="354" r:id="rId25"/>
    <p:sldId id="359" r:id="rId26"/>
    <p:sldId id="332" r:id="rId27"/>
    <p:sldId id="340" r:id="rId28"/>
    <p:sldId id="338" r:id="rId29"/>
    <p:sldId id="333" r:id="rId30"/>
    <p:sldId id="339" r:id="rId31"/>
    <p:sldId id="337" r:id="rId32"/>
    <p:sldId id="341" r:id="rId33"/>
    <p:sldId id="342" r:id="rId34"/>
    <p:sldId id="343" r:id="rId35"/>
    <p:sldId id="334" r:id="rId36"/>
    <p:sldId id="335" r:id="rId37"/>
    <p:sldId id="336" r:id="rId38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CB0"/>
    <a:srgbClr val="93B1CC"/>
    <a:srgbClr val="B7AA9E"/>
    <a:srgbClr val="C4C18E"/>
    <a:srgbClr val="31AA1C"/>
    <a:srgbClr val="CF3900"/>
    <a:srgbClr val="007C8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howGuides="1">
      <p:cViewPr>
        <p:scale>
          <a:sx n="125" d="100"/>
          <a:sy n="125" d="100"/>
        </p:scale>
        <p:origin x="944" y="32"/>
      </p:cViewPr>
      <p:guideLst>
        <p:guide orient="horz" pos="21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36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0F6BE-A966-4B10-8117-2E5A38E0A877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41DB1445-6E00-4724-8E3E-D8C82C5253A9}">
      <dgm:prSet phldrT="[Text]"/>
      <dgm:spPr/>
      <dgm:t>
        <a:bodyPr/>
        <a:lstStyle/>
        <a:p>
          <a:r>
            <a:rPr lang="en-GB" dirty="0" smtClean="0"/>
            <a:t>Obtain Read Data</a:t>
          </a:r>
          <a:endParaRPr lang="en-GB" dirty="0"/>
        </a:p>
      </dgm:t>
    </dgm:pt>
    <dgm:pt modelId="{5A45F72A-B3D2-4A8F-A88E-3E11BFD9E296}" type="parTrans" cxnId="{4026B2F1-EB36-4C6D-B9DA-E2579EBCDBCF}">
      <dgm:prSet/>
      <dgm:spPr/>
      <dgm:t>
        <a:bodyPr/>
        <a:lstStyle/>
        <a:p>
          <a:endParaRPr lang="en-GB"/>
        </a:p>
      </dgm:t>
    </dgm:pt>
    <dgm:pt modelId="{53E7D200-BFAF-4908-95C3-5A36A85B759B}" type="sibTrans" cxnId="{4026B2F1-EB36-4C6D-B9DA-E2579EBCDBCF}">
      <dgm:prSet/>
      <dgm:spPr/>
      <dgm:t>
        <a:bodyPr/>
        <a:lstStyle/>
        <a:p>
          <a:endParaRPr lang="en-GB"/>
        </a:p>
      </dgm:t>
    </dgm:pt>
    <dgm:pt modelId="{8B1AAE15-13F2-4274-8726-39DF9E361152}">
      <dgm:prSet phldrT="[Text]"/>
      <dgm:spPr/>
      <dgm:t>
        <a:bodyPr/>
        <a:lstStyle/>
        <a:p>
          <a:r>
            <a:rPr lang="en-GB" dirty="0" smtClean="0"/>
            <a:t>Align Reads to Genome</a:t>
          </a:r>
          <a:endParaRPr lang="en-GB" dirty="0"/>
        </a:p>
      </dgm:t>
    </dgm:pt>
    <dgm:pt modelId="{03BACF34-83E1-496B-959B-93B81490948D}" type="parTrans" cxnId="{993183FA-FB75-4C3C-A029-BB4899E5A1B1}">
      <dgm:prSet/>
      <dgm:spPr/>
      <dgm:t>
        <a:bodyPr/>
        <a:lstStyle/>
        <a:p>
          <a:endParaRPr lang="en-GB"/>
        </a:p>
      </dgm:t>
    </dgm:pt>
    <dgm:pt modelId="{AB211BC9-B809-4918-84BD-C4ABF8B45FEC}" type="sibTrans" cxnId="{993183FA-FB75-4C3C-A029-BB4899E5A1B1}">
      <dgm:prSet/>
      <dgm:spPr/>
      <dgm:t>
        <a:bodyPr/>
        <a:lstStyle/>
        <a:p>
          <a:endParaRPr lang="en-GB"/>
        </a:p>
      </dgm:t>
    </dgm:pt>
    <dgm:pt modelId="{133C1C5B-FBB6-48C3-8198-A91B5CF5199A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Quality Control Alignment</a:t>
          </a:r>
          <a:endParaRPr lang="en-GB" dirty="0">
            <a:solidFill>
              <a:schemeClr val="tx1"/>
            </a:solidFill>
          </a:endParaRPr>
        </a:p>
      </dgm:t>
    </dgm:pt>
    <dgm:pt modelId="{E7D3AADA-03BA-4090-A8C9-23DEF1AEDFF5}" type="parTrans" cxnId="{8268C93E-5548-497C-936F-8D8FEA9E5BFF}">
      <dgm:prSet/>
      <dgm:spPr/>
      <dgm:t>
        <a:bodyPr/>
        <a:lstStyle/>
        <a:p>
          <a:endParaRPr lang="en-GB"/>
        </a:p>
      </dgm:t>
    </dgm:pt>
    <dgm:pt modelId="{4FE92F65-5A2E-47DD-AC84-D132F843694C}" type="sibTrans" cxnId="{8268C93E-5548-497C-936F-8D8FEA9E5BFF}">
      <dgm:prSet/>
      <dgm:spPr/>
      <dgm:t>
        <a:bodyPr/>
        <a:lstStyle/>
        <a:p>
          <a:endParaRPr lang="en-GB"/>
        </a:p>
      </dgm:t>
    </dgm:pt>
    <dgm:pt modelId="{E096C9BE-A2EB-4F98-9214-4CB5DC9D1B16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Call Variants</a:t>
          </a:r>
          <a:endParaRPr lang="en-GB" dirty="0">
            <a:solidFill>
              <a:schemeClr val="tx1"/>
            </a:solidFill>
          </a:endParaRPr>
        </a:p>
      </dgm:t>
    </dgm:pt>
    <dgm:pt modelId="{6CD94E3D-9AD6-4B5A-973B-A021DA553F0C}" type="parTrans" cxnId="{F182A03A-75EF-4B3C-8C18-8DDEC9AC2891}">
      <dgm:prSet/>
      <dgm:spPr/>
      <dgm:t>
        <a:bodyPr/>
        <a:lstStyle/>
        <a:p>
          <a:endParaRPr lang="en-GB"/>
        </a:p>
      </dgm:t>
    </dgm:pt>
    <dgm:pt modelId="{86ABC488-17ED-47F0-998A-B0F9121727FE}" type="sibTrans" cxnId="{F182A03A-75EF-4B3C-8C18-8DDEC9AC2891}">
      <dgm:prSet/>
      <dgm:spPr/>
      <dgm:t>
        <a:bodyPr/>
        <a:lstStyle/>
        <a:p>
          <a:endParaRPr lang="en-GB"/>
        </a:p>
      </dgm:t>
    </dgm:pt>
    <dgm:pt modelId="{2932FFEE-4B91-4B53-9692-CFC40E7FD812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Annotate Variants</a:t>
          </a:r>
          <a:endParaRPr lang="en-GB" dirty="0">
            <a:solidFill>
              <a:schemeClr val="tx1"/>
            </a:solidFill>
          </a:endParaRPr>
        </a:p>
      </dgm:t>
    </dgm:pt>
    <dgm:pt modelId="{0377940B-4294-42A0-B40B-843D7C069D1F}" type="parTrans" cxnId="{BA8D56CB-0716-461F-BC51-DB4F158640DB}">
      <dgm:prSet/>
      <dgm:spPr/>
      <dgm:t>
        <a:bodyPr/>
        <a:lstStyle/>
        <a:p>
          <a:endParaRPr lang="en-GB"/>
        </a:p>
      </dgm:t>
    </dgm:pt>
    <dgm:pt modelId="{5744D2DA-3B99-4FB2-AD0B-6BAC2C2E0834}" type="sibTrans" cxnId="{BA8D56CB-0716-461F-BC51-DB4F158640DB}">
      <dgm:prSet/>
      <dgm:spPr/>
      <dgm:t>
        <a:bodyPr/>
        <a:lstStyle/>
        <a:p>
          <a:endParaRPr lang="en-GB"/>
        </a:p>
      </dgm:t>
    </dgm:pt>
    <dgm:pt modelId="{A2AE39FE-4019-40C9-A615-6DBDC3F96AA7}">
      <dgm:prSet phldrT="[Text]"/>
      <dgm:spPr/>
      <dgm:t>
        <a:bodyPr/>
        <a:lstStyle/>
        <a:p>
          <a:r>
            <a:rPr lang="en-GB" dirty="0" smtClean="0"/>
            <a:t>Filter Variants</a:t>
          </a:r>
          <a:endParaRPr lang="en-GB" dirty="0"/>
        </a:p>
      </dgm:t>
    </dgm:pt>
    <dgm:pt modelId="{06FB00BD-A93D-43BE-8B47-2EB2438D973D}" type="parTrans" cxnId="{72F74FEA-1D86-45D3-80D4-A0B427876584}">
      <dgm:prSet/>
      <dgm:spPr/>
      <dgm:t>
        <a:bodyPr/>
        <a:lstStyle/>
        <a:p>
          <a:endParaRPr lang="en-GB"/>
        </a:p>
      </dgm:t>
    </dgm:pt>
    <dgm:pt modelId="{678C729D-8C3D-4546-BEBF-4EDAB74506AB}" type="sibTrans" cxnId="{72F74FEA-1D86-45D3-80D4-A0B427876584}">
      <dgm:prSet/>
      <dgm:spPr/>
      <dgm:t>
        <a:bodyPr/>
        <a:lstStyle/>
        <a:p>
          <a:endParaRPr lang="en-GB"/>
        </a:p>
      </dgm:t>
    </dgm:pt>
    <dgm:pt modelId="{0C088458-4953-4A98-836E-46EDCEF7CD45}">
      <dgm:prSet phldrT="[Text]"/>
      <dgm:spPr/>
      <dgm:t>
        <a:bodyPr/>
        <a:lstStyle/>
        <a:p>
          <a:r>
            <a:rPr lang="en-GB" dirty="0" smtClean="0"/>
            <a:t>Quality Control Reads</a:t>
          </a:r>
          <a:endParaRPr lang="en-GB" dirty="0"/>
        </a:p>
      </dgm:t>
    </dgm:pt>
    <dgm:pt modelId="{A91730F4-C274-4A72-9F36-7CB3F0BEFCCC}" type="parTrans" cxnId="{04E81CC4-77D7-4A2E-BE70-3E05F6960B38}">
      <dgm:prSet/>
      <dgm:spPr/>
      <dgm:t>
        <a:bodyPr/>
        <a:lstStyle/>
        <a:p>
          <a:endParaRPr lang="en-GB"/>
        </a:p>
      </dgm:t>
    </dgm:pt>
    <dgm:pt modelId="{A733500E-28F8-416A-AF23-1342C4E2F82D}" type="sibTrans" cxnId="{04E81CC4-77D7-4A2E-BE70-3E05F6960B38}">
      <dgm:prSet/>
      <dgm:spPr/>
      <dgm:t>
        <a:bodyPr/>
        <a:lstStyle/>
        <a:p>
          <a:endParaRPr lang="en-GB"/>
        </a:p>
      </dgm:t>
    </dgm:pt>
    <dgm:pt modelId="{EE19A4AF-16CB-4087-A950-0E74F9246457}">
      <dgm:prSet phldrT="[Text]"/>
      <dgm:spPr/>
      <dgm:t>
        <a:bodyPr/>
        <a:lstStyle/>
        <a:p>
          <a:r>
            <a:rPr lang="en-GB" dirty="0" smtClean="0"/>
            <a:t>Identify Changes</a:t>
          </a:r>
          <a:endParaRPr lang="en-GB" dirty="0"/>
        </a:p>
      </dgm:t>
    </dgm:pt>
    <dgm:pt modelId="{74CC7B01-5964-448A-820F-56A8F9903083}" type="parTrans" cxnId="{9B257977-D730-4918-9711-81E9127EDD13}">
      <dgm:prSet/>
      <dgm:spPr/>
      <dgm:t>
        <a:bodyPr/>
        <a:lstStyle/>
        <a:p>
          <a:endParaRPr lang="en-GB"/>
        </a:p>
      </dgm:t>
    </dgm:pt>
    <dgm:pt modelId="{13A1EF8B-7C7D-4691-9697-D7513B70BE64}" type="sibTrans" cxnId="{9B257977-D730-4918-9711-81E9127EDD13}">
      <dgm:prSet/>
      <dgm:spPr/>
      <dgm:t>
        <a:bodyPr/>
        <a:lstStyle/>
        <a:p>
          <a:endParaRPr lang="en-GB"/>
        </a:p>
      </dgm:t>
    </dgm:pt>
    <dgm:pt modelId="{291BFF39-DA32-4B64-AFDB-F82F80A0D06E}" type="pres">
      <dgm:prSet presAssocID="{F720F6BE-A966-4B10-8117-2E5A38E0A877}" presName="Name0" presStyleCnt="0">
        <dgm:presLayoutVars>
          <dgm:dir/>
          <dgm:resizeHandles val="exact"/>
        </dgm:presLayoutVars>
      </dgm:prSet>
      <dgm:spPr/>
    </dgm:pt>
    <dgm:pt modelId="{D8863819-7C01-4FAB-855E-3AE456A8BBBE}" type="pres">
      <dgm:prSet presAssocID="{41DB1445-6E00-4724-8E3E-D8C82C5253A9}" presName="parTxOnly" presStyleLbl="node1" presStyleIdx="0" presStyleCnt="8" custLinFactNeighborX="-61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BDE9BA-F65D-4783-B6B6-E5D2F6645601}" type="pres">
      <dgm:prSet presAssocID="{53E7D200-BFAF-4908-95C3-5A36A85B759B}" presName="parSpace" presStyleCnt="0"/>
      <dgm:spPr/>
    </dgm:pt>
    <dgm:pt modelId="{723DA1A2-D304-4A98-AA09-868679A8E22A}" type="pres">
      <dgm:prSet presAssocID="{0C088458-4953-4A98-836E-46EDCEF7CD45}" presName="parTxOnly" presStyleLbl="node1" presStyleIdx="1" presStyleCnt="8" custLinFactNeighborX="-316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E6F363-8971-41EA-A035-5B9949549564}" type="pres">
      <dgm:prSet presAssocID="{A733500E-28F8-416A-AF23-1342C4E2F82D}" presName="parSpace" presStyleCnt="0"/>
      <dgm:spPr/>
    </dgm:pt>
    <dgm:pt modelId="{8C4246D3-F76E-4142-912B-EF78B46A3125}" type="pres">
      <dgm:prSet presAssocID="{8B1AAE15-13F2-4274-8726-39DF9E361152}" presName="parTxOnly" presStyleLbl="node1" presStyleIdx="2" presStyleCnt="8" custLinFactNeighborX="-316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84EFC0-DC9C-41B2-87AC-24988BD5A88B}" type="pres">
      <dgm:prSet presAssocID="{AB211BC9-B809-4918-84BD-C4ABF8B45FEC}" presName="parSpace" presStyleCnt="0"/>
      <dgm:spPr/>
    </dgm:pt>
    <dgm:pt modelId="{BEC4E0B0-A510-4778-BFB6-1F26F66994F9}" type="pres">
      <dgm:prSet presAssocID="{133C1C5B-FBB6-48C3-8198-A91B5CF5199A}" presName="parTxOnly" presStyleLbl="node1" presStyleIdx="3" presStyleCnt="8" custLinFactNeighborX="-316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1F8DF3-851F-4A35-ACA2-7DFBF0FC7092}" type="pres">
      <dgm:prSet presAssocID="{4FE92F65-5A2E-47DD-AC84-D132F843694C}" presName="parSpace" presStyleCnt="0"/>
      <dgm:spPr/>
    </dgm:pt>
    <dgm:pt modelId="{0E38AAD9-018D-44ED-904D-B8628C97DFFB}" type="pres">
      <dgm:prSet presAssocID="{E096C9BE-A2EB-4F98-9214-4CB5DC9D1B16}" presName="parTxOnly" presStyleLbl="node1" presStyleIdx="4" presStyleCnt="8" custLinFactNeighborX="-316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96E72A-612E-435F-AF11-E238321D84F4}" type="pres">
      <dgm:prSet presAssocID="{86ABC488-17ED-47F0-998A-B0F9121727FE}" presName="parSpace" presStyleCnt="0"/>
      <dgm:spPr/>
    </dgm:pt>
    <dgm:pt modelId="{CA14932F-DECE-402D-B3B2-921CDC6E2125}" type="pres">
      <dgm:prSet presAssocID="{2932FFEE-4B91-4B53-9692-CFC40E7FD812}" presName="parTxOnly" presStyleLbl="node1" presStyleIdx="5" presStyleCnt="8" custLinFactNeighborX="-316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FB8962-E2BB-4253-BBF1-B3141474DA45}" type="pres">
      <dgm:prSet presAssocID="{5744D2DA-3B99-4FB2-AD0B-6BAC2C2E0834}" presName="parSpace" presStyleCnt="0"/>
      <dgm:spPr/>
    </dgm:pt>
    <dgm:pt modelId="{376920FB-C5DD-40A3-8D6C-B9F54E3305D2}" type="pres">
      <dgm:prSet presAssocID="{A2AE39FE-4019-40C9-A615-6DBDC3F96AA7}" presName="parTxOnly" presStyleLbl="node1" presStyleIdx="6" presStyleCnt="8" custLinFactNeighborX="-316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64D469-3438-42C8-951F-53B5806C5688}" type="pres">
      <dgm:prSet presAssocID="{678C729D-8C3D-4546-BEBF-4EDAB74506AB}" presName="parSpace" presStyleCnt="0"/>
      <dgm:spPr/>
    </dgm:pt>
    <dgm:pt modelId="{5A03F3DB-C7CC-4E8B-9FC1-F99FDB430E00}" type="pres">
      <dgm:prSet presAssocID="{EE19A4AF-16CB-4087-A950-0E74F9246457}" presName="parTxOnly" presStyleLbl="node1" presStyleIdx="7" presStyleCnt="8" custLinFactNeighborX="-316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AF9C60B-BBF1-4556-BD6C-3E3C54C0B50B}" type="presOf" srcId="{F720F6BE-A966-4B10-8117-2E5A38E0A877}" destId="{291BFF39-DA32-4B64-AFDB-F82F80A0D06E}" srcOrd="0" destOrd="0" presId="urn:microsoft.com/office/officeart/2005/8/layout/hChevron3"/>
    <dgm:cxn modelId="{91E0643D-7BDD-4480-83A6-3B2F3E3D06A2}" type="presOf" srcId="{8B1AAE15-13F2-4274-8726-39DF9E361152}" destId="{8C4246D3-F76E-4142-912B-EF78B46A3125}" srcOrd="0" destOrd="0" presId="urn:microsoft.com/office/officeart/2005/8/layout/hChevron3"/>
    <dgm:cxn modelId="{4026B2F1-EB36-4C6D-B9DA-E2579EBCDBCF}" srcId="{F720F6BE-A966-4B10-8117-2E5A38E0A877}" destId="{41DB1445-6E00-4724-8E3E-D8C82C5253A9}" srcOrd="0" destOrd="0" parTransId="{5A45F72A-B3D2-4A8F-A88E-3E11BFD9E296}" sibTransId="{53E7D200-BFAF-4908-95C3-5A36A85B759B}"/>
    <dgm:cxn modelId="{9B257977-D730-4918-9711-81E9127EDD13}" srcId="{F720F6BE-A966-4B10-8117-2E5A38E0A877}" destId="{EE19A4AF-16CB-4087-A950-0E74F9246457}" srcOrd="7" destOrd="0" parTransId="{74CC7B01-5964-448A-820F-56A8F9903083}" sibTransId="{13A1EF8B-7C7D-4691-9697-D7513B70BE64}"/>
    <dgm:cxn modelId="{BEC8BAC1-742E-48BD-AC57-9A7F9350DB8A}" type="presOf" srcId="{A2AE39FE-4019-40C9-A615-6DBDC3F96AA7}" destId="{376920FB-C5DD-40A3-8D6C-B9F54E3305D2}" srcOrd="0" destOrd="0" presId="urn:microsoft.com/office/officeart/2005/8/layout/hChevron3"/>
    <dgm:cxn modelId="{BA8D56CB-0716-461F-BC51-DB4F158640DB}" srcId="{F720F6BE-A966-4B10-8117-2E5A38E0A877}" destId="{2932FFEE-4B91-4B53-9692-CFC40E7FD812}" srcOrd="5" destOrd="0" parTransId="{0377940B-4294-42A0-B40B-843D7C069D1F}" sibTransId="{5744D2DA-3B99-4FB2-AD0B-6BAC2C2E0834}"/>
    <dgm:cxn modelId="{5DE3C4D0-A594-4BD5-ADE7-7F80FDE7C196}" type="presOf" srcId="{2932FFEE-4B91-4B53-9692-CFC40E7FD812}" destId="{CA14932F-DECE-402D-B3B2-921CDC6E2125}" srcOrd="0" destOrd="0" presId="urn:microsoft.com/office/officeart/2005/8/layout/hChevron3"/>
    <dgm:cxn modelId="{0FA02C59-2403-4A83-9772-DF72C43AA807}" type="presOf" srcId="{41DB1445-6E00-4724-8E3E-D8C82C5253A9}" destId="{D8863819-7C01-4FAB-855E-3AE456A8BBBE}" srcOrd="0" destOrd="0" presId="urn:microsoft.com/office/officeart/2005/8/layout/hChevron3"/>
    <dgm:cxn modelId="{72F74FEA-1D86-45D3-80D4-A0B427876584}" srcId="{F720F6BE-A966-4B10-8117-2E5A38E0A877}" destId="{A2AE39FE-4019-40C9-A615-6DBDC3F96AA7}" srcOrd="6" destOrd="0" parTransId="{06FB00BD-A93D-43BE-8B47-2EB2438D973D}" sibTransId="{678C729D-8C3D-4546-BEBF-4EDAB74506AB}"/>
    <dgm:cxn modelId="{51E9FC7A-2ABB-4854-BB1B-5A4E79643CB8}" type="presOf" srcId="{133C1C5B-FBB6-48C3-8198-A91B5CF5199A}" destId="{BEC4E0B0-A510-4778-BFB6-1F26F66994F9}" srcOrd="0" destOrd="0" presId="urn:microsoft.com/office/officeart/2005/8/layout/hChevron3"/>
    <dgm:cxn modelId="{04E81CC4-77D7-4A2E-BE70-3E05F6960B38}" srcId="{F720F6BE-A966-4B10-8117-2E5A38E0A877}" destId="{0C088458-4953-4A98-836E-46EDCEF7CD45}" srcOrd="1" destOrd="0" parTransId="{A91730F4-C274-4A72-9F36-7CB3F0BEFCCC}" sibTransId="{A733500E-28F8-416A-AF23-1342C4E2F82D}"/>
    <dgm:cxn modelId="{32F7CED0-B439-45D5-9683-A961366AB9AA}" type="presOf" srcId="{EE19A4AF-16CB-4087-A950-0E74F9246457}" destId="{5A03F3DB-C7CC-4E8B-9FC1-F99FDB430E00}" srcOrd="0" destOrd="0" presId="urn:microsoft.com/office/officeart/2005/8/layout/hChevron3"/>
    <dgm:cxn modelId="{F182A03A-75EF-4B3C-8C18-8DDEC9AC2891}" srcId="{F720F6BE-A966-4B10-8117-2E5A38E0A877}" destId="{E096C9BE-A2EB-4F98-9214-4CB5DC9D1B16}" srcOrd="4" destOrd="0" parTransId="{6CD94E3D-9AD6-4B5A-973B-A021DA553F0C}" sibTransId="{86ABC488-17ED-47F0-998A-B0F9121727FE}"/>
    <dgm:cxn modelId="{D04625DC-9A82-4FB8-B56F-3CDF680D501F}" type="presOf" srcId="{0C088458-4953-4A98-836E-46EDCEF7CD45}" destId="{723DA1A2-D304-4A98-AA09-868679A8E22A}" srcOrd="0" destOrd="0" presId="urn:microsoft.com/office/officeart/2005/8/layout/hChevron3"/>
    <dgm:cxn modelId="{8268C93E-5548-497C-936F-8D8FEA9E5BFF}" srcId="{F720F6BE-A966-4B10-8117-2E5A38E0A877}" destId="{133C1C5B-FBB6-48C3-8198-A91B5CF5199A}" srcOrd="3" destOrd="0" parTransId="{E7D3AADA-03BA-4090-A8C9-23DEF1AEDFF5}" sibTransId="{4FE92F65-5A2E-47DD-AC84-D132F843694C}"/>
    <dgm:cxn modelId="{993183FA-FB75-4C3C-A029-BB4899E5A1B1}" srcId="{F720F6BE-A966-4B10-8117-2E5A38E0A877}" destId="{8B1AAE15-13F2-4274-8726-39DF9E361152}" srcOrd="2" destOrd="0" parTransId="{03BACF34-83E1-496B-959B-93B81490948D}" sibTransId="{AB211BC9-B809-4918-84BD-C4ABF8B45FEC}"/>
    <dgm:cxn modelId="{81C53B0A-E35D-429F-A2C6-838F5E47CD00}" type="presOf" srcId="{E096C9BE-A2EB-4F98-9214-4CB5DC9D1B16}" destId="{0E38AAD9-018D-44ED-904D-B8628C97DFFB}" srcOrd="0" destOrd="0" presId="urn:microsoft.com/office/officeart/2005/8/layout/hChevron3"/>
    <dgm:cxn modelId="{79A0C8FA-1632-4210-9841-BE309A00BF44}" type="presParOf" srcId="{291BFF39-DA32-4B64-AFDB-F82F80A0D06E}" destId="{D8863819-7C01-4FAB-855E-3AE456A8BBBE}" srcOrd="0" destOrd="0" presId="urn:microsoft.com/office/officeart/2005/8/layout/hChevron3"/>
    <dgm:cxn modelId="{E39E26CA-DEDA-42AA-9FD5-9E8E11105549}" type="presParOf" srcId="{291BFF39-DA32-4B64-AFDB-F82F80A0D06E}" destId="{04BDE9BA-F65D-4783-B6B6-E5D2F6645601}" srcOrd="1" destOrd="0" presId="urn:microsoft.com/office/officeart/2005/8/layout/hChevron3"/>
    <dgm:cxn modelId="{913C6D9D-7410-4664-B640-3D359484FCB6}" type="presParOf" srcId="{291BFF39-DA32-4B64-AFDB-F82F80A0D06E}" destId="{723DA1A2-D304-4A98-AA09-868679A8E22A}" srcOrd="2" destOrd="0" presId="urn:microsoft.com/office/officeart/2005/8/layout/hChevron3"/>
    <dgm:cxn modelId="{9B4EF802-7129-4242-9D27-578751C3A992}" type="presParOf" srcId="{291BFF39-DA32-4B64-AFDB-F82F80A0D06E}" destId="{92E6F363-8971-41EA-A035-5B9949549564}" srcOrd="3" destOrd="0" presId="urn:microsoft.com/office/officeart/2005/8/layout/hChevron3"/>
    <dgm:cxn modelId="{CD905FE3-8AA5-405C-A251-5BCF0E3806D6}" type="presParOf" srcId="{291BFF39-DA32-4B64-AFDB-F82F80A0D06E}" destId="{8C4246D3-F76E-4142-912B-EF78B46A3125}" srcOrd="4" destOrd="0" presId="urn:microsoft.com/office/officeart/2005/8/layout/hChevron3"/>
    <dgm:cxn modelId="{74DF5871-6C78-4A71-B6E5-6440CAAC7291}" type="presParOf" srcId="{291BFF39-DA32-4B64-AFDB-F82F80A0D06E}" destId="{7884EFC0-DC9C-41B2-87AC-24988BD5A88B}" srcOrd="5" destOrd="0" presId="urn:microsoft.com/office/officeart/2005/8/layout/hChevron3"/>
    <dgm:cxn modelId="{47A1AB54-5036-4EBB-8EB1-AECF8B8E79BF}" type="presParOf" srcId="{291BFF39-DA32-4B64-AFDB-F82F80A0D06E}" destId="{BEC4E0B0-A510-4778-BFB6-1F26F66994F9}" srcOrd="6" destOrd="0" presId="urn:microsoft.com/office/officeart/2005/8/layout/hChevron3"/>
    <dgm:cxn modelId="{F0ED54AE-34EA-4DFA-A264-05F6D799B1C2}" type="presParOf" srcId="{291BFF39-DA32-4B64-AFDB-F82F80A0D06E}" destId="{0B1F8DF3-851F-4A35-ACA2-7DFBF0FC7092}" srcOrd="7" destOrd="0" presId="urn:microsoft.com/office/officeart/2005/8/layout/hChevron3"/>
    <dgm:cxn modelId="{D2DEA22D-EB60-4A41-ADB1-6ED3A2AF8DA5}" type="presParOf" srcId="{291BFF39-DA32-4B64-AFDB-F82F80A0D06E}" destId="{0E38AAD9-018D-44ED-904D-B8628C97DFFB}" srcOrd="8" destOrd="0" presId="urn:microsoft.com/office/officeart/2005/8/layout/hChevron3"/>
    <dgm:cxn modelId="{6FEABB2E-3433-4ADC-BF98-D112AAA7EBA2}" type="presParOf" srcId="{291BFF39-DA32-4B64-AFDB-F82F80A0D06E}" destId="{A596E72A-612E-435F-AF11-E238321D84F4}" srcOrd="9" destOrd="0" presId="urn:microsoft.com/office/officeart/2005/8/layout/hChevron3"/>
    <dgm:cxn modelId="{DE8243F9-0D18-4E50-BFE1-5DEE53A9A28E}" type="presParOf" srcId="{291BFF39-DA32-4B64-AFDB-F82F80A0D06E}" destId="{CA14932F-DECE-402D-B3B2-921CDC6E2125}" srcOrd="10" destOrd="0" presId="urn:microsoft.com/office/officeart/2005/8/layout/hChevron3"/>
    <dgm:cxn modelId="{71322989-9370-48F6-9A85-9DB24FAD67B0}" type="presParOf" srcId="{291BFF39-DA32-4B64-AFDB-F82F80A0D06E}" destId="{69FB8962-E2BB-4253-BBF1-B3141474DA45}" srcOrd="11" destOrd="0" presId="urn:microsoft.com/office/officeart/2005/8/layout/hChevron3"/>
    <dgm:cxn modelId="{A7944449-307F-46E6-B480-3416AECA8086}" type="presParOf" srcId="{291BFF39-DA32-4B64-AFDB-F82F80A0D06E}" destId="{376920FB-C5DD-40A3-8D6C-B9F54E3305D2}" srcOrd="12" destOrd="0" presId="urn:microsoft.com/office/officeart/2005/8/layout/hChevron3"/>
    <dgm:cxn modelId="{53A8EBB0-FE6E-4051-A9C8-8E7BD358B017}" type="presParOf" srcId="{291BFF39-DA32-4B64-AFDB-F82F80A0D06E}" destId="{D064D469-3438-42C8-951F-53B5806C5688}" srcOrd="13" destOrd="0" presId="urn:microsoft.com/office/officeart/2005/8/layout/hChevron3"/>
    <dgm:cxn modelId="{E272D10C-0DFA-45B2-83C5-B9558D923841}" type="presParOf" srcId="{291BFF39-DA32-4B64-AFDB-F82F80A0D06E}" destId="{5A03F3DB-C7CC-4E8B-9FC1-F99FDB430E00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63819-7C01-4FAB-855E-3AE456A8BBBE}">
      <dsp:nvSpPr>
        <dsp:cNvPr id="0" name=""/>
        <dsp:cNvSpPr/>
      </dsp:nvSpPr>
      <dsp:spPr>
        <a:xfrm>
          <a:off x="0" y="2830936"/>
          <a:ext cx="1402844" cy="561137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Obtain Read Data</a:t>
          </a:r>
          <a:endParaRPr lang="en-GB" sz="1200" kern="1200" dirty="0"/>
        </a:p>
      </dsp:txBody>
      <dsp:txXfrm>
        <a:off x="0" y="2830936"/>
        <a:ext cx="1262560" cy="561137"/>
      </dsp:txXfrm>
    </dsp:sp>
    <dsp:sp modelId="{723DA1A2-D304-4A98-AA09-868679A8E22A}">
      <dsp:nvSpPr>
        <dsp:cNvPr id="0" name=""/>
        <dsp:cNvSpPr/>
      </dsp:nvSpPr>
      <dsp:spPr>
        <a:xfrm>
          <a:off x="1037891" y="2830936"/>
          <a:ext cx="1402844" cy="561137"/>
        </a:xfrm>
        <a:prstGeom prst="chevron">
          <a:avLst/>
        </a:prstGeom>
        <a:solidFill>
          <a:schemeClr val="accent2">
            <a:shade val="50000"/>
            <a:hueOff val="101294"/>
            <a:satOff val="-4679"/>
            <a:lumOff val="122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Quality Control Reads</a:t>
          </a:r>
          <a:endParaRPr lang="en-GB" sz="1200" kern="1200" dirty="0"/>
        </a:p>
      </dsp:txBody>
      <dsp:txXfrm>
        <a:off x="1318460" y="2830936"/>
        <a:ext cx="841707" cy="561137"/>
      </dsp:txXfrm>
    </dsp:sp>
    <dsp:sp modelId="{8C4246D3-F76E-4142-912B-EF78B46A3125}">
      <dsp:nvSpPr>
        <dsp:cNvPr id="0" name=""/>
        <dsp:cNvSpPr/>
      </dsp:nvSpPr>
      <dsp:spPr>
        <a:xfrm>
          <a:off x="2160167" y="2830936"/>
          <a:ext cx="1402844" cy="561137"/>
        </a:xfrm>
        <a:prstGeom prst="chevron">
          <a:avLst/>
        </a:prstGeom>
        <a:solidFill>
          <a:schemeClr val="accent2">
            <a:shade val="50000"/>
            <a:hueOff val="202588"/>
            <a:satOff val="-9359"/>
            <a:lumOff val="244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Align Reads to Genome</a:t>
          </a:r>
          <a:endParaRPr lang="en-GB" sz="1200" kern="1200" dirty="0"/>
        </a:p>
      </dsp:txBody>
      <dsp:txXfrm>
        <a:off x="2440736" y="2830936"/>
        <a:ext cx="841707" cy="561137"/>
      </dsp:txXfrm>
    </dsp:sp>
    <dsp:sp modelId="{BEC4E0B0-A510-4778-BFB6-1F26F66994F9}">
      <dsp:nvSpPr>
        <dsp:cNvPr id="0" name=""/>
        <dsp:cNvSpPr/>
      </dsp:nvSpPr>
      <dsp:spPr>
        <a:xfrm>
          <a:off x="3282442" y="2830936"/>
          <a:ext cx="1402844" cy="561137"/>
        </a:xfrm>
        <a:prstGeom prst="chevron">
          <a:avLst/>
        </a:prstGeom>
        <a:solidFill>
          <a:schemeClr val="accent2">
            <a:shade val="50000"/>
            <a:hueOff val="303883"/>
            <a:satOff val="-14038"/>
            <a:lumOff val="366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Quality Control Alignment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563011" y="2830936"/>
        <a:ext cx="841707" cy="561137"/>
      </dsp:txXfrm>
    </dsp:sp>
    <dsp:sp modelId="{0E38AAD9-018D-44ED-904D-B8628C97DFFB}">
      <dsp:nvSpPr>
        <dsp:cNvPr id="0" name=""/>
        <dsp:cNvSpPr/>
      </dsp:nvSpPr>
      <dsp:spPr>
        <a:xfrm>
          <a:off x="4404718" y="2830936"/>
          <a:ext cx="1402844" cy="561137"/>
        </a:xfrm>
        <a:prstGeom prst="chevron">
          <a:avLst/>
        </a:prstGeom>
        <a:solidFill>
          <a:schemeClr val="accent2">
            <a:shade val="50000"/>
            <a:hueOff val="405177"/>
            <a:satOff val="-18718"/>
            <a:lumOff val="48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Call Variants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4685287" y="2830936"/>
        <a:ext cx="841707" cy="561137"/>
      </dsp:txXfrm>
    </dsp:sp>
    <dsp:sp modelId="{CA14932F-DECE-402D-B3B2-921CDC6E2125}">
      <dsp:nvSpPr>
        <dsp:cNvPr id="0" name=""/>
        <dsp:cNvSpPr/>
      </dsp:nvSpPr>
      <dsp:spPr>
        <a:xfrm>
          <a:off x="5526994" y="2830936"/>
          <a:ext cx="1402844" cy="561137"/>
        </a:xfrm>
        <a:prstGeom prst="chevron">
          <a:avLst/>
        </a:prstGeom>
        <a:solidFill>
          <a:schemeClr val="accent2">
            <a:shade val="50000"/>
            <a:hueOff val="303883"/>
            <a:satOff val="-14038"/>
            <a:lumOff val="366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Annotate Variants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5807563" y="2830936"/>
        <a:ext cx="841707" cy="561137"/>
      </dsp:txXfrm>
    </dsp:sp>
    <dsp:sp modelId="{376920FB-C5DD-40A3-8D6C-B9F54E3305D2}">
      <dsp:nvSpPr>
        <dsp:cNvPr id="0" name=""/>
        <dsp:cNvSpPr/>
      </dsp:nvSpPr>
      <dsp:spPr>
        <a:xfrm>
          <a:off x="6649269" y="2830936"/>
          <a:ext cx="1402844" cy="561137"/>
        </a:xfrm>
        <a:prstGeom prst="chevron">
          <a:avLst/>
        </a:prstGeom>
        <a:solidFill>
          <a:schemeClr val="accent2">
            <a:shade val="50000"/>
            <a:hueOff val="202588"/>
            <a:satOff val="-9359"/>
            <a:lumOff val="244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Filter Variants</a:t>
          </a:r>
          <a:endParaRPr lang="en-GB" sz="1200" kern="1200" dirty="0"/>
        </a:p>
      </dsp:txBody>
      <dsp:txXfrm>
        <a:off x="6929838" y="2830936"/>
        <a:ext cx="841707" cy="561137"/>
      </dsp:txXfrm>
    </dsp:sp>
    <dsp:sp modelId="{5A03F3DB-C7CC-4E8B-9FC1-F99FDB430E00}">
      <dsp:nvSpPr>
        <dsp:cNvPr id="0" name=""/>
        <dsp:cNvSpPr/>
      </dsp:nvSpPr>
      <dsp:spPr>
        <a:xfrm>
          <a:off x="7771545" y="2830936"/>
          <a:ext cx="1402844" cy="561137"/>
        </a:xfrm>
        <a:prstGeom prst="chevron">
          <a:avLst/>
        </a:prstGeom>
        <a:solidFill>
          <a:schemeClr val="accent2">
            <a:shade val="50000"/>
            <a:hueOff val="101294"/>
            <a:satOff val="-4679"/>
            <a:lumOff val="122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Identify Changes</a:t>
          </a:r>
          <a:endParaRPr lang="en-GB" sz="1200" kern="1200" dirty="0"/>
        </a:p>
      </dsp:txBody>
      <dsp:txXfrm>
        <a:off x="8052114" y="2830936"/>
        <a:ext cx="841707" cy="56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91335B-729A-4A94-9858-0532A0721F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0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42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1335B-729A-4A94-9858-0532A0721F4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05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1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2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1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14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13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1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Let us start the session with a question.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09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3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23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7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71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15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9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6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56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62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Genetic variation can be divided into different forms according to the size and type of genomic variation underpinning genetic change. These include: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Small-scale sequence variation (&lt; 1Kbp):[8]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Substitution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err="1" smtClean="0"/>
              <a:t>Indels</a:t>
            </a:r>
            <a:endParaRPr lang="en-GB" alt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Large-scale Structural variation (&gt;1Kbp):[8]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Copy number variation: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Copy number loss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Copy number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Rearrangement: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Translocation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Inversion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Segmental acquired </a:t>
            </a:r>
            <a:r>
              <a:rPr lang="en-GB" altLang="en-US" sz="1200" dirty="0" err="1" smtClean="0"/>
              <a:t>uniparental</a:t>
            </a:r>
            <a:r>
              <a:rPr lang="en-GB" altLang="en-US" sz="1200" dirty="0" smtClean="0"/>
              <a:t> </a:t>
            </a:r>
            <a:r>
              <a:rPr lang="en-GB" altLang="en-US" sz="1200" dirty="0" err="1" smtClean="0"/>
              <a:t>disomy</a:t>
            </a:r>
            <a:endParaRPr lang="en-GB" alt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Numerical variation (whole chromosomes or genomes):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Polyploidy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Aneuploidy</a:t>
            </a:r>
          </a:p>
        </p:txBody>
      </p:sp>
    </p:spTree>
    <p:extLst>
      <p:ext uri="{BB962C8B-B14F-4D97-AF65-F5344CB8AC3E}">
        <p14:creationId xmlns:p14="http://schemas.microsoft.com/office/powerpoint/2010/main" val="1223189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54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79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12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38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7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88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0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Resource</a:t>
            </a:r>
            <a:r>
              <a:rPr lang="en-US" altLang="en-US" baseline="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GB" altLang="en-US" sz="1200" b="1" i="1" kern="1200" dirty="0" err="1" smtClean="0">
                <a:solidFill>
                  <a:schemeClr val="tx1"/>
                </a:solidFill>
                <a:latin typeface="Arial" charset="0"/>
                <a:ea typeface="Arial" pitchFamily="-105" charset="0"/>
                <a:cs typeface="Arial" charset="0"/>
              </a:rPr>
              <a:t>Leishmania</a:t>
            </a:r>
            <a:r>
              <a:rPr lang="en-GB" altLang="en-US" sz="1200" b="1" i="1" kern="1200" dirty="0" smtClean="0">
                <a:solidFill>
                  <a:schemeClr val="tx1"/>
                </a:solidFill>
                <a:latin typeface="Arial" charset="0"/>
                <a:ea typeface="Arial" pitchFamily="-105" charset="0"/>
                <a:cs typeface="Arial" charset="0"/>
              </a:rPr>
              <a:t> </a:t>
            </a:r>
            <a:r>
              <a:rPr lang="en-GB" altLang="en-US" sz="1200" b="0" i="1" kern="1200" dirty="0" smtClean="0">
                <a:solidFill>
                  <a:schemeClr val="tx1"/>
                </a:solidFill>
                <a:latin typeface="Arial" charset="0"/>
                <a:ea typeface="Arial" pitchFamily="-105" charset="0"/>
                <a:cs typeface="Arial" charset="0"/>
              </a:rPr>
              <a:t>genomics</a:t>
            </a:r>
          </a:p>
          <a:p>
            <a:r>
              <a:rPr lang="en-GB" altLang="en-US" sz="1200" b="0" i="1" kern="1200" dirty="0" smtClean="0">
                <a:solidFill>
                  <a:schemeClr val="tx1"/>
                </a:solidFill>
                <a:latin typeface="Arial" charset="0"/>
                <a:ea typeface="Arial" pitchFamily="-105" charset="0"/>
                <a:cs typeface="Arial" charset="0"/>
              </a:rPr>
              <a:t>Explore</a:t>
            </a:r>
            <a:r>
              <a:rPr lang="en-GB" altLang="en-US" sz="1200" b="0" i="1" kern="1200" baseline="0" dirty="0" smtClean="0">
                <a:solidFill>
                  <a:schemeClr val="tx1"/>
                </a:solidFill>
                <a:latin typeface="Arial" charset="0"/>
                <a:ea typeface="Arial" pitchFamily="-105" charset="0"/>
                <a:cs typeface="Arial" charset="0"/>
              </a:rPr>
              <a:t> the wealth of information available at </a:t>
            </a:r>
            <a:r>
              <a:rPr lang="en-GB" alt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Arial" pitchFamily="-105" charset="0"/>
                <a:cs typeface="Arial" charset="0"/>
              </a:rPr>
              <a:t>TriTrypDB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0243" name="Notes Placeholder 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28600" indent="-228600" eaLnBrk="1">
              <a:buAutoNum type="arabicPeriod"/>
            </a:pPr>
            <a:r>
              <a:rPr lang="en-US" altLang="en-US" dirty="0" smtClean="0">
                <a:latin typeface="Times New Roman" pitchFamily="18" charset="0"/>
              </a:rPr>
              <a:t>Importance of genomics</a:t>
            </a:r>
            <a:r>
              <a:rPr lang="en-US" altLang="en-US" baseline="0" dirty="0" smtClean="0">
                <a:latin typeface="Times New Roman" pitchFamily="18" charset="0"/>
              </a:rPr>
              <a:t> profiling of parasites</a:t>
            </a:r>
          </a:p>
          <a:p>
            <a:pPr marL="228600" indent="-228600" eaLnBrk="1">
              <a:buAutoNum type="arabicPeriod"/>
            </a:pPr>
            <a:r>
              <a:rPr lang="en-US" altLang="en-US" baseline="0" dirty="0" smtClean="0">
                <a:latin typeface="Times New Roman" pitchFamily="18" charset="0"/>
              </a:rPr>
              <a:t>How geographical distribution of different strains compare in genomics profiling </a:t>
            </a: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789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1638" cy="41100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9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267" name="Notes Placeholder 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1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9939" name="Notes Placeholder 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" r="6810"/>
          <a:stretch>
            <a:fillRect/>
          </a:stretch>
        </p:blipFill>
        <p:spPr bwMode="auto">
          <a:xfrm>
            <a:off x="0" y="-1381125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" name="Picture 8" descr="IIII_key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57875"/>
            <a:ext cx="4860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596900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970463" y="5807075"/>
            <a:ext cx="3421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2000" smtClean="0">
                <a:solidFill>
                  <a:schemeClr val="bg1"/>
                </a:solidFill>
              </a:rPr>
              <a:t>Wellcome Trust Centre</a:t>
            </a:r>
          </a:p>
          <a:p>
            <a:pPr eaLnBrk="1" hangingPunct="1">
              <a:defRPr/>
            </a:pPr>
            <a:r>
              <a:rPr lang="en-GB" sz="2000" smtClean="0">
                <a:solidFill>
                  <a:schemeClr val="bg1"/>
                </a:solidFill>
              </a:rPr>
              <a:t>For Molecular Parasitology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73063" y="-177800"/>
            <a:ext cx="5859462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600" b="1">
                <a:solidFill>
                  <a:srgbClr val="007C85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163" y="1319213"/>
            <a:ext cx="5859462" cy="973137"/>
          </a:xfrm>
        </p:spPr>
        <p:txBody>
          <a:bodyPr/>
          <a:lstStyle>
            <a:lvl1pPr>
              <a:buNone/>
              <a:defRPr sz="3600" b="0">
                <a:solidFill>
                  <a:srgbClr val="007C85"/>
                </a:solidFill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0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93700" y="1377950"/>
            <a:ext cx="908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smtClean="0"/>
              <a:t>Body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700" y="422275"/>
            <a:ext cx="69342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5F209D-E838-4F01-83E4-ADCC8EF66C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279400"/>
            <a:ext cx="9348787" cy="4821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7D871B8-2869-413D-9A2A-C11775EF93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0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A1DA8E-ABB5-4FC4-AD2B-87BA33EB35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18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47625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47625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DCAC40-7199-489E-8342-B622420CE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744352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346075"/>
            <a:ext cx="9348787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pic>
        <p:nvPicPr>
          <p:cNvPr id="1028" name="Picture 5" descr="IIII_keylin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57875"/>
            <a:ext cx="4860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596900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2"/>
          <p:cNvSpPr txBox="1">
            <a:spLocks noChangeArrowheads="1"/>
          </p:cNvSpPr>
          <p:nvPr userDrawn="1"/>
        </p:nvSpPr>
        <p:spPr bwMode="auto">
          <a:xfrm>
            <a:off x="4970463" y="5807075"/>
            <a:ext cx="3421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2000" smtClean="0">
                <a:solidFill>
                  <a:schemeClr val="bg1"/>
                </a:solidFill>
              </a:rPr>
              <a:t>Wellcome Trust Centre</a:t>
            </a:r>
          </a:p>
          <a:p>
            <a:pPr eaLnBrk="1" hangingPunct="1">
              <a:defRPr/>
            </a:pPr>
            <a:r>
              <a:rPr lang="en-GB" sz="2000" smtClean="0">
                <a:solidFill>
                  <a:schemeClr val="bg1"/>
                </a:solidFill>
              </a:rPr>
              <a:t>For Molecular Parasitology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800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588" indent="455613" algn="l" rtl="0" eaLnBrk="0" fontAlgn="base" hangingPunct="0">
        <a:spcBef>
          <a:spcPct val="3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177800" indent="-174625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46075" indent="-166688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523875" indent="-176213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equenceontology.org/gff3.s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amtools.github.io/hts-specs/SAMv1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1000genomes.org/wiki/Analysis/vcf4.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73063" y="-1109115"/>
            <a:ext cx="9371012" cy="11207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3000" i="1" dirty="0" smtClean="0">
                <a:solidFill>
                  <a:schemeClr val="tx1"/>
                </a:solidFill>
              </a:rPr>
              <a:t>Leishmania</a:t>
            </a:r>
            <a:r>
              <a:rPr lang="en-GB" altLang="en-US" sz="3000" dirty="0" smtClean="0">
                <a:solidFill>
                  <a:schemeClr val="tx1"/>
                </a:solidFill>
              </a:rPr>
              <a:t> Drug Resistance Genomics Session - 2 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11163" y="506429"/>
            <a:ext cx="5859462" cy="973137"/>
          </a:xfrm>
        </p:spPr>
        <p:txBody>
          <a:bodyPr/>
          <a:lstStyle/>
          <a:p>
            <a:pPr marL="0" indent="0"/>
            <a:endParaRPr lang="en-GB" altLang="en-US" sz="3000" dirty="0" smtClean="0">
              <a:solidFill>
                <a:schemeClr val="tx1"/>
              </a:solidFill>
            </a:endParaRPr>
          </a:p>
          <a:p>
            <a:pPr marL="0" indent="0"/>
            <a:r>
              <a:rPr lang="en-GB" sz="3000" dirty="0">
                <a:solidFill>
                  <a:schemeClr val="dk1"/>
                </a:solidFill>
              </a:rPr>
              <a:t>Kathryn Crouch</a:t>
            </a:r>
            <a:endParaRPr lang="en-GB" altLang="en-US" sz="3000" dirty="0" smtClean="0">
              <a:solidFill>
                <a:schemeClr val="tx1"/>
              </a:solidFill>
            </a:endParaRPr>
          </a:p>
          <a:p>
            <a:pPr marL="0" indent="0"/>
            <a:r>
              <a:rPr lang="en-GB" altLang="en-US" sz="3000" dirty="0" smtClean="0">
                <a:solidFill>
                  <a:schemeClr val="tx1"/>
                </a:solidFill>
              </a:rPr>
              <a:t>Mani </a:t>
            </a:r>
            <a:r>
              <a:rPr lang="en-GB" altLang="en-US" sz="3000" dirty="0" smtClean="0">
                <a:solidFill>
                  <a:schemeClr val="tx1"/>
                </a:solidFill>
              </a:rPr>
              <a:t>Mudaliar</a:t>
            </a:r>
            <a:endParaRPr lang="en-GB" altLang="en-US" sz="3000" dirty="0" smtClean="0">
              <a:solidFill>
                <a:schemeClr val="tx1"/>
              </a:solidFill>
            </a:endParaRPr>
          </a:p>
          <a:p>
            <a:pPr marL="0" indent="0"/>
            <a:r>
              <a:rPr lang="en-GB" altLang="en-US" sz="3000" dirty="0" smtClean="0">
                <a:solidFill>
                  <a:schemeClr val="tx1"/>
                </a:solidFill>
              </a:rPr>
              <a:t>Jon Wilkes</a:t>
            </a:r>
            <a:endParaRPr lang="en-GB" altLang="en-US" sz="3000" dirty="0">
              <a:solidFill>
                <a:schemeClr val="tx1"/>
              </a:solidFill>
            </a:endParaRPr>
          </a:p>
          <a:p>
            <a:pPr marL="0" indent="0"/>
            <a:endParaRPr lang="en-GB" altLang="en-US" sz="3000" dirty="0" smtClean="0">
              <a:solidFill>
                <a:schemeClr val="tx1"/>
              </a:solidFill>
            </a:endParaRPr>
          </a:p>
          <a:p>
            <a:pPr marL="0" indent="0"/>
            <a:endParaRPr lang="en-GB" altLang="en-US" sz="3000" dirty="0">
              <a:solidFill>
                <a:schemeClr val="tx1"/>
              </a:solidFill>
            </a:endParaRPr>
          </a:p>
          <a:p>
            <a:pPr marL="0" indent="0"/>
            <a:endParaRPr lang="en-GB" altLang="en-US" sz="3000" dirty="0" smtClean="0">
              <a:solidFill>
                <a:schemeClr val="tx1"/>
              </a:solidFill>
            </a:endParaRPr>
          </a:p>
          <a:p>
            <a:pPr marL="0" indent="0"/>
            <a:endParaRPr lang="en-GB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fnd\Dropbox\WTCMP\Presentations\PI_symposium_2013\heatmap_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80963"/>
            <a:ext cx="5059362" cy="534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30175"/>
            <a:ext cx="21939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GB" sz="3000" b="1" dirty="0" smtClean="0">
                <a:latin typeface="+mj-lt"/>
              </a:rPr>
              <a:t>Gene Dose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436563" y="1320800"/>
            <a:ext cx="3452812" cy="523875"/>
            <a:chOff x="436120" y="1132137"/>
            <a:chExt cx="3453709" cy="523220"/>
          </a:xfrm>
        </p:grpSpPr>
        <p:sp>
          <p:nvSpPr>
            <p:cNvPr id="9" name="Rectangle 8"/>
            <p:cNvSpPr/>
            <p:nvPr/>
          </p:nvSpPr>
          <p:spPr>
            <a:xfrm>
              <a:off x="436120" y="1262149"/>
              <a:ext cx="1573621" cy="7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6120" y="1466681"/>
              <a:ext cx="1573621" cy="7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408" name="TextBox 2"/>
            <p:cNvSpPr txBox="1">
              <a:spLocks noChangeArrowheads="1"/>
            </p:cNvSpPr>
            <p:nvPr/>
          </p:nvSpPr>
          <p:spPr bwMode="auto">
            <a:xfrm>
              <a:off x="2162629" y="1132137"/>
              <a:ext cx="1727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/>
                <a:t>disomic chromosome</a:t>
              </a:r>
            </a:p>
          </p:txBody>
        </p:sp>
        <p:sp>
          <p:nvSpPr>
            <p:cNvPr id="6" name="Pentagon 5"/>
            <p:cNvSpPr/>
            <p:nvPr/>
          </p:nvSpPr>
          <p:spPr>
            <a:xfrm>
              <a:off x="871208" y="1233610"/>
              <a:ext cx="711385" cy="117328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877560" y="1444484"/>
              <a:ext cx="711385" cy="115742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36563" y="3665538"/>
            <a:ext cx="3460750" cy="536575"/>
            <a:chOff x="436120" y="3664833"/>
            <a:chExt cx="3460969" cy="537376"/>
          </a:xfrm>
        </p:grpSpPr>
        <p:sp>
          <p:nvSpPr>
            <p:cNvPr id="2" name="Rectangle 1"/>
            <p:cNvSpPr/>
            <p:nvPr/>
          </p:nvSpPr>
          <p:spPr>
            <a:xfrm>
              <a:off x="436120" y="3904903"/>
              <a:ext cx="1574900" cy="71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120" y="4108406"/>
              <a:ext cx="1574900" cy="7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120" y="3707759"/>
              <a:ext cx="1574900" cy="7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402" name="TextBox 11"/>
            <p:cNvSpPr txBox="1">
              <a:spLocks noChangeArrowheads="1"/>
            </p:cNvSpPr>
            <p:nvPr/>
          </p:nvSpPr>
          <p:spPr bwMode="auto">
            <a:xfrm>
              <a:off x="2169889" y="3664833"/>
              <a:ext cx="1727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/>
                <a:t>trisomic chromosome</a:t>
              </a:r>
            </a:p>
          </p:txBody>
        </p:sp>
        <p:sp>
          <p:nvSpPr>
            <p:cNvPr id="15" name="Pentagon 14"/>
            <p:cNvSpPr/>
            <p:nvPr/>
          </p:nvSpPr>
          <p:spPr>
            <a:xfrm>
              <a:off x="863184" y="3664833"/>
              <a:ext cx="711245" cy="116060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" name="Pentagon 15"/>
            <p:cNvSpPr/>
            <p:nvPr/>
          </p:nvSpPr>
          <p:spPr>
            <a:xfrm>
              <a:off x="877473" y="3882645"/>
              <a:ext cx="711245" cy="116061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" name="Pentagon 16"/>
            <p:cNvSpPr/>
            <p:nvPr/>
          </p:nvSpPr>
          <p:spPr>
            <a:xfrm>
              <a:off x="877473" y="4086148"/>
              <a:ext cx="711245" cy="116061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6563" y="2395538"/>
            <a:ext cx="3452812" cy="522287"/>
            <a:chOff x="436563" y="2395538"/>
            <a:chExt cx="3452812" cy="522287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36563" y="2540000"/>
              <a:ext cx="1573212" cy="73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36563" y="2744788"/>
              <a:ext cx="1573212" cy="73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" name="Pentagon 19"/>
            <p:cNvSpPr/>
            <p:nvPr/>
          </p:nvSpPr>
          <p:spPr bwMode="auto">
            <a:xfrm>
              <a:off x="696913" y="2714625"/>
              <a:ext cx="479425" cy="115888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395" name="TextBox 21"/>
            <p:cNvSpPr txBox="1">
              <a:spLocks noChangeArrowheads="1"/>
            </p:cNvSpPr>
            <p:nvPr/>
          </p:nvSpPr>
          <p:spPr bwMode="auto">
            <a:xfrm>
              <a:off x="2162624" y="2395538"/>
              <a:ext cx="1726751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/>
                <a:t>disomic chromosome</a:t>
              </a:r>
            </a:p>
          </p:txBody>
        </p:sp>
        <p:sp>
          <p:nvSpPr>
            <p:cNvPr id="23" name="Pentagon 22"/>
            <p:cNvSpPr/>
            <p:nvPr/>
          </p:nvSpPr>
          <p:spPr bwMode="auto">
            <a:xfrm>
              <a:off x="1371600" y="2721202"/>
              <a:ext cx="479425" cy="115887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4" name="Pentagon 23"/>
            <p:cNvSpPr/>
            <p:nvPr/>
          </p:nvSpPr>
          <p:spPr bwMode="auto">
            <a:xfrm>
              <a:off x="696913" y="2511425"/>
              <a:ext cx="479425" cy="115888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5" name="Pentagon 24"/>
            <p:cNvSpPr/>
            <p:nvPr/>
          </p:nvSpPr>
          <p:spPr bwMode="auto">
            <a:xfrm>
              <a:off x="1371600" y="2503488"/>
              <a:ext cx="479425" cy="117475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006975" y="0"/>
            <a:ext cx="885825" cy="5422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682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68263" y="150813"/>
            <a:ext cx="73421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Calibri" pitchFamily="34" charset="0"/>
              </a:rPr>
              <a:t>Is there a direct correlation between chromosome and gene CNV and mRNA levels?  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7256463" y="61913"/>
            <a:ext cx="1979612" cy="5265737"/>
            <a:chOff x="6840000" y="61200"/>
            <a:chExt cx="1980000" cy="5266799"/>
          </a:xfrm>
        </p:grpSpPr>
        <p:pic>
          <p:nvPicPr>
            <p:cNvPr id="7173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0000" y="61200"/>
              <a:ext cx="1980000" cy="1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0000" y="1845359"/>
              <a:ext cx="1980000" cy="1574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0000" y="3760560"/>
              <a:ext cx="1980000" cy="1567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695450"/>
            <a:ext cx="532606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432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11113"/>
            <a:ext cx="8796338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GB" altLang="en-US" sz="3200" b="1" dirty="0" smtClean="0"/>
              <a:t>Genomics Workflow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43552007"/>
              </p:ext>
            </p:extLst>
          </p:nvPr>
        </p:nvGraphicFramePr>
        <p:xfrm>
          <a:off x="638175" y="11113"/>
          <a:ext cx="9267825" cy="622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Brace 2"/>
          <p:cNvSpPr/>
          <p:nvPr/>
        </p:nvSpPr>
        <p:spPr>
          <a:xfrm rot="16200000">
            <a:off x="2054225" y="1108075"/>
            <a:ext cx="431800" cy="26987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/>
          <p:cNvSpPr/>
          <p:nvPr/>
        </p:nvSpPr>
        <p:spPr>
          <a:xfrm rot="16200000">
            <a:off x="4683125" y="1616075"/>
            <a:ext cx="431800" cy="16827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/>
          <p:cNvSpPr/>
          <p:nvPr/>
        </p:nvSpPr>
        <p:spPr>
          <a:xfrm rot="16200000">
            <a:off x="6918325" y="1616074"/>
            <a:ext cx="431800" cy="16827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422400" y="1625600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Session 1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48125" y="1651000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Session 2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86500" y="1663700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Session 3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178800" y="1651000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Session 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5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270933" y="578390"/>
            <a:ext cx="9347200" cy="448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200" b="1" dirty="0" smtClean="0"/>
              <a:t>Session 2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Sort bam files </a:t>
            </a:r>
            <a:r>
              <a:rPr lang="en-GB" sz="3200" dirty="0"/>
              <a:t>and remove </a:t>
            </a:r>
            <a:r>
              <a:rPr lang="en-GB" sz="3200" dirty="0" smtClean="0"/>
              <a:t>PCR duplicates (continue from the last session)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Exploration </a:t>
            </a:r>
            <a:r>
              <a:rPr lang="en-GB" sz="3200" dirty="0"/>
              <a:t>of mapped reads (BAM </a:t>
            </a:r>
            <a:r>
              <a:rPr lang="en-GB" sz="3200" dirty="0" smtClean="0"/>
              <a:t>files)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Mapping Statistics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Variant calling using GATK</a:t>
            </a:r>
            <a:endParaRPr lang="en-GB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14313"/>
            <a:ext cx="8796338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GB" altLang="en-US" sz="3200" b="1" dirty="0" smtClean="0"/>
              <a:t>Software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/>
              <a:t>IGV – for browsing the alignments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/>
              <a:t>GATK – http:</a:t>
            </a:r>
            <a:r>
              <a:rPr lang="en-GB" altLang="en-US" sz="2400" dirty="0"/>
              <a:t>//</a:t>
            </a:r>
            <a:r>
              <a:rPr lang="en-GB" altLang="en-US" sz="2400" dirty="0" smtClean="0"/>
              <a:t>www.broadinstitute.org/software/igv/log-in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err="1" smtClean="0"/>
              <a:t>Bedtools</a:t>
            </a:r>
            <a:r>
              <a:rPr lang="en-GB" altLang="en-US" sz="2400" dirty="0" smtClean="0"/>
              <a:t> – for generating stats and manipulating files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/>
              <a:t>https://code.google.com/p/bedtools/</a:t>
            </a:r>
            <a:endParaRPr lang="en-GB" altLang="en-US" sz="2400" dirty="0" smtClean="0"/>
          </a:p>
          <a:p>
            <a:pPr marL="0" indent="0" eaLnBrk="1" hangingPunct="1">
              <a:lnSpc>
                <a:spcPct val="150000"/>
              </a:lnSpc>
            </a:pPr>
            <a:endParaRPr lang="en-GB" altLang="en-US" sz="2400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b="1" dirty="0"/>
              <a:t>Reference Genome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/>
              <a:t>To view genes you need the GFF file for L. </a:t>
            </a:r>
            <a:r>
              <a:rPr lang="en-GB" altLang="en-US" sz="2400" dirty="0" err="1" smtClean="0"/>
              <a:t>mexicana</a:t>
            </a:r>
            <a:r>
              <a:rPr lang="en-GB" altLang="en-US" sz="2400" dirty="0" smtClean="0"/>
              <a:t> U1103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/>
              <a:t>http</a:t>
            </a:r>
            <a:r>
              <a:rPr lang="en-GB" altLang="en-US" sz="2400" dirty="0"/>
              <a:t>://tritrypdb.org/tritrypdb/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805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118533" y="112715"/>
            <a:ext cx="966893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200" b="1" dirty="0" smtClean="0"/>
              <a:t>GATK Variant Calling Best Practices Workflow</a:t>
            </a:r>
          </a:p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400" dirty="0" err="1" smtClean="0"/>
              <a:t>www.broadinstitute.org</a:t>
            </a:r>
            <a:r>
              <a:rPr lang="en-GB" altLang="en-US" sz="2400" dirty="0"/>
              <a:t>/</a:t>
            </a:r>
            <a:r>
              <a:rPr lang="en-GB" altLang="en-US" sz="2400" dirty="0" err="1"/>
              <a:t>gatk</a:t>
            </a:r>
            <a:r>
              <a:rPr lang="en-GB" altLang="en-US" sz="2400" dirty="0"/>
              <a:t>/</a:t>
            </a:r>
            <a:endParaRPr lang="en-GB" altLang="en-US" sz="2400" dirty="0" smtClean="0"/>
          </a:p>
        </p:txBody>
      </p:sp>
      <p:pic>
        <p:nvPicPr>
          <p:cNvPr id="3" name="Picture 2" descr="44f317f8850ba74b64ba47b02d1ba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769"/>
            <a:ext cx="9906000" cy="51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522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200" b="1" dirty="0" smtClean="0"/>
              <a:t>Session 2 Objectives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3200" dirty="0" smtClean="0"/>
              <a:t>By the end of this session you will be able to: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/>
              <a:t>Sort bam files and remove PCR </a:t>
            </a:r>
            <a:r>
              <a:rPr lang="en-GB" sz="3200" dirty="0" smtClean="0"/>
              <a:t>duplicates</a:t>
            </a:r>
            <a:endParaRPr lang="en-GB" altLang="en-US" sz="32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3200" dirty="0" smtClean="0"/>
              <a:t>Browse aligned read (bam) files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3200" dirty="0" smtClean="0"/>
              <a:t>Use </a:t>
            </a:r>
            <a:r>
              <a:rPr lang="en-GB" altLang="en-US" sz="3200" dirty="0" err="1" smtClean="0"/>
              <a:t>samtools</a:t>
            </a:r>
            <a:r>
              <a:rPr lang="en-GB" altLang="en-US" sz="3200" dirty="0" smtClean="0"/>
              <a:t> to get chromosome size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3200" dirty="0" smtClean="0"/>
              <a:t>Calculate read coverage by chromosome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3200" dirty="0" smtClean="0"/>
              <a:t>Identify variants in the genome (SNPs)</a:t>
            </a:r>
          </a:p>
        </p:txBody>
      </p:sp>
    </p:spTree>
    <p:extLst>
      <p:ext uri="{BB962C8B-B14F-4D97-AF65-F5344CB8AC3E}">
        <p14:creationId xmlns:p14="http://schemas.microsoft.com/office/powerpoint/2010/main" val="3875706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400" b="1" i="1" dirty="0"/>
              <a:t>Leishmania</a:t>
            </a:r>
            <a:r>
              <a:rPr lang="en-GB" altLang="en-US" sz="2400" b="1" dirty="0"/>
              <a:t> Drug Resistance </a:t>
            </a:r>
            <a:r>
              <a:rPr lang="en-GB" altLang="en-US" sz="2400" b="1" dirty="0" smtClean="0"/>
              <a:t>Genomics Session 2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Generate a </a:t>
            </a:r>
            <a:r>
              <a:rPr lang="en-GB" altLang="en-US" sz="2400" dirty="0" err="1" smtClean="0"/>
              <a:t>fasta</a:t>
            </a:r>
            <a:r>
              <a:rPr lang="en-GB" altLang="en-US" sz="2400" dirty="0" smtClean="0"/>
              <a:t> index of the reference genome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Calculate per-chromosome coverage 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Download L. </a:t>
            </a:r>
            <a:r>
              <a:rPr lang="en-GB" altLang="en-US" sz="2400" dirty="0" err="1" smtClean="0"/>
              <a:t>mexicana</a:t>
            </a:r>
            <a:r>
              <a:rPr lang="en-GB" altLang="en-US" sz="2400" dirty="0" smtClean="0"/>
              <a:t> U1103 </a:t>
            </a:r>
            <a:r>
              <a:rPr lang="en-GB" altLang="en-US" sz="2400" dirty="0" err="1" smtClean="0"/>
              <a:t>gff</a:t>
            </a:r>
            <a:r>
              <a:rPr lang="en-GB" altLang="en-US" sz="2400" dirty="0" smtClean="0"/>
              <a:t> for the reference genome from </a:t>
            </a:r>
            <a:r>
              <a:rPr lang="en-GB" altLang="en-US" sz="2400" dirty="0" err="1" smtClean="0"/>
              <a:t>TriTrypDB</a:t>
            </a:r>
            <a:endParaRPr lang="en-GB" altLang="en-US" sz="24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2400" dirty="0"/>
              <a:t>Browse aligned reads and specific genes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Generate </a:t>
            </a:r>
            <a:r>
              <a:rPr lang="en-GB" altLang="en-US" sz="2400" dirty="0" smtClean="0"/>
              <a:t>SNPs for the genome using GATK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Save this output as a </a:t>
            </a:r>
            <a:r>
              <a:rPr lang="en-GB" altLang="en-US" sz="2400" dirty="0" err="1" smtClean="0"/>
              <a:t>vcf</a:t>
            </a:r>
            <a:r>
              <a:rPr lang="en-GB" altLang="en-US" sz="2400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717539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400" b="1" dirty="0" smtClean="0"/>
              <a:t>Follow on task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/>
              <a:t>Some of the chromosomes in the L. </a:t>
            </a:r>
            <a:r>
              <a:rPr lang="en-GB" altLang="en-US" sz="2400" dirty="0" err="1" smtClean="0"/>
              <a:t>mexicana</a:t>
            </a:r>
            <a:r>
              <a:rPr lang="en-GB" altLang="en-US" sz="2400" dirty="0" smtClean="0"/>
              <a:t> samples have more than 2 copies.  Generate separate lists of SNPs for these chromosomes using the </a:t>
            </a:r>
            <a:r>
              <a:rPr lang="en-GB" altLang="en-US" sz="2400" dirty="0" err="1" smtClean="0"/>
              <a:t>ploidy</a:t>
            </a:r>
            <a:r>
              <a:rPr lang="en-GB" altLang="en-US" sz="2400" dirty="0" smtClean="0"/>
              <a:t> and –L options in GATK.  Does this alter SNP calling for those chromosomes? </a:t>
            </a:r>
          </a:p>
          <a:p>
            <a:pPr marL="0" indent="0" eaLnBrk="1" hangingPunct="1">
              <a:lnSpc>
                <a:spcPct val="150000"/>
              </a:lnSpc>
            </a:pPr>
            <a:endParaRPr lang="en-GB" altLang="en-US" sz="2400" dirty="0"/>
          </a:p>
          <a:p>
            <a:pPr marL="0" indent="0" eaLnBrk="1" hangingPunct="1">
              <a:lnSpc>
                <a:spcPct val="15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3161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1971993"/>
            <a:ext cx="8796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200" b="1" dirty="0" smtClean="0"/>
              <a:t>What are the different file formats used in genomics you have experienced with?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429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220132" y="1636713"/>
            <a:ext cx="95334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4000" b="1" dirty="0" smtClean="0">
                <a:latin typeface="+mj-lt"/>
              </a:rPr>
              <a:t>What is </a:t>
            </a:r>
          </a:p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4000" b="1" dirty="0" smtClean="0">
                <a:latin typeface="+mj-lt"/>
              </a:rPr>
              <a:t>Genetic Variation?</a:t>
            </a:r>
            <a:endParaRPr lang="en-GB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033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300" y="0"/>
            <a:ext cx="7096815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 algn="ctr"/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File formats and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conventions </a:t>
            </a:r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-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FASTA </a:t>
            </a:r>
            <a:endParaRPr lang="en-GB" sz="32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685800" y="603061"/>
            <a:ext cx="8686800" cy="487825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First used </a:t>
            </a:r>
            <a:r>
              <a:rPr lang="en-US" sz="2400" dirty="0">
                <a:latin typeface="Georgia"/>
                <a:cs typeface="Georgia"/>
              </a:rPr>
              <a:t>by Bill Pearson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A </a:t>
            </a:r>
            <a:r>
              <a:rPr lang="en-US" sz="2400" dirty="0">
                <a:latin typeface="Georgia"/>
                <a:cs typeface="Georgia"/>
              </a:rPr>
              <a:t>single-line </a:t>
            </a:r>
            <a:r>
              <a:rPr lang="en-US" sz="2400" dirty="0" smtClean="0">
                <a:latin typeface="Georgia"/>
                <a:cs typeface="Georgia"/>
              </a:rPr>
              <a:t>description </a:t>
            </a:r>
            <a:r>
              <a:rPr lang="en-US" sz="2400" dirty="0">
                <a:latin typeface="Georgia"/>
                <a:cs typeface="Georgia"/>
              </a:rPr>
              <a:t>(</a:t>
            </a:r>
            <a:r>
              <a:rPr lang="en-US" sz="2400" dirty="0" err="1">
                <a:latin typeface="Georgia"/>
                <a:cs typeface="Georgia"/>
              </a:rPr>
              <a:t>defline</a:t>
            </a:r>
            <a:r>
              <a:rPr lang="en-US" sz="2400" dirty="0" smtClean="0">
                <a:latin typeface="Georgia"/>
                <a:cs typeface="Georgia"/>
              </a:rPr>
              <a:t>), </a:t>
            </a:r>
            <a:r>
              <a:rPr lang="en-US" sz="2400" dirty="0">
                <a:latin typeface="Georgia"/>
                <a:cs typeface="Georgia"/>
              </a:rPr>
              <a:t>followed by lines of sequence </a:t>
            </a:r>
            <a:r>
              <a:rPr lang="en-US" sz="2400" dirty="0" smtClean="0">
                <a:latin typeface="Georgia"/>
                <a:cs typeface="Georgia"/>
              </a:rPr>
              <a:t>data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The </a:t>
            </a:r>
            <a:r>
              <a:rPr lang="en-US" sz="2400" dirty="0" err="1" smtClean="0">
                <a:latin typeface="Georgia"/>
                <a:cs typeface="Georgia"/>
              </a:rPr>
              <a:t>defline</a:t>
            </a:r>
            <a:r>
              <a:rPr lang="en-US" sz="2400" dirty="0" smtClean="0">
                <a:latin typeface="Georgia"/>
                <a:cs typeface="Georgia"/>
              </a:rPr>
              <a:t> has a </a:t>
            </a:r>
            <a:r>
              <a:rPr lang="en-US" sz="2400" dirty="0">
                <a:latin typeface="Georgia"/>
                <a:cs typeface="Georgia"/>
              </a:rPr>
              <a:t>greater-than ("&gt;") symbol at the </a:t>
            </a:r>
            <a:r>
              <a:rPr lang="en-US" sz="2400" dirty="0" smtClean="0">
                <a:latin typeface="Georgia"/>
                <a:cs typeface="Georgia"/>
              </a:rPr>
              <a:t>beginning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Traditionally the sequence lines are limited to a width of 60 </a:t>
            </a:r>
            <a:r>
              <a:rPr lang="en-US" sz="2400" dirty="0" smtClean="0">
                <a:latin typeface="Georgia"/>
                <a:cs typeface="Georgia"/>
              </a:rPr>
              <a:t>characters</a:t>
            </a:r>
          </a:p>
          <a:p>
            <a:pPr marL="0" indent="0"/>
            <a:endParaRPr lang="en-US" sz="1800" b="1" dirty="0" smtClean="0">
              <a:latin typeface="Courier New"/>
              <a:cs typeface="Courier New"/>
            </a:endParaRPr>
          </a:p>
          <a:p>
            <a:pPr marL="0" indent="0"/>
            <a:r>
              <a:rPr lang="en-US" sz="1800" b="1" dirty="0" smtClean="0">
                <a:latin typeface="Courier New"/>
                <a:cs typeface="Courier New"/>
              </a:rPr>
              <a:t>&gt;</a:t>
            </a:r>
            <a:r>
              <a:rPr lang="en-US" sz="1800" b="1" dirty="0">
                <a:latin typeface="Courier New"/>
                <a:cs typeface="Courier New"/>
              </a:rPr>
              <a:t>MT:647-1601</a:t>
            </a:r>
          </a:p>
          <a:p>
            <a:pPr marL="0" indent="0"/>
            <a:r>
              <a:rPr lang="en-US" sz="1800" b="1" dirty="0">
                <a:latin typeface="Courier New"/>
                <a:cs typeface="Courier New"/>
              </a:rPr>
              <a:t>AATAGGTTTGGTCCTAGCCTTTCTATTAGCTCTTAGTAAGATTACACATGCAAGCATCCC</a:t>
            </a:r>
          </a:p>
          <a:p>
            <a:pPr marL="0" indent="0"/>
            <a:r>
              <a:rPr lang="en-US" sz="1800" b="1" dirty="0">
                <a:latin typeface="Courier New"/>
                <a:cs typeface="Courier New"/>
              </a:rPr>
              <a:t>CGTTCCAGTGAGTTCACCCTCTAAATCACCACGATCAAAAGGAACAAGCATCAAGCACGC</a:t>
            </a:r>
          </a:p>
          <a:p>
            <a:pPr marL="0" indent="0"/>
            <a:r>
              <a:rPr lang="en-US" sz="1800" b="1" dirty="0">
                <a:latin typeface="Courier New"/>
                <a:cs typeface="Courier New"/>
              </a:rPr>
              <a:t>AGCAATGCAGCTCAAAACGCTTAGCCTAGCCACACCCCCACGGGAAACAGCAGTGATTAA</a:t>
            </a:r>
          </a:p>
          <a:p>
            <a:pPr marL="0" indent="0"/>
            <a:r>
              <a:rPr lang="en-US" sz="1800" b="1" dirty="0">
                <a:latin typeface="Courier New"/>
                <a:cs typeface="Courier New"/>
              </a:rPr>
              <a:t>CCTTTAGCAATAAACGAAAGTTTAACTAAGCTATACTAACCCCAGGGTTGGTCAATTTCG</a:t>
            </a:r>
          </a:p>
        </p:txBody>
      </p:sp>
      <p:sp>
        <p:nvSpPr>
          <p:cNvPr id="7" name="Donut 6"/>
          <p:cNvSpPr/>
          <p:nvPr/>
        </p:nvSpPr>
        <p:spPr>
          <a:xfrm>
            <a:off x="264160" y="3947160"/>
            <a:ext cx="2819400" cy="381000"/>
          </a:xfrm>
          <a:prstGeom prst="donut">
            <a:avLst>
              <a:gd name="adj" fmla="val 65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86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5240" y="0"/>
            <a:ext cx="7118054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 algn="ctr"/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File formats and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conventions </a:t>
            </a:r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-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FASTQ </a:t>
            </a:r>
            <a:endParaRPr lang="en-GB" sz="32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441960" y="1085194"/>
            <a:ext cx="9067800" cy="440120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FASTQ files have sequence and quality data (PHRED quality score</a:t>
            </a:r>
            <a:r>
              <a:rPr lang="en-US" sz="2400" dirty="0" smtClean="0">
                <a:latin typeface="Georgia"/>
                <a:cs typeface="Georgia"/>
              </a:rPr>
              <a:t>), </a:t>
            </a:r>
            <a:r>
              <a:rPr lang="en-US" sz="2400" dirty="0">
                <a:latin typeface="Georgia"/>
                <a:cs typeface="Georgia"/>
              </a:rPr>
              <a:t>and the quality values are single-byte encoded</a:t>
            </a:r>
            <a:r>
              <a:rPr lang="en-US" sz="2400" dirty="0" smtClean="0">
                <a:latin typeface="Georgia"/>
                <a:cs typeface="Georgia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fr-FR" sz="2400" i="1" dirty="0" smtClean="0">
                <a:latin typeface="Georgia"/>
                <a:cs typeface="Georgia"/>
              </a:rPr>
              <a:t>Reference: </a:t>
            </a:r>
            <a:r>
              <a:rPr lang="fr-FR" sz="2400" i="1" dirty="0" smtClean="0">
                <a:solidFill>
                  <a:srgbClr val="0000FF"/>
                </a:solidFill>
                <a:latin typeface="Georgia"/>
                <a:cs typeface="Georgia"/>
              </a:rPr>
              <a:t>DOI: </a:t>
            </a:r>
            <a:r>
              <a:rPr lang="fr-FR" sz="2400" i="1" dirty="0">
                <a:solidFill>
                  <a:srgbClr val="0000FF"/>
                </a:solidFill>
                <a:latin typeface="Georgia"/>
                <a:cs typeface="Georgia"/>
              </a:rPr>
              <a:t>10.1093/</a:t>
            </a:r>
            <a:r>
              <a:rPr lang="fr-FR" sz="2400" i="1" dirty="0" err="1">
                <a:solidFill>
                  <a:srgbClr val="0000FF"/>
                </a:solidFill>
                <a:latin typeface="Georgia"/>
                <a:cs typeface="Georgia"/>
              </a:rPr>
              <a:t>nar</a:t>
            </a:r>
            <a:r>
              <a:rPr lang="fr-FR" sz="2400" i="1" dirty="0">
                <a:solidFill>
                  <a:srgbClr val="0000FF"/>
                </a:solidFill>
                <a:latin typeface="Georgia"/>
                <a:cs typeface="Georgia"/>
              </a:rPr>
              <a:t>/gkp1137</a:t>
            </a:r>
            <a:endParaRPr lang="en-US" sz="2400" i="1" dirty="0" smtClean="0">
              <a:solidFill>
                <a:srgbClr val="0000FF"/>
              </a:solidFill>
              <a:latin typeface="Georgia"/>
              <a:cs typeface="Georgi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</a:pPr>
            <a:endParaRPr lang="en-US" sz="2800" dirty="0" smtClean="0"/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@NS500205:27:H15V6BGXX:1:11101:11986:1033 1:N:0:8</a:t>
            </a:r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GCCCTNAGCGACCTGCACGCGCACAAGCTTCGGGTNGACCCGGTCAACTTCAAGCTCCTAAGCCACNGCCTGC</a:t>
            </a:r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+</a:t>
            </a:r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AAAAA#AFFF&lt;FFFFFFFFFFFFFF&lt;FFFFFFFFF#F&lt;FFFFFFFF&lt;FFFAFFFFFFFFFFFFFAF#</a:t>
            </a:r>
            <a:r>
              <a:rPr lang="en-US" sz="1550" dirty="0" smtClean="0">
                <a:latin typeface="Courier New"/>
                <a:cs typeface="Courier New"/>
              </a:rPr>
              <a:t>FFFFFF</a:t>
            </a:r>
          </a:p>
          <a:p>
            <a:pPr marL="0" indent="0"/>
            <a:endParaRPr lang="en-US" sz="1550" dirty="0">
              <a:latin typeface="Courier New"/>
              <a:cs typeface="Courier New"/>
            </a:endParaRPr>
          </a:p>
          <a:p>
            <a:pPr marL="0" indent="0"/>
            <a:endParaRPr lang="en-US" sz="1550" dirty="0">
              <a:latin typeface="Courier New"/>
              <a:cs typeface="Courier New"/>
            </a:endParaRPr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@NS500205:27:H15V6BGXX:1:11101:8152:1033 1:N:0:8</a:t>
            </a:r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GCAAANCTGAAACTTAAAGGAATTGACGGAAGGGCNCCACCAGGAGAGGAGACTGCGGCTTAAAAANACACA</a:t>
            </a:r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+</a:t>
            </a:r>
          </a:p>
          <a:p>
            <a:pPr marL="0" indent="0"/>
            <a:r>
              <a:rPr lang="en-US" sz="1550" dirty="0">
                <a:latin typeface="Courier New"/>
                <a:cs typeface="Courier New"/>
              </a:rPr>
              <a:t>)A&lt;A&lt;#)FF&lt;AFFFF&lt;&lt;.FAFAFF))FA&lt;A)F..&lt;#)F.A)FFF&lt;F&lt;..F..F.AF.)F.FFF.FA#)7)F.</a:t>
            </a:r>
          </a:p>
        </p:txBody>
      </p:sp>
      <p:sp>
        <p:nvSpPr>
          <p:cNvPr id="7" name="Donut 6"/>
          <p:cNvSpPr/>
          <p:nvPr/>
        </p:nvSpPr>
        <p:spPr>
          <a:xfrm>
            <a:off x="365760" y="2971800"/>
            <a:ext cx="7239000" cy="381000"/>
          </a:xfrm>
          <a:prstGeom prst="donut">
            <a:avLst>
              <a:gd name="adj" fmla="val 65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518160" y="3657600"/>
            <a:ext cx="8915400" cy="381000"/>
          </a:xfrm>
          <a:prstGeom prst="donut">
            <a:avLst>
              <a:gd name="adj" fmla="val 653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594360" y="3200400"/>
            <a:ext cx="8915400" cy="381000"/>
          </a:xfrm>
          <a:prstGeom prst="donut">
            <a:avLst>
              <a:gd name="adj" fmla="val 653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1520" y="0"/>
            <a:ext cx="778430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 algn="ctr"/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File formats and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conventions </a:t>
            </a:r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- GFF /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GTF </a:t>
            </a:r>
            <a:endParaRPr lang="en-GB" sz="32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655320" y="690880"/>
            <a:ext cx="8686800" cy="458587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Generic Feature Format (GFF) / Gene </a:t>
            </a:r>
            <a:r>
              <a:rPr lang="en-US" sz="2400" dirty="0" smtClean="0">
                <a:latin typeface="Georgia"/>
                <a:cs typeface="Georgia"/>
              </a:rPr>
              <a:t>Transfer Format </a:t>
            </a:r>
            <a:r>
              <a:rPr lang="en-US" sz="2400" dirty="0">
                <a:latin typeface="Georgia"/>
                <a:cs typeface="Georgia"/>
              </a:rPr>
              <a:t>(GTF</a:t>
            </a:r>
            <a:r>
              <a:rPr lang="en-US" sz="2400" dirty="0" smtClean="0">
                <a:latin typeface="Georgia"/>
                <a:cs typeface="Georgia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GFF2 = </a:t>
            </a:r>
            <a:r>
              <a:rPr lang="en-US" sz="2400" dirty="0" smtClean="0">
                <a:latin typeface="Georgia"/>
                <a:cs typeface="Georgia"/>
              </a:rPr>
              <a:t>GTF</a:t>
            </a:r>
            <a:endParaRPr lang="en-US" sz="2400" dirty="0">
              <a:latin typeface="Georgia"/>
              <a:cs typeface="Georgi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One </a:t>
            </a:r>
            <a:r>
              <a:rPr lang="en-US" sz="2400" dirty="0">
                <a:latin typeface="Georgia"/>
                <a:cs typeface="Georgia"/>
              </a:rPr>
              <a:t>line per feature, each containing 9 tab-</a:t>
            </a:r>
            <a:r>
              <a:rPr lang="en-US" sz="2400" dirty="0" smtClean="0">
                <a:latin typeface="Georgia"/>
                <a:cs typeface="Georgia"/>
              </a:rPr>
              <a:t>separated columns </a:t>
            </a:r>
            <a:r>
              <a:rPr lang="en-US" sz="2400" dirty="0">
                <a:latin typeface="Georgia"/>
                <a:cs typeface="Georgia"/>
              </a:rPr>
              <a:t>of data, plus optional track definition </a:t>
            </a:r>
            <a:r>
              <a:rPr lang="en-US" sz="2400" dirty="0" smtClean="0">
                <a:latin typeface="Georgia"/>
                <a:cs typeface="Georgia"/>
              </a:rPr>
              <a:t>lines</a:t>
            </a:r>
            <a:endParaRPr lang="en-US" sz="2400" dirty="0" smtClean="0">
              <a:latin typeface="Georgia"/>
              <a:cs typeface="Georgi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ID, Source, </a:t>
            </a:r>
            <a:r>
              <a:rPr lang="en-US" sz="2400" dirty="0" smtClean="0">
                <a:latin typeface="Georgia"/>
                <a:cs typeface="Georgia"/>
              </a:rPr>
              <a:t>Feature </a:t>
            </a:r>
            <a:r>
              <a:rPr lang="en-US" sz="2400" dirty="0">
                <a:latin typeface="Georgia"/>
                <a:cs typeface="Georgia"/>
              </a:rPr>
              <a:t>type </a:t>
            </a:r>
            <a:r>
              <a:rPr lang="en-US" sz="2400" dirty="0" smtClean="0">
                <a:latin typeface="Georgia"/>
                <a:cs typeface="Georgia"/>
              </a:rPr>
              <a:t>name, Start, End, Score, Strand, Frame, Attribute and track definition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Georgia"/>
                <a:cs typeface="Georgia"/>
              </a:rPr>
              <a:t>   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Georgia"/>
                <a:cs typeface="Georgia"/>
                <a:hlinkClick r:id="rId3"/>
              </a:rPr>
              <a:t>http://www.ensembl.org/info/website/upload/</a:t>
            </a:r>
            <a:r>
              <a:rPr lang="en-US" sz="2000" dirty="0" smtClean="0">
                <a:latin typeface="Georgia"/>
                <a:cs typeface="Georgia"/>
                <a:hlinkClick r:id="rId3"/>
              </a:rPr>
              <a:t>gff.html</a:t>
            </a:r>
            <a:endParaRPr lang="en-US" sz="2000" dirty="0">
              <a:latin typeface="Georgia"/>
              <a:cs typeface="Georgia"/>
              <a:hlinkClick r:id="rId3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  <a:hlinkClick r:id="rId3"/>
              </a:rPr>
              <a:t>http</a:t>
            </a:r>
            <a:r>
              <a:rPr lang="en-US" sz="2000" dirty="0">
                <a:latin typeface="Georgia"/>
                <a:cs typeface="Georgia"/>
                <a:hlinkClick r:id="rId3"/>
              </a:rPr>
              <a:t>://www.sequenceontology.org/gff3.</a:t>
            </a:r>
            <a:r>
              <a:rPr lang="en-US" sz="2000" dirty="0" smtClean="0">
                <a:latin typeface="Georgia"/>
                <a:cs typeface="Georgia"/>
                <a:hlinkClick r:id="rId3"/>
              </a:rPr>
              <a:t>shtml</a:t>
            </a:r>
            <a:endParaRPr lang="en-US" sz="2000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479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1470" y="0"/>
            <a:ext cx="80079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 algn="ctr"/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File formats and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conventions </a:t>
            </a:r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-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SAM </a:t>
            </a:r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/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BAM </a:t>
            </a:r>
            <a:endParaRPr lang="en-GB" sz="32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665480" y="554513"/>
            <a:ext cx="8686800" cy="495520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SAM stands for Sequence Alignment/Map </a:t>
            </a:r>
            <a:r>
              <a:rPr lang="en-US" sz="2400" dirty="0" smtClean="0">
                <a:latin typeface="Georgia"/>
                <a:cs typeface="Georgia"/>
              </a:rPr>
              <a:t>format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  <a:hlinkClick r:id="rId3"/>
              </a:rPr>
              <a:t>https://samtools.github.io/hts-specs/SAMv1.pdf</a:t>
            </a:r>
            <a:endParaRPr lang="en-US" sz="2400" dirty="0" smtClean="0">
              <a:latin typeface="Georgia"/>
              <a:cs typeface="Georgia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TAB-delimited text format </a:t>
            </a:r>
            <a:r>
              <a:rPr lang="en-US" sz="2400" dirty="0" smtClean="0">
                <a:latin typeface="Georgia"/>
                <a:cs typeface="Georgia"/>
              </a:rPr>
              <a:t>with a header </a:t>
            </a:r>
            <a:r>
              <a:rPr lang="en-US" sz="2400" dirty="0">
                <a:latin typeface="Georgia"/>
                <a:cs typeface="Georgia"/>
              </a:rPr>
              <a:t>section, </a:t>
            </a:r>
            <a:r>
              <a:rPr lang="en-US" sz="2400" dirty="0" smtClean="0">
                <a:latin typeface="Georgia"/>
                <a:cs typeface="Georgia"/>
              </a:rPr>
              <a:t>and </a:t>
            </a:r>
            <a:r>
              <a:rPr lang="en-US" sz="2400" dirty="0">
                <a:latin typeface="Georgia"/>
                <a:cs typeface="Georgia"/>
              </a:rPr>
              <a:t>an alignment </a:t>
            </a:r>
            <a:r>
              <a:rPr lang="en-US" sz="2400" dirty="0" smtClean="0">
                <a:latin typeface="Georgia"/>
                <a:cs typeface="Georgia"/>
              </a:rPr>
              <a:t>section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The header </a:t>
            </a:r>
            <a:r>
              <a:rPr lang="en-US" sz="2400" dirty="0" smtClean="0">
                <a:latin typeface="Georgia"/>
                <a:cs typeface="Georgia"/>
              </a:rPr>
              <a:t>lines begin </a:t>
            </a:r>
            <a:r>
              <a:rPr lang="en-US" sz="2400" dirty="0">
                <a:latin typeface="Georgia"/>
                <a:cs typeface="Georgia"/>
              </a:rPr>
              <a:t>with </a:t>
            </a:r>
            <a:r>
              <a:rPr lang="en-US" sz="2400" dirty="0" smtClean="0">
                <a:latin typeface="Georgia"/>
                <a:cs typeface="Georgia"/>
              </a:rPr>
              <a:t>the character ‘@’</a:t>
            </a:r>
            <a:endParaRPr lang="en-US" sz="2400" dirty="0">
              <a:latin typeface="Georgia"/>
              <a:cs typeface="Georgia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The alignment lines have 11 </a:t>
            </a:r>
            <a:r>
              <a:rPr lang="en-US" sz="2400" dirty="0">
                <a:latin typeface="Georgia"/>
                <a:cs typeface="Georgia"/>
              </a:rPr>
              <a:t>mandatory </a:t>
            </a:r>
            <a:r>
              <a:rPr lang="en-US" sz="2400" dirty="0" smtClean="0">
                <a:latin typeface="Georgia"/>
                <a:cs typeface="Georgia"/>
              </a:rPr>
              <a:t>fields and </a:t>
            </a:r>
            <a:r>
              <a:rPr lang="en-US" sz="2400" dirty="0">
                <a:latin typeface="Georgia"/>
                <a:cs typeface="Georgia"/>
              </a:rPr>
              <a:t>optional aligner </a:t>
            </a:r>
            <a:r>
              <a:rPr lang="en-US" sz="2400" dirty="0" smtClean="0">
                <a:latin typeface="Georgia"/>
                <a:cs typeface="Georgia"/>
              </a:rPr>
              <a:t>specific fields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</a:rPr>
              <a:t>BAM </a:t>
            </a:r>
            <a:r>
              <a:rPr lang="en-US" sz="2400" dirty="0" smtClean="0">
                <a:latin typeface="Georgia"/>
                <a:cs typeface="Georgia"/>
              </a:rPr>
              <a:t>Format – 64Kb </a:t>
            </a:r>
            <a:r>
              <a:rPr lang="en-US" sz="2400" dirty="0">
                <a:latin typeface="Georgia"/>
                <a:cs typeface="Georgia"/>
              </a:rPr>
              <a:t>BGZF block </a:t>
            </a:r>
            <a:r>
              <a:rPr lang="en-US" sz="2400" dirty="0" smtClean="0">
                <a:latin typeface="Georgia"/>
                <a:cs typeface="Georgia"/>
              </a:rPr>
              <a:t>compression </a:t>
            </a:r>
            <a:r>
              <a:rPr lang="en-US" sz="2400" dirty="0">
                <a:latin typeface="Georgia"/>
                <a:cs typeface="Georgia"/>
              </a:rPr>
              <a:t>on top of the standard </a:t>
            </a:r>
            <a:r>
              <a:rPr lang="en-US" sz="2400" dirty="0" err="1" smtClean="0">
                <a:latin typeface="Georgia"/>
                <a:cs typeface="Georgia"/>
              </a:rPr>
              <a:t>gzip</a:t>
            </a:r>
            <a:r>
              <a:rPr lang="en-US" sz="2400" dirty="0" smtClean="0">
                <a:latin typeface="Georgia"/>
                <a:cs typeface="Georgia"/>
              </a:rPr>
              <a:t> format  </a:t>
            </a:r>
          </a:p>
        </p:txBody>
      </p:sp>
    </p:spTree>
    <p:extLst>
      <p:ext uri="{BB962C8B-B14F-4D97-AF65-F5344CB8AC3E}">
        <p14:creationId xmlns:p14="http://schemas.microsoft.com/office/powerpoint/2010/main" val="1570834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0458" y="0"/>
            <a:ext cx="659026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 algn="ctr"/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File formats and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conventions </a:t>
            </a:r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-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VCF</a:t>
            </a:r>
            <a:endParaRPr lang="en-GB" sz="32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675640" y="579576"/>
            <a:ext cx="8686800" cy="47705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>
                <a:latin typeface="Georgia"/>
                <a:cs typeface="Georgia"/>
              </a:rPr>
              <a:t>Variant Call Format (VCF)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Georgia"/>
                <a:cs typeface="Georgia"/>
                <a:hlinkClick r:id="rId3"/>
              </a:rPr>
              <a:t>http://www.1000genomes.org/wiki/Analysis/</a:t>
            </a:r>
            <a:r>
              <a:rPr lang="en-US" sz="2400" dirty="0" smtClean="0">
                <a:latin typeface="Georgia"/>
                <a:cs typeface="Georgia"/>
                <a:hlinkClick r:id="rId3"/>
              </a:rPr>
              <a:t>vcf4.0</a:t>
            </a:r>
            <a:r>
              <a:rPr lang="en-US" sz="2800" dirty="0" smtClean="0">
                <a:latin typeface="Georgia"/>
                <a:cs typeface="Georgia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VCF contains </a:t>
            </a:r>
            <a:r>
              <a:rPr lang="en-US" sz="2800" dirty="0">
                <a:latin typeface="Georgia"/>
                <a:cs typeface="Georgia"/>
              </a:rPr>
              <a:t>meta-information lines, a header line, and </a:t>
            </a:r>
            <a:r>
              <a:rPr lang="en-US" sz="2800" dirty="0" smtClean="0">
                <a:latin typeface="Georgia"/>
                <a:cs typeface="Georgia"/>
              </a:rPr>
              <a:t>data lines.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Meta</a:t>
            </a:r>
            <a:r>
              <a:rPr lang="en-US" sz="2800" dirty="0">
                <a:latin typeface="Georgia"/>
                <a:cs typeface="Georgia"/>
              </a:rPr>
              <a:t>-information </a:t>
            </a:r>
            <a:r>
              <a:rPr lang="en-US" sz="2800" dirty="0" smtClean="0">
                <a:latin typeface="Georgia"/>
                <a:cs typeface="Georgia"/>
              </a:rPr>
              <a:t>begins with #</a:t>
            </a:r>
            <a:r>
              <a:rPr lang="en-US" sz="2800" dirty="0">
                <a:latin typeface="Georgia"/>
                <a:cs typeface="Georgia"/>
              </a:rPr>
              <a:t># string, often as key=value </a:t>
            </a:r>
            <a:r>
              <a:rPr lang="en-US" sz="2800" dirty="0" smtClean="0">
                <a:latin typeface="Georgia"/>
                <a:cs typeface="Georgia"/>
              </a:rPr>
              <a:t>pairs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The </a:t>
            </a:r>
            <a:r>
              <a:rPr lang="en-US" sz="2800" dirty="0">
                <a:latin typeface="Georgia"/>
                <a:cs typeface="Georgia"/>
              </a:rPr>
              <a:t>data </a:t>
            </a:r>
            <a:r>
              <a:rPr lang="en-US" sz="2800" dirty="0" smtClean="0">
                <a:latin typeface="Georgia"/>
                <a:cs typeface="Georgia"/>
              </a:rPr>
              <a:t>lines each </a:t>
            </a:r>
            <a:r>
              <a:rPr lang="en-US" sz="2800" dirty="0">
                <a:latin typeface="Georgia"/>
                <a:cs typeface="Georgia"/>
              </a:rPr>
              <a:t>containing information about a position in the </a:t>
            </a:r>
            <a:r>
              <a:rPr lang="en-US" sz="2800" dirty="0" smtClean="0">
                <a:latin typeface="Georgia"/>
                <a:cs typeface="Georgia"/>
              </a:rPr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94778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9978" y="0"/>
            <a:ext cx="659026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 algn="ctr"/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File formats and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conventions </a:t>
            </a:r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-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VCF</a:t>
            </a:r>
            <a:endParaRPr lang="en-GB" sz="32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645160" y="609600"/>
            <a:ext cx="8686800" cy="409342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Georgia"/>
                <a:cs typeface="Georgia"/>
              </a:rPr>
              <a:t>8 </a:t>
            </a:r>
            <a:r>
              <a:rPr lang="en-US" sz="2000" dirty="0">
                <a:latin typeface="Georgia"/>
                <a:cs typeface="Georgia"/>
              </a:rPr>
              <a:t>mandatory </a:t>
            </a:r>
            <a:r>
              <a:rPr lang="en-US" sz="2000" dirty="0" smtClean="0">
                <a:latin typeface="Georgia"/>
                <a:cs typeface="Georgia"/>
              </a:rPr>
              <a:t>columns: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#CHROM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POS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ID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REF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ALT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QUAL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FILTER</a:t>
            </a:r>
          </a:p>
          <a:p>
            <a:pPr marL="3486150" lvl="7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Georgia"/>
                <a:cs typeface="Georgia"/>
              </a:rPr>
              <a:t>INFO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160" y="4749800"/>
            <a:ext cx="868679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lvl="7"/>
            <a:r>
              <a:rPr lang="en-US" sz="2000" dirty="0">
                <a:latin typeface="Georgia"/>
                <a:cs typeface="Georgia"/>
              </a:rPr>
              <a:t>FORMAT </a:t>
            </a:r>
            <a:r>
              <a:rPr lang="en-US" sz="2000" dirty="0" smtClean="0">
                <a:latin typeface="Georgia"/>
                <a:cs typeface="Georgia"/>
              </a:rPr>
              <a:t>(parameters) and values for each Sample</a:t>
            </a:r>
          </a:p>
          <a:p>
            <a:pPr marL="0" lvl="7"/>
            <a:r>
              <a:rPr lang="en-US" sz="2000" dirty="0" smtClean="0">
                <a:latin typeface="Georgia"/>
                <a:cs typeface="Georgia"/>
              </a:rPr>
              <a:t>e.g</a:t>
            </a:r>
            <a:r>
              <a:rPr lang="en-US" sz="2000" dirty="0">
                <a:latin typeface="Georgia"/>
                <a:cs typeface="Georgia"/>
              </a:rPr>
              <a:t>. </a:t>
            </a:r>
            <a:r>
              <a:rPr lang="en-US" sz="2000" dirty="0" smtClean="0">
                <a:latin typeface="Georgia"/>
                <a:cs typeface="Georgia"/>
              </a:rPr>
              <a:t>GT:GQ:DP:RO:QR:AO:QA:GL       </a:t>
            </a:r>
            <a:r>
              <a:rPr lang="en-US" sz="2000" dirty="0">
                <a:latin typeface="Georgia"/>
                <a:cs typeface="Georgia"/>
              </a:rPr>
              <a:t>1/1:17.0545:1:0:0:1:40:-4,-0.30103,0</a:t>
            </a:r>
            <a:endParaRPr lang="en-GB" sz="2000" dirty="0">
              <a:latin typeface="Georgia"/>
              <a:cs typeface="Georg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7960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06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118531" y="78850"/>
            <a:ext cx="9668933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sz="2400" b="1" dirty="0">
                <a:latin typeface="+mj-lt"/>
              </a:rPr>
              <a:t>Code S</a:t>
            </a:r>
            <a:r>
              <a:rPr lang="en-GB" sz="2400" b="1" dirty="0" smtClean="0">
                <a:latin typeface="+mj-lt"/>
              </a:rPr>
              <a:t>nippets</a:t>
            </a:r>
            <a:endParaRPr lang="en-GB" sz="2400" b="1" dirty="0">
              <a:latin typeface="+mj-lt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GB" sz="2400" b="1" dirty="0" smtClean="0">
              <a:latin typeface="+mj-lt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400" b="1" dirty="0" smtClean="0">
                <a:latin typeface="+mj-lt"/>
              </a:rPr>
              <a:t># </a:t>
            </a:r>
            <a:r>
              <a:rPr lang="en-GB" sz="2400" b="1" dirty="0" smtClean="0">
                <a:latin typeface="+mj-lt"/>
                <a:cs typeface="Courier"/>
              </a:rPr>
              <a:t>Sam to Bam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 err="1" smtClean="0">
                <a:latin typeface="Courier"/>
                <a:cs typeface="Courier"/>
              </a:rPr>
              <a:t>samtools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>
                <a:latin typeface="Courier"/>
                <a:cs typeface="Courier"/>
              </a:rPr>
              <a:t>view </a:t>
            </a:r>
            <a:r>
              <a:rPr lang="en-GB" sz="2000" dirty="0" smtClean="0">
                <a:latin typeface="Courier"/>
                <a:cs typeface="Courier"/>
              </a:rPr>
              <a:t>–</a:t>
            </a:r>
            <a:r>
              <a:rPr lang="en-GB" sz="2000" dirty="0" err="1" smtClean="0">
                <a:latin typeface="Courier"/>
                <a:cs typeface="Courier"/>
              </a:rPr>
              <a:t>bhS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input.sam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>
                <a:latin typeface="Courier"/>
                <a:cs typeface="Courier"/>
              </a:rPr>
              <a:t>&gt; </a:t>
            </a:r>
            <a:r>
              <a:rPr lang="en-GB" sz="2000" dirty="0" err="1" smtClean="0">
                <a:latin typeface="Courier"/>
                <a:cs typeface="Courier"/>
              </a:rPr>
              <a:t>output.bam</a:t>
            </a:r>
            <a:endParaRPr lang="en-GB" sz="20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GB" sz="20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400" b="1" dirty="0">
                <a:latin typeface="+mj-lt"/>
              </a:rPr>
              <a:t># Index using </a:t>
            </a:r>
            <a:r>
              <a:rPr lang="en-GB" sz="2400" b="1" dirty="0" err="1">
                <a:latin typeface="+mj-lt"/>
              </a:rPr>
              <a:t>samtools</a:t>
            </a:r>
            <a:endParaRPr lang="en-GB" sz="2400" b="1" dirty="0">
              <a:latin typeface="+mj-lt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 err="1">
                <a:latin typeface="Courier"/>
                <a:cs typeface="Courier"/>
              </a:rPr>
              <a:t>samtools</a:t>
            </a:r>
            <a:r>
              <a:rPr lang="en-GB" sz="2000" dirty="0">
                <a:latin typeface="Courier"/>
                <a:cs typeface="Courier"/>
              </a:rPr>
              <a:t> index </a:t>
            </a:r>
            <a:r>
              <a:rPr lang="en-GB" sz="2000" dirty="0" err="1" smtClean="0">
                <a:latin typeface="Courier"/>
                <a:cs typeface="Courier"/>
              </a:rPr>
              <a:t>input.bam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input.bai</a:t>
            </a:r>
            <a:endParaRPr lang="en-GB" sz="20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GB" sz="20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400" b="1" dirty="0" smtClean="0">
                <a:latin typeface="+mj-lt"/>
              </a:rPr>
              <a:t># </a:t>
            </a:r>
            <a:r>
              <a:rPr lang="en-GB" sz="2400" b="1" dirty="0" smtClean="0">
                <a:latin typeface="+mj-lt"/>
              </a:rPr>
              <a:t>PICARD – </a:t>
            </a:r>
            <a:r>
              <a:rPr lang="en-GB" sz="2400" b="1" dirty="0" err="1">
                <a:latin typeface="+mj-lt"/>
              </a:rPr>
              <a:t>BuildBamIndex</a:t>
            </a:r>
            <a:endParaRPr lang="en-GB" sz="2400" b="1" dirty="0">
              <a:latin typeface="+mj-lt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>
                <a:latin typeface="Courier"/>
                <a:cs typeface="Courier"/>
              </a:rPr>
              <a:t>j</a:t>
            </a:r>
            <a:r>
              <a:rPr lang="en-GB" sz="2000" dirty="0" smtClean="0">
                <a:latin typeface="Courier"/>
                <a:cs typeface="Courier"/>
              </a:rPr>
              <a:t>ava </a:t>
            </a:r>
            <a:r>
              <a:rPr lang="en-GB" sz="2000" dirty="0">
                <a:latin typeface="Courier"/>
                <a:cs typeface="Courier"/>
              </a:rPr>
              <a:t>–jar </a:t>
            </a:r>
            <a:r>
              <a:rPr lang="en-GB" sz="2000" dirty="0" err="1">
                <a:latin typeface="Courier"/>
                <a:cs typeface="Courier"/>
              </a:rPr>
              <a:t>picard.jar</a:t>
            </a:r>
            <a:r>
              <a:rPr lang="en-GB" sz="2000" dirty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BuildBamIndex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>
                <a:latin typeface="Courier"/>
                <a:cs typeface="Courier"/>
              </a:rPr>
              <a:t>I</a:t>
            </a:r>
            <a:r>
              <a:rPr lang="en-GB" sz="2000" dirty="0" smtClean="0">
                <a:latin typeface="Courier"/>
                <a:cs typeface="Courier"/>
              </a:rPr>
              <a:t>=</a:t>
            </a:r>
            <a:r>
              <a:rPr lang="en-GB" sz="2000" dirty="0" err="1" smtClean="0">
                <a:latin typeface="Courier"/>
                <a:cs typeface="Courier"/>
              </a:rPr>
              <a:t>input.bam</a:t>
            </a:r>
            <a:endParaRPr lang="en-GB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5857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118531" y="1165970"/>
            <a:ext cx="9668933" cy="394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GB" sz="2400" b="1" dirty="0" smtClean="0">
                <a:latin typeface="+mj-lt"/>
              </a:rPr>
              <a:t># Picard </a:t>
            </a:r>
            <a:r>
              <a:rPr lang="en-GB" sz="2400" b="1" dirty="0">
                <a:latin typeface="+mj-lt"/>
              </a:rPr>
              <a:t>- create .</a:t>
            </a:r>
            <a:r>
              <a:rPr lang="en-GB" sz="2400" b="1" dirty="0" err="1">
                <a:latin typeface="+mj-lt"/>
              </a:rPr>
              <a:t>dict</a:t>
            </a:r>
            <a:r>
              <a:rPr lang="en-GB" sz="2400" b="1" dirty="0">
                <a:latin typeface="+mj-lt"/>
              </a:rPr>
              <a:t> file from </a:t>
            </a:r>
            <a:r>
              <a:rPr lang="en-GB" sz="2400" b="1" dirty="0" err="1">
                <a:latin typeface="+mj-lt"/>
              </a:rPr>
              <a:t>fasta</a:t>
            </a:r>
            <a:r>
              <a:rPr lang="en-GB" sz="2400" b="1" dirty="0">
                <a:latin typeface="+mj-lt"/>
              </a:rPr>
              <a:t> file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>
                <a:latin typeface="Courier"/>
                <a:cs typeface="Courier"/>
              </a:rPr>
              <a:t>java </a:t>
            </a:r>
            <a:r>
              <a:rPr lang="en-GB" sz="2000" dirty="0" smtClean="0">
                <a:latin typeface="Courier"/>
                <a:cs typeface="Courier"/>
              </a:rPr>
              <a:t>–Xmx3g </a:t>
            </a:r>
            <a:r>
              <a:rPr lang="en-GB" sz="2000" dirty="0" smtClean="0">
                <a:latin typeface="Courier"/>
                <a:cs typeface="Courier"/>
              </a:rPr>
              <a:t>–jar </a:t>
            </a:r>
            <a:r>
              <a:rPr lang="en-GB" sz="2000" dirty="0" err="1" smtClean="0">
                <a:latin typeface="Courier"/>
                <a:cs typeface="Courier"/>
              </a:rPr>
              <a:t>picard.jar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CreateSequenceDictionary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>
                <a:latin typeface="Courier"/>
                <a:cs typeface="Courier"/>
              </a:rPr>
              <a:t>R</a:t>
            </a:r>
            <a:r>
              <a:rPr lang="en-GB" sz="2000" dirty="0" smtClean="0">
                <a:latin typeface="Courier"/>
                <a:cs typeface="Courier"/>
              </a:rPr>
              <a:t>=</a:t>
            </a:r>
            <a:r>
              <a:rPr lang="en-GB" sz="2000" dirty="0" err="1" smtClean="0">
                <a:latin typeface="Courier"/>
                <a:cs typeface="Courier"/>
              </a:rPr>
              <a:t>Genome.fasta</a:t>
            </a:r>
            <a:r>
              <a:rPr lang="en-GB" sz="2000" dirty="0">
                <a:latin typeface="Courier"/>
                <a:cs typeface="Courier"/>
              </a:rPr>
              <a:t> </a:t>
            </a:r>
            <a:r>
              <a:rPr lang="en-GB" sz="2000" dirty="0" smtClean="0">
                <a:latin typeface="Courier"/>
                <a:cs typeface="Courier"/>
              </a:rPr>
              <a:t>O=</a:t>
            </a:r>
            <a:r>
              <a:rPr lang="en-GB" sz="2000" dirty="0" err="1" smtClean="0">
                <a:latin typeface="Courier"/>
                <a:cs typeface="Courier"/>
              </a:rPr>
              <a:t>Genome.dict</a:t>
            </a:r>
            <a:endParaRPr lang="en-GB" sz="20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GB" sz="2000" dirty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400" b="1" dirty="0">
                <a:latin typeface="+mj-lt"/>
              </a:rPr>
              <a:t>#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400" b="1" dirty="0" err="1" smtClean="0">
                <a:latin typeface="+mj-lt"/>
              </a:rPr>
              <a:t>Samtools</a:t>
            </a:r>
            <a:r>
              <a:rPr lang="en-GB" sz="2400" b="1" dirty="0" smtClean="0">
                <a:latin typeface="+mj-lt"/>
              </a:rPr>
              <a:t> - create .</a:t>
            </a:r>
            <a:r>
              <a:rPr lang="en-GB" sz="2400" b="1" dirty="0" err="1" smtClean="0">
                <a:latin typeface="+mj-lt"/>
              </a:rPr>
              <a:t>fai</a:t>
            </a:r>
            <a:r>
              <a:rPr lang="en-GB" sz="2400" b="1" dirty="0" smtClean="0">
                <a:latin typeface="+mj-lt"/>
              </a:rPr>
              <a:t> file (</a:t>
            </a:r>
            <a:r>
              <a:rPr lang="en-GB" sz="2400" b="1" dirty="0" err="1" smtClean="0">
                <a:latin typeface="+mj-lt"/>
              </a:rPr>
              <a:t>fasta</a:t>
            </a:r>
            <a:r>
              <a:rPr lang="en-GB" sz="2400" b="1" dirty="0" smtClean="0">
                <a:latin typeface="+mj-lt"/>
              </a:rPr>
              <a:t> index file)</a:t>
            </a:r>
            <a:endParaRPr lang="en-GB" sz="2400" b="1" dirty="0">
              <a:latin typeface="+mj-lt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 err="1" smtClean="0">
                <a:latin typeface="Courier"/>
                <a:cs typeface="Courier"/>
              </a:rPr>
              <a:t>samtools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faidx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Genome.fasta</a:t>
            </a:r>
            <a:endParaRPr lang="en-GB" sz="2000" dirty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GB" sz="20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GB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6041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118531" y="78850"/>
            <a:ext cx="966893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GB" sz="2400" b="1" dirty="0" smtClean="0"/>
              <a:t>#Sort </a:t>
            </a:r>
            <a:r>
              <a:rPr lang="en-GB" sz="2400" b="1" dirty="0"/>
              <a:t>bam files using </a:t>
            </a:r>
            <a:r>
              <a:rPr lang="en-GB" sz="2400" b="1" dirty="0" smtClean="0"/>
              <a:t>Picard </a:t>
            </a:r>
            <a:r>
              <a:rPr lang="en-GB" sz="2400" b="1" dirty="0" err="1" smtClean="0"/>
              <a:t>ReorderSam</a:t>
            </a:r>
            <a:endParaRPr lang="en-GB" sz="2400" b="1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>
                <a:latin typeface="Courier"/>
                <a:cs typeface="Courier"/>
              </a:rPr>
              <a:t>java </a:t>
            </a:r>
            <a:r>
              <a:rPr lang="en-GB" sz="2000" dirty="0" smtClean="0">
                <a:latin typeface="Courier"/>
                <a:cs typeface="Courier"/>
              </a:rPr>
              <a:t>–</a:t>
            </a:r>
            <a:r>
              <a:rPr lang="en-GB" sz="2000" dirty="0" smtClean="0">
                <a:latin typeface="Courier"/>
                <a:cs typeface="Courier"/>
              </a:rPr>
              <a:t>Xmx3g </a:t>
            </a:r>
            <a:r>
              <a:rPr lang="en-GB" sz="2000" dirty="0" smtClean="0">
                <a:latin typeface="Courier"/>
                <a:cs typeface="Courier"/>
              </a:rPr>
              <a:t>–jar </a:t>
            </a:r>
            <a:r>
              <a:rPr lang="en-GB" sz="2000" dirty="0" err="1" smtClean="0">
                <a:latin typeface="Courier"/>
                <a:cs typeface="Courier"/>
              </a:rPr>
              <a:t>picard.jar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 err="1">
                <a:latin typeface="Courier"/>
                <a:cs typeface="Courier"/>
              </a:rPr>
              <a:t>ReorderSam</a:t>
            </a:r>
            <a:r>
              <a:rPr lang="en-GB" sz="2000" dirty="0">
                <a:latin typeface="Courier"/>
                <a:cs typeface="Courier"/>
              </a:rPr>
              <a:t> INPUT</a:t>
            </a:r>
            <a:r>
              <a:rPr lang="en-GB" sz="2000" dirty="0" smtClean="0">
                <a:latin typeface="Courier"/>
                <a:cs typeface="Courier"/>
              </a:rPr>
              <a:t>=sample1.bam </a:t>
            </a:r>
            <a:r>
              <a:rPr lang="en-GB" sz="2000" dirty="0">
                <a:latin typeface="Courier"/>
                <a:cs typeface="Courier"/>
              </a:rPr>
              <a:t>OUTPUT=</a:t>
            </a:r>
            <a:r>
              <a:rPr lang="en-GB" sz="2000" dirty="0" smtClean="0">
                <a:latin typeface="Courier"/>
                <a:cs typeface="Courier"/>
              </a:rPr>
              <a:t>reordered_</a:t>
            </a:r>
            <a:r>
              <a:rPr lang="en-GB" sz="2000" dirty="0">
                <a:latin typeface="Courier"/>
                <a:cs typeface="Courier"/>
              </a:rPr>
              <a:t>sample1</a:t>
            </a:r>
            <a:r>
              <a:rPr lang="en-GB" sz="2000" dirty="0" smtClean="0">
                <a:latin typeface="Courier"/>
                <a:cs typeface="Courier"/>
              </a:rPr>
              <a:t>.bam </a:t>
            </a:r>
            <a:r>
              <a:rPr lang="en-GB" sz="2000" dirty="0">
                <a:latin typeface="Courier"/>
                <a:cs typeface="Courier"/>
              </a:rPr>
              <a:t>REFERENCE</a:t>
            </a:r>
            <a:r>
              <a:rPr lang="en-GB" sz="2000" dirty="0" smtClean="0">
                <a:latin typeface="Courier"/>
                <a:cs typeface="Courier"/>
              </a:rPr>
              <a:t>=Genome/</a:t>
            </a:r>
            <a:r>
              <a:rPr lang="en-GB" sz="2000" dirty="0" err="1" smtClean="0">
                <a:latin typeface="Courier"/>
                <a:cs typeface="Courier"/>
              </a:rPr>
              <a:t>Lmexicana.fa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>
                <a:latin typeface="Courier"/>
                <a:cs typeface="Courier"/>
              </a:rPr>
              <a:t>VALIDATION_STRINGENCY=</a:t>
            </a:r>
            <a:r>
              <a:rPr lang="en-GB" sz="2000" dirty="0" smtClean="0">
                <a:latin typeface="Courier"/>
                <a:cs typeface="Courier"/>
              </a:rPr>
              <a:t>LENIENT</a:t>
            </a:r>
          </a:p>
          <a:p>
            <a:pPr marL="0" indent="0" eaLnBrk="1" hangingPunct="1">
              <a:lnSpc>
                <a:spcPct val="150000"/>
              </a:lnSpc>
            </a:pPr>
            <a:endParaRPr lang="en-GB" sz="20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400" b="1" dirty="0">
                <a:solidFill>
                  <a:srgbClr val="000000"/>
                </a:solidFill>
              </a:rPr>
              <a:t>#Sort bam files using </a:t>
            </a:r>
            <a:r>
              <a:rPr lang="en-GB" sz="2400" b="1" dirty="0" smtClean="0">
                <a:solidFill>
                  <a:srgbClr val="000000"/>
                </a:solidFill>
              </a:rPr>
              <a:t>Picard</a:t>
            </a:r>
            <a:r>
              <a:rPr lang="en-GB" sz="2000" dirty="0">
                <a:latin typeface="Courier"/>
                <a:cs typeface="Courier"/>
              </a:rPr>
              <a:t> </a:t>
            </a:r>
            <a:r>
              <a:rPr lang="en-GB" sz="2400" b="1" dirty="0" err="1">
                <a:solidFill>
                  <a:srgbClr val="000000"/>
                </a:solidFill>
              </a:rPr>
              <a:t>SortSam</a:t>
            </a:r>
            <a:endParaRPr lang="en-GB" sz="2400" b="1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>
                <a:latin typeface="Courier"/>
                <a:cs typeface="Courier"/>
              </a:rPr>
              <a:t>java </a:t>
            </a:r>
            <a:r>
              <a:rPr lang="en-GB" sz="2000" dirty="0" smtClean="0">
                <a:latin typeface="Courier"/>
                <a:cs typeface="Courier"/>
              </a:rPr>
              <a:t>–</a:t>
            </a:r>
            <a:r>
              <a:rPr lang="en-GB" sz="2000" dirty="0" smtClean="0">
                <a:latin typeface="Courier"/>
                <a:cs typeface="Courier"/>
              </a:rPr>
              <a:t>Xmx3g </a:t>
            </a:r>
            <a:r>
              <a:rPr lang="en-GB" sz="2000" dirty="0" smtClean="0">
                <a:latin typeface="Courier"/>
                <a:cs typeface="Courier"/>
              </a:rPr>
              <a:t>–jar </a:t>
            </a:r>
            <a:r>
              <a:rPr lang="en-GB" sz="2000" dirty="0" err="1" smtClean="0">
                <a:latin typeface="Courier"/>
                <a:cs typeface="Courier"/>
              </a:rPr>
              <a:t>picard.jar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SortSam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>
                <a:latin typeface="Courier"/>
                <a:cs typeface="Courier"/>
              </a:rPr>
              <a:t>INPUT</a:t>
            </a:r>
            <a:r>
              <a:rPr lang="en-GB" sz="2000" dirty="0" smtClean="0">
                <a:latin typeface="Courier"/>
                <a:cs typeface="Courier"/>
              </a:rPr>
              <a:t>=reordered_</a:t>
            </a:r>
            <a:r>
              <a:rPr lang="en-GB" sz="2000" dirty="0">
                <a:latin typeface="Courier"/>
                <a:cs typeface="Courier"/>
              </a:rPr>
              <a:t>sample1</a:t>
            </a:r>
            <a:r>
              <a:rPr lang="en-GB" sz="2000" dirty="0" smtClean="0">
                <a:latin typeface="Courier"/>
                <a:cs typeface="Courier"/>
              </a:rPr>
              <a:t>.bam </a:t>
            </a:r>
            <a:r>
              <a:rPr lang="en-GB" sz="2000" dirty="0">
                <a:latin typeface="Courier"/>
                <a:cs typeface="Courier"/>
              </a:rPr>
              <a:t>OUTPUT=</a:t>
            </a:r>
            <a:r>
              <a:rPr lang="en-GB" sz="2000" dirty="0" smtClean="0">
                <a:latin typeface="Courier"/>
                <a:cs typeface="Courier"/>
              </a:rPr>
              <a:t>sorted_reordered_</a:t>
            </a:r>
            <a:r>
              <a:rPr lang="en-GB" sz="2000" dirty="0">
                <a:latin typeface="Courier"/>
                <a:cs typeface="Courier"/>
              </a:rPr>
              <a:t>sample1</a:t>
            </a:r>
            <a:r>
              <a:rPr lang="en-GB" sz="2000" dirty="0" smtClean="0">
                <a:latin typeface="Courier"/>
                <a:cs typeface="Courier"/>
              </a:rPr>
              <a:t>.bam </a:t>
            </a:r>
            <a:r>
              <a:rPr lang="en-GB" sz="2000" dirty="0">
                <a:latin typeface="Courier"/>
                <a:cs typeface="Courier"/>
              </a:rPr>
              <a:t>SORT_ORDER=</a:t>
            </a:r>
            <a:r>
              <a:rPr lang="en-GB" sz="2000" dirty="0" smtClean="0">
                <a:latin typeface="Courier"/>
                <a:cs typeface="Courier"/>
              </a:rPr>
              <a:t>coordinate </a:t>
            </a:r>
            <a:r>
              <a:rPr lang="en-GB" sz="2000" dirty="0">
                <a:latin typeface="Courier"/>
                <a:cs typeface="Courier"/>
              </a:rPr>
              <a:t>VALIDATION_STRINGENCY=</a:t>
            </a:r>
            <a:r>
              <a:rPr lang="en-GB" sz="2000" dirty="0" smtClean="0">
                <a:latin typeface="Courier"/>
                <a:cs typeface="Courier"/>
              </a:rPr>
              <a:t>STRICT</a:t>
            </a:r>
            <a:endParaRPr lang="en-GB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85949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46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sz="3200" b="1" dirty="0" smtClean="0"/>
              <a:t>Remove </a:t>
            </a:r>
            <a:r>
              <a:rPr lang="en-GB" sz="3200" b="1" dirty="0"/>
              <a:t>PCR </a:t>
            </a:r>
            <a:r>
              <a:rPr lang="en-GB" sz="3200" b="1" dirty="0" smtClean="0"/>
              <a:t>duplicates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java 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–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Xmx3g 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–jar </a:t>
            </a: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picard.jar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MarkDuplicates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INPUT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GB" sz="2400" dirty="0">
                <a:latin typeface="Courier"/>
                <a:cs typeface="Courier"/>
              </a:rPr>
              <a:t>sorted_reordered_sample1.</a:t>
            </a:r>
            <a:r>
              <a:rPr lang="en-GB" sz="2400" dirty="0" smtClean="0">
                <a:latin typeface="Courier"/>
                <a:cs typeface="Courier"/>
              </a:rPr>
              <a:t>bam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 OUTPUT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markDup_</a:t>
            </a:r>
            <a:r>
              <a:rPr lang="en-GB" sz="2400" dirty="0">
                <a:latin typeface="Courier"/>
                <a:cs typeface="Courier"/>
              </a:rPr>
              <a:t>sorted_reordered_sample1.</a:t>
            </a:r>
            <a:r>
              <a:rPr lang="en-GB" sz="2400" dirty="0" smtClean="0">
                <a:latin typeface="Courier"/>
                <a:cs typeface="Courier"/>
              </a:rPr>
              <a:t>bam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METRICS_FILE=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dup_met_sample1.txt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REMOVE_DUPLICATES=false ASSUME_SORTED=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true OPTICAL_DUPLICATE_PIXEL_DISTANCE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10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VALIDATION_STRINGENCY=LENIENT</a:t>
            </a: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594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426" y="0"/>
            <a:ext cx="336963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0000FF"/>
                </a:solidFill>
                <a:latin typeface="Georgia"/>
                <a:cs typeface="Georgia"/>
              </a:rPr>
              <a:t>Genetic </a:t>
            </a:r>
            <a:r>
              <a:rPr lang="en-GB" sz="3200" dirty="0" smtClean="0">
                <a:solidFill>
                  <a:srgbClr val="0000FF"/>
                </a:solidFill>
                <a:latin typeface="Georgia"/>
                <a:cs typeface="Georgia"/>
              </a:rPr>
              <a:t>Variation</a:t>
            </a:r>
            <a:endParaRPr lang="en-GB" sz="32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563880" y="3528596"/>
            <a:ext cx="883920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/>
            <a:r>
              <a:rPr lang="en-US" sz="2400" dirty="0" smtClean="0">
                <a:latin typeface="Georgia"/>
                <a:cs typeface="Georgia"/>
              </a:rPr>
              <a:t>"a change / changes in the genomic sequence compared with the reference genomic sequence”</a:t>
            </a:r>
          </a:p>
          <a:p>
            <a:pPr marL="0" indent="0" defTabSz="457200" eaLnBrk="1" hangingPunct="1">
              <a:defRPr/>
            </a:pPr>
            <a:endParaRPr lang="en-GB" altLang="en-US" sz="2400" dirty="0" smtClean="0">
              <a:latin typeface="Georgia"/>
              <a:cs typeface="Georgia"/>
            </a:endParaRPr>
          </a:p>
          <a:p>
            <a:pPr marL="0" indent="0" defTabSz="457200" eaLnBrk="1" hangingPunct="1">
              <a:defRPr/>
            </a:pPr>
            <a:r>
              <a:rPr lang="en-GB" altLang="en-US" sz="2400" dirty="0" smtClean="0">
                <a:latin typeface="Georgia"/>
                <a:cs typeface="Georgia"/>
              </a:rPr>
              <a:t>E.g., Substitution, </a:t>
            </a:r>
            <a:r>
              <a:rPr lang="en-GB" altLang="en-US" sz="2400" dirty="0" err="1" smtClean="0">
                <a:latin typeface="Georgia"/>
                <a:cs typeface="Georgia"/>
              </a:rPr>
              <a:t>Indel</a:t>
            </a:r>
            <a:r>
              <a:rPr lang="en-GB" altLang="en-US" sz="2400" dirty="0" smtClean="0">
                <a:latin typeface="Georgia"/>
                <a:cs typeface="Georgia"/>
              </a:rPr>
              <a:t>, Copy </a:t>
            </a:r>
            <a:r>
              <a:rPr lang="en-GB" altLang="en-US" sz="2400" dirty="0">
                <a:latin typeface="Georgia"/>
                <a:cs typeface="Georgia"/>
              </a:rPr>
              <a:t>number </a:t>
            </a:r>
            <a:r>
              <a:rPr lang="en-GB" altLang="en-US" sz="2400" dirty="0" smtClean="0">
                <a:latin typeface="Georgia"/>
                <a:cs typeface="Georgia"/>
              </a:rPr>
              <a:t>variation, Translocation, Polyploidy or Aneuploidy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0" y="636290"/>
            <a:ext cx="5371252" cy="26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7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118531" y="78850"/>
            <a:ext cx="9668933" cy="302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GB" sz="2400" b="1" dirty="0" smtClean="0">
              <a:latin typeface="+mj-lt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sz="2400" b="1" dirty="0" smtClean="0">
                <a:latin typeface="+mj-lt"/>
              </a:rPr>
              <a:t>#</a:t>
            </a:r>
            <a:r>
              <a:rPr lang="en-GB" sz="2400" b="1" dirty="0">
                <a:latin typeface="+mj-lt"/>
              </a:rPr>
              <a:t>PICARD – Add Or Replace Read Groups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sz="2000" dirty="0">
                <a:latin typeface="Courier"/>
                <a:cs typeface="Courier"/>
              </a:rPr>
              <a:t>java </a:t>
            </a:r>
            <a:r>
              <a:rPr lang="en-GB" sz="2000" dirty="0" smtClean="0">
                <a:latin typeface="Courier"/>
                <a:cs typeface="Courier"/>
              </a:rPr>
              <a:t>–Xmx3g </a:t>
            </a:r>
            <a:r>
              <a:rPr lang="en-GB" sz="2000" dirty="0">
                <a:latin typeface="Courier"/>
                <a:cs typeface="Courier"/>
              </a:rPr>
              <a:t>–jar </a:t>
            </a:r>
            <a:r>
              <a:rPr lang="en-GB" sz="2000" dirty="0" err="1">
                <a:latin typeface="Courier"/>
                <a:cs typeface="Courier"/>
              </a:rPr>
              <a:t>picard.jar</a:t>
            </a:r>
            <a:r>
              <a:rPr lang="en-GB" sz="2000" dirty="0">
                <a:latin typeface="Courier"/>
                <a:cs typeface="Courier"/>
              </a:rPr>
              <a:t> </a:t>
            </a:r>
            <a:r>
              <a:rPr lang="en-GB" sz="2000" dirty="0" err="1" smtClean="0">
                <a:latin typeface="Courier"/>
                <a:cs typeface="Courier"/>
              </a:rPr>
              <a:t>AddOrReplaceReadGroups</a:t>
            </a:r>
            <a:r>
              <a:rPr lang="en-GB" sz="2000" dirty="0" smtClean="0">
                <a:latin typeface="Courier"/>
                <a:cs typeface="Courier"/>
              </a:rPr>
              <a:t> </a:t>
            </a:r>
            <a:r>
              <a:rPr lang="en-GB" sz="2000" dirty="0">
                <a:latin typeface="Courier"/>
                <a:cs typeface="Courier"/>
              </a:rPr>
              <a:t>I</a:t>
            </a:r>
            <a:r>
              <a:rPr lang="en-GB" sz="2000" dirty="0" smtClean="0">
                <a:latin typeface="Courier"/>
                <a:cs typeface="Courier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markDup_</a:t>
            </a:r>
            <a:r>
              <a:rPr lang="en-GB" sz="2000" dirty="0">
                <a:latin typeface="Courier"/>
                <a:cs typeface="Courier"/>
              </a:rPr>
              <a:t>sorted_reordered_sample1.ba</a:t>
            </a:r>
            <a:r>
              <a:rPr lang="en-GB" sz="2000" dirty="0" smtClean="0">
                <a:latin typeface="Courier"/>
                <a:cs typeface="Courier"/>
              </a:rPr>
              <a:t>m </a:t>
            </a:r>
            <a:r>
              <a:rPr lang="en-GB" sz="2000" dirty="0">
                <a:latin typeface="Courier"/>
                <a:cs typeface="Courier"/>
              </a:rPr>
              <a:t>O=</a:t>
            </a:r>
            <a:r>
              <a:rPr lang="en-GB" sz="2000" dirty="0" smtClean="0">
                <a:latin typeface="Courier"/>
                <a:cs typeface="Courier"/>
              </a:rPr>
              <a:t>rg_</a:t>
            </a: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markDup_</a:t>
            </a:r>
            <a:r>
              <a:rPr lang="en-GB" sz="2000" dirty="0">
                <a:latin typeface="Courier"/>
                <a:cs typeface="Courier"/>
              </a:rPr>
              <a:t>sorted_reordered_sample1.ba</a:t>
            </a:r>
            <a:r>
              <a:rPr lang="en-GB" sz="2000" dirty="0" smtClean="0">
                <a:latin typeface="Courier"/>
                <a:cs typeface="Courier"/>
              </a:rPr>
              <a:t>m </a:t>
            </a:r>
            <a:r>
              <a:rPr lang="en-GB" sz="2000" dirty="0">
                <a:latin typeface="Courier"/>
                <a:cs typeface="Courier"/>
              </a:rPr>
              <a:t>ID=1 LB=</a:t>
            </a:r>
            <a:r>
              <a:rPr lang="en-GB" sz="2000" dirty="0" err="1">
                <a:latin typeface="Courier"/>
                <a:cs typeface="Courier"/>
              </a:rPr>
              <a:t>rgLib</a:t>
            </a:r>
            <a:r>
              <a:rPr lang="en-GB" sz="2000" dirty="0">
                <a:latin typeface="Courier"/>
                <a:cs typeface="Courier"/>
              </a:rPr>
              <a:t> PL=</a:t>
            </a:r>
            <a:r>
              <a:rPr lang="en-GB" sz="2000" dirty="0" err="1">
                <a:latin typeface="Courier"/>
                <a:cs typeface="Courier"/>
              </a:rPr>
              <a:t>illumina</a:t>
            </a:r>
            <a:r>
              <a:rPr lang="en-GB" sz="2000" dirty="0">
                <a:latin typeface="Courier"/>
                <a:cs typeface="Courier"/>
              </a:rPr>
              <a:t> PU=single SM=</a:t>
            </a:r>
            <a:r>
              <a:rPr lang="en-GB" sz="2000" dirty="0" smtClean="0">
                <a:latin typeface="Courier"/>
                <a:cs typeface="Courier"/>
              </a:rPr>
              <a:t>WT  (or SM=</a:t>
            </a:r>
            <a:r>
              <a:rPr lang="en-GB" sz="2000" dirty="0" err="1" smtClean="0">
                <a:latin typeface="Courier"/>
                <a:cs typeface="Courier"/>
              </a:rPr>
              <a:t>AmpB</a:t>
            </a:r>
            <a:r>
              <a:rPr lang="en-GB" sz="2000" dirty="0" smtClean="0">
                <a:latin typeface="Courier"/>
                <a:cs typeface="Courier"/>
              </a:rPr>
              <a:t>)</a:t>
            </a:r>
            <a:endParaRPr lang="en-GB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246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8051"/>
            <a:ext cx="8796338" cy="7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800" b="1" dirty="0" smtClean="0"/>
              <a:t>GATK - Local </a:t>
            </a:r>
            <a:r>
              <a:rPr lang="en-GB" altLang="en-US" sz="2800" b="1" dirty="0"/>
              <a:t>Realignment Around </a:t>
            </a:r>
            <a:r>
              <a:rPr lang="en-GB" altLang="en-US" sz="2800" b="1" dirty="0" err="1" smtClean="0"/>
              <a:t>Indels</a:t>
            </a:r>
            <a:endParaRPr lang="en-GB" altLang="en-US" sz="2800" b="1" dirty="0" smtClean="0"/>
          </a:p>
        </p:txBody>
      </p:sp>
      <p:pic>
        <p:nvPicPr>
          <p:cNvPr id="3" name="Picture 2" descr="local_re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" y="726016"/>
            <a:ext cx="7361770" cy="60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4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7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800" b="1" dirty="0" smtClean="0"/>
              <a:t>GATK - </a:t>
            </a:r>
            <a:r>
              <a:rPr lang="en-GB" altLang="en-US" sz="2800" b="1" dirty="0"/>
              <a:t>Base Quality Score Recalibration (BQSR)</a:t>
            </a:r>
            <a:endParaRPr lang="en-GB" altLang="en-US" sz="2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8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7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800" b="1" dirty="0" smtClean="0"/>
              <a:t>GATK - </a:t>
            </a:r>
            <a:r>
              <a:rPr lang="en-GB" altLang="en-US" sz="2800" b="1" dirty="0"/>
              <a:t>Variant Discovery</a:t>
            </a:r>
            <a:endParaRPr lang="en-GB" altLang="en-US" sz="2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23333" y="1202267"/>
            <a:ext cx="9059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/>
                <a:cs typeface="Courier"/>
              </a:rPr>
              <a:t>java </a:t>
            </a:r>
            <a:r>
              <a:rPr lang="en-GB" sz="2400" dirty="0" smtClean="0">
                <a:latin typeface="Courier"/>
                <a:cs typeface="Courier"/>
              </a:rPr>
              <a:t>–</a:t>
            </a:r>
            <a:r>
              <a:rPr lang="en-GB" sz="2400" dirty="0" smtClean="0">
                <a:latin typeface="Courier"/>
                <a:cs typeface="Courier"/>
              </a:rPr>
              <a:t>Xmx3g </a:t>
            </a:r>
            <a:r>
              <a:rPr lang="en-GB" sz="2400" dirty="0" smtClean="0">
                <a:latin typeface="Courier"/>
                <a:cs typeface="Courier"/>
              </a:rPr>
              <a:t>–jar </a:t>
            </a:r>
            <a:r>
              <a:rPr lang="en-GB" sz="2400" dirty="0" err="1" smtClean="0">
                <a:latin typeface="Courier"/>
                <a:cs typeface="Courier"/>
              </a:rPr>
              <a:t>GenomeAnalysisTK.jar</a:t>
            </a:r>
            <a:r>
              <a:rPr lang="en-GB" sz="2400" dirty="0" smtClean="0">
                <a:latin typeface="Courier"/>
                <a:cs typeface="Courier"/>
              </a:rPr>
              <a:t> </a:t>
            </a:r>
            <a:r>
              <a:rPr lang="en-GB" sz="2400" dirty="0">
                <a:latin typeface="Courier"/>
                <a:cs typeface="Courier"/>
              </a:rPr>
              <a:t>-T </a:t>
            </a:r>
            <a:r>
              <a:rPr lang="en-GB" sz="2400" dirty="0" err="1">
                <a:latin typeface="Courier"/>
                <a:cs typeface="Courier"/>
              </a:rPr>
              <a:t>UnifiedGenotyper</a:t>
            </a:r>
            <a:r>
              <a:rPr lang="en-GB" sz="2400" dirty="0">
                <a:latin typeface="Courier"/>
                <a:cs typeface="Courier"/>
              </a:rPr>
              <a:t> </a:t>
            </a:r>
            <a:r>
              <a:rPr lang="en-GB" sz="2400" dirty="0" smtClean="0">
                <a:latin typeface="Courier"/>
                <a:cs typeface="Courier"/>
              </a:rPr>
              <a:t>–R </a:t>
            </a:r>
            <a:r>
              <a:rPr lang="en-GB" sz="2400" dirty="0" err="1" smtClean="0">
                <a:latin typeface="Courier"/>
                <a:cs typeface="Courier"/>
              </a:rPr>
              <a:t>Genome.fasta</a:t>
            </a:r>
            <a:r>
              <a:rPr lang="en-GB" sz="2400" dirty="0" smtClean="0">
                <a:latin typeface="Courier"/>
                <a:cs typeface="Courier"/>
              </a:rPr>
              <a:t> </a:t>
            </a:r>
            <a:r>
              <a:rPr lang="en-GB" sz="2400" dirty="0">
                <a:latin typeface="Courier"/>
                <a:cs typeface="Courier"/>
              </a:rPr>
              <a:t>-I </a:t>
            </a:r>
            <a:r>
              <a:rPr lang="en-GB" sz="2400" dirty="0" err="1">
                <a:latin typeface="Courier"/>
                <a:cs typeface="Courier"/>
              </a:rPr>
              <a:t>rg_rmdup_WT_sorted.bam</a:t>
            </a:r>
            <a:r>
              <a:rPr lang="en-GB" sz="2400" dirty="0">
                <a:latin typeface="Courier"/>
                <a:cs typeface="Courier"/>
              </a:rPr>
              <a:t> -o </a:t>
            </a:r>
            <a:r>
              <a:rPr lang="en-GB" sz="2400" dirty="0" err="1">
                <a:latin typeface="Courier"/>
                <a:cs typeface="Courier"/>
              </a:rPr>
              <a:t>WT.snps.raw.vcf</a:t>
            </a:r>
            <a:r>
              <a:rPr lang="en-GB" sz="2400" dirty="0">
                <a:latin typeface="Courier"/>
                <a:cs typeface="Courier"/>
              </a:rPr>
              <a:t> -</a:t>
            </a:r>
            <a:r>
              <a:rPr lang="en-GB" sz="2400" dirty="0" err="1">
                <a:latin typeface="Courier"/>
                <a:cs typeface="Courier"/>
              </a:rPr>
              <a:t>stand_call_conf</a:t>
            </a:r>
            <a:r>
              <a:rPr lang="en-GB" sz="2400" dirty="0">
                <a:latin typeface="Courier"/>
                <a:cs typeface="Courier"/>
              </a:rPr>
              <a:t> 30.0 -</a:t>
            </a:r>
            <a:r>
              <a:rPr lang="en-GB" sz="2400" dirty="0" err="1">
                <a:latin typeface="Courier"/>
                <a:cs typeface="Courier"/>
              </a:rPr>
              <a:t>stand_emit_conf</a:t>
            </a:r>
            <a:r>
              <a:rPr lang="en-GB" sz="2400" dirty="0">
                <a:latin typeface="Courier"/>
                <a:cs typeface="Courier"/>
              </a:rPr>
              <a:t> 10.0 -</a:t>
            </a:r>
            <a:r>
              <a:rPr lang="en-GB" sz="2400" dirty="0" err="1">
                <a:latin typeface="Courier"/>
                <a:cs typeface="Courier"/>
              </a:rPr>
              <a:t>out_mode</a:t>
            </a:r>
            <a:r>
              <a:rPr lang="en-GB" sz="2400" dirty="0">
                <a:latin typeface="Courier"/>
                <a:cs typeface="Courier"/>
              </a:rPr>
              <a:t> EMIT_VARIANTS_ONLY -l INFO -A Coverage -A </a:t>
            </a:r>
            <a:r>
              <a:rPr lang="en-GB" sz="2400" dirty="0" err="1">
                <a:latin typeface="Courier"/>
                <a:cs typeface="Courier"/>
              </a:rPr>
              <a:t>HaplotypeScore</a:t>
            </a:r>
            <a:r>
              <a:rPr lang="en-GB" sz="2400" dirty="0">
                <a:latin typeface="Courier"/>
                <a:cs typeface="Courier"/>
              </a:rPr>
              <a:t> -A </a:t>
            </a:r>
            <a:r>
              <a:rPr lang="en-GB" sz="2400" dirty="0" err="1">
                <a:latin typeface="Courier"/>
                <a:cs typeface="Courier"/>
              </a:rPr>
              <a:t>InbreedingCoeff</a:t>
            </a:r>
            <a:r>
              <a:rPr lang="en-GB" sz="2400" dirty="0">
                <a:latin typeface="Courier"/>
                <a:cs typeface="Courier"/>
              </a:rPr>
              <a:t> -</a:t>
            </a:r>
            <a:r>
              <a:rPr lang="en-GB" sz="2400" dirty="0" err="1">
                <a:latin typeface="Courier"/>
                <a:cs typeface="Courier"/>
              </a:rPr>
              <a:t>glm</a:t>
            </a:r>
            <a:r>
              <a:rPr lang="en-GB" sz="2400" dirty="0">
                <a:latin typeface="Courier"/>
                <a:cs typeface="Courier"/>
              </a:rPr>
              <a:t> SNP </a:t>
            </a:r>
            <a:r>
              <a:rPr lang="en-GB" sz="2400" dirty="0" smtClean="0">
                <a:latin typeface="Courier"/>
                <a:cs typeface="Courier"/>
              </a:rPr>
              <a:t>–</a:t>
            </a:r>
            <a:r>
              <a:rPr lang="en-GB" sz="2400" dirty="0" err="1" smtClean="0">
                <a:latin typeface="Courier"/>
                <a:cs typeface="Courier"/>
              </a:rPr>
              <a:t>nt</a:t>
            </a:r>
            <a:r>
              <a:rPr lang="en-GB" sz="2400" dirty="0" smtClean="0">
                <a:latin typeface="Courier"/>
                <a:cs typeface="Courier"/>
              </a:rPr>
              <a:t> </a:t>
            </a:r>
            <a:r>
              <a:rPr lang="en-GB" sz="2400" dirty="0">
                <a:latin typeface="Courier"/>
                <a:cs typeface="Courier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8578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7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800" b="1" dirty="0" smtClean="0"/>
              <a:t>GATK - </a:t>
            </a:r>
            <a:r>
              <a:rPr lang="en-GB" altLang="en-US" sz="2800" b="1" dirty="0"/>
              <a:t>Variant Discovery</a:t>
            </a:r>
            <a:endParaRPr lang="en-GB" altLang="en-US" sz="2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23333" y="1202267"/>
            <a:ext cx="9059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/>
                <a:cs typeface="Courier"/>
              </a:rPr>
              <a:t>java </a:t>
            </a:r>
            <a:r>
              <a:rPr lang="en-GB" sz="2400" dirty="0" smtClean="0">
                <a:latin typeface="Courier"/>
                <a:cs typeface="Courier"/>
              </a:rPr>
              <a:t>–</a:t>
            </a:r>
            <a:r>
              <a:rPr lang="en-GB" sz="2400" dirty="0" smtClean="0">
                <a:latin typeface="Courier"/>
                <a:cs typeface="Courier"/>
              </a:rPr>
              <a:t>Xmx3g </a:t>
            </a:r>
            <a:r>
              <a:rPr lang="en-GB" sz="2400" dirty="0" smtClean="0">
                <a:latin typeface="Courier"/>
                <a:cs typeface="Courier"/>
              </a:rPr>
              <a:t>–jar </a:t>
            </a:r>
            <a:r>
              <a:rPr lang="en-GB" sz="2400" dirty="0" err="1" smtClean="0">
                <a:latin typeface="Courier"/>
                <a:cs typeface="Courier"/>
              </a:rPr>
              <a:t>GenomeAnalysisTK.jar</a:t>
            </a:r>
            <a:r>
              <a:rPr lang="en-GB" sz="2400" dirty="0" smtClean="0">
                <a:latin typeface="Courier"/>
                <a:cs typeface="Courier"/>
              </a:rPr>
              <a:t> </a:t>
            </a:r>
            <a:r>
              <a:rPr lang="en-GB" sz="2400" dirty="0">
                <a:latin typeface="Courier"/>
                <a:cs typeface="Courier"/>
              </a:rPr>
              <a:t>-T </a:t>
            </a:r>
            <a:r>
              <a:rPr lang="en-GB" sz="2400" dirty="0" err="1">
                <a:latin typeface="Courier"/>
                <a:cs typeface="Courier"/>
              </a:rPr>
              <a:t>UnifiedGenotyper</a:t>
            </a:r>
            <a:r>
              <a:rPr lang="en-GB" sz="2400" dirty="0">
                <a:latin typeface="Courier"/>
                <a:cs typeface="Courier"/>
              </a:rPr>
              <a:t> </a:t>
            </a:r>
            <a:r>
              <a:rPr lang="en-GB" sz="2400" dirty="0" smtClean="0">
                <a:latin typeface="Courier"/>
                <a:cs typeface="Courier"/>
              </a:rPr>
              <a:t>–R </a:t>
            </a:r>
            <a:r>
              <a:rPr lang="en-GB" sz="2400" dirty="0" err="1" smtClean="0">
                <a:latin typeface="Courier"/>
                <a:cs typeface="Courier"/>
              </a:rPr>
              <a:t>Genome.fasta</a:t>
            </a:r>
            <a:r>
              <a:rPr lang="en-GB" sz="2400" dirty="0" smtClean="0">
                <a:latin typeface="Courier"/>
                <a:cs typeface="Courier"/>
              </a:rPr>
              <a:t> </a:t>
            </a:r>
            <a:r>
              <a:rPr lang="en-GB" sz="2400" dirty="0">
                <a:latin typeface="Courier"/>
                <a:cs typeface="Courier"/>
              </a:rPr>
              <a:t>-I </a:t>
            </a:r>
            <a:r>
              <a:rPr lang="en-GB" sz="2400" dirty="0" err="1">
                <a:latin typeface="Courier"/>
                <a:cs typeface="Courier"/>
              </a:rPr>
              <a:t>rg_rmdup_WT_sorted.bam</a:t>
            </a:r>
            <a:r>
              <a:rPr lang="en-GB" sz="2400" dirty="0">
                <a:latin typeface="Courier"/>
                <a:cs typeface="Courier"/>
              </a:rPr>
              <a:t> -o </a:t>
            </a:r>
            <a:r>
              <a:rPr lang="en-GB" sz="2400" dirty="0" err="1">
                <a:latin typeface="Courier"/>
                <a:cs typeface="Courier"/>
              </a:rPr>
              <a:t>WT.indel.raw.vcf</a:t>
            </a:r>
            <a:r>
              <a:rPr lang="en-GB" sz="2400" dirty="0">
                <a:latin typeface="Courier"/>
                <a:cs typeface="Courier"/>
              </a:rPr>
              <a:t> -</a:t>
            </a:r>
            <a:r>
              <a:rPr lang="en-GB" sz="2400" dirty="0" err="1">
                <a:latin typeface="Courier"/>
                <a:cs typeface="Courier"/>
              </a:rPr>
              <a:t>stand_call_conf</a:t>
            </a:r>
            <a:r>
              <a:rPr lang="en-GB" sz="2400" dirty="0">
                <a:latin typeface="Courier"/>
                <a:cs typeface="Courier"/>
              </a:rPr>
              <a:t> 30.0 -</a:t>
            </a:r>
            <a:r>
              <a:rPr lang="en-GB" sz="2400" dirty="0" err="1">
                <a:latin typeface="Courier"/>
                <a:cs typeface="Courier"/>
              </a:rPr>
              <a:t>stand_emit_conf</a:t>
            </a:r>
            <a:r>
              <a:rPr lang="en-GB" sz="2400" dirty="0">
                <a:latin typeface="Courier"/>
                <a:cs typeface="Courier"/>
              </a:rPr>
              <a:t> 10.0 -</a:t>
            </a:r>
            <a:r>
              <a:rPr lang="en-GB" sz="2400" dirty="0" err="1">
                <a:latin typeface="Courier"/>
                <a:cs typeface="Courier"/>
              </a:rPr>
              <a:t>out_mode</a:t>
            </a:r>
            <a:r>
              <a:rPr lang="en-GB" sz="2400" dirty="0">
                <a:latin typeface="Courier"/>
                <a:cs typeface="Courier"/>
              </a:rPr>
              <a:t> EMIT_VARIANTS_ONLY -l INFO -A Coverage -A </a:t>
            </a:r>
            <a:r>
              <a:rPr lang="en-GB" sz="2400" dirty="0" err="1">
                <a:latin typeface="Courier"/>
                <a:cs typeface="Courier"/>
              </a:rPr>
              <a:t>HaplotypeScore</a:t>
            </a:r>
            <a:r>
              <a:rPr lang="en-GB" sz="2400" dirty="0">
                <a:latin typeface="Courier"/>
                <a:cs typeface="Courier"/>
              </a:rPr>
              <a:t> -A </a:t>
            </a:r>
            <a:r>
              <a:rPr lang="en-GB" sz="2400" dirty="0" err="1">
                <a:latin typeface="Courier"/>
                <a:cs typeface="Courier"/>
              </a:rPr>
              <a:t>InbreedingCoeff</a:t>
            </a:r>
            <a:r>
              <a:rPr lang="en-GB" sz="2400" dirty="0">
                <a:latin typeface="Courier"/>
                <a:cs typeface="Courier"/>
              </a:rPr>
              <a:t> -</a:t>
            </a:r>
            <a:r>
              <a:rPr lang="en-GB" sz="2400" dirty="0" err="1">
                <a:latin typeface="Courier"/>
                <a:cs typeface="Courier"/>
              </a:rPr>
              <a:t>glm</a:t>
            </a:r>
            <a:r>
              <a:rPr lang="en-GB" sz="2400" dirty="0">
                <a:latin typeface="Courier"/>
                <a:cs typeface="Courier"/>
              </a:rPr>
              <a:t> INDEL </a:t>
            </a:r>
            <a:r>
              <a:rPr lang="en-GB" sz="2400" dirty="0" smtClean="0">
                <a:latin typeface="Courier"/>
                <a:cs typeface="Courier"/>
              </a:rPr>
              <a:t>–</a:t>
            </a:r>
            <a:r>
              <a:rPr lang="en-GB" sz="2400" dirty="0" err="1" smtClean="0">
                <a:latin typeface="Courier"/>
                <a:cs typeface="Courier"/>
              </a:rPr>
              <a:t>nt</a:t>
            </a:r>
            <a:r>
              <a:rPr lang="en-GB" sz="2400" dirty="0" smtClean="0">
                <a:latin typeface="Courier"/>
                <a:cs typeface="Courier"/>
              </a:rPr>
              <a:t> 4</a:t>
            </a:r>
            <a:endParaRPr lang="en-GB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4019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200" dirty="0" smtClean="0"/>
              <a:t>Browse aligned read (bam) files</a:t>
            </a:r>
          </a:p>
          <a:p>
            <a:pPr marL="0" indent="0" algn="ctr" eaLnBrk="1" hangingPunct="1">
              <a:lnSpc>
                <a:spcPct val="150000"/>
              </a:lnSpc>
            </a:pPr>
            <a:endParaRPr lang="en-GB" altLang="en-US" sz="3200" dirty="0" smtClean="0"/>
          </a:p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200" dirty="0" smtClean="0"/>
              <a:t>Use IGV</a:t>
            </a:r>
          </a:p>
        </p:txBody>
      </p:sp>
    </p:spTree>
    <p:extLst>
      <p:ext uri="{BB962C8B-B14F-4D97-AF65-F5344CB8AC3E}">
        <p14:creationId xmlns:p14="http://schemas.microsoft.com/office/powerpoint/2010/main" val="275594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265113"/>
            <a:ext cx="8796338" cy="523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GB" altLang="en-US" sz="3200" dirty="0" smtClean="0"/>
              <a:t>Use </a:t>
            </a:r>
            <a:r>
              <a:rPr lang="en-GB" altLang="en-US" sz="3200" dirty="0" err="1" smtClean="0"/>
              <a:t>samtools</a:t>
            </a:r>
            <a:r>
              <a:rPr lang="en-GB" altLang="en-US" sz="3200" dirty="0" smtClean="0"/>
              <a:t> to get chromosome size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err="1">
                <a:latin typeface="Courier"/>
                <a:cs typeface="Courier"/>
              </a:rPr>
              <a:t>samtools</a:t>
            </a:r>
            <a:r>
              <a:rPr lang="en-GB" altLang="en-US" sz="2400" dirty="0">
                <a:latin typeface="Courier"/>
                <a:cs typeface="Courier"/>
              </a:rPr>
              <a:t> </a:t>
            </a:r>
            <a:r>
              <a:rPr lang="en-GB" altLang="en-US" sz="2400" dirty="0" err="1">
                <a:latin typeface="Courier"/>
                <a:cs typeface="Courier"/>
              </a:rPr>
              <a:t>faidx</a:t>
            </a:r>
            <a:r>
              <a:rPr lang="en-GB" altLang="en-US" sz="2400" dirty="0">
                <a:latin typeface="Courier"/>
                <a:cs typeface="Courier"/>
              </a:rPr>
              <a:t> &lt;</a:t>
            </a:r>
            <a:r>
              <a:rPr lang="en-GB" altLang="en-US" sz="2400" dirty="0" err="1">
                <a:latin typeface="Courier"/>
                <a:cs typeface="Courier"/>
              </a:rPr>
              <a:t>ref.fasta</a:t>
            </a:r>
            <a:r>
              <a:rPr lang="en-GB" altLang="en-US" sz="2400" dirty="0" smtClean="0">
                <a:latin typeface="Courier"/>
                <a:cs typeface="Courier"/>
              </a:rPr>
              <a:t>&gt;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>
                <a:latin typeface="Courier"/>
                <a:cs typeface="Courier"/>
              </a:rPr>
              <a:t>### </a:t>
            </a:r>
            <a:r>
              <a:rPr lang="en-GB" altLang="en-US" sz="2400" dirty="0" err="1" smtClean="0">
                <a:latin typeface="Courier"/>
                <a:cs typeface="Courier"/>
              </a:rPr>
              <a:t>ref.fa.fai</a:t>
            </a:r>
            <a:endParaRPr lang="en-GB" altLang="en-US" sz="2400" dirty="0" smtClean="0">
              <a:latin typeface="Courier"/>
              <a:cs typeface="Courier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>
                <a:latin typeface="Courier"/>
                <a:cs typeface="Courier"/>
              </a:rPr>
              <a:t>1. Chromosome </a:t>
            </a:r>
            <a:r>
              <a:rPr lang="en-GB" altLang="en-US" sz="2400" dirty="0">
                <a:latin typeface="Courier"/>
                <a:cs typeface="Courier"/>
              </a:rPr>
              <a:t>name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>
                <a:latin typeface="Courier"/>
                <a:cs typeface="Courier"/>
              </a:rPr>
              <a:t>2. Chromosome </a:t>
            </a:r>
            <a:r>
              <a:rPr lang="en-GB" altLang="en-US" sz="2400" dirty="0">
                <a:latin typeface="Courier"/>
                <a:cs typeface="Courier"/>
              </a:rPr>
              <a:t>length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>
                <a:latin typeface="Courier"/>
                <a:cs typeface="Courier"/>
              </a:rPr>
              <a:t>3. Offset </a:t>
            </a:r>
            <a:r>
              <a:rPr lang="en-GB" altLang="en-US" sz="2400" dirty="0">
                <a:latin typeface="Courier"/>
                <a:cs typeface="Courier"/>
              </a:rPr>
              <a:t>of the first base of the chromosome sequence in the file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>
                <a:latin typeface="Courier"/>
                <a:cs typeface="Courier"/>
              </a:rPr>
              <a:t>4. Length of the </a:t>
            </a:r>
            <a:r>
              <a:rPr lang="en-GB" altLang="en-US" sz="2400" dirty="0" err="1" smtClean="0">
                <a:latin typeface="Courier"/>
                <a:cs typeface="Courier"/>
              </a:rPr>
              <a:t>fasta</a:t>
            </a:r>
            <a:r>
              <a:rPr lang="en-GB" altLang="en-US" sz="2400" dirty="0" smtClean="0">
                <a:latin typeface="Courier"/>
                <a:cs typeface="Courier"/>
              </a:rPr>
              <a:t> lines 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GB" altLang="en-US" sz="2400" dirty="0" smtClean="0">
                <a:latin typeface="Courier"/>
                <a:cs typeface="Courier"/>
              </a:rPr>
              <a:t>5. Length </a:t>
            </a:r>
            <a:r>
              <a:rPr lang="en-GB" altLang="en-US" sz="2400" dirty="0">
                <a:latin typeface="Courier"/>
                <a:cs typeface="Courier"/>
              </a:rPr>
              <a:t>of the </a:t>
            </a:r>
            <a:r>
              <a:rPr lang="en-GB" altLang="en-US" sz="2400" dirty="0" err="1" smtClean="0">
                <a:latin typeface="Courier"/>
                <a:cs typeface="Courier"/>
              </a:rPr>
              <a:t>fasta</a:t>
            </a:r>
            <a:r>
              <a:rPr lang="en-GB" altLang="en-US" sz="2400" dirty="0" smtClean="0">
                <a:latin typeface="Courier"/>
                <a:cs typeface="Courier"/>
              </a:rPr>
              <a:t> +1 </a:t>
            </a:r>
            <a:endParaRPr lang="en-GB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5594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536575" y="78850"/>
            <a:ext cx="8796338" cy="542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200" dirty="0" smtClean="0"/>
              <a:t>Calculate read coverage by chromosome</a:t>
            </a:r>
          </a:p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000" dirty="0" err="1">
                <a:latin typeface="Courier"/>
                <a:cs typeface="Courier"/>
              </a:rPr>
              <a:t>bamtools</a:t>
            </a:r>
            <a:r>
              <a:rPr lang="en-GB" altLang="en-US" sz="2000" dirty="0">
                <a:latin typeface="Courier"/>
                <a:cs typeface="Courier"/>
              </a:rPr>
              <a:t> split </a:t>
            </a:r>
            <a:r>
              <a:rPr lang="en-GB" altLang="en-US" sz="2000" dirty="0" smtClean="0">
                <a:latin typeface="Courier"/>
                <a:cs typeface="Courier"/>
              </a:rPr>
              <a:t>–in </a:t>
            </a:r>
            <a:r>
              <a:rPr lang="en-GB" altLang="en-US" sz="2000" dirty="0" err="1" smtClean="0">
                <a:latin typeface="Courier"/>
                <a:cs typeface="Courier"/>
              </a:rPr>
              <a:t>input.bam</a:t>
            </a:r>
            <a:r>
              <a:rPr lang="en-GB" altLang="en-US" sz="2000" dirty="0" smtClean="0">
                <a:latin typeface="Courier"/>
                <a:cs typeface="Courier"/>
              </a:rPr>
              <a:t> –reference *.</a:t>
            </a:r>
            <a:r>
              <a:rPr lang="en-GB" altLang="en-US" sz="2000" dirty="0" err="1" smtClean="0">
                <a:latin typeface="Courier"/>
                <a:cs typeface="Courier"/>
              </a:rPr>
              <a:t>fa</a:t>
            </a:r>
            <a:endParaRPr lang="en-GB" altLang="en-US" sz="2000" dirty="0" smtClean="0">
              <a:latin typeface="Courier"/>
              <a:cs typeface="Courier"/>
            </a:endParaRPr>
          </a:p>
          <a:p>
            <a:pPr marL="0" indent="0" algn="ctr" eaLnBrk="1" hangingPunct="1">
              <a:lnSpc>
                <a:spcPct val="150000"/>
              </a:lnSpc>
            </a:pPr>
            <a:endParaRPr lang="en-GB" altLang="en-US" sz="2000" dirty="0">
              <a:latin typeface="Courier"/>
              <a:cs typeface="Courier"/>
            </a:endParaRPr>
          </a:p>
          <a:p>
            <a:pPr marL="0" lvl="0" indent="0" eaLnBrk="1" hangingPunct="1">
              <a:lnSpc>
                <a:spcPct val="150000"/>
              </a:lnSpc>
            </a:pP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java –</a:t>
            </a:r>
            <a:r>
              <a:rPr lang="en-GB" sz="2000" dirty="0" smtClean="0">
                <a:solidFill>
                  <a:srgbClr val="000000"/>
                </a:solidFill>
                <a:latin typeface="Courier"/>
                <a:cs typeface="Courier"/>
              </a:rPr>
              <a:t>Xmx3g </a:t>
            </a: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–jar </a:t>
            </a:r>
            <a:r>
              <a:rPr lang="en-GB" sz="2000" dirty="0" err="1">
                <a:solidFill>
                  <a:srgbClr val="000000"/>
                </a:solidFill>
                <a:latin typeface="Courier"/>
                <a:cs typeface="Courier"/>
              </a:rPr>
              <a:t>picard.jar</a:t>
            </a: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"/>
                <a:cs typeface="Courier"/>
              </a:rPr>
              <a:t>CollectWgsMetrics</a:t>
            </a: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 INPUT</a:t>
            </a:r>
            <a:r>
              <a:rPr lang="en-GB" sz="2000" dirty="0" smtClean="0">
                <a:solidFill>
                  <a:srgbClr val="000000"/>
                </a:solidFill>
                <a:latin typeface="Courier"/>
                <a:cs typeface="Courier"/>
              </a:rPr>
              <a:t>=sample1_chr1.bam </a:t>
            </a: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GB" sz="2000" dirty="0" smtClean="0">
                <a:solidFill>
                  <a:srgbClr val="000000"/>
                </a:solidFill>
                <a:latin typeface="Courier"/>
                <a:cs typeface="Courier"/>
              </a:rPr>
              <a:t>=sample1_chr1_coverage.txt </a:t>
            </a:r>
            <a:r>
              <a:rPr lang="en-GB" sz="2000" dirty="0" smtClean="0">
                <a:latin typeface="Courier"/>
                <a:cs typeface="Courier"/>
              </a:rPr>
              <a:t>REFERENCE</a:t>
            </a:r>
            <a:r>
              <a:rPr lang="en-GB" sz="2000" dirty="0">
                <a:latin typeface="Courier"/>
                <a:cs typeface="Courier"/>
              </a:rPr>
              <a:t>=Genome/</a:t>
            </a:r>
            <a:r>
              <a:rPr lang="en-GB" sz="2000" dirty="0" err="1" smtClean="0">
                <a:latin typeface="Courier"/>
                <a:cs typeface="Courier"/>
              </a:rPr>
              <a:t>Lmexicana.fa</a:t>
            </a:r>
            <a:r>
              <a:rPr lang="en-GB" sz="2000" dirty="0">
                <a:latin typeface="Courier"/>
                <a:cs typeface="Courier"/>
              </a:rPr>
              <a:t> COVERAGE_CAP=100000 </a:t>
            </a:r>
            <a:r>
              <a:rPr lang="en-GB" sz="2000" dirty="0" smtClean="0">
                <a:latin typeface="Courier"/>
                <a:cs typeface="Courier"/>
              </a:rPr>
              <a:t>INCLUDE_BQ_HISTOGRAM=true </a:t>
            </a:r>
            <a:r>
              <a:rPr lang="en-GB" sz="2000" dirty="0" smtClean="0">
                <a:solidFill>
                  <a:srgbClr val="000000"/>
                </a:solidFill>
                <a:latin typeface="Courier"/>
                <a:cs typeface="Courier"/>
              </a:rPr>
              <a:t>VALIDATION_STRINGENCY</a:t>
            </a:r>
            <a:r>
              <a:rPr lang="en-GB" sz="20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GB" sz="2000" dirty="0" smtClean="0">
                <a:solidFill>
                  <a:srgbClr val="000000"/>
                </a:solidFill>
                <a:latin typeface="Courier"/>
                <a:cs typeface="Courier"/>
              </a:rPr>
              <a:t>LENIENT</a:t>
            </a:r>
          </a:p>
          <a:p>
            <a:pPr marL="0" lvl="0" indent="0" eaLnBrk="1" hangingPunct="1">
              <a:lnSpc>
                <a:spcPct val="150000"/>
              </a:lnSpc>
            </a:pPr>
            <a:endParaRPr lang="en-GB" alt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lvl="0" indent="0" eaLnBrk="1" hangingPunct="1">
              <a:lnSpc>
                <a:spcPct val="150000"/>
              </a:lnSpc>
            </a:pPr>
            <a:r>
              <a:rPr lang="en-GB" altLang="en-US" sz="2000" b="1" dirty="0" smtClean="0"/>
              <a:t>## Using </a:t>
            </a:r>
            <a:r>
              <a:rPr lang="en-GB" altLang="en-US" sz="2000" b="1" dirty="0" err="1" smtClean="0"/>
              <a:t>Bedtools</a:t>
            </a:r>
            <a:endParaRPr lang="en-GB" altLang="en-US" sz="2000" b="1" dirty="0"/>
          </a:p>
          <a:p>
            <a:pPr marL="0" lvl="0" indent="0" eaLnBrk="1" hangingPunct="1">
              <a:lnSpc>
                <a:spcPct val="150000"/>
              </a:lnSpc>
            </a:pPr>
            <a:r>
              <a:rPr lang="en-GB" altLang="en-US" sz="2000" dirty="0" err="1">
                <a:solidFill>
                  <a:srgbClr val="000000"/>
                </a:solidFill>
                <a:latin typeface="Courier"/>
                <a:cs typeface="Courier"/>
              </a:rPr>
              <a:t>genomeCoverageBed</a:t>
            </a:r>
            <a:r>
              <a:rPr lang="en-GB" altLang="en-US" sz="2000" dirty="0">
                <a:solidFill>
                  <a:srgbClr val="000000"/>
                </a:solidFill>
                <a:latin typeface="Courier"/>
                <a:cs typeface="Courier"/>
              </a:rPr>
              <a:t> -</a:t>
            </a:r>
            <a:r>
              <a:rPr lang="en-GB" altLang="en-US" sz="2000" dirty="0" err="1">
                <a:solidFill>
                  <a:srgbClr val="000000"/>
                </a:solidFill>
                <a:latin typeface="Courier"/>
                <a:cs typeface="Courier"/>
              </a:rPr>
              <a:t>ibam</a:t>
            </a:r>
            <a:r>
              <a:rPr lang="en-GB" alt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Courier"/>
                <a:cs typeface="Courier"/>
              </a:rPr>
              <a:t>sortedBamFile.bam</a:t>
            </a:r>
            <a:r>
              <a:rPr lang="en-GB" altLang="en-US" sz="2000" dirty="0">
                <a:solidFill>
                  <a:srgbClr val="000000"/>
                </a:solidFill>
                <a:latin typeface="Courier"/>
                <a:cs typeface="Courier"/>
              </a:rPr>
              <a:t> -g </a:t>
            </a:r>
            <a:r>
              <a:rPr lang="en-GB" altLang="en-US" sz="2000" dirty="0" err="1">
                <a:solidFill>
                  <a:srgbClr val="000000"/>
                </a:solidFill>
                <a:latin typeface="Courier"/>
                <a:cs typeface="Courier"/>
              </a:rPr>
              <a:t>genome.txt</a:t>
            </a:r>
            <a:r>
              <a:rPr lang="en-GB" altLang="en-US" sz="2000" dirty="0">
                <a:solidFill>
                  <a:srgbClr val="000000"/>
                </a:solidFill>
                <a:latin typeface="Courier"/>
                <a:cs typeface="Courier"/>
              </a:rPr>
              <a:t> &gt; </a:t>
            </a:r>
            <a:r>
              <a:rPr lang="en-GB" alt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coverage.txt</a:t>
            </a:r>
            <a:endParaRPr lang="en-GB" altLang="en-US" sz="2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594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139" y="81280"/>
            <a:ext cx="754725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  <a:latin typeface="Georgia"/>
                <a:cs typeface="Georgia"/>
              </a:rPr>
              <a:t>“Variation” or </a:t>
            </a:r>
            <a:r>
              <a:rPr lang="en-GB" sz="2400" dirty="0" smtClean="0">
                <a:solidFill>
                  <a:srgbClr val="0000FF"/>
                </a:solidFill>
                <a:latin typeface="Georgia"/>
                <a:cs typeface="Georgia"/>
              </a:rPr>
              <a:t>“Polymorphism</a:t>
            </a:r>
            <a:r>
              <a:rPr lang="en-GB" sz="2400" dirty="0">
                <a:solidFill>
                  <a:srgbClr val="0000FF"/>
                </a:solidFill>
                <a:latin typeface="Georgia"/>
                <a:cs typeface="Georgia"/>
              </a:rPr>
              <a:t>” </a:t>
            </a:r>
            <a:r>
              <a:rPr lang="en-GB" sz="2400" dirty="0" smtClean="0">
                <a:solidFill>
                  <a:srgbClr val="0000FF"/>
                </a:solidFill>
                <a:latin typeface="Georgia"/>
                <a:cs typeface="Georgia"/>
              </a:rPr>
              <a:t>– </a:t>
            </a:r>
          </a:p>
          <a:p>
            <a:pPr algn="ctr"/>
            <a:r>
              <a:rPr lang="en-GB" sz="2400" dirty="0" smtClean="0">
                <a:solidFill>
                  <a:srgbClr val="0000FF"/>
                </a:solidFill>
                <a:latin typeface="Georgia"/>
                <a:cs typeface="Georgia"/>
              </a:rPr>
              <a:t>Nomenclature for the description </a:t>
            </a:r>
            <a:r>
              <a:rPr lang="en-GB" sz="2400" dirty="0">
                <a:solidFill>
                  <a:srgbClr val="0000FF"/>
                </a:solidFill>
                <a:latin typeface="Georgia"/>
                <a:cs typeface="Georgia"/>
              </a:rPr>
              <a:t>of sequence variants</a:t>
            </a: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655320" y="1037987"/>
            <a:ext cx="8686800" cy="34163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b="1" dirty="0" smtClean="0">
                <a:latin typeface="Georgia"/>
                <a:cs typeface="Georgia"/>
              </a:rPr>
              <a:t>Polymorphism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 smtClean="0">
                <a:latin typeface="Georgia"/>
                <a:cs typeface="Georgia"/>
              </a:rPr>
              <a:t>A change found at a frequency of 1% or higher in the population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latin typeface="Georgia"/>
                <a:cs typeface="Georgia"/>
              </a:rPr>
              <a:t>Generally a non disease-causing </a:t>
            </a:r>
            <a:r>
              <a:rPr lang="en-US" sz="2200" dirty="0" smtClean="0">
                <a:latin typeface="Georgia"/>
                <a:cs typeface="Georgia"/>
              </a:rPr>
              <a:t>change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 smtClean="0">
                <a:latin typeface="Georgia"/>
                <a:cs typeface="Georgia"/>
              </a:rPr>
              <a:t>Single Nucleotide Polymorphism (SNP) and Copy Number Polymorphism </a:t>
            </a:r>
            <a:r>
              <a:rPr lang="en-US" sz="2200" dirty="0">
                <a:latin typeface="Georgia"/>
                <a:cs typeface="Georgia"/>
              </a:rPr>
              <a:t>(CNP</a:t>
            </a:r>
            <a:r>
              <a:rPr lang="en-US" sz="2200" dirty="0" smtClean="0">
                <a:latin typeface="Georgia"/>
                <a:cs typeface="Georgia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latin typeface="Georgia"/>
                <a:cs typeface="Georgia"/>
              </a:rPr>
              <a:t>Pathogenic variant, affects function, variants of unknown significance (VUS</a:t>
            </a:r>
            <a:r>
              <a:rPr lang="en-US" sz="2200" dirty="0" smtClean="0">
                <a:latin typeface="Georgia"/>
                <a:cs typeface="Georgia"/>
              </a:rPr>
              <a:t>)</a:t>
            </a:r>
            <a:endParaRPr lang="en-US" sz="2200" dirty="0" smtClean="0">
              <a:latin typeface="Georgia"/>
              <a:cs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2276" y="4389120"/>
            <a:ext cx="5695790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200" dirty="0" smtClean="0">
                <a:solidFill>
                  <a:srgbClr val="FF0000"/>
                </a:solidFill>
                <a:latin typeface="Georgia"/>
                <a:cs typeface="Georgia"/>
              </a:rPr>
              <a:t>Follow </a:t>
            </a:r>
            <a:r>
              <a:rPr lang="en-GB" sz="2200" dirty="0">
                <a:solidFill>
                  <a:srgbClr val="FF0000"/>
                </a:solidFill>
                <a:latin typeface="Georgia"/>
                <a:cs typeface="Georgia"/>
              </a:rPr>
              <a:t>on </a:t>
            </a:r>
            <a:r>
              <a:rPr lang="en-GB" sz="2200" dirty="0" smtClean="0">
                <a:solidFill>
                  <a:srgbClr val="FF0000"/>
                </a:solidFill>
                <a:latin typeface="Georgia"/>
                <a:cs typeface="Georgia"/>
              </a:rPr>
              <a:t>tasks: </a:t>
            </a:r>
          </a:p>
          <a:p>
            <a:pPr algn="ctr"/>
            <a:r>
              <a:rPr lang="en-GB" sz="2200" dirty="0" smtClean="0">
                <a:latin typeface="Georgia"/>
                <a:cs typeface="Georgia"/>
              </a:rPr>
              <a:t>1. Types </a:t>
            </a:r>
            <a:r>
              <a:rPr lang="en-GB" sz="2200" dirty="0">
                <a:latin typeface="Georgia"/>
                <a:cs typeface="Georgia"/>
              </a:rPr>
              <a:t>of Genome Sequence </a:t>
            </a:r>
            <a:r>
              <a:rPr lang="en-GB" sz="2200" dirty="0" smtClean="0">
                <a:latin typeface="Georgia"/>
                <a:cs typeface="Georgia"/>
              </a:rPr>
              <a:t>Variants</a:t>
            </a:r>
          </a:p>
          <a:p>
            <a:pPr marL="0" lvl="1" algn="ctr"/>
            <a:r>
              <a:rPr lang="en-GB" sz="2200" dirty="0" smtClean="0">
                <a:latin typeface="Georgia"/>
                <a:cs typeface="Georgia"/>
              </a:rPr>
              <a:t>2</a:t>
            </a:r>
            <a:r>
              <a:rPr lang="en-GB" sz="2200" dirty="0">
                <a:latin typeface="Georgia"/>
                <a:cs typeface="Georgia"/>
              </a:rPr>
              <a:t>. General recommendations of the HGVS </a:t>
            </a:r>
            <a:endParaRPr lang="en-GB" sz="2200" dirty="0" smtClean="0">
              <a:latin typeface="Georgia"/>
              <a:cs typeface="Georgia"/>
            </a:endParaRPr>
          </a:p>
          <a:p>
            <a:pPr marL="0" lvl="1" algn="ctr"/>
            <a:r>
              <a:rPr lang="en-GB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http</a:t>
            </a: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://</a:t>
            </a:r>
            <a:r>
              <a:rPr lang="en-GB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www.hgvs.org</a:t>
            </a: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/</a:t>
            </a:r>
            <a:r>
              <a:rPr lang="en-GB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mutnomen</a:t>
            </a: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/</a:t>
            </a:r>
            <a:r>
              <a:rPr lang="en-GB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recs.html</a:t>
            </a:r>
            <a:r>
              <a:rPr lang="en-GB" sz="2200" dirty="0">
                <a:latin typeface="Georgia"/>
                <a:cs typeface="Georg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357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3"/>
          <p:cNvSpPr txBox="1">
            <a:spLocks noChangeArrowheads="1"/>
          </p:cNvSpPr>
          <p:nvPr/>
        </p:nvSpPr>
        <p:spPr bwMode="auto">
          <a:xfrm>
            <a:off x="220132" y="265113"/>
            <a:ext cx="9533467" cy="1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3600" b="1" dirty="0" smtClean="0">
                <a:latin typeface="+mj-lt"/>
              </a:rPr>
              <a:t>More info on genomics of </a:t>
            </a:r>
            <a:r>
              <a:rPr lang="en-GB" altLang="en-US" sz="3600" b="1" i="1" dirty="0" err="1" smtClean="0">
                <a:latin typeface="+mj-lt"/>
              </a:rPr>
              <a:t>Leishmania</a:t>
            </a:r>
            <a:endParaRPr lang="en-GB" altLang="en-US" sz="3600" b="1" dirty="0">
              <a:latin typeface="+mj-lt"/>
            </a:endParaRPr>
          </a:p>
          <a:p>
            <a:pPr marL="0" indent="0" algn="ctr" eaLnBrk="1" hangingPunct="1">
              <a:lnSpc>
                <a:spcPct val="150000"/>
              </a:lnSpc>
            </a:pPr>
            <a:r>
              <a:rPr lang="en-GB" altLang="en-US" sz="2800" dirty="0" smtClean="0">
                <a:latin typeface="+mj-lt"/>
              </a:rPr>
              <a:t>Visit http</a:t>
            </a:r>
            <a:r>
              <a:rPr lang="en-GB" altLang="en-US" sz="2800" dirty="0">
                <a:latin typeface="+mj-lt"/>
              </a:rPr>
              <a:t>://</a:t>
            </a:r>
            <a:r>
              <a:rPr lang="en-GB" altLang="en-US" sz="2800" dirty="0" err="1">
                <a:latin typeface="+mj-lt"/>
              </a:rPr>
              <a:t>tritrypdb.org</a:t>
            </a:r>
            <a:r>
              <a:rPr lang="en-GB" altLang="en-US" sz="2800" dirty="0">
                <a:latin typeface="+mj-lt"/>
              </a:rPr>
              <a:t>/</a:t>
            </a:r>
            <a:r>
              <a:rPr lang="en-GB" altLang="en-US" sz="2800" dirty="0" err="1">
                <a:latin typeface="+mj-lt"/>
              </a:rPr>
              <a:t>tritrypdb</a:t>
            </a:r>
            <a:r>
              <a:rPr lang="en-GB" altLang="en-US" sz="2800" dirty="0">
                <a:latin typeface="+mj-lt"/>
              </a:rPr>
              <a:t>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060"/>
            <a:ext cx="9906000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6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727200"/>
            <a:ext cx="395922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857375" y="73025"/>
            <a:ext cx="7802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0" dirty="0">
                <a:solidFill>
                  <a:schemeClr val="tx1"/>
                </a:solidFill>
                <a:latin typeface="Verdana" pitchFamily="34" charset="0"/>
              </a:rPr>
              <a:t>Comparative genomics:  4+1 </a:t>
            </a:r>
            <a:r>
              <a:rPr lang="en-GB" altLang="en-US" sz="2400" b="0" i="1" dirty="0" err="1">
                <a:solidFill>
                  <a:schemeClr val="tx1"/>
                </a:solidFill>
                <a:latin typeface="Verdana" pitchFamily="34" charset="0"/>
              </a:rPr>
              <a:t>Leishmania</a:t>
            </a:r>
            <a:r>
              <a:rPr lang="en-GB" altLang="en-US" sz="2400" b="0" dirty="0">
                <a:solidFill>
                  <a:schemeClr val="tx1"/>
                </a:solidFill>
                <a:latin typeface="Verdana" pitchFamily="34" charset="0"/>
              </a:rPr>
              <a:t> species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009650"/>
            <a:ext cx="38735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793750"/>
            <a:ext cx="12319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736850"/>
            <a:ext cx="40322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25"/>
          <p:cNvSpPr txBox="1">
            <a:spLocks noChangeArrowheads="1"/>
          </p:cNvSpPr>
          <p:nvPr/>
        </p:nvSpPr>
        <p:spPr bwMode="auto">
          <a:xfrm>
            <a:off x="6103938" y="4887913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0">
                <a:solidFill>
                  <a:schemeClr val="tx1"/>
                </a:solidFill>
                <a:latin typeface="Calibri" pitchFamily="34" charset="0"/>
              </a:rPr>
              <a:t>Unique genes</a:t>
            </a:r>
          </a:p>
        </p:txBody>
      </p:sp>
      <p:sp>
        <p:nvSpPr>
          <p:cNvPr id="5128" name="TextBox 26"/>
          <p:cNvSpPr txBox="1">
            <a:spLocks noChangeArrowheads="1"/>
          </p:cNvSpPr>
          <p:nvPr/>
        </p:nvSpPr>
        <p:spPr bwMode="auto">
          <a:xfrm>
            <a:off x="8691563" y="3482975"/>
            <a:ext cx="1039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i="1">
                <a:solidFill>
                  <a:schemeClr val="tx1"/>
                </a:solidFill>
                <a:latin typeface="Calibri" pitchFamily="34" charset="0"/>
              </a:rPr>
              <a:t>+ L. donovani</a:t>
            </a:r>
          </a:p>
        </p:txBody>
      </p:sp>
      <p:grpSp>
        <p:nvGrpSpPr>
          <p:cNvPr id="5129" name="Group 27"/>
          <p:cNvGrpSpPr>
            <a:grpSpLocks/>
          </p:cNvGrpSpPr>
          <p:nvPr/>
        </p:nvGrpSpPr>
        <p:grpSpPr bwMode="auto">
          <a:xfrm>
            <a:off x="7327900" y="649288"/>
            <a:ext cx="1106488" cy="1087437"/>
            <a:chOff x="3492720" y="792000"/>
            <a:chExt cx="1919160" cy="1779840"/>
          </a:xfrm>
        </p:grpSpPr>
        <p:pic>
          <p:nvPicPr>
            <p:cNvPr id="5138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720" y="792000"/>
              <a:ext cx="1919160" cy="143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9" name="Freeform 29"/>
            <p:cNvSpPr>
              <a:spLocks/>
            </p:cNvSpPr>
            <p:nvPr/>
          </p:nvSpPr>
          <p:spPr bwMode="auto">
            <a:xfrm>
              <a:off x="3671999" y="2268720"/>
              <a:ext cx="1619280" cy="30312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17694720 60000 65536"/>
                <a:gd name="T9" fmla="*/ 0 60000 65536"/>
                <a:gd name="T10" fmla="*/ 5898240 60000 65536"/>
                <a:gd name="T11" fmla="*/ 1179648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/>
            <a:p>
              <a:endParaRPr lang="en-GB"/>
            </a:p>
          </p:txBody>
        </p:sp>
      </p:grpSp>
      <p:sp>
        <p:nvSpPr>
          <p:cNvPr id="5130" name="TextBox 30"/>
          <p:cNvSpPr txBox="1">
            <a:spLocks noChangeArrowheads="1"/>
          </p:cNvSpPr>
          <p:nvPr/>
        </p:nvSpPr>
        <p:spPr bwMode="auto">
          <a:xfrm>
            <a:off x="5600700" y="1585913"/>
            <a:ext cx="9255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0">
                <a:solidFill>
                  <a:schemeClr val="tx1"/>
                </a:solidFill>
                <a:latin typeface="Calibri" pitchFamily="34" charset="0"/>
              </a:rPr>
              <a:t>Old World</a:t>
            </a:r>
          </a:p>
        </p:txBody>
      </p:sp>
      <p:sp>
        <p:nvSpPr>
          <p:cNvPr id="5131" name="TextBox 31"/>
          <p:cNvSpPr txBox="1">
            <a:spLocks noChangeArrowheads="1"/>
          </p:cNvSpPr>
          <p:nvPr/>
        </p:nvSpPr>
        <p:spPr bwMode="auto">
          <a:xfrm>
            <a:off x="8048625" y="2089150"/>
            <a:ext cx="9255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0">
                <a:solidFill>
                  <a:schemeClr val="tx1"/>
                </a:solidFill>
                <a:latin typeface="Calibri" pitchFamily="34" charset="0"/>
              </a:rPr>
              <a:t>Old World</a:t>
            </a:r>
          </a:p>
        </p:txBody>
      </p:sp>
      <p:sp>
        <p:nvSpPr>
          <p:cNvPr id="5132" name="TextBox 32"/>
          <p:cNvSpPr txBox="1">
            <a:spLocks noChangeArrowheads="1"/>
          </p:cNvSpPr>
          <p:nvPr/>
        </p:nvSpPr>
        <p:spPr bwMode="auto">
          <a:xfrm>
            <a:off x="6896100" y="1657350"/>
            <a:ext cx="10033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0">
                <a:solidFill>
                  <a:schemeClr val="tx1"/>
                </a:solidFill>
                <a:latin typeface="Calibri" pitchFamily="34" charset="0"/>
              </a:rPr>
              <a:t>New World</a:t>
            </a:r>
          </a:p>
        </p:txBody>
      </p:sp>
      <p:sp>
        <p:nvSpPr>
          <p:cNvPr id="5133" name="TextBox 33"/>
          <p:cNvSpPr txBox="1">
            <a:spLocks noChangeArrowheads="1"/>
          </p:cNvSpPr>
          <p:nvPr/>
        </p:nvSpPr>
        <p:spPr bwMode="auto">
          <a:xfrm>
            <a:off x="4594225" y="2089150"/>
            <a:ext cx="10017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0">
                <a:solidFill>
                  <a:schemeClr val="tx1"/>
                </a:solidFill>
                <a:latin typeface="Calibri" pitchFamily="34" charset="0"/>
              </a:rPr>
              <a:t>New World</a:t>
            </a:r>
          </a:p>
        </p:txBody>
      </p:sp>
      <p:pic>
        <p:nvPicPr>
          <p:cNvPr id="5134" name="Picture 6" descr="http://www.duke-nus.edu.sg/sites/default/files/abi_sang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4321175"/>
            <a:ext cx="12239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4" descr="http://www.biomics.nl/images/illuminagenomeanalyz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4321175"/>
            <a:ext cx="11795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49313" y="4826000"/>
            <a:ext cx="352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Verdana" pitchFamily="34" charset="0"/>
              </a:rPr>
              <a:t>But 27 genomes</a:t>
            </a:r>
          </a:p>
        </p:txBody>
      </p:sp>
      <p:sp>
        <p:nvSpPr>
          <p:cNvPr id="5137" name="Text Box 11"/>
          <p:cNvSpPr txBox="1">
            <a:spLocks noChangeArrowheads="1"/>
          </p:cNvSpPr>
          <p:nvPr/>
        </p:nvSpPr>
        <p:spPr bwMode="auto">
          <a:xfrm>
            <a:off x="201613" y="217488"/>
            <a:ext cx="696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chemeClr val="tx1"/>
                </a:solidFill>
                <a:latin typeface="Verdana" pitchFamily="34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75439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1"/>
          <p:cNvSpPr>
            <a:spLocks/>
          </p:cNvSpPr>
          <p:nvPr/>
        </p:nvSpPr>
        <p:spPr bwMode="auto">
          <a:xfrm>
            <a:off x="404813" y="442913"/>
            <a:ext cx="9080500" cy="4899025"/>
          </a:xfrm>
          <a:custGeom>
            <a:avLst/>
            <a:gdLst>
              <a:gd name="T0" fmla="*/ 1908793408 w 21600"/>
              <a:gd name="T1" fmla="*/ 0 h 21600"/>
              <a:gd name="T2" fmla="*/ 2147483647 w 21600"/>
              <a:gd name="T3" fmla="*/ 523102320 h 21600"/>
              <a:gd name="T4" fmla="*/ 1908793408 w 21600"/>
              <a:gd name="T5" fmla="*/ 1046204639 h 21600"/>
              <a:gd name="T6" fmla="*/ 0 w 21600"/>
              <a:gd name="T7" fmla="*/ 5231023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74625" indent="-1698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GB" altLang="en-US" sz="3000" b="1" dirty="0" smtClean="0"/>
              <a:t>Sequence </a:t>
            </a:r>
            <a:r>
              <a:rPr lang="en-GB" altLang="en-US" sz="3000" b="1" dirty="0"/>
              <a:t>Diversity</a:t>
            </a:r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 smtClean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r>
              <a:rPr lang="en-GB" altLang="en-US" sz="2000" b="1" dirty="0" smtClean="0"/>
              <a:t>  Few </a:t>
            </a:r>
            <a:r>
              <a:rPr lang="en-GB" altLang="en-US" sz="2000" b="1" dirty="0"/>
              <a:t>unique </a:t>
            </a:r>
            <a:r>
              <a:rPr lang="en-GB" altLang="en-US" sz="2000" b="1" dirty="0" smtClean="0"/>
              <a:t>Genes, few sequence variations</a:t>
            </a: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  <a:p>
            <a:pPr lvl="2" eaLnBrk="1" hangingPunct="1">
              <a:lnSpc>
                <a:spcPct val="90000"/>
              </a:lnSpc>
              <a:spcBef>
                <a:spcPts val="750"/>
              </a:spcBef>
            </a:pPr>
            <a:endParaRPr lang="en-GB" altLang="en-US" sz="2000" b="1" dirty="0"/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417974"/>
            <a:ext cx="373062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738563"/>
            <a:ext cx="8904288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598487" y="5509534"/>
            <a:ext cx="408092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altLang="en-US" sz="1200" b="1" dirty="0" smtClean="0"/>
              <a:t>Figure Rogers, Hilley, Dickens </a:t>
            </a:r>
            <a:r>
              <a:rPr lang="en-GB" altLang="en-US" sz="1200" b="1" i="1" dirty="0" smtClean="0"/>
              <a:t>et al</a:t>
            </a:r>
            <a:r>
              <a:rPr lang="en-GB" altLang="en-US" sz="1200" b="1" dirty="0" smtClean="0"/>
              <a:t>. 2011</a:t>
            </a:r>
            <a:endParaRPr lang="en-GB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60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3"/>
          <p:cNvSpPr>
            <a:spLocks noChangeArrowheads="1"/>
          </p:cNvSpPr>
          <p:nvPr/>
        </p:nvSpPr>
        <p:spPr bwMode="auto">
          <a:xfrm>
            <a:off x="404813" y="295275"/>
            <a:ext cx="9080500" cy="4613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3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</a:pPr>
            <a:endParaRPr lang="en-GB" altLang="en-US" sz="2400"/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</a:pPr>
            <a:endParaRPr lang="en-GB" altLang="en-US" sz="240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16225" y="44450"/>
            <a:ext cx="444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800" b="1">
                <a:solidFill>
                  <a:srgbClr val="00213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buChar char="–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chemeClr val="tx1"/>
                </a:solidFill>
                <a:latin typeface="Verdana" pitchFamily="34" charset="0"/>
              </a:rPr>
              <a:t>Comparative genomics:  genome variation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chemeClr val="tx1"/>
                </a:solidFill>
                <a:latin typeface="Verdana" pitchFamily="34" charset="0"/>
              </a:rPr>
              <a:t>Gene copy number variation</a:t>
            </a:r>
          </a:p>
        </p:txBody>
      </p:sp>
      <p:pic>
        <p:nvPicPr>
          <p:cNvPr id="614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717550"/>
            <a:ext cx="37338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84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r="23003"/>
          <a:stretch>
            <a:fillRect/>
          </a:stretch>
        </p:blipFill>
        <p:spPr bwMode="auto">
          <a:xfrm>
            <a:off x="3109913" y="1052513"/>
            <a:ext cx="330200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483350" y="3644900"/>
            <a:ext cx="1371600" cy="1171575"/>
            <a:chOff x="7945560" y="3711600"/>
            <a:chExt cx="1371599" cy="1172425"/>
          </a:xfrm>
        </p:grpSpPr>
        <p:sp>
          <p:nvSpPr>
            <p:cNvPr id="12302" name="Freeform 4"/>
            <p:cNvSpPr>
              <a:spLocks noChangeArrowheads="1"/>
            </p:cNvSpPr>
            <p:nvPr/>
          </p:nvSpPr>
          <p:spPr bwMode="auto">
            <a:xfrm>
              <a:off x="8031285" y="3711600"/>
              <a:ext cx="1285874" cy="11724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000000"/>
                  </a:solidFill>
                  <a:latin typeface="+mj-lt"/>
                  <a:cs typeface="Arial" charset="0"/>
                </a:rPr>
                <a:t>2 copies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000000"/>
                  </a:solidFill>
                  <a:latin typeface="+mj-lt"/>
                  <a:cs typeface="Arial" charset="0"/>
                </a:rPr>
                <a:t>3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000000"/>
                  </a:solidFill>
                  <a:latin typeface="+mj-lt"/>
                  <a:cs typeface="Arial" charset="0"/>
                </a:rPr>
                <a:t>4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000000"/>
                  </a:solidFill>
                  <a:latin typeface="+mj-lt"/>
                  <a:cs typeface="Arial" charset="0"/>
                </a:rPr>
                <a:t>5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>
                  <a:solidFill>
                    <a:srgbClr val="000000"/>
                  </a:solidFill>
                  <a:latin typeface="+mj-lt"/>
                  <a:cs typeface="Arial" charset="0"/>
                </a:rPr>
                <a:t>6 copies</a:t>
              </a:r>
            </a:p>
          </p:txBody>
        </p:sp>
        <p:pic>
          <p:nvPicPr>
            <p:cNvPr id="14351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560" y="3736800"/>
              <a:ext cx="110880" cy="111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2" name="Freeform 6"/>
          <p:cNvSpPr>
            <a:spLocks noChangeArrowheads="1"/>
          </p:cNvSpPr>
          <p:nvPr/>
        </p:nvSpPr>
        <p:spPr bwMode="auto">
          <a:xfrm>
            <a:off x="6264275" y="1196975"/>
            <a:ext cx="396875" cy="24860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rgbClr val="000000"/>
                </a:solidFill>
                <a:latin typeface="+mj-lt"/>
                <a:cs typeface="Arial" charset="0"/>
              </a:rPr>
              <a:t>Chromosome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144463" y="42863"/>
            <a:ext cx="95361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defRPr/>
            </a:pPr>
            <a:r>
              <a:rPr lang="en-GB" sz="3000" b="1" dirty="0" smtClean="0">
                <a:latin typeface="+mj-lt"/>
                <a:cs typeface="Arial" charset="0"/>
              </a:rPr>
              <a:t>Chromosome copy number variation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764213" y="981075"/>
            <a:ext cx="43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950" y="981075"/>
            <a:ext cx="5032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75063" y="981075"/>
            <a:ext cx="13684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71825" y="981075"/>
            <a:ext cx="43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20"/>
          <p:cNvSpPr txBox="1">
            <a:spLocks noChangeArrowheads="1"/>
          </p:cNvSpPr>
          <p:nvPr/>
        </p:nvSpPr>
        <p:spPr bwMode="auto">
          <a:xfrm>
            <a:off x="3098800" y="692150"/>
            <a:ext cx="654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 smtClean="0">
                <a:latin typeface="+mj-lt"/>
              </a:rPr>
              <a:t>L. braz</a:t>
            </a:r>
          </a:p>
        </p:txBody>
      </p:sp>
      <p:sp>
        <p:nvSpPr>
          <p:cNvPr id="12299" name="TextBox 23"/>
          <p:cNvSpPr txBox="1">
            <a:spLocks noChangeArrowheads="1"/>
          </p:cNvSpPr>
          <p:nvPr/>
        </p:nvSpPr>
        <p:spPr bwMode="auto">
          <a:xfrm>
            <a:off x="5691188" y="692150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 smtClean="0">
                <a:latin typeface="+mj-lt"/>
              </a:rPr>
              <a:t>L. mex</a:t>
            </a:r>
          </a:p>
        </p:txBody>
      </p:sp>
      <p:sp>
        <p:nvSpPr>
          <p:cNvPr id="12300" name="TextBox 24"/>
          <p:cNvSpPr txBox="1">
            <a:spLocks noChangeArrowheads="1"/>
          </p:cNvSpPr>
          <p:nvPr/>
        </p:nvSpPr>
        <p:spPr bwMode="auto">
          <a:xfrm>
            <a:off x="3963988" y="692150"/>
            <a:ext cx="976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 dirty="0" smtClean="0">
                <a:latin typeface="+mj-lt"/>
              </a:rPr>
              <a:t>L. donovani</a:t>
            </a:r>
          </a:p>
        </p:txBody>
      </p:sp>
      <p:sp>
        <p:nvSpPr>
          <p:cNvPr id="12301" name="TextBox 25"/>
          <p:cNvSpPr txBox="1">
            <a:spLocks noChangeArrowheads="1"/>
          </p:cNvSpPr>
          <p:nvPr/>
        </p:nvSpPr>
        <p:spPr bwMode="auto">
          <a:xfrm>
            <a:off x="5114925" y="692150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 smtClean="0">
                <a:latin typeface="+mj-lt"/>
              </a:rPr>
              <a:t>L. maj</a:t>
            </a:r>
          </a:p>
        </p:txBody>
      </p:sp>
    </p:spTree>
    <p:extLst>
      <p:ext uri="{BB962C8B-B14F-4D97-AF65-F5344CB8AC3E}">
        <p14:creationId xmlns:p14="http://schemas.microsoft.com/office/powerpoint/2010/main" val="359105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HD:Users:margarete:Desktop:templates:FacultyPPTtemps:standardWhite.pot</Template>
  <TotalTime>1972</TotalTime>
  <Words>1308</Words>
  <Application>Microsoft Macintosh PowerPoint</Application>
  <PresentationFormat>A4 Paper (210x297 mm)</PresentationFormat>
  <Paragraphs>241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Courier</vt:lpstr>
      <vt:lpstr>Courier New</vt:lpstr>
      <vt:lpstr>Georgia</vt:lpstr>
      <vt:lpstr>Times New Roman</vt:lpstr>
      <vt:lpstr>Verdana</vt:lpstr>
      <vt:lpstr>Wingdings</vt:lpstr>
      <vt:lpstr>Arial</vt:lpstr>
      <vt:lpstr>standardWhite</vt:lpstr>
      <vt:lpstr>Leishmania Drug Resistance Genomics Session - 2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 here</dc:title>
  <dc:creator>Lynn Bell</dc:creator>
  <cp:lastModifiedBy>Manikhandan Mudaliar</cp:lastModifiedBy>
  <cp:revision>134</cp:revision>
  <dcterms:created xsi:type="dcterms:W3CDTF">2010-08-13T14:02:38Z</dcterms:created>
  <dcterms:modified xsi:type="dcterms:W3CDTF">2016-03-22T08:01:02Z</dcterms:modified>
</cp:coreProperties>
</file>