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8" r:id="rId4"/>
    <p:sldId id="267" r:id="rId5"/>
    <p:sldId id="260" r:id="rId6"/>
    <p:sldId id="261" r:id="rId7"/>
    <p:sldId id="275" r:id="rId8"/>
    <p:sldId id="269" r:id="rId9"/>
    <p:sldId id="264" r:id="rId10"/>
    <p:sldId id="278" r:id="rId11"/>
    <p:sldId id="277" r:id="rId12"/>
    <p:sldId id="271"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1" clrIdx="0">
    <p:extLst>
      <p:ext uri="{19B8F6BF-5375-455C-9EA6-DF929625EA0E}">
        <p15:presenceInfo xmlns:p15="http://schemas.microsoft.com/office/powerpoint/2012/main" userId="f3053d5147a035c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FCFC"/>
    <a:srgbClr val="70AD47"/>
    <a:srgbClr val="43BB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4" autoAdjust="0"/>
    <p:restoredTop sz="62834" autoAdjust="0"/>
  </p:normalViewPr>
  <p:slideViewPr>
    <p:cSldViewPr snapToGrid="0">
      <p:cViewPr varScale="1">
        <p:scale>
          <a:sx n="49" d="100"/>
          <a:sy n="49" d="100"/>
        </p:scale>
        <p:origin x="1148" y="32"/>
      </p:cViewPr>
      <p:guideLst/>
    </p:cSldViewPr>
  </p:slideViewPr>
  <p:notesTextViewPr>
    <p:cViewPr>
      <p:scale>
        <a:sx n="1" d="1"/>
        <a:sy n="1" d="1"/>
      </p:scale>
      <p:origin x="0" y="0"/>
    </p:cViewPr>
  </p:notesTextViewPr>
  <p:notesViewPr>
    <p:cSldViewPr snapToGrid="0">
      <p:cViewPr varScale="1">
        <p:scale>
          <a:sx n="59" d="100"/>
          <a:sy n="59" d="100"/>
        </p:scale>
        <p:origin x="2528"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D9EA81-27C4-490F-8A68-C89721826B2C}" type="doc">
      <dgm:prSet loTypeId="urn:microsoft.com/office/officeart/2005/8/layout/pyramid1" loCatId="pyramid" qsTypeId="urn:microsoft.com/office/officeart/2005/8/quickstyle/simple1" qsCatId="simple" csTypeId="urn:microsoft.com/office/officeart/2005/8/colors/colorful5" csCatId="colorful" phldr="1"/>
      <dgm:spPr/>
    </dgm:pt>
    <dgm:pt modelId="{4229E89F-D8A2-4945-8F6D-C7D1A1F08195}">
      <dgm:prSet phldrT="[Text]" custT="1"/>
      <dgm:spPr/>
      <dgm:t>
        <a:bodyPr/>
        <a:lstStyle/>
        <a:p>
          <a:pPr>
            <a:lnSpc>
              <a:spcPct val="50000"/>
            </a:lnSpc>
            <a:spcAft>
              <a:spcPts val="600"/>
            </a:spcAft>
          </a:pPr>
          <a:endParaRPr lang="en-GB" sz="2400" dirty="0" smtClean="0">
            <a:solidFill>
              <a:schemeClr val="bg1"/>
            </a:solidFill>
          </a:endParaRPr>
        </a:p>
        <a:p>
          <a:pPr>
            <a:lnSpc>
              <a:spcPct val="50000"/>
            </a:lnSpc>
            <a:spcAft>
              <a:spcPts val="600"/>
            </a:spcAft>
          </a:pPr>
          <a:endParaRPr lang="en-GB" sz="2400" dirty="0" smtClean="0">
            <a:solidFill>
              <a:schemeClr val="bg1"/>
            </a:solidFill>
          </a:endParaRPr>
        </a:p>
        <a:p>
          <a:pPr>
            <a:lnSpc>
              <a:spcPct val="50000"/>
            </a:lnSpc>
            <a:spcAft>
              <a:spcPts val="600"/>
            </a:spcAft>
          </a:pPr>
          <a:endParaRPr lang="en-GB" sz="2400" dirty="0" smtClean="0">
            <a:solidFill>
              <a:schemeClr val="bg1"/>
            </a:solidFill>
          </a:endParaRPr>
        </a:p>
        <a:p>
          <a:pPr>
            <a:lnSpc>
              <a:spcPct val="50000"/>
            </a:lnSpc>
            <a:spcAft>
              <a:spcPts val="600"/>
            </a:spcAft>
          </a:pPr>
          <a:endParaRPr lang="en-GB" sz="2400" dirty="0" smtClean="0">
            <a:solidFill>
              <a:schemeClr val="bg1"/>
            </a:solidFill>
          </a:endParaRPr>
        </a:p>
        <a:p>
          <a:pPr>
            <a:lnSpc>
              <a:spcPct val="50000"/>
            </a:lnSpc>
            <a:spcAft>
              <a:spcPts val="600"/>
            </a:spcAft>
          </a:pPr>
          <a:r>
            <a:rPr lang="en-GB" sz="2400" dirty="0" smtClean="0">
              <a:solidFill>
                <a:schemeClr val="bg1"/>
              </a:solidFill>
            </a:rPr>
            <a:t>MSc Project</a:t>
          </a:r>
        </a:p>
        <a:p>
          <a:pPr>
            <a:lnSpc>
              <a:spcPct val="50000"/>
            </a:lnSpc>
            <a:spcAft>
              <a:spcPts val="600"/>
            </a:spcAft>
          </a:pPr>
          <a:r>
            <a:rPr lang="en-GB" sz="2400" dirty="0" smtClean="0">
              <a:solidFill>
                <a:schemeClr val="bg1"/>
              </a:solidFill>
            </a:rPr>
            <a:t>ML/Metabolomics</a:t>
          </a:r>
          <a:endParaRPr lang="en-GB" sz="2400" dirty="0">
            <a:solidFill>
              <a:schemeClr val="bg1"/>
            </a:solidFill>
          </a:endParaRPr>
        </a:p>
      </dgm:t>
    </dgm:pt>
    <dgm:pt modelId="{A89B6488-7D77-421E-B960-B834C8671145}" type="parTrans" cxnId="{EBCD034E-4BCE-4D67-991E-785AE3F99945}">
      <dgm:prSet/>
      <dgm:spPr/>
      <dgm:t>
        <a:bodyPr/>
        <a:lstStyle/>
        <a:p>
          <a:endParaRPr lang="en-GB"/>
        </a:p>
      </dgm:t>
    </dgm:pt>
    <dgm:pt modelId="{043609E5-FD3B-4F8A-AF26-E1C20296D87A}" type="sibTrans" cxnId="{EBCD034E-4BCE-4D67-991E-785AE3F99945}">
      <dgm:prSet/>
      <dgm:spPr/>
      <dgm:t>
        <a:bodyPr/>
        <a:lstStyle/>
        <a:p>
          <a:endParaRPr lang="en-GB"/>
        </a:p>
      </dgm:t>
    </dgm:pt>
    <dgm:pt modelId="{57014217-B1A7-4306-8C0C-793745412945}">
      <dgm:prSet phldrT="[Text]" custT="1"/>
      <dgm:spPr/>
      <dgm:t>
        <a:bodyPr/>
        <a:lstStyle/>
        <a:p>
          <a:pPr>
            <a:spcAft>
              <a:spcPts val="600"/>
            </a:spcAft>
          </a:pPr>
          <a:r>
            <a:rPr lang="en-GB" sz="2800" dirty="0" smtClean="0">
              <a:solidFill>
                <a:schemeClr val="bg1"/>
              </a:solidFill>
            </a:rPr>
            <a:t>MSc Bioinformatics</a:t>
          </a:r>
        </a:p>
        <a:p>
          <a:pPr>
            <a:spcAft>
              <a:spcPts val="600"/>
            </a:spcAft>
          </a:pPr>
          <a:r>
            <a:rPr lang="en-GB" sz="2400" dirty="0" smtClean="0">
              <a:solidFill>
                <a:schemeClr val="bg1"/>
              </a:solidFill>
            </a:rPr>
            <a:t>Omics, Molecular Biology</a:t>
          </a:r>
        </a:p>
        <a:p>
          <a:pPr>
            <a:spcAft>
              <a:spcPts val="600"/>
            </a:spcAft>
          </a:pPr>
          <a:r>
            <a:rPr lang="en-GB" sz="2000" dirty="0" smtClean="0">
              <a:solidFill>
                <a:schemeClr val="bg1"/>
              </a:solidFill>
            </a:rPr>
            <a:t>Systems Biology Drug Discovery Programming   Data Base Theory</a:t>
          </a:r>
          <a:endParaRPr lang="en-GB" sz="2000" dirty="0">
            <a:solidFill>
              <a:schemeClr val="bg1"/>
            </a:solidFill>
          </a:endParaRPr>
        </a:p>
      </dgm:t>
    </dgm:pt>
    <dgm:pt modelId="{1B984745-7EB3-4035-8C3C-535D598FE761}" type="parTrans" cxnId="{DE6CF587-31D6-4FD4-94CF-0278B7644BF7}">
      <dgm:prSet/>
      <dgm:spPr/>
      <dgm:t>
        <a:bodyPr/>
        <a:lstStyle/>
        <a:p>
          <a:endParaRPr lang="en-GB"/>
        </a:p>
      </dgm:t>
    </dgm:pt>
    <dgm:pt modelId="{FA030369-5279-4B13-A2E9-D93086A6B18A}" type="sibTrans" cxnId="{DE6CF587-31D6-4FD4-94CF-0278B7644BF7}">
      <dgm:prSet/>
      <dgm:spPr/>
      <dgm:t>
        <a:bodyPr/>
        <a:lstStyle/>
        <a:p>
          <a:endParaRPr lang="en-GB"/>
        </a:p>
      </dgm:t>
    </dgm:pt>
    <dgm:pt modelId="{07400B30-7FB8-482F-B784-EBBD6198D871}">
      <dgm:prSet phldrT="[Text]" custT="1"/>
      <dgm:spPr/>
      <dgm:t>
        <a:bodyPr/>
        <a:lstStyle/>
        <a:p>
          <a:r>
            <a:rPr lang="en-GB" sz="2800" dirty="0" smtClean="0">
              <a:solidFill>
                <a:schemeClr val="bg1"/>
              </a:solidFill>
            </a:rPr>
            <a:t>MSc Information Technology     </a:t>
          </a:r>
        </a:p>
        <a:p>
          <a:r>
            <a:rPr lang="en-GB" sz="2400" dirty="0" smtClean="0">
              <a:solidFill>
                <a:schemeClr val="bg1"/>
              </a:solidFill>
            </a:rPr>
            <a:t>Programming   Systems Design, Communications Theory   Electronics</a:t>
          </a:r>
          <a:endParaRPr lang="en-GB" sz="2400" dirty="0">
            <a:solidFill>
              <a:schemeClr val="bg1"/>
            </a:solidFill>
          </a:endParaRPr>
        </a:p>
      </dgm:t>
    </dgm:pt>
    <dgm:pt modelId="{69FAD89F-9002-4AB5-A89E-35A638FB639C}" type="parTrans" cxnId="{23C3BD95-CA69-4A17-AE4D-DAD4144C84D5}">
      <dgm:prSet/>
      <dgm:spPr/>
      <dgm:t>
        <a:bodyPr/>
        <a:lstStyle/>
        <a:p>
          <a:endParaRPr lang="en-GB"/>
        </a:p>
      </dgm:t>
    </dgm:pt>
    <dgm:pt modelId="{052201F1-E013-41B6-B64B-8D90B6E36FA5}" type="sibTrans" cxnId="{23C3BD95-CA69-4A17-AE4D-DAD4144C84D5}">
      <dgm:prSet/>
      <dgm:spPr/>
      <dgm:t>
        <a:bodyPr/>
        <a:lstStyle/>
        <a:p>
          <a:endParaRPr lang="en-GB"/>
        </a:p>
      </dgm:t>
    </dgm:pt>
    <dgm:pt modelId="{E09D19EA-873E-45F7-94B1-0C19F5AC5906}">
      <dgm:prSet phldrT="[Text]" custT="1"/>
      <dgm:spPr/>
      <dgm:t>
        <a:bodyPr/>
        <a:lstStyle/>
        <a:p>
          <a:r>
            <a:rPr lang="en-GB" sz="2800" dirty="0" smtClean="0">
              <a:solidFill>
                <a:schemeClr val="bg1"/>
              </a:solidFill>
            </a:rPr>
            <a:t>BSc Biophysics</a:t>
          </a:r>
        </a:p>
        <a:p>
          <a:r>
            <a:rPr lang="en-GB" sz="2400" dirty="0" smtClean="0">
              <a:solidFill>
                <a:schemeClr val="bg1"/>
              </a:solidFill>
            </a:rPr>
            <a:t>Molecular Biology, Protein Crystallography, NMR, </a:t>
          </a:r>
          <a:r>
            <a:rPr lang="en-GB" sz="2000" dirty="0" smtClean="0">
              <a:solidFill>
                <a:schemeClr val="bg1"/>
              </a:solidFill>
            </a:rPr>
            <a:t>Quantum Mechanics, Physics, Mathematics, Organic Chemistry </a:t>
          </a:r>
        </a:p>
      </dgm:t>
    </dgm:pt>
    <dgm:pt modelId="{93547D75-3C53-406E-A345-C7D7636FB0AC}" type="parTrans" cxnId="{D295E293-5B4E-4063-8C3F-980E9ACA7902}">
      <dgm:prSet/>
      <dgm:spPr/>
      <dgm:t>
        <a:bodyPr/>
        <a:lstStyle/>
        <a:p>
          <a:endParaRPr lang="en-GB"/>
        </a:p>
      </dgm:t>
    </dgm:pt>
    <dgm:pt modelId="{E4FDC422-4F1D-4880-A15F-E3B5F67F6E41}" type="sibTrans" cxnId="{D295E293-5B4E-4063-8C3F-980E9ACA7902}">
      <dgm:prSet/>
      <dgm:spPr/>
      <dgm:t>
        <a:bodyPr/>
        <a:lstStyle/>
        <a:p>
          <a:endParaRPr lang="en-GB"/>
        </a:p>
      </dgm:t>
    </dgm:pt>
    <dgm:pt modelId="{89E647FC-E002-490B-8E51-5DBFC120EFA3}" type="pres">
      <dgm:prSet presAssocID="{36D9EA81-27C4-490F-8A68-C89721826B2C}" presName="Name0" presStyleCnt="0">
        <dgm:presLayoutVars>
          <dgm:dir/>
          <dgm:animLvl val="lvl"/>
          <dgm:resizeHandles val="exact"/>
        </dgm:presLayoutVars>
      </dgm:prSet>
      <dgm:spPr/>
    </dgm:pt>
    <dgm:pt modelId="{96B69B6B-EA79-4074-865E-F2A65DBFD3A4}" type="pres">
      <dgm:prSet presAssocID="{4229E89F-D8A2-4945-8F6D-C7D1A1F08195}" presName="Name8" presStyleCnt="0"/>
      <dgm:spPr/>
    </dgm:pt>
    <dgm:pt modelId="{2265779A-009E-4127-B1DD-78DEEDA62365}" type="pres">
      <dgm:prSet presAssocID="{4229E89F-D8A2-4945-8F6D-C7D1A1F08195}" presName="level" presStyleLbl="node1" presStyleIdx="0" presStyleCnt="4" custScaleX="100478">
        <dgm:presLayoutVars>
          <dgm:chMax val="1"/>
          <dgm:bulletEnabled val="1"/>
        </dgm:presLayoutVars>
      </dgm:prSet>
      <dgm:spPr/>
      <dgm:t>
        <a:bodyPr/>
        <a:lstStyle/>
        <a:p>
          <a:endParaRPr lang="en-GB"/>
        </a:p>
      </dgm:t>
    </dgm:pt>
    <dgm:pt modelId="{7AC4F953-B65E-41D5-9492-A7B4E7E72306}" type="pres">
      <dgm:prSet presAssocID="{4229E89F-D8A2-4945-8F6D-C7D1A1F08195}" presName="levelTx" presStyleLbl="revTx" presStyleIdx="0" presStyleCnt="0">
        <dgm:presLayoutVars>
          <dgm:chMax val="1"/>
          <dgm:bulletEnabled val="1"/>
        </dgm:presLayoutVars>
      </dgm:prSet>
      <dgm:spPr/>
      <dgm:t>
        <a:bodyPr/>
        <a:lstStyle/>
        <a:p>
          <a:endParaRPr lang="en-GB"/>
        </a:p>
      </dgm:t>
    </dgm:pt>
    <dgm:pt modelId="{EB9093DE-280D-4587-B175-36747EFB4F14}" type="pres">
      <dgm:prSet presAssocID="{57014217-B1A7-4306-8C0C-793745412945}" presName="Name8" presStyleCnt="0"/>
      <dgm:spPr/>
    </dgm:pt>
    <dgm:pt modelId="{BDCFEC32-06BD-452D-AB90-EEE99B40C93E}" type="pres">
      <dgm:prSet presAssocID="{57014217-B1A7-4306-8C0C-793745412945}" presName="level" presStyleLbl="node1" presStyleIdx="1" presStyleCnt="4" custScaleX="100478">
        <dgm:presLayoutVars>
          <dgm:chMax val="1"/>
          <dgm:bulletEnabled val="1"/>
        </dgm:presLayoutVars>
      </dgm:prSet>
      <dgm:spPr/>
      <dgm:t>
        <a:bodyPr/>
        <a:lstStyle/>
        <a:p>
          <a:endParaRPr lang="en-GB"/>
        </a:p>
      </dgm:t>
    </dgm:pt>
    <dgm:pt modelId="{97E4C15B-10B4-4439-BD4D-B16549C7457F}" type="pres">
      <dgm:prSet presAssocID="{57014217-B1A7-4306-8C0C-793745412945}" presName="levelTx" presStyleLbl="revTx" presStyleIdx="0" presStyleCnt="0">
        <dgm:presLayoutVars>
          <dgm:chMax val="1"/>
          <dgm:bulletEnabled val="1"/>
        </dgm:presLayoutVars>
      </dgm:prSet>
      <dgm:spPr/>
      <dgm:t>
        <a:bodyPr/>
        <a:lstStyle/>
        <a:p>
          <a:endParaRPr lang="en-GB"/>
        </a:p>
      </dgm:t>
    </dgm:pt>
    <dgm:pt modelId="{7BE86681-EE14-42C1-A0D2-9BE2CE106C57}" type="pres">
      <dgm:prSet presAssocID="{07400B30-7FB8-482F-B784-EBBD6198D871}" presName="Name8" presStyleCnt="0"/>
      <dgm:spPr/>
    </dgm:pt>
    <dgm:pt modelId="{D5BDBD3A-425F-42C6-AF61-BA946167A4E4}" type="pres">
      <dgm:prSet presAssocID="{07400B30-7FB8-482F-B784-EBBD6198D871}" presName="level" presStyleLbl="node1" presStyleIdx="2" presStyleCnt="4" custScaleX="100060" custLinFactNeighborX="-323" custLinFactNeighborY="1819">
        <dgm:presLayoutVars>
          <dgm:chMax val="1"/>
          <dgm:bulletEnabled val="1"/>
        </dgm:presLayoutVars>
      </dgm:prSet>
      <dgm:spPr/>
      <dgm:t>
        <a:bodyPr/>
        <a:lstStyle/>
        <a:p>
          <a:endParaRPr lang="en-GB"/>
        </a:p>
      </dgm:t>
    </dgm:pt>
    <dgm:pt modelId="{2B5F4496-B50F-4631-B010-3818E2445586}" type="pres">
      <dgm:prSet presAssocID="{07400B30-7FB8-482F-B784-EBBD6198D871}" presName="levelTx" presStyleLbl="revTx" presStyleIdx="0" presStyleCnt="0">
        <dgm:presLayoutVars>
          <dgm:chMax val="1"/>
          <dgm:bulletEnabled val="1"/>
        </dgm:presLayoutVars>
      </dgm:prSet>
      <dgm:spPr/>
      <dgm:t>
        <a:bodyPr/>
        <a:lstStyle/>
        <a:p>
          <a:endParaRPr lang="en-GB"/>
        </a:p>
      </dgm:t>
    </dgm:pt>
    <dgm:pt modelId="{E394DC50-542C-48B6-BEEC-634D6CFB8024}" type="pres">
      <dgm:prSet presAssocID="{E09D19EA-873E-45F7-94B1-0C19F5AC5906}" presName="Name8" presStyleCnt="0"/>
      <dgm:spPr/>
    </dgm:pt>
    <dgm:pt modelId="{8145C771-0C12-4528-82A3-68BBC131947C}" type="pres">
      <dgm:prSet presAssocID="{E09D19EA-873E-45F7-94B1-0C19F5AC5906}" presName="level" presStyleLbl="node1" presStyleIdx="3" presStyleCnt="4" custLinFactNeighborX="17225" custLinFactNeighborY="2400">
        <dgm:presLayoutVars>
          <dgm:chMax val="1"/>
          <dgm:bulletEnabled val="1"/>
        </dgm:presLayoutVars>
      </dgm:prSet>
      <dgm:spPr/>
      <dgm:t>
        <a:bodyPr/>
        <a:lstStyle/>
        <a:p>
          <a:endParaRPr lang="en-GB"/>
        </a:p>
      </dgm:t>
    </dgm:pt>
    <dgm:pt modelId="{245B23E4-AD6A-44C2-9DF8-E950375534A9}" type="pres">
      <dgm:prSet presAssocID="{E09D19EA-873E-45F7-94B1-0C19F5AC5906}" presName="levelTx" presStyleLbl="revTx" presStyleIdx="0" presStyleCnt="0">
        <dgm:presLayoutVars>
          <dgm:chMax val="1"/>
          <dgm:bulletEnabled val="1"/>
        </dgm:presLayoutVars>
      </dgm:prSet>
      <dgm:spPr/>
      <dgm:t>
        <a:bodyPr/>
        <a:lstStyle/>
        <a:p>
          <a:endParaRPr lang="en-GB"/>
        </a:p>
      </dgm:t>
    </dgm:pt>
  </dgm:ptLst>
  <dgm:cxnLst>
    <dgm:cxn modelId="{EBCD034E-4BCE-4D67-991E-785AE3F99945}" srcId="{36D9EA81-27C4-490F-8A68-C89721826B2C}" destId="{4229E89F-D8A2-4945-8F6D-C7D1A1F08195}" srcOrd="0" destOrd="0" parTransId="{A89B6488-7D77-421E-B960-B834C8671145}" sibTransId="{043609E5-FD3B-4F8A-AF26-E1C20296D87A}"/>
    <dgm:cxn modelId="{F4D4E81A-D167-420B-9C64-F6A81C6E02F9}" type="presOf" srcId="{57014217-B1A7-4306-8C0C-793745412945}" destId="{97E4C15B-10B4-4439-BD4D-B16549C7457F}" srcOrd="1" destOrd="0" presId="urn:microsoft.com/office/officeart/2005/8/layout/pyramid1"/>
    <dgm:cxn modelId="{2A2C0B94-93AF-463F-8995-1228A3A6D3EF}" type="presOf" srcId="{E09D19EA-873E-45F7-94B1-0C19F5AC5906}" destId="{245B23E4-AD6A-44C2-9DF8-E950375534A9}" srcOrd="1" destOrd="0" presId="urn:microsoft.com/office/officeart/2005/8/layout/pyramid1"/>
    <dgm:cxn modelId="{5CFEC2CC-9843-4EFB-B6F1-3ADE72D19256}" type="presOf" srcId="{4229E89F-D8A2-4945-8F6D-C7D1A1F08195}" destId="{2265779A-009E-4127-B1DD-78DEEDA62365}" srcOrd="0" destOrd="0" presId="urn:microsoft.com/office/officeart/2005/8/layout/pyramid1"/>
    <dgm:cxn modelId="{23C3BD95-CA69-4A17-AE4D-DAD4144C84D5}" srcId="{36D9EA81-27C4-490F-8A68-C89721826B2C}" destId="{07400B30-7FB8-482F-B784-EBBD6198D871}" srcOrd="2" destOrd="0" parTransId="{69FAD89F-9002-4AB5-A89E-35A638FB639C}" sibTransId="{052201F1-E013-41B6-B64B-8D90B6E36FA5}"/>
    <dgm:cxn modelId="{F71210E9-53BC-44BA-9392-D004976EF21F}" type="presOf" srcId="{07400B30-7FB8-482F-B784-EBBD6198D871}" destId="{D5BDBD3A-425F-42C6-AF61-BA946167A4E4}" srcOrd="0" destOrd="0" presId="urn:microsoft.com/office/officeart/2005/8/layout/pyramid1"/>
    <dgm:cxn modelId="{8AA5C073-5FD3-4DB3-A47B-E92CA44F1378}" type="presOf" srcId="{E09D19EA-873E-45F7-94B1-0C19F5AC5906}" destId="{8145C771-0C12-4528-82A3-68BBC131947C}" srcOrd="0" destOrd="0" presId="urn:microsoft.com/office/officeart/2005/8/layout/pyramid1"/>
    <dgm:cxn modelId="{DE6CF587-31D6-4FD4-94CF-0278B7644BF7}" srcId="{36D9EA81-27C4-490F-8A68-C89721826B2C}" destId="{57014217-B1A7-4306-8C0C-793745412945}" srcOrd="1" destOrd="0" parTransId="{1B984745-7EB3-4035-8C3C-535D598FE761}" sibTransId="{FA030369-5279-4B13-A2E9-D93086A6B18A}"/>
    <dgm:cxn modelId="{12D9B07B-8889-40BB-8E06-04A691C3E071}" type="presOf" srcId="{57014217-B1A7-4306-8C0C-793745412945}" destId="{BDCFEC32-06BD-452D-AB90-EEE99B40C93E}" srcOrd="0" destOrd="0" presId="urn:microsoft.com/office/officeart/2005/8/layout/pyramid1"/>
    <dgm:cxn modelId="{C50C6FB8-92DA-4F29-8063-7C3B2B6889EA}" type="presOf" srcId="{07400B30-7FB8-482F-B784-EBBD6198D871}" destId="{2B5F4496-B50F-4631-B010-3818E2445586}" srcOrd="1" destOrd="0" presId="urn:microsoft.com/office/officeart/2005/8/layout/pyramid1"/>
    <dgm:cxn modelId="{D295E293-5B4E-4063-8C3F-980E9ACA7902}" srcId="{36D9EA81-27C4-490F-8A68-C89721826B2C}" destId="{E09D19EA-873E-45F7-94B1-0C19F5AC5906}" srcOrd="3" destOrd="0" parTransId="{93547D75-3C53-406E-A345-C7D7636FB0AC}" sibTransId="{E4FDC422-4F1D-4880-A15F-E3B5F67F6E41}"/>
    <dgm:cxn modelId="{9BFABB5A-1DE0-4166-B7CA-5C19BC6378BB}" type="presOf" srcId="{4229E89F-D8A2-4945-8F6D-C7D1A1F08195}" destId="{7AC4F953-B65E-41D5-9492-A7B4E7E72306}" srcOrd="1" destOrd="0" presId="urn:microsoft.com/office/officeart/2005/8/layout/pyramid1"/>
    <dgm:cxn modelId="{922571FD-1928-4BBB-9C87-2E72BBA64512}" type="presOf" srcId="{36D9EA81-27C4-490F-8A68-C89721826B2C}" destId="{89E647FC-E002-490B-8E51-5DBFC120EFA3}" srcOrd="0" destOrd="0" presId="urn:microsoft.com/office/officeart/2005/8/layout/pyramid1"/>
    <dgm:cxn modelId="{E477F047-56BC-4070-A327-6D14F8187AB2}" type="presParOf" srcId="{89E647FC-E002-490B-8E51-5DBFC120EFA3}" destId="{96B69B6B-EA79-4074-865E-F2A65DBFD3A4}" srcOrd="0" destOrd="0" presId="urn:microsoft.com/office/officeart/2005/8/layout/pyramid1"/>
    <dgm:cxn modelId="{B230A694-B4FC-4F4D-841F-B4C670EDDC32}" type="presParOf" srcId="{96B69B6B-EA79-4074-865E-F2A65DBFD3A4}" destId="{2265779A-009E-4127-B1DD-78DEEDA62365}" srcOrd="0" destOrd="0" presId="urn:microsoft.com/office/officeart/2005/8/layout/pyramid1"/>
    <dgm:cxn modelId="{1DE77190-AA30-473E-8AFC-89C026679ED1}" type="presParOf" srcId="{96B69B6B-EA79-4074-865E-F2A65DBFD3A4}" destId="{7AC4F953-B65E-41D5-9492-A7B4E7E72306}" srcOrd="1" destOrd="0" presId="urn:microsoft.com/office/officeart/2005/8/layout/pyramid1"/>
    <dgm:cxn modelId="{1E3D55D2-1759-4E66-A809-92F1F591986B}" type="presParOf" srcId="{89E647FC-E002-490B-8E51-5DBFC120EFA3}" destId="{EB9093DE-280D-4587-B175-36747EFB4F14}" srcOrd="1" destOrd="0" presId="urn:microsoft.com/office/officeart/2005/8/layout/pyramid1"/>
    <dgm:cxn modelId="{679F3A41-5DF9-4D56-B7BD-3FF373D6A9B7}" type="presParOf" srcId="{EB9093DE-280D-4587-B175-36747EFB4F14}" destId="{BDCFEC32-06BD-452D-AB90-EEE99B40C93E}" srcOrd="0" destOrd="0" presId="urn:microsoft.com/office/officeart/2005/8/layout/pyramid1"/>
    <dgm:cxn modelId="{6A47DB8A-BF5C-4F66-897F-45328BA8BCFB}" type="presParOf" srcId="{EB9093DE-280D-4587-B175-36747EFB4F14}" destId="{97E4C15B-10B4-4439-BD4D-B16549C7457F}" srcOrd="1" destOrd="0" presId="urn:microsoft.com/office/officeart/2005/8/layout/pyramid1"/>
    <dgm:cxn modelId="{24EA070F-0832-46D7-99C6-C4C82CA5C8FC}" type="presParOf" srcId="{89E647FC-E002-490B-8E51-5DBFC120EFA3}" destId="{7BE86681-EE14-42C1-A0D2-9BE2CE106C57}" srcOrd="2" destOrd="0" presId="urn:microsoft.com/office/officeart/2005/8/layout/pyramid1"/>
    <dgm:cxn modelId="{8FA372B5-04C5-4590-834F-29E137CF2BED}" type="presParOf" srcId="{7BE86681-EE14-42C1-A0D2-9BE2CE106C57}" destId="{D5BDBD3A-425F-42C6-AF61-BA946167A4E4}" srcOrd="0" destOrd="0" presId="urn:microsoft.com/office/officeart/2005/8/layout/pyramid1"/>
    <dgm:cxn modelId="{CC3787FC-0E08-47F5-9C53-0D79D9DBC16E}" type="presParOf" srcId="{7BE86681-EE14-42C1-A0D2-9BE2CE106C57}" destId="{2B5F4496-B50F-4631-B010-3818E2445586}" srcOrd="1" destOrd="0" presId="urn:microsoft.com/office/officeart/2005/8/layout/pyramid1"/>
    <dgm:cxn modelId="{6F060231-8873-4384-8310-622ABF275FCF}" type="presParOf" srcId="{89E647FC-E002-490B-8E51-5DBFC120EFA3}" destId="{E394DC50-542C-48B6-BEEC-634D6CFB8024}" srcOrd="3" destOrd="0" presId="urn:microsoft.com/office/officeart/2005/8/layout/pyramid1"/>
    <dgm:cxn modelId="{774F3E9B-FF51-4F0E-A40A-48BC07019025}" type="presParOf" srcId="{E394DC50-542C-48B6-BEEC-634D6CFB8024}" destId="{8145C771-0C12-4528-82A3-68BBC131947C}" srcOrd="0" destOrd="0" presId="urn:microsoft.com/office/officeart/2005/8/layout/pyramid1"/>
    <dgm:cxn modelId="{D91ED389-DA71-411E-93CC-042A38104C08}" type="presParOf" srcId="{E394DC50-542C-48B6-BEEC-634D6CFB8024}" destId="{245B23E4-AD6A-44C2-9DF8-E950375534A9}"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65779A-009E-4127-B1DD-78DEEDA62365}">
      <dsp:nvSpPr>
        <dsp:cNvPr id="0" name=""/>
        <dsp:cNvSpPr/>
      </dsp:nvSpPr>
      <dsp:spPr>
        <a:xfrm>
          <a:off x="3975106" y="0"/>
          <a:ext cx="2666987" cy="1587500"/>
        </a:xfrm>
        <a:prstGeom prst="trapezoid">
          <a:avLst>
            <a:gd name="adj" fmla="val 836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50000"/>
            </a:lnSpc>
            <a:spcBef>
              <a:spcPct val="0"/>
            </a:spcBef>
            <a:spcAft>
              <a:spcPts val="600"/>
            </a:spcAft>
          </a:pPr>
          <a:endParaRPr lang="en-GB" sz="2400" kern="1200" dirty="0" smtClean="0">
            <a:solidFill>
              <a:schemeClr val="bg1"/>
            </a:solidFill>
          </a:endParaRPr>
        </a:p>
        <a:p>
          <a:pPr lvl="0" algn="ctr" defTabSz="1066800">
            <a:lnSpc>
              <a:spcPct val="50000"/>
            </a:lnSpc>
            <a:spcBef>
              <a:spcPct val="0"/>
            </a:spcBef>
            <a:spcAft>
              <a:spcPts val="600"/>
            </a:spcAft>
          </a:pPr>
          <a:endParaRPr lang="en-GB" sz="2400" kern="1200" dirty="0" smtClean="0">
            <a:solidFill>
              <a:schemeClr val="bg1"/>
            </a:solidFill>
          </a:endParaRPr>
        </a:p>
        <a:p>
          <a:pPr lvl="0" algn="ctr" defTabSz="1066800">
            <a:lnSpc>
              <a:spcPct val="50000"/>
            </a:lnSpc>
            <a:spcBef>
              <a:spcPct val="0"/>
            </a:spcBef>
            <a:spcAft>
              <a:spcPts val="600"/>
            </a:spcAft>
          </a:pPr>
          <a:endParaRPr lang="en-GB" sz="2400" kern="1200" dirty="0" smtClean="0">
            <a:solidFill>
              <a:schemeClr val="bg1"/>
            </a:solidFill>
          </a:endParaRPr>
        </a:p>
        <a:p>
          <a:pPr lvl="0" algn="ctr" defTabSz="1066800">
            <a:lnSpc>
              <a:spcPct val="50000"/>
            </a:lnSpc>
            <a:spcBef>
              <a:spcPct val="0"/>
            </a:spcBef>
            <a:spcAft>
              <a:spcPts val="600"/>
            </a:spcAft>
          </a:pPr>
          <a:endParaRPr lang="en-GB" sz="2400" kern="1200" dirty="0" smtClean="0">
            <a:solidFill>
              <a:schemeClr val="bg1"/>
            </a:solidFill>
          </a:endParaRPr>
        </a:p>
        <a:p>
          <a:pPr lvl="0" algn="ctr" defTabSz="1066800">
            <a:lnSpc>
              <a:spcPct val="50000"/>
            </a:lnSpc>
            <a:spcBef>
              <a:spcPct val="0"/>
            </a:spcBef>
            <a:spcAft>
              <a:spcPts val="600"/>
            </a:spcAft>
          </a:pPr>
          <a:r>
            <a:rPr lang="en-GB" sz="2400" kern="1200" dirty="0" smtClean="0">
              <a:solidFill>
                <a:schemeClr val="bg1"/>
              </a:solidFill>
            </a:rPr>
            <a:t>MSc Project</a:t>
          </a:r>
        </a:p>
        <a:p>
          <a:pPr lvl="0" algn="ctr" defTabSz="1066800">
            <a:lnSpc>
              <a:spcPct val="50000"/>
            </a:lnSpc>
            <a:spcBef>
              <a:spcPct val="0"/>
            </a:spcBef>
            <a:spcAft>
              <a:spcPts val="600"/>
            </a:spcAft>
          </a:pPr>
          <a:r>
            <a:rPr lang="en-GB" sz="2400" kern="1200" dirty="0" smtClean="0">
              <a:solidFill>
                <a:schemeClr val="bg1"/>
              </a:solidFill>
            </a:rPr>
            <a:t>ML/Metabolomics</a:t>
          </a:r>
          <a:endParaRPr lang="en-GB" sz="2400" kern="1200" dirty="0">
            <a:solidFill>
              <a:schemeClr val="bg1"/>
            </a:solidFill>
          </a:endParaRPr>
        </a:p>
      </dsp:txBody>
      <dsp:txXfrm>
        <a:off x="3975106" y="0"/>
        <a:ext cx="2666987" cy="1587500"/>
      </dsp:txXfrm>
    </dsp:sp>
    <dsp:sp modelId="{BDCFEC32-06BD-452D-AB90-EEE99B40C93E}">
      <dsp:nvSpPr>
        <dsp:cNvPr id="0" name=""/>
        <dsp:cNvSpPr/>
      </dsp:nvSpPr>
      <dsp:spPr>
        <a:xfrm>
          <a:off x="2641612" y="1587499"/>
          <a:ext cx="5333975" cy="1587500"/>
        </a:xfrm>
        <a:prstGeom prst="trapezoid">
          <a:avLst>
            <a:gd name="adj" fmla="val 83600"/>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ts val="600"/>
            </a:spcAft>
          </a:pPr>
          <a:r>
            <a:rPr lang="en-GB" sz="2800" kern="1200" dirty="0" smtClean="0">
              <a:solidFill>
                <a:schemeClr val="bg1"/>
              </a:solidFill>
            </a:rPr>
            <a:t>MSc Bioinformatics</a:t>
          </a:r>
        </a:p>
        <a:p>
          <a:pPr lvl="0" algn="ctr" defTabSz="1244600">
            <a:lnSpc>
              <a:spcPct val="90000"/>
            </a:lnSpc>
            <a:spcBef>
              <a:spcPct val="0"/>
            </a:spcBef>
            <a:spcAft>
              <a:spcPts val="600"/>
            </a:spcAft>
          </a:pPr>
          <a:r>
            <a:rPr lang="en-GB" sz="2400" kern="1200" dirty="0" smtClean="0">
              <a:solidFill>
                <a:schemeClr val="bg1"/>
              </a:solidFill>
            </a:rPr>
            <a:t>Omics, Molecular Biology</a:t>
          </a:r>
        </a:p>
        <a:p>
          <a:pPr lvl="0" algn="ctr" defTabSz="1244600">
            <a:lnSpc>
              <a:spcPct val="90000"/>
            </a:lnSpc>
            <a:spcBef>
              <a:spcPct val="0"/>
            </a:spcBef>
            <a:spcAft>
              <a:spcPts val="600"/>
            </a:spcAft>
          </a:pPr>
          <a:r>
            <a:rPr lang="en-GB" sz="2000" kern="1200" dirty="0" smtClean="0">
              <a:solidFill>
                <a:schemeClr val="bg1"/>
              </a:solidFill>
            </a:rPr>
            <a:t>Systems Biology Drug Discovery Programming   Data Base Theory</a:t>
          </a:r>
          <a:endParaRPr lang="en-GB" sz="2000" kern="1200" dirty="0">
            <a:solidFill>
              <a:schemeClr val="bg1"/>
            </a:solidFill>
          </a:endParaRPr>
        </a:p>
      </dsp:txBody>
      <dsp:txXfrm>
        <a:off x="3575058" y="1587499"/>
        <a:ext cx="3467083" cy="1587500"/>
      </dsp:txXfrm>
    </dsp:sp>
    <dsp:sp modelId="{D5BDBD3A-425F-42C6-AF61-BA946167A4E4}">
      <dsp:nvSpPr>
        <dsp:cNvPr id="0" name=""/>
        <dsp:cNvSpPr/>
      </dsp:nvSpPr>
      <dsp:spPr>
        <a:xfrm>
          <a:off x="1299040" y="3203876"/>
          <a:ext cx="7967677" cy="1587500"/>
        </a:xfrm>
        <a:prstGeom prst="trapezoid">
          <a:avLst>
            <a:gd name="adj" fmla="val 83600"/>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GB" sz="2800" kern="1200" dirty="0" smtClean="0">
              <a:solidFill>
                <a:schemeClr val="bg1"/>
              </a:solidFill>
            </a:rPr>
            <a:t>MSc Information Technology     </a:t>
          </a:r>
        </a:p>
        <a:p>
          <a:pPr lvl="0" algn="ctr" defTabSz="1244600">
            <a:lnSpc>
              <a:spcPct val="90000"/>
            </a:lnSpc>
            <a:spcBef>
              <a:spcPct val="0"/>
            </a:spcBef>
            <a:spcAft>
              <a:spcPct val="35000"/>
            </a:spcAft>
          </a:pPr>
          <a:r>
            <a:rPr lang="en-GB" sz="2400" kern="1200" dirty="0" smtClean="0">
              <a:solidFill>
                <a:schemeClr val="bg1"/>
              </a:solidFill>
            </a:rPr>
            <a:t>Programming   Systems Design, Communications Theory   Electronics</a:t>
          </a:r>
          <a:endParaRPr lang="en-GB" sz="2400" kern="1200" dirty="0">
            <a:solidFill>
              <a:schemeClr val="bg1"/>
            </a:solidFill>
          </a:endParaRPr>
        </a:p>
      </dsp:txBody>
      <dsp:txXfrm>
        <a:off x="2693384" y="3203876"/>
        <a:ext cx="5178990" cy="1587500"/>
      </dsp:txXfrm>
    </dsp:sp>
    <dsp:sp modelId="{8145C771-0C12-4528-82A3-68BBC131947C}">
      <dsp:nvSpPr>
        <dsp:cNvPr id="0" name=""/>
        <dsp:cNvSpPr/>
      </dsp:nvSpPr>
      <dsp:spPr>
        <a:xfrm>
          <a:off x="0" y="4762500"/>
          <a:ext cx="10617200" cy="1587500"/>
        </a:xfrm>
        <a:prstGeom prst="trapezoid">
          <a:avLst>
            <a:gd name="adj" fmla="val 836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GB" sz="2800" kern="1200" dirty="0" smtClean="0">
              <a:solidFill>
                <a:schemeClr val="bg1"/>
              </a:solidFill>
            </a:rPr>
            <a:t>BSc Biophysics</a:t>
          </a:r>
        </a:p>
        <a:p>
          <a:pPr lvl="0" algn="ctr" defTabSz="1244600">
            <a:lnSpc>
              <a:spcPct val="90000"/>
            </a:lnSpc>
            <a:spcBef>
              <a:spcPct val="0"/>
            </a:spcBef>
            <a:spcAft>
              <a:spcPct val="35000"/>
            </a:spcAft>
          </a:pPr>
          <a:r>
            <a:rPr lang="en-GB" sz="2400" kern="1200" dirty="0" smtClean="0">
              <a:solidFill>
                <a:schemeClr val="bg1"/>
              </a:solidFill>
            </a:rPr>
            <a:t>Molecular Biology, Protein Crystallography, NMR, </a:t>
          </a:r>
          <a:r>
            <a:rPr lang="en-GB" sz="2000" kern="1200" dirty="0" smtClean="0">
              <a:solidFill>
                <a:schemeClr val="bg1"/>
              </a:solidFill>
            </a:rPr>
            <a:t>Quantum Mechanics, Physics, Mathematics, Organic Chemistry </a:t>
          </a:r>
        </a:p>
      </dsp:txBody>
      <dsp:txXfrm>
        <a:off x="1858009" y="4762500"/>
        <a:ext cx="6901180" cy="1587500"/>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58B450-6503-4FFC-9D61-B05EE9443A42}" type="datetimeFigureOut">
              <a:rPr lang="en-GB" smtClean="0"/>
              <a:t>16/05/2016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8E4649-3831-42A8-A689-6FFF404DB375}" type="slidenum">
              <a:rPr lang="en-GB" smtClean="0"/>
              <a:t>‹#›</a:t>
            </a:fld>
            <a:endParaRPr lang="en-GB"/>
          </a:p>
        </p:txBody>
      </p:sp>
    </p:spTree>
    <p:extLst>
      <p:ext uri="{BB962C8B-B14F-4D97-AF65-F5344CB8AC3E}">
        <p14:creationId xmlns:p14="http://schemas.microsoft.com/office/powerpoint/2010/main" val="3273136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48E4649-3831-42A8-A689-6FFF404DB375}" type="slidenum">
              <a:rPr lang="en-GB" smtClean="0"/>
              <a:t>1</a:t>
            </a:fld>
            <a:endParaRPr lang="en-GB"/>
          </a:p>
        </p:txBody>
      </p:sp>
    </p:spTree>
    <p:extLst>
      <p:ext uri="{BB962C8B-B14F-4D97-AF65-F5344CB8AC3E}">
        <p14:creationId xmlns:p14="http://schemas.microsoft.com/office/powerpoint/2010/main" val="2099700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48E4649-3831-42A8-A689-6FFF404DB375}" type="slidenum">
              <a:rPr lang="en-GB" smtClean="0"/>
              <a:t>10</a:t>
            </a:fld>
            <a:endParaRPr lang="en-GB"/>
          </a:p>
        </p:txBody>
      </p:sp>
    </p:spTree>
    <p:extLst>
      <p:ext uri="{BB962C8B-B14F-4D97-AF65-F5344CB8AC3E}">
        <p14:creationId xmlns:p14="http://schemas.microsoft.com/office/powerpoint/2010/main" val="504633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48E4649-3831-42A8-A689-6FFF404DB375}" type="slidenum">
              <a:rPr lang="en-GB" smtClean="0"/>
              <a:t>11</a:t>
            </a:fld>
            <a:endParaRPr lang="en-GB"/>
          </a:p>
        </p:txBody>
      </p:sp>
    </p:spTree>
    <p:extLst>
      <p:ext uri="{BB962C8B-B14F-4D97-AF65-F5344CB8AC3E}">
        <p14:creationId xmlns:p14="http://schemas.microsoft.com/office/powerpoint/2010/main" val="375222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48E4649-3831-42A8-A689-6FFF404DB375}" type="slidenum">
              <a:rPr lang="en-GB" smtClean="0"/>
              <a:t>12</a:t>
            </a:fld>
            <a:endParaRPr lang="en-GB"/>
          </a:p>
        </p:txBody>
      </p:sp>
    </p:spTree>
    <p:extLst>
      <p:ext uri="{BB962C8B-B14F-4D97-AF65-F5344CB8AC3E}">
        <p14:creationId xmlns:p14="http://schemas.microsoft.com/office/powerpoint/2010/main" val="3365649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48E4649-3831-42A8-A689-6FFF404DB375}" type="slidenum">
              <a:rPr lang="en-GB" smtClean="0"/>
              <a:t>13</a:t>
            </a:fld>
            <a:endParaRPr lang="en-GB"/>
          </a:p>
        </p:txBody>
      </p:sp>
    </p:spTree>
    <p:extLst>
      <p:ext uri="{BB962C8B-B14F-4D97-AF65-F5344CB8AC3E}">
        <p14:creationId xmlns:p14="http://schemas.microsoft.com/office/powerpoint/2010/main" val="114470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PM</a:t>
            </a:r>
            <a:r>
              <a:rPr lang="en-GB" sz="1200" baseline="0" dirty="0" smtClean="0"/>
              <a:t> is about giving the right patient the right treatment at the right time at the right time. Major implications to patient outcomes and costs</a:t>
            </a:r>
            <a:endParaRPr lang="en-GB"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Enabled by massive biomedical data sets, omics data, electronic health records ,biobank</a:t>
            </a:r>
            <a:r>
              <a:rPr lang="en-GB" sz="1200" baseline="0" dirty="0" smtClean="0"/>
              <a:t> data.</a:t>
            </a:r>
            <a:endParaRPr lang="en-GB" sz="1200" dirty="0" smtClean="0"/>
          </a:p>
          <a:p>
            <a:r>
              <a:rPr lang="en-GB" sz="1200" baseline="0" dirty="0" smtClean="0"/>
              <a:t>New generation tools </a:t>
            </a:r>
            <a:r>
              <a:rPr lang="en-GB" sz="1200" kern="1200" dirty="0" smtClean="0">
                <a:solidFill>
                  <a:schemeClr val="tx1"/>
                </a:solidFill>
                <a:effectLst/>
                <a:latin typeface="+mn-lt"/>
                <a:ea typeface="+mn-ea"/>
                <a:cs typeface="+mn-cs"/>
              </a:rPr>
              <a:t>required using efficient algorithms for extracting knowledge hidden within the data</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aseline="0" dirty="0" smtClean="0"/>
              <a:t>.</a:t>
            </a:r>
            <a:endParaRPr lang="en-GB"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This project is about increasing</a:t>
            </a:r>
            <a:r>
              <a:rPr lang="en-GB" baseline="0" dirty="0" smtClean="0"/>
              <a:t> our understanding </a:t>
            </a:r>
            <a:r>
              <a:rPr lang="en-GB" dirty="0" smtClean="0"/>
              <a:t>inter-individual differences</a:t>
            </a:r>
            <a:r>
              <a:rPr lang="en-GB" baseline="0" dirty="0" smtClean="0"/>
              <a:t> in </a:t>
            </a:r>
            <a:r>
              <a:rPr lang="en-GB" dirty="0" smtClean="0"/>
              <a:t>drug disposition,</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Strokes are the fourth biggest cause of death</a:t>
            </a:r>
            <a:r>
              <a:rPr lang="en-GB" baseline="0" dirty="0" smtClean="0"/>
              <a:t> </a:t>
            </a:r>
            <a:r>
              <a:rPr lang="en-GB" dirty="0" smtClean="0"/>
              <a:t> and the biggest</a:t>
            </a:r>
            <a:r>
              <a:rPr lang="en-GB" baseline="0" dirty="0" smtClean="0"/>
              <a:t> cause of adult disability cost the country, </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There are currently several treatment </a:t>
            </a:r>
            <a:r>
              <a:rPr lang="en-GB" baseline="0" dirty="0" err="1" smtClean="0"/>
              <a:t>stratergies</a:t>
            </a:r>
            <a:r>
              <a:rPr lang="en-GB" baseline="0" dirty="0" smtClean="0"/>
              <a:t> used on stroke patients</a:t>
            </a:r>
            <a:endParaRPr lang="en-GB" dirty="0"/>
          </a:p>
        </p:txBody>
      </p:sp>
      <p:sp>
        <p:nvSpPr>
          <p:cNvPr id="4" name="Slide Number Placeholder 3"/>
          <p:cNvSpPr>
            <a:spLocks noGrp="1"/>
          </p:cNvSpPr>
          <p:nvPr>
            <p:ph type="sldNum" sz="quarter" idx="10"/>
          </p:nvPr>
        </p:nvSpPr>
        <p:spPr/>
        <p:txBody>
          <a:bodyPr/>
          <a:lstStyle/>
          <a:p>
            <a:fld id="{648E4649-3831-42A8-A689-6FFF404DB375}" type="slidenum">
              <a:rPr lang="en-GB" smtClean="0"/>
              <a:t>2</a:t>
            </a:fld>
            <a:endParaRPr lang="en-GB"/>
          </a:p>
        </p:txBody>
      </p:sp>
    </p:spTree>
    <p:extLst>
      <p:ext uri="{BB962C8B-B14F-4D97-AF65-F5344CB8AC3E}">
        <p14:creationId xmlns:p14="http://schemas.microsoft.com/office/powerpoint/2010/main" val="1904310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Evolution</a:t>
            </a:r>
            <a:r>
              <a:rPr lang="en-GB" sz="1200" kern="1200" baseline="0" dirty="0" smtClean="0">
                <a:solidFill>
                  <a:schemeClr val="tx1"/>
                </a:solidFill>
                <a:effectLst/>
                <a:latin typeface="+mn-lt"/>
                <a:ea typeface="+mn-ea"/>
                <a:cs typeface="+mn-cs"/>
              </a:rPr>
              <a:t> – </a:t>
            </a:r>
          </a:p>
          <a:p>
            <a:r>
              <a:rPr lang="en-GB" sz="1200" kern="1200" baseline="0" dirty="0" smtClean="0">
                <a:solidFill>
                  <a:schemeClr val="tx1"/>
                </a:solidFill>
                <a:effectLst/>
                <a:latin typeface="+mn-lt"/>
                <a:ea typeface="+mn-ea"/>
                <a:cs typeface="+mn-cs"/>
              </a:rPr>
              <a:t>Process – biotransformation of a xenobiotic compound to enable excretion.</a:t>
            </a:r>
          </a:p>
          <a:p>
            <a:r>
              <a:rPr lang="en-GB" sz="1200" kern="1200" baseline="0" dirty="0" smtClean="0">
                <a:solidFill>
                  <a:schemeClr val="tx1"/>
                </a:solidFill>
                <a:effectLst/>
                <a:latin typeface="+mn-lt"/>
                <a:ea typeface="+mn-ea"/>
                <a:cs typeface="+mn-cs"/>
              </a:rPr>
              <a:t>Phase 1 breaking down hydrophobic groups, Phase 2 adding polar groups</a:t>
            </a:r>
          </a:p>
          <a:p>
            <a:r>
              <a:rPr lang="en-GB" sz="1200" kern="1200" baseline="0" dirty="0" smtClean="0">
                <a:solidFill>
                  <a:schemeClr val="tx1"/>
                </a:solidFill>
                <a:effectLst/>
                <a:latin typeface="+mn-lt"/>
                <a:ea typeface="+mn-ea"/>
                <a:cs typeface="+mn-cs"/>
              </a:rPr>
              <a:t>DME polymorphisms , include SNPs. INDELs copy number variation.</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Pharmaco</a:t>
            </a:r>
            <a:r>
              <a:rPr lang="en-GB" sz="1200" kern="1200" baseline="0" dirty="0" smtClean="0">
                <a:solidFill>
                  <a:schemeClr val="tx1"/>
                </a:solidFill>
                <a:effectLst/>
                <a:latin typeface="+mn-lt"/>
                <a:ea typeface="+mn-ea"/>
                <a:cs typeface="+mn-cs"/>
              </a:rPr>
              <a:t>genomics study affect of genome on drug metabolism</a:t>
            </a: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 not a simple link from genome to drug metabolism.-</a:t>
            </a: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 a single gene mutation can affect a wide range of metabolomics pathways.</a:t>
            </a: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Complicating factors-  environmental and    -age , diet, alcohol , drug-drug interactions</a:t>
            </a:r>
          </a:p>
          <a:p>
            <a:pPr marL="0" indent="0">
              <a:buFont typeface="Arial" panose="020B0604020202020204" pitchFamily="34" charset="0"/>
              <a:buNone/>
            </a:pPr>
            <a:r>
              <a:rPr lang="en-GB" sz="1200" kern="1200" dirty="0" smtClean="0">
                <a:solidFill>
                  <a:schemeClr val="tx1"/>
                </a:solidFill>
                <a:effectLst/>
                <a:latin typeface="+mn-lt"/>
                <a:ea typeface="+mn-ea"/>
                <a:cs typeface="+mn-cs"/>
              </a:rPr>
              <a:t>Using a complimentary approach - metabolomics</a:t>
            </a:r>
          </a:p>
          <a:p>
            <a:r>
              <a:rPr lang="en-GB" sz="1200" kern="1200" dirty="0" smtClean="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48E4649-3831-42A8-A689-6FFF404DB375}" type="slidenum">
              <a:rPr lang="en-GB" smtClean="0"/>
              <a:t>3</a:t>
            </a:fld>
            <a:endParaRPr lang="en-GB"/>
          </a:p>
        </p:txBody>
      </p:sp>
    </p:spTree>
    <p:extLst>
      <p:ext uri="{BB962C8B-B14F-4D97-AF65-F5344CB8AC3E}">
        <p14:creationId xmlns:p14="http://schemas.microsoft.com/office/powerpoint/2010/main" val="918400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Metabolomics is the endpoint</a:t>
            </a:r>
            <a:r>
              <a:rPr lang="en-GB" sz="1200" kern="1200" baseline="0" dirty="0" smtClean="0">
                <a:solidFill>
                  <a:schemeClr val="tx1"/>
                </a:solidFill>
                <a:effectLst/>
                <a:latin typeface="+mn-lt"/>
                <a:ea typeface="+mn-ea"/>
                <a:cs typeface="+mn-cs"/>
              </a:rPr>
              <a:t> of </a:t>
            </a:r>
            <a:r>
              <a:rPr lang="en-GB" sz="1200" kern="1200" dirty="0" smtClean="0">
                <a:solidFill>
                  <a:schemeClr val="tx1"/>
                </a:solidFill>
                <a:effectLst/>
                <a:latin typeface="+mn-lt"/>
                <a:ea typeface="+mn-ea"/>
                <a:cs typeface="+mn-cs"/>
              </a:rPr>
              <a:t>the central  dogma  and is directly linked to phenotype, actually represents what is happening in the cell.</a:t>
            </a:r>
          </a:p>
          <a:p>
            <a:r>
              <a:rPr lang="en-GB" sz="1200" kern="1200" dirty="0" smtClean="0">
                <a:solidFill>
                  <a:schemeClr val="tx1"/>
                </a:solidFill>
                <a:effectLst/>
                <a:latin typeface="+mn-lt"/>
                <a:ea typeface="+mn-ea"/>
                <a:cs typeface="+mn-cs"/>
              </a:rPr>
              <a:t>Use as orthogonal</a:t>
            </a:r>
            <a:r>
              <a:rPr lang="en-GB" sz="1200" kern="1200" baseline="0" dirty="0" smtClean="0">
                <a:solidFill>
                  <a:schemeClr val="tx1"/>
                </a:solidFill>
                <a:effectLst/>
                <a:latin typeface="+mn-lt"/>
                <a:ea typeface="+mn-ea"/>
                <a:cs typeface="+mn-cs"/>
              </a:rPr>
              <a:t> data to genomics to give new insight </a:t>
            </a:r>
            <a:r>
              <a:rPr lang="en-GB" sz="1200" kern="1200" baseline="0" dirty="0" err="1" smtClean="0">
                <a:solidFill>
                  <a:schemeClr val="tx1"/>
                </a:solidFill>
                <a:effectLst/>
                <a:latin typeface="+mn-lt"/>
                <a:ea typeface="+mn-ea"/>
                <a:cs typeface="+mn-cs"/>
              </a:rPr>
              <a:t>eg</a:t>
            </a:r>
            <a:r>
              <a:rPr lang="en-GB" sz="1200" kern="1200" baseline="0" dirty="0" smtClean="0">
                <a:solidFill>
                  <a:schemeClr val="tx1"/>
                </a:solidFill>
                <a:effectLst/>
                <a:latin typeface="+mn-lt"/>
                <a:ea typeface="+mn-ea"/>
                <a:cs typeface="+mn-cs"/>
              </a:rPr>
              <a:t> sickle cell </a:t>
            </a:r>
            <a:r>
              <a:rPr lang="en-GB" sz="1200" kern="1200" baseline="0" dirty="0" err="1" smtClean="0">
                <a:solidFill>
                  <a:schemeClr val="tx1"/>
                </a:solidFill>
                <a:effectLst/>
                <a:latin typeface="+mn-lt"/>
                <a:ea typeface="+mn-ea"/>
                <a:cs typeface="+mn-cs"/>
              </a:rPr>
              <a:t>anemia</a:t>
            </a:r>
            <a:r>
              <a:rPr lang="en-GB" sz="1200" kern="1200" baseline="0" dirty="0" smtClean="0">
                <a:solidFill>
                  <a:schemeClr val="tx1"/>
                </a:solidFill>
                <a:effectLst/>
                <a:latin typeface="+mn-lt"/>
                <a:ea typeface="+mn-ea"/>
                <a:cs typeface="+mn-cs"/>
              </a:rPr>
              <a:t>. SNP known for 50years, metabolomics discovered metabolite involved enable a hypothesis about mechanism to be tested.</a:t>
            </a:r>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Annotation a major challenge</a:t>
            </a:r>
            <a:r>
              <a:rPr lang="en-GB" baseline="0" dirty="0" smtClean="0"/>
              <a:t> for untargeted metabolomics. Need for </a:t>
            </a:r>
            <a:r>
              <a:rPr lang="en-GB" sz="1200" dirty="0" smtClean="0"/>
              <a:t>Development of new rigorous and reliable annotation methods </a:t>
            </a:r>
            <a:r>
              <a:rPr lang="en-GB" baseline="0" dirty="0" smtClean="0"/>
              <a:t> tools required to remove this bottle neck.</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  </a:t>
            </a:r>
            <a:endParaRPr lang="en-GB" dirty="0"/>
          </a:p>
        </p:txBody>
      </p:sp>
      <p:sp>
        <p:nvSpPr>
          <p:cNvPr id="4" name="Slide Number Placeholder 3"/>
          <p:cNvSpPr>
            <a:spLocks noGrp="1"/>
          </p:cNvSpPr>
          <p:nvPr>
            <p:ph type="sldNum" sz="quarter" idx="10"/>
          </p:nvPr>
        </p:nvSpPr>
        <p:spPr/>
        <p:txBody>
          <a:bodyPr/>
          <a:lstStyle/>
          <a:p>
            <a:fld id="{648E4649-3831-42A8-A689-6FFF404DB375}" type="slidenum">
              <a:rPr lang="en-GB" smtClean="0"/>
              <a:t>4</a:t>
            </a:fld>
            <a:endParaRPr lang="en-GB"/>
          </a:p>
        </p:txBody>
      </p:sp>
    </p:spTree>
    <p:extLst>
      <p:ext uri="{BB962C8B-B14F-4D97-AF65-F5344CB8AC3E}">
        <p14:creationId xmlns:p14="http://schemas.microsoft.com/office/powerpoint/2010/main" val="3795835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The goal of LDA represents documents as a mixture of topics.</a:t>
            </a:r>
          </a:p>
          <a:p>
            <a:r>
              <a:rPr lang="en-GB" dirty="0" smtClean="0"/>
              <a:t>It backtracks from the words into the documents to find the set of topics that is likely to have generated the document.</a:t>
            </a:r>
          </a:p>
          <a:p>
            <a:r>
              <a:rPr lang="en-GB" sz="1200" kern="1200" dirty="0" smtClean="0">
                <a:solidFill>
                  <a:schemeClr val="tx1"/>
                </a:solidFill>
                <a:effectLst/>
                <a:latin typeface="+mn-lt"/>
                <a:ea typeface="+mn-ea"/>
                <a:cs typeface="+mn-cs"/>
              </a:rPr>
              <a:t>The observed variable</a:t>
            </a:r>
            <a:r>
              <a:rPr lang="en-GB" sz="1200" kern="1200" baseline="0" dirty="0" smtClean="0">
                <a:solidFill>
                  <a:schemeClr val="tx1"/>
                </a:solidFill>
                <a:effectLst/>
                <a:latin typeface="+mn-lt"/>
                <a:ea typeface="+mn-ea"/>
                <a:cs typeface="+mn-cs"/>
              </a:rPr>
              <a:t> are the words and the hidden or </a:t>
            </a:r>
            <a:r>
              <a:rPr lang="en-GB" sz="1200" kern="1200" baseline="0" dirty="0" err="1" smtClean="0">
                <a:solidFill>
                  <a:schemeClr val="tx1"/>
                </a:solidFill>
                <a:effectLst/>
                <a:latin typeface="+mn-lt"/>
                <a:ea typeface="+mn-ea"/>
                <a:cs typeface="+mn-cs"/>
              </a:rPr>
              <a:t>latrent</a:t>
            </a:r>
            <a:r>
              <a:rPr lang="en-GB" sz="1200" kern="1200" baseline="0" dirty="0" smtClean="0">
                <a:solidFill>
                  <a:schemeClr val="tx1"/>
                </a:solidFill>
                <a:effectLst/>
                <a:latin typeface="+mn-lt"/>
                <a:ea typeface="+mn-ea"/>
                <a:cs typeface="+mn-cs"/>
              </a:rPr>
              <a:t> variables are the topic structure and generative process that produced the data.</a:t>
            </a:r>
          </a:p>
          <a:p>
            <a:r>
              <a:rPr lang="en-GB" sz="2400" dirty="0" smtClean="0"/>
              <a:t>From a collection of documents, infer</a:t>
            </a:r>
          </a:p>
          <a:p>
            <a:pPr lvl="1"/>
            <a:r>
              <a:rPr lang="en-GB" dirty="0" smtClean="0"/>
              <a:t>Per-word topic assignment </a:t>
            </a:r>
            <a:r>
              <a:rPr lang="en-GB" sz="2800" dirty="0" err="1" smtClean="0"/>
              <a:t>z</a:t>
            </a:r>
            <a:r>
              <a:rPr lang="en-GB" sz="2000" dirty="0" err="1" smtClean="0"/>
              <a:t>d,n</a:t>
            </a:r>
            <a:endParaRPr lang="en-GB" sz="2000" dirty="0" smtClean="0"/>
          </a:p>
          <a:p>
            <a:pPr lvl="1"/>
            <a:r>
              <a:rPr lang="en-GB" dirty="0" smtClean="0"/>
              <a:t>Per- document topic proportions </a:t>
            </a:r>
            <a:r>
              <a:rPr lang="el-GR" dirty="0" smtClean="0"/>
              <a:t>ϴ</a:t>
            </a:r>
            <a:r>
              <a:rPr lang="en-GB" sz="2000" dirty="0" smtClean="0"/>
              <a:t>d</a:t>
            </a:r>
          </a:p>
          <a:p>
            <a:pPr lvl="1"/>
            <a:r>
              <a:rPr lang="en-GB" dirty="0" smtClean="0"/>
              <a:t>Per-corpus topic distributions </a:t>
            </a:r>
            <a:r>
              <a:rPr lang="el-GR" dirty="0" smtClean="0"/>
              <a:t>β</a:t>
            </a:r>
            <a:r>
              <a:rPr lang="en-GB" dirty="0" smtClean="0"/>
              <a:t>k</a:t>
            </a:r>
          </a:p>
          <a:p>
            <a:endParaRPr lang="en-GB" sz="1200" kern="1200" baseline="0" dirty="0" smtClean="0">
              <a:solidFill>
                <a:schemeClr val="tx1"/>
              </a:solidFill>
              <a:effectLst/>
              <a:latin typeface="+mn-lt"/>
              <a:ea typeface="+mn-ea"/>
              <a:cs typeface="+mn-cs"/>
            </a:endParaRPr>
          </a:p>
          <a:p>
            <a:r>
              <a:rPr lang="en-GB" sz="1200" kern="1200" baseline="0" dirty="0" smtClean="0">
                <a:solidFill>
                  <a:schemeClr val="tx1"/>
                </a:solidFill>
                <a:effectLst/>
                <a:latin typeface="+mn-lt"/>
                <a:ea typeface="+mn-ea"/>
                <a:cs typeface="+mn-cs"/>
              </a:rPr>
              <a:t>Documents are the set data for a sample</a:t>
            </a:r>
          </a:p>
          <a:p>
            <a:r>
              <a:rPr lang="en-GB" sz="1200" kern="1200" baseline="0" dirty="0" smtClean="0">
                <a:solidFill>
                  <a:schemeClr val="tx1"/>
                </a:solidFill>
                <a:effectLst/>
                <a:latin typeface="+mn-lt"/>
                <a:ea typeface="+mn-ea"/>
                <a:cs typeface="+mn-cs"/>
              </a:rPr>
              <a:t>Words are the individual peaks.</a:t>
            </a:r>
          </a:p>
          <a:p>
            <a:r>
              <a:rPr lang="en-GB" sz="1200" kern="1200" baseline="0" dirty="0" smtClean="0">
                <a:solidFill>
                  <a:schemeClr val="tx1"/>
                </a:solidFill>
                <a:effectLst/>
                <a:latin typeface="+mn-lt"/>
                <a:ea typeface="+mn-ea"/>
                <a:cs typeface="+mn-cs"/>
              </a:rPr>
              <a:t>Topics are the unknown metabolites from which the fragments came.</a:t>
            </a:r>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648E4649-3831-42A8-A689-6FFF404DB375}" type="slidenum">
              <a:rPr lang="en-GB" smtClean="0"/>
              <a:t>5</a:t>
            </a:fld>
            <a:endParaRPr lang="en-GB"/>
          </a:p>
        </p:txBody>
      </p:sp>
    </p:spTree>
    <p:extLst>
      <p:ext uri="{BB962C8B-B14F-4D97-AF65-F5344CB8AC3E}">
        <p14:creationId xmlns:p14="http://schemas.microsoft.com/office/powerpoint/2010/main" val="2198506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48E4649-3831-42A8-A689-6FFF404DB375}" type="slidenum">
              <a:rPr lang="en-GB" smtClean="0"/>
              <a:t>6</a:t>
            </a:fld>
            <a:endParaRPr lang="en-GB"/>
          </a:p>
        </p:txBody>
      </p:sp>
    </p:spTree>
    <p:extLst>
      <p:ext uri="{BB962C8B-B14F-4D97-AF65-F5344CB8AC3E}">
        <p14:creationId xmlns:p14="http://schemas.microsoft.com/office/powerpoint/2010/main" val="4162933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48E4649-3831-42A8-A689-6FFF404DB375}" type="slidenum">
              <a:rPr lang="en-GB" smtClean="0"/>
              <a:t>7</a:t>
            </a:fld>
            <a:endParaRPr lang="en-GB"/>
          </a:p>
        </p:txBody>
      </p:sp>
    </p:spTree>
    <p:extLst>
      <p:ext uri="{BB962C8B-B14F-4D97-AF65-F5344CB8AC3E}">
        <p14:creationId xmlns:p14="http://schemas.microsoft.com/office/powerpoint/2010/main" val="258872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48E4649-3831-42A8-A689-6FFF404DB375}" type="slidenum">
              <a:rPr lang="en-GB" smtClean="0"/>
              <a:t>8</a:t>
            </a:fld>
            <a:endParaRPr lang="en-GB"/>
          </a:p>
        </p:txBody>
      </p:sp>
    </p:spTree>
    <p:extLst>
      <p:ext uri="{BB962C8B-B14F-4D97-AF65-F5344CB8AC3E}">
        <p14:creationId xmlns:p14="http://schemas.microsoft.com/office/powerpoint/2010/main" val="224683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Strengths</a:t>
            </a:r>
            <a:r>
              <a:rPr lang="en-GB" baseline="0" dirty="0" smtClean="0"/>
              <a:t> in math and physics but switched from engineering to biophysics as that is where my interests lie.</a:t>
            </a:r>
          </a:p>
          <a:p>
            <a:r>
              <a:rPr lang="en-GB" baseline="0" smtClean="0"/>
              <a:t>MSc </a:t>
            </a:r>
            <a:r>
              <a:rPr lang="en-GB" baseline="0" dirty="0" smtClean="0"/>
              <a:t>has been opportunity to build update to update knowledge and skills. Learning with access to internet is an amazing experience, suits my learning style.</a:t>
            </a:r>
          </a:p>
          <a:p>
            <a:r>
              <a:rPr lang="en-GB" baseline="0" dirty="0" smtClean="0"/>
              <a:t>Over the course of this I have noticed that the bioinformatics methods used are not always the most rigorous available but often chosen by what is known. </a:t>
            </a:r>
          </a:p>
          <a:p>
            <a:r>
              <a:rPr lang="en-GB" baseline="0" dirty="0" smtClean="0"/>
              <a:t>Seen it could be hugely beneficial to import methodologies well established in other area </a:t>
            </a:r>
            <a:r>
              <a:rPr lang="en-GB" baseline="0" dirty="0" err="1" smtClean="0"/>
              <a:t>eg</a:t>
            </a:r>
            <a:r>
              <a:rPr lang="en-GB" baseline="0" dirty="0" smtClean="0"/>
              <a:t> signal processing (Chip Seq), communications theory microarray data) but what has really sparked my interest is the potential of machine learning. These methods well established by the likes of google. Facebook and amazon. These algorithms have massive potential impact on our ability to extract information and integrate biomedical data </a:t>
            </a:r>
          </a:p>
          <a:p>
            <a:r>
              <a:rPr lang="en-GB" baseline="0" dirty="0" smtClean="0"/>
              <a:t>I am highly motivated by the idea of applying machine learning in precision medicine where it is targeted to clinical need and has the potential to make a real  difference to patients lives</a:t>
            </a:r>
            <a:endParaRPr lang="en-GB" dirty="0"/>
          </a:p>
        </p:txBody>
      </p:sp>
      <p:sp>
        <p:nvSpPr>
          <p:cNvPr id="4" name="Slide Number Placeholder 3"/>
          <p:cNvSpPr>
            <a:spLocks noGrp="1"/>
          </p:cNvSpPr>
          <p:nvPr>
            <p:ph type="sldNum" sz="quarter" idx="10"/>
          </p:nvPr>
        </p:nvSpPr>
        <p:spPr/>
        <p:txBody>
          <a:bodyPr/>
          <a:lstStyle/>
          <a:p>
            <a:fld id="{648E4649-3831-42A8-A689-6FFF404DB375}" type="slidenum">
              <a:rPr lang="en-GB" smtClean="0"/>
              <a:t>9</a:t>
            </a:fld>
            <a:endParaRPr lang="en-GB"/>
          </a:p>
        </p:txBody>
      </p:sp>
    </p:spTree>
    <p:extLst>
      <p:ext uri="{BB962C8B-B14F-4D97-AF65-F5344CB8AC3E}">
        <p14:creationId xmlns:p14="http://schemas.microsoft.com/office/powerpoint/2010/main" val="2916713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701CE15-40BD-4F1F-958A-249E1FFA4C4A}" type="datetimeFigureOut">
              <a:rPr lang="en-GB" smtClean="0"/>
              <a:t>16/05/2016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6DCC33-BA7B-47AA-A4B3-A3A86912FC06}" type="slidenum">
              <a:rPr lang="en-GB" smtClean="0"/>
              <a:t>‹#›</a:t>
            </a:fld>
            <a:endParaRPr lang="en-GB"/>
          </a:p>
        </p:txBody>
      </p:sp>
    </p:spTree>
    <p:extLst>
      <p:ext uri="{BB962C8B-B14F-4D97-AF65-F5344CB8AC3E}">
        <p14:creationId xmlns:p14="http://schemas.microsoft.com/office/powerpoint/2010/main" val="3167865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701CE15-40BD-4F1F-958A-249E1FFA4C4A}" type="datetimeFigureOut">
              <a:rPr lang="en-GB" smtClean="0"/>
              <a:t>16/05/2016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6DCC33-BA7B-47AA-A4B3-A3A86912FC06}" type="slidenum">
              <a:rPr lang="en-GB" smtClean="0"/>
              <a:t>‹#›</a:t>
            </a:fld>
            <a:endParaRPr lang="en-GB"/>
          </a:p>
        </p:txBody>
      </p:sp>
    </p:spTree>
    <p:extLst>
      <p:ext uri="{BB962C8B-B14F-4D97-AF65-F5344CB8AC3E}">
        <p14:creationId xmlns:p14="http://schemas.microsoft.com/office/powerpoint/2010/main" val="2414337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701CE15-40BD-4F1F-958A-249E1FFA4C4A}" type="datetimeFigureOut">
              <a:rPr lang="en-GB" smtClean="0"/>
              <a:t>16/05/2016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6DCC33-BA7B-47AA-A4B3-A3A86912FC06}" type="slidenum">
              <a:rPr lang="en-GB" smtClean="0"/>
              <a:t>‹#›</a:t>
            </a:fld>
            <a:endParaRPr lang="en-GB"/>
          </a:p>
        </p:txBody>
      </p:sp>
    </p:spTree>
    <p:extLst>
      <p:ext uri="{BB962C8B-B14F-4D97-AF65-F5344CB8AC3E}">
        <p14:creationId xmlns:p14="http://schemas.microsoft.com/office/powerpoint/2010/main" val="1790701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701CE15-40BD-4F1F-958A-249E1FFA4C4A}" type="datetimeFigureOut">
              <a:rPr lang="en-GB" smtClean="0"/>
              <a:t>16/05/2016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6DCC33-BA7B-47AA-A4B3-A3A86912FC06}" type="slidenum">
              <a:rPr lang="en-GB" smtClean="0"/>
              <a:t>‹#›</a:t>
            </a:fld>
            <a:endParaRPr lang="en-GB"/>
          </a:p>
        </p:txBody>
      </p:sp>
    </p:spTree>
    <p:extLst>
      <p:ext uri="{BB962C8B-B14F-4D97-AF65-F5344CB8AC3E}">
        <p14:creationId xmlns:p14="http://schemas.microsoft.com/office/powerpoint/2010/main" val="3524767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01CE15-40BD-4F1F-958A-249E1FFA4C4A}" type="datetimeFigureOut">
              <a:rPr lang="en-GB" smtClean="0"/>
              <a:t>16/05/2016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6DCC33-BA7B-47AA-A4B3-A3A86912FC06}" type="slidenum">
              <a:rPr lang="en-GB" smtClean="0"/>
              <a:t>‹#›</a:t>
            </a:fld>
            <a:endParaRPr lang="en-GB"/>
          </a:p>
        </p:txBody>
      </p:sp>
    </p:spTree>
    <p:extLst>
      <p:ext uri="{BB962C8B-B14F-4D97-AF65-F5344CB8AC3E}">
        <p14:creationId xmlns:p14="http://schemas.microsoft.com/office/powerpoint/2010/main" val="2615032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701CE15-40BD-4F1F-958A-249E1FFA4C4A}" type="datetimeFigureOut">
              <a:rPr lang="en-GB" smtClean="0"/>
              <a:t>16/05/2016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6DCC33-BA7B-47AA-A4B3-A3A86912FC06}" type="slidenum">
              <a:rPr lang="en-GB" smtClean="0"/>
              <a:t>‹#›</a:t>
            </a:fld>
            <a:endParaRPr lang="en-GB"/>
          </a:p>
        </p:txBody>
      </p:sp>
    </p:spTree>
    <p:extLst>
      <p:ext uri="{BB962C8B-B14F-4D97-AF65-F5344CB8AC3E}">
        <p14:creationId xmlns:p14="http://schemas.microsoft.com/office/powerpoint/2010/main" val="4244686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701CE15-40BD-4F1F-958A-249E1FFA4C4A}" type="datetimeFigureOut">
              <a:rPr lang="en-GB" smtClean="0"/>
              <a:t>16/05/2016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B6DCC33-BA7B-47AA-A4B3-A3A86912FC06}" type="slidenum">
              <a:rPr lang="en-GB" smtClean="0"/>
              <a:t>‹#›</a:t>
            </a:fld>
            <a:endParaRPr lang="en-GB"/>
          </a:p>
        </p:txBody>
      </p:sp>
    </p:spTree>
    <p:extLst>
      <p:ext uri="{BB962C8B-B14F-4D97-AF65-F5344CB8AC3E}">
        <p14:creationId xmlns:p14="http://schemas.microsoft.com/office/powerpoint/2010/main" val="205858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701CE15-40BD-4F1F-958A-249E1FFA4C4A}" type="datetimeFigureOut">
              <a:rPr lang="en-GB" smtClean="0"/>
              <a:t>16/05/2016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B6DCC33-BA7B-47AA-A4B3-A3A86912FC06}" type="slidenum">
              <a:rPr lang="en-GB" smtClean="0"/>
              <a:t>‹#›</a:t>
            </a:fld>
            <a:endParaRPr lang="en-GB"/>
          </a:p>
        </p:txBody>
      </p:sp>
    </p:spTree>
    <p:extLst>
      <p:ext uri="{BB962C8B-B14F-4D97-AF65-F5344CB8AC3E}">
        <p14:creationId xmlns:p14="http://schemas.microsoft.com/office/powerpoint/2010/main" val="3461094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1CE15-40BD-4F1F-958A-249E1FFA4C4A}" type="datetimeFigureOut">
              <a:rPr lang="en-GB" smtClean="0"/>
              <a:t>16/05/2016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B6DCC33-BA7B-47AA-A4B3-A3A86912FC06}" type="slidenum">
              <a:rPr lang="en-GB" smtClean="0"/>
              <a:t>‹#›</a:t>
            </a:fld>
            <a:endParaRPr lang="en-GB"/>
          </a:p>
        </p:txBody>
      </p:sp>
    </p:spTree>
    <p:extLst>
      <p:ext uri="{BB962C8B-B14F-4D97-AF65-F5344CB8AC3E}">
        <p14:creationId xmlns:p14="http://schemas.microsoft.com/office/powerpoint/2010/main" val="4151457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01CE15-40BD-4F1F-958A-249E1FFA4C4A}" type="datetimeFigureOut">
              <a:rPr lang="en-GB" smtClean="0"/>
              <a:t>16/05/2016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6DCC33-BA7B-47AA-A4B3-A3A86912FC06}" type="slidenum">
              <a:rPr lang="en-GB" smtClean="0"/>
              <a:t>‹#›</a:t>
            </a:fld>
            <a:endParaRPr lang="en-GB"/>
          </a:p>
        </p:txBody>
      </p:sp>
    </p:spTree>
    <p:extLst>
      <p:ext uri="{BB962C8B-B14F-4D97-AF65-F5344CB8AC3E}">
        <p14:creationId xmlns:p14="http://schemas.microsoft.com/office/powerpoint/2010/main" val="3736459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01CE15-40BD-4F1F-958A-249E1FFA4C4A}" type="datetimeFigureOut">
              <a:rPr lang="en-GB" smtClean="0"/>
              <a:t>16/05/2016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6DCC33-BA7B-47AA-A4B3-A3A86912FC06}" type="slidenum">
              <a:rPr lang="en-GB" smtClean="0"/>
              <a:t>‹#›</a:t>
            </a:fld>
            <a:endParaRPr lang="en-GB"/>
          </a:p>
        </p:txBody>
      </p:sp>
    </p:spTree>
    <p:extLst>
      <p:ext uri="{BB962C8B-B14F-4D97-AF65-F5344CB8AC3E}">
        <p14:creationId xmlns:p14="http://schemas.microsoft.com/office/powerpoint/2010/main" val="1254892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4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01CE15-40BD-4F1F-958A-249E1FFA4C4A}" type="datetimeFigureOut">
              <a:rPr lang="en-GB" smtClean="0"/>
              <a:t>16/05/2016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6DCC33-BA7B-47AA-A4B3-A3A86912FC06}" type="slidenum">
              <a:rPr lang="en-GB" smtClean="0"/>
              <a:t>‹#›</a:t>
            </a:fld>
            <a:endParaRPr lang="en-GB"/>
          </a:p>
        </p:txBody>
      </p:sp>
    </p:spTree>
    <p:extLst>
      <p:ext uri="{BB962C8B-B14F-4D97-AF65-F5344CB8AC3E}">
        <p14:creationId xmlns:p14="http://schemas.microsoft.com/office/powerpoint/2010/main" val="1446285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889475"/>
          </a:xfrm>
        </p:spPr>
        <p:txBody>
          <a:bodyPr>
            <a:normAutofit fontScale="90000"/>
          </a:bodyPr>
          <a:lstStyle/>
          <a:p>
            <a:r>
              <a:rPr lang="en-GB" sz="5300" b="1" dirty="0" smtClean="0"/>
              <a:t/>
            </a:r>
            <a:br>
              <a:rPr lang="en-GB" sz="5300" b="1" dirty="0" smtClean="0"/>
            </a:br>
            <a:r>
              <a:rPr lang="en-GB" sz="5300" b="1" dirty="0" smtClean="0"/>
              <a:t/>
            </a:r>
            <a:br>
              <a:rPr lang="en-GB" sz="5300" b="1" dirty="0" smtClean="0"/>
            </a:br>
            <a:r>
              <a:rPr lang="en-GB" sz="4800" b="1" dirty="0" smtClean="0"/>
              <a:t/>
            </a:r>
            <a:br>
              <a:rPr lang="en-GB" sz="4800" b="1" dirty="0" smtClean="0"/>
            </a:br>
            <a:r>
              <a:rPr lang="en-GB" sz="5300" b="1" dirty="0" smtClean="0"/>
              <a:t/>
            </a:r>
            <a:br>
              <a:rPr lang="en-GB" sz="5300" b="1" dirty="0" smtClean="0"/>
            </a:br>
            <a:r>
              <a:rPr lang="en-GB" sz="5300" b="1" dirty="0">
                <a:latin typeface="+mn-lt"/>
              </a:rPr>
              <a:t>MRC DTP in Precision </a:t>
            </a:r>
            <a:r>
              <a:rPr lang="en-GB" sz="5300" b="1" dirty="0" smtClean="0">
                <a:latin typeface="+mn-lt"/>
              </a:rPr>
              <a:t>Medicine</a:t>
            </a:r>
            <a:r>
              <a:rPr lang="en-GB" sz="5300" b="1" dirty="0" smtClean="0"/>
              <a:t/>
            </a:r>
            <a:br>
              <a:rPr lang="en-GB" sz="5300" b="1" dirty="0" smtClean="0"/>
            </a:br>
            <a:r>
              <a:rPr lang="en-GB" sz="5300" b="1" dirty="0" smtClean="0"/>
              <a:t/>
            </a:r>
            <a:br>
              <a:rPr lang="en-GB" sz="5300" b="1" dirty="0" smtClean="0"/>
            </a:br>
            <a:r>
              <a:rPr lang="en-GB" sz="5300" dirty="0" smtClean="0"/>
              <a:t>Graph Based Methods to Identify </a:t>
            </a:r>
            <a:r>
              <a:rPr lang="en-GB" sz="5300" dirty="0"/>
              <a:t>D</a:t>
            </a:r>
            <a:r>
              <a:rPr lang="en-GB" sz="5300" dirty="0" smtClean="0"/>
              <a:t>rugs and Metabolites in Stroke </a:t>
            </a:r>
            <a:r>
              <a:rPr lang="en-GB" sz="5300" dirty="0"/>
              <a:t>P</a:t>
            </a:r>
            <a:r>
              <a:rPr lang="en-GB" sz="5300" dirty="0" smtClean="0"/>
              <a:t>atient </a:t>
            </a:r>
            <a:r>
              <a:rPr lang="en-GB" sz="5300" dirty="0"/>
              <a:t>U</a:t>
            </a:r>
            <a:r>
              <a:rPr lang="en-GB" sz="5300" dirty="0" smtClean="0"/>
              <a:t>rine</a:t>
            </a:r>
            <a:endParaRPr lang="en-GB" sz="5300" dirty="0"/>
          </a:p>
        </p:txBody>
      </p:sp>
      <p:sp>
        <p:nvSpPr>
          <p:cNvPr id="3" name="Subtitle 2"/>
          <p:cNvSpPr>
            <a:spLocks noGrp="1"/>
          </p:cNvSpPr>
          <p:nvPr>
            <p:ph type="subTitle" idx="1"/>
          </p:nvPr>
        </p:nvSpPr>
        <p:spPr>
          <a:xfrm>
            <a:off x="1524000" y="5326666"/>
            <a:ext cx="9144000" cy="796342"/>
          </a:xfrm>
        </p:spPr>
        <p:txBody>
          <a:bodyPr>
            <a:normAutofit/>
          </a:bodyPr>
          <a:lstStyle/>
          <a:p>
            <a:r>
              <a:rPr lang="en-GB" sz="3600" dirty="0" smtClean="0"/>
              <a:t>Francesca Young</a:t>
            </a:r>
            <a:endParaRPr lang="en-GB" sz="3600" dirty="0"/>
          </a:p>
        </p:txBody>
      </p:sp>
    </p:spTree>
    <p:extLst>
      <p:ext uri="{BB962C8B-B14F-4D97-AF65-F5344CB8AC3E}">
        <p14:creationId xmlns:p14="http://schemas.microsoft.com/office/powerpoint/2010/main" val="14927434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4411" y="929154"/>
            <a:ext cx="10515600" cy="4351338"/>
          </a:xfrm>
        </p:spPr>
        <p:txBody>
          <a:bodyPr>
            <a:normAutofit lnSpcReduction="10000"/>
          </a:bodyPr>
          <a:lstStyle/>
          <a:p>
            <a:endParaRPr lang="en-GB" dirty="0" smtClean="0"/>
          </a:p>
          <a:p>
            <a:r>
              <a:rPr lang="en-GB" dirty="0" smtClean="0"/>
              <a:t>My knowledge and abilities are well matched to enable me to contribute to </a:t>
            </a:r>
          </a:p>
          <a:p>
            <a:pPr lvl="1"/>
            <a:r>
              <a:rPr lang="en-GB" dirty="0"/>
              <a:t>Developing the next generation of bioinformatics tools.</a:t>
            </a:r>
          </a:p>
          <a:p>
            <a:pPr lvl="1"/>
            <a:r>
              <a:rPr lang="en-GB" dirty="0" smtClean="0"/>
              <a:t>Understanding </a:t>
            </a:r>
            <a:r>
              <a:rPr lang="en-GB" dirty="0"/>
              <a:t>the biological and medical implications of </a:t>
            </a:r>
            <a:r>
              <a:rPr lang="en-GB" dirty="0" smtClean="0"/>
              <a:t>results  generated.</a:t>
            </a:r>
            <a:endParaRPr lang="en-GB" dirty="0"/>
          </a:p>
          <a:p>
            <a:endParaRPr lang="en-GB" dirty="0" smtClean="0"/>
          </a:p>
          <a:p>
            <a:r>
              <a:rPr lang="en-GB" dirty="0" smtClean="0"/>
              <a:t>My motivation</a:t>
            </a:r>
          </a:p>
          <a:p>
            <a:pPr lvl="1"/>
            <a:r>
              <a:rPr lang="en-GB" dirty="0" smtClean="0"/>
              <a:t>I am highly motivated to pursue a career in biomedical research.</a:t>
            </a:r>
          </a:p>
          <a:p>
            <a:pPr lvl="1"/>
            <a:r>
              <a:rPr lang="en-GB" dirty="0" smtClean="0"/>
              <a:t>I am prepared to work extremely hard to achieve my goals.</a:t>
            </a:r>
          </a:p>
          <a:p>
            <a:pPr lvl="1"/>
            <a:r>
              <a:rPr lang="en-GB" dirty="0" smtClean="0"/>
              <a:t>I  am committed to make the most of any career development opportunities.</a:t>
            </a:r>
          </a:p>
          <a:p>
            <a:pPr lvl="1"/>
            <a:endParaRPr lang="en-GB" dirty="0" smtClean="0"/>
          </a:p>
          <a:p>
            <a:endParaRPr lang="en-GB" dirty="0"/>
          </a:p>
          <a:p>
            <a:endParaRPr lang="en-GB" dirty="0" smtClean="0"/>
          </a:p>
        </p:txBody>
      </p:sp>
      <p:sp>
        <p:nvSpPr>
          <p:cNvPr id="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dirty="0"/>
          </a:p>
        </p:txBody>
      </p:sp>
    </p:spTree>
    <p:extLst>
      <p:ext uri="{BB962C8B-B14F-4D97-AF65-F5344CB8AC3E}">
        <p14:creationId xmlns:p14="http://schemas.microsoft.com/office/powerpoint/2010/main" val="185933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68275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052637" y="1209675"/>
            <a:ext cx="8086725" cy="4438650"/>
          </a:xfrm>
          <a:prstGeom prst="rect">
            <a:avLst/>
          </a:prstGeom>
        </p:spPr>
      </p:pic>
    </p:spTree>
    <p:extLst>
      <p:ext uri="{BB962C8B-B14F-4D97-AF65-F5344CB8AC3E}">
        <p14:creationId xmlns:p14="http://schemas.microsoft.com/office/powerpoint/2010/main" val="39153224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514600" y="1019175"/>
            <a:ext cx="7162800" cy="4819650"/>
          </a:xfrm>
          <a:prstGeom prst="rect">
            <a:avLst/>
          </a:prstGeom>
        </p:spPr>
      </p:pic>
    </p:spTree>
    <p:extLst>
      <p:ext uri="{BB962C8B-B14F-4D97-AF65-F5344CB8AC3E}">
        <p14:creationId xmlns:p14="http://schemas.microsoft.com/office/powerpoint/2010/main" val="1589799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271"/>
            <a:ext cx="4452991" cy="1325563"/>
          </a:xfrm>
        </p:spPr>
        <p:txBody>
          <a:bodyPr/>
          <a:lstStyle/>
          <a:p>
            <a:r>
              <a:rPr lang="en-GB" dirty="0" smtClean="0"/>
              <a:t>Precision Medicine</a:t>
            </a:r>
            <a:endParaRPr lang="en-GB" dirty="0"/>
          </a:p>
        </p:txBody>
      </p:sp>
      <p:pic>
        <p:nvPicPr>
          <p:cNvPr id="5" name="Picture 4"/>
          <p:cNvPicPr>
            <a:picLocks noChangeAspect="1"/>
          </p:cNvPicPr>
          <p:nvPr/>
        </p:nvPicPr>
        <p:blipFill>
          <a:blip r:embed="rId3"/>
          <a:stretch>
            <a:fillRect/>
          </a:stretch>
        </p:blipFill>
        <p:spPr>
          <a:xfrm>
            <a:off x="151916" y="1027906"/>
            <a:ext cx="6728345" cy="3568673"/>
          </a:xfrm>
          <a:prstGeom prst="rect">
            <a:avLst/>
          </a:prstGeom>
        </p:spPr>
      </p:pic>
      <p:sp>
        <p:nvSpPr>
          <p:cNvPr id="6" name="TextBox 5"/>
          <p:cNvSpPr txBox="1"/>
          <p:nvPr/>
        </p:nvSpPr>
        <p:spPr>
          <a:xfrm>
            <a:off x="712168" y="4596579"/>
            <a:ext cx="9771458" cy="1938992"/>
          </a:xfrm>
          <a:prstGeom prst="rect">
            <a:avLst/>
          </a:prstGeom>
          <a:noFill/>
        </p:spPr>
        <p:txBody>
          <a:bodyPr wrap="none" rtlCol="0">
            <a:spAutoFit/>
          </a:bodyPr>
          <a:lstStyle/>
          <a:p>
            <a:pPr marL="342900" indent="-342900">
              <a:buFont typeface="Arial" panose="020B0604020202020204" pitchFamily="34" charset="0"/>
              <a:buChar char="•"/>
            </a:pPr>
            <a:r>
              <a:rPr lang="en-GB" sz="2400" dirty="0" smtClean="0"/>
              <a:t>Big Data . Big Challenge</a:t>
            </a:r>
          </a:p>
          <a:p>
            <a:pPr marL="342900" indent="-342900">
              <a:buFont typeface="Arial" panose="020B0604020202020204" pitchFamily="34" charset="0"/>
              <a:buChar char="•"/>
            </a:pPr>
            <a:r>
              <a:rPr lang="en-GB" sz="2400" dirty="0" smtClean="0"/>
              <a:t>Growing gap between our ability generate big data and ability analyse and</a:t>
            </a:r>
          </a:p>
          <a:p>
            <a:r>
              <a:rPr lang="en-GB" sz="2400" dirty="0" smtClean="0"/>
              <a:t>      interpret it. </a:t>
            </a:r>
          </a:p>
          <a:p>
            <a:pPr marL="285750" indent="-285750">
              <a:buFont typeface="Arial" panose="020B0604020202020204" pitchFamily="34" charset="0"/>
              <a:buChar char="•"/>
            </a:pPr>
            <a:r>
              <a:rPr lang="en-GB" sz="2400" dirty="0" smtClean="0"/>
              <a:t>Need for a new generation of bioinformatics and </a:t>
            </a:r>
            <a:r>
              <a:rPr lang="en-GB" sz="2400" dirty="0" err="1" smtClean="0"/>
              <a:t>anaytical</a:t>
            </a:r>
            <a:r>
              <a:rPr lang="en-GB" sz="2400" dirty="0" smtClean="0"/>
              <a:t> tools.</a:t>
            </a:r>
          </a:p>
          <a:p>
            <a:pPr marL="285750" indent="-285750">
              <a:buFont typeface="Arial" panose="020B0604020202020204" pitchFamily="34" charset="0"/>
              <a:buChar char="•"/>
            </a:pPr>
            <a:r>
              <a:rPr lang="en-GB" sz="2400" dirty="0" smtClean="0"/>
              <a:t>Stroke - fourth biggest cause of death, largest cause of adult disability.</a:t>
            </a:r>
          </a:p>
        </p:txBody>
      </p:sp>
      <p:pic>
        <p:nvPicPr>
          <p:cNvPr id="1026" name="Picture 2" descr="https://media.licdn.com/mpr/mpr/p/5/005/098/01e/32f44b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0261" y="467220"/>
            <a:ext cx="4933950" cy="3724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1652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Drug Metabolism</a:t>
            </a:r>
            <a:endParaRPr lang="en-GB" dirty="0"/>
          </a:p>
        </p:txBody>
      </p:sp>
      <p:pic>
        <p:nvPicPr>
          <p:cNvPr id="4" name="Content Placeholder 3"/>
          <p:cNvPicPr>
            <a:picLocks noGrp="1" noChangeAspect="1"/>
          </p:cNvPicPr>
          <p:nvPr>
            <p:ph idx="1"/>
          </p:nvPr>
        </p:nvPicPr>
        <p:blipFill>
          <a:blip r:embed="rId3"/>
          <a:stretch>
            <a:fillRect/>
          </a:stretch>
        </p:blipFill>
        <p:spPr>
          <a:xfrm>
            <a:off x="8178229" y="486560"/>
            <a:ext cx="3771947" cy="4351338"/>
          </a:xfrm>
          <a:prstGeom prst="rect">
            <a:avLst/>
          </a:prstGeom>
        </p:spPr>
      </p:pic>
      <p:sp>
        <p:nvSpPr>
          <p:cNvPr id="5" name="Content Placeholder 2"/>
          <p:cNvSpPr txBox="1">
            <a:spLocks/>
          </p:cNvSpPr>
          <p:nvPr/>
        </p:nvSpPr>
        <p:spPr>
          <a:xfrm>
            <a:off x="170380" y="2010559"/>
            <a:ext cx="8007849" cy="39282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smtClean="0"/>
              <a:t>Enzymes evolved to deal with toxic substances ingested .</a:t>
            </a:r>
          </a:p>
          <a:p>
            <a:r>
              <a:rPr lang="en-GB" sz="2400" dirty="0" smtClean="0"/>
              <a:t>Process of converting a lipophilic molecule to polar molecule.</a:t>
            </a:r>
          </a:p>
          <a:p>
            <a:r>
              <a:rPr lang="en-GB" sz="2400" dirty="0" smtClean="0"/>
              <a:t> Phase 1 and phase 2 . </a:t>
            </a:r>
          </a:p>
          <a:p>
            <a:r>
              <a:rPr lang="en-GB" sz="2400" dirty="0" smtClean="0"/>
              <a:t>Process can activate or deactivate of drug.</a:t>
            </a:r>
          </a:p>
          <a:p>
            <a:r>
              <a:rPr lang="en-GB" sz="2400" dirty="0" smtClean="0"/>
              <a:t>Most DME have clinically relevant polymorphism.</a:t>
            </a:r>
          </a:p>
          <a:p>
            <a:r>
              <a:rPr lang="en-GB" sz="2400" dirty="0" smtClean="0"/>
              <a:t>Pharmacogenomics complicated by other factors 	lifestyle/environmental/microbiota.</a:t>
            </a:r>
          </a:p>
          <a:p>
            <a:r>
              <a:rPr lang="en-GB" sz="2400" dirty="0" smtClean="0"/>
              <a:t>We take a different but orthogonal approach.</a:t>
            </a:r>
          </a:p>
          <a:p>
            <a:pPr marL="0" indent="0">
              <a:buFont typeface="Arial" panose="020B0604020202020204" pitchFamily="34" charset="0"/>
              <a:buNone/>
            </a:pPr>
            <a:endParaRPr lang="en-GB" sz="2400" dirty="0"/>
          </a:p>
        </p:txBody>
      </p:sp>
      <p:sp>
        <p:nvSpPr>
          <p:cNvPr id="3" name="TextBox 2"/>
          <p:cNvSpPr txBox="1"/>
          <p:nvPr/>
        </p:nvSpPr>
        <p:spPr>
          <a:xfrm>
            <a:off x="9113177" y="5230566"/>
            <a:ext cx="1571947" cy="400110"/>
          </a:xfrm>
          <a:prstGeom prst="rect">
            <a:avLst/>
          </a:prstGeom>
          <a:noFill/>
        </p:spPr>
        <p:txBody>
          <a:bodyPr wrap="square" rtlCol="0">
            <a:spAutoFit/>
          </a:bodyPr>
          <a:lstStyle/>
          <a:p>
            <a:r>
              <a:rPr lang="en-GB" sz="2000" dirty="0" err="1" smtClean="0"/>
              <a:t>Clopidogrel</a:t>
            </a:r>
            <a:endParaRPr lang="en-GB" sz="2000" dirty="0"/>
          </a:p>
        </p:txBody>
      </p:sp>
    </p:spTree>
    <p:extLst>
      <p:ext uri="{BB962C8B-B14F-4D97-AF65-F5344CB8AC3E}">
        <p14:creationId xmlns:p14="http://schemas.microsoft.com/office/powerpoint/2010/main" val="4147560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263189" cy="1325563"/>
          </a:xfrm>
        </p:spPr>
        <p:txBody>
          <a:bodyPr/>
          <a:lstStyle/>
          <a:p>
            <a:r>
              <a:rPr lang="en-GB" dirty="0"/>
              <a:t>Metabolomics</a:t>
            </a:r>
          </a:p>
        </p:txBody>
      </p:sp>
      <p:sp>
        <p:nvSpPr>
          <p:cNvPr id="3" name="Content Placeholder 2"/>
          <p:cNvSpPr>
            <a:spLocks noGrp="1"/>
          </p:cNvSpPr>
          <p:nvPr>
            <p:ph idx="1"/>
          </p:nvPr>
        </p:nvSpPr>
        <p:spPr>
          <a:xfrm>
            <a:off x="838200" y="1825625"/>
            <a:ext cx="8182225" cy="4351338"/>
          </a:xfrm>
        </p:spPr>
        <p:txBody>
          <a:bodyPr/>
          <a:lstStyle/>
          <a:p>
            <a:r>
              <a:rPr lang="en-GB" dirty="0" smtClean="0"/>
              <a:t> </a:t>
            </a:r>
            <a:r>
              <a:rPr lang="en-GB" sz="2400" dirty="0" smtClean="0"/>
              <a:t>Metabolome is  directly linked to phenotype.</a:t>
            </a:r>
          </a:p>
          <a:p>
            <a:r>
              <a:rPr lang="en-GB" sz="2400" dirty="0" smtClean="0"/>
              <a:t>Untargeted metabolomics aims to analyse entire metabolome within a biological system.</a:t>
            </a:r>
          </a:p>
          <a:p>
            <a:r>
              <a:rPr lang="en-GB" sz="2400" dirty="0" smtClean="0"/>
              <a:t>Urine </a:t>
            </a:r>
            <a:r>
              <a:rPr lang="en-GB" sz="2400" dirty="0"/>
              <a:t>contains metabolic breakdown products </a:t>
            </a:r>
            <a:r>
              <a:rPr lang="en-GB" sz="2400" dirty="0" smtClean="0"/>
              <a:t>from</a:t>
            </a:r>
          </a:p>
          <a:p>
            <a:pPr lvl="1"/>
            <a:r>
              <a:rPr lang="en-GB" sz="2000" dirty="0" smtClean="0"/>
              <a:t> foods and drinks</a:t>
            </a:r>
            <a:r>
              <a:rPr lang="en-GB" sz="2000" dirty="0"/>
              <a:t>, 	</a:t>
            </a:r>
            <a:r>
              <a:rPr lang="en-GB" sz="2000" dirty="0" smtClean="0"/>
              <a:t>drugs</a:t>
            </a:r>
            <a:r>
              <a:rPr lang="en-GB" sz="2000" dirty="0"/>
              <a:t>, </a:t>
            </a:r>
            <a:r>
              <a:rPr lang="en-GB" sz="2000" dirty="0" smtClean="0"/>
              <a:t>environmental </a:t>
            </a:r>
            <a:r>
              <a:rPr lang="en-GB" sz="2000" dirty="0"/>
              <a:t>contaminants</a:t>
            </a:r>
            <a:r>
              <a:rPr lang="en-GB" sz="2000" dirty="0" smtClean="0"/>
              <a:t>,</a:t>
            </a:r>
          </a:p>
          <a:p>
            <a:pPr lvl="1"/>
            <a:r>
              <a:rPr lang="en-GB" sz="2000" dirty="0" smtClean="0"/>
              <a:t> </a:t>
            </a:r>
            <a:r>
              <a:rPr lang="en-GB" sz="2000" dirty="0"/>
              <a:t>endogenous waste </a:t>
            </a:r>
            <a:r>
              <a:rPr lang="en-GB" sz="2000" dirty="0" smtClean="0"/>
              <a:t>metabolites.</a:t>
            </a:r>
          </a:p>
          <a:p>
            <a:r>
              <a:rPr lang="en-GB" sz="2400" dirty="0" smtClean="0"/>
              <a:t>LC/ MS Fragmentation data –each metabolite gives rise to characteristic fragmentation pattern.</a:t>
            </a:r>
          </a:p>
          <a:p>
            <a:r>
              <a:rPr lang="en-GB" sz="2400" dirty="0" smtClean="0"/>
              <a:t>Major challenge is peak annotation </a:t>
            </a:r>
          </a:p>
          <a:p>
            <a:pPr marL="0" indent="0">
              <a:buNone/>
            </a:pPr>
            <a:endParaRPr lang="en-GB" sz="2400" dirty="0" smtClean="0"/>
          </a:p>
          <a:p>
            <a:pPr marL="0" indent="0">
              <a:buNone/>
            </a:pPr>
            <a:endParaRPr lang="en-GB" dirty="0" smtClean="0"/>
          </a:p>
          <a:p>
            <a:endParaRPr lang="en-GB" dirty="0" smtClean="0"/>
          </a:p>
          <a:p>
            <a:endParaRPr lang="en-GB" dirty="0"/>
          </a:p>
        </p:txBody>
      </p:sp>
      <p:pic>
        <p:nvPicPr>
          <p:cNvPr id="6" name="Picture 5"/>
          <p:cNvPicPr>
            <a:picLocks noChangeAspect="1"/>
          </p:cNvPicPr>
          <p:nvPr/>
        </p:nvPicPr>
        <p:blipFill>
          <a:blip r:embed="rId3"/>
          <a:stretch>
            <a:fillRect/>
          </a:stretch>
        </p:blipFill>
        <p:spPr>
          <a:xfrm>
            <a:off x="9020425" y="365125"/>
            <a:ext cx="3038475" cy="5629275"/>
          </a:xfrm>
          <a:prstGeom prst="rect">
            <a:avLst/>
          </a:prstGeom>
        </p:spPr>
      </p:pic>
      <p:sp>
        <p:nvSpPr>
          <p:cNvPr id="7" name="TextBox 6"/>
          <p:cNvSpPr txBox="1"/>
          <p:nvPr/>
        </p:nvSpPr>
        <p:spPr>
          <a:xfrm>
            <a:off x="9272337" y="5901016"/>
            <a:ext cx="2714397" cy="369332"/>
          </a:xfrm>
          <a:prstGeom prst="rect">
            <a:avLst/>
          </a:prstGeom>
          <a:noFill/>
        </p:spPr>
        <p:txBody>
          <a:bodyPr wrap="none" rtlCol="0">
            <a:spAutoFit/>
          </a:bodyPr>
          <a:lstStyle/>
          <a:p>
            <a:r>
              <a:rPr lang="en-GB" dirty="0"/>
              <a:t>(van der </a:t>
            </a:r>
            <a:r>
              <a:rPr lang="en-GB" dirty="0" err="1"/>
              <a:t>Hooft</a:t>
            </a:r>
            <a:r>
              <a:rPr lang="en-GB" dirty="0"/>
              <a:t> et al., </a:t>
            </a:r>
            <a:r>
              <a:rPr lang="en-GB" dirty="0" smtClean="0"/>
              <a:t>2015)</a:t>
            </a:r>
            <a:endParaRPr lang="en-GB" dirty="0"/>
          </a:p>
        </p:txBody>
      </p:sp>
    </p:spTree>
    <p:extLst>
      <p:ext uri="{BB962C8B-B14F-4D97-AF65-F5344CB8AC3E}">
        <p14:creationId xmlns:p14="http://schemas.microsoft.com/office/powerpoint/2010/main" val="3593343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 Latent </a:t>
            </a:r>
            <a:r>
              <a:rPr lang="en-GB" dirty="0" err="1" smtClean="0"/>
              <a:t>Dirichlet</a:t>
            </a:r>
            <a:r>
              <a:rPr lang="en-GB" dirty="0" smtClean="0"/>
              <a:t> Allocation </a:t>
            </a:r>
            <a:r>
              <a:rPr lang="en-GB" sz="2400" dirty="0" err="1" smtClean="0"/>
              <a:t>Blei,Ng,Jordan</a:t>
            </a:r>
            <a:r>
              <a:rPr lang="en-GB" sz="2400" dirty="0" smtClean="0"/>
              <a:t> 2003 (cited 15000+ times)</a:t>
            </a:r>
            <a:endParaRPr lang="en-GB" sz="2400" dirty="0"/>
          </a:p>
        </p:txBody>
      </p:sp>
      <p:sp>
        <p:nvSpPr>
          <p:cNvPr id="3" name="Content Placeholder 2"/>
          <p:cNvSpPr>
            <a:spLocks noGrp="1"/>
          </p:cNvSpPr>
          <p:nvPr>
            <p:ph idx="1"/>
          </p:nvPr>
        </p:nvSpPr>
        <p:spPr>
          <a:xfrm>
            <a:off x="838200" y="1757779"/>
            <a:ext cx="10515600" cy="3097686"/>
          </a:xfrm>
        </p:spPr>
        <p:txBody>
          <a:bodyPr>
            <a:normAutofit/>
          </a:bodyPr>
          <a:lstStyle/>
          <a:p>
            <a:r>
              <a:rPr lang="en-GB" sz="2400" dirty="0" smtClean="0"/>
              <a:t>Well </a:t>
            </a:r>
            <a:r>
              <a:rPr lang="en-GB" sz="2400" dirty="0"/>
              <a:t>establish use in natural language processing.</a:t>
            </a:r>
          </a:p>
          <a:p>
            <a:r>
              <a:rPr lang="en-GB" sz="2400" dirty="0" smtClean="0"/>
              <a:t>Topic Modelling , a Bayesian unsupervised learning model.</a:t>
            </a:r>
          </a:p>
          <a:p>
            <a:r>
              <a:rPr lang="en-GB" sz="2400" dirty="0" smtClean="0"/>
              <a:t>Three goals of topic modelling</a:t>
            </a:r>
          </a:p>
          <a:p>
            <a:pPr lvl="1"/>
            <a:r>
              <a:rPr lang="en-GB" sz="2000" dirty="0" smtClean="0"/>
              <a:t>Uncover hidden topics</a:t>
            </a:r>
          </a:p>
          <a:p>
            <a:pPr lvl="1"/>
            <a:r>
              <a:rPr lang="en-GB" sz="2000" dirty="0" smtClean="0"/>
              <a:t>Annotate the document according to the topics contained</a:t>
            </a:r>
          </a:p>
          <a:p>
            <a:pPr lvl="1"/>
            <a:r>
              <a:rPr lang="en-GB" sz="2000" dirty="0" smtClean="0"/>
              <a:t>Use the annotation to organise and summarise documents.</a:t>
            </a:r>
          </a:p>
        </p:txBody>
      </p:sp>
      <p:pic>
        <p:nvPicPr>
          <p:cNvPr id="4" name="Picture 3"/>
          <p:cNvPicPr>
            <a:picLocks noChangeAspect="1"/>
          </p:cNvPicPr>
          <p:nvPr/>
        </p:nvPicPr>
        <p:blipFill>
          <a:blip r:embed="rId3"/>
          <a:stretch>
            <a:fillRect/>
          </a:stretch>
        </p:blipFill>
        <p:spPr>
          <a:xfrm>
            <a:off x="1430337" y="4286250"/>
            <a:ext cx="7324725" cy="2571750"/>
          </a:xfrm>
          <a:prstGeom prst="rect">
            <a:avLst/>
          </a:prstGeom>
        </p:spPr>
      </p:pic>
    </p:spTree>
    <p:extLst>
      <p:ext uri="{BB962C8B-B14F-4D97-AF65-F5344CB8AC3E}">
        <p14:creationId xmlns:p14="http://schemas.microsoft.com/office/powerpoint/2010/main" val="1641226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Intended Outcomes of the </a:t>
            </a:r>
            <a:r>
              <a:rPr lang="en-GB" dirty="0"/>
              <a:t>P</a:t>
            </a:r>
            <a:r>
              <a:rPr lang="en-GB" dirty="0" smtClean="0"/>
              <a:t>roject</a:t>
            </a:r>
            <a:endParaRPr lang="en-GB" dirty="0"/>
          </a:p>
        </p:txBody>
      </p:sp>
      <p:sp>
        <p:nvSpPr>
          <p:cNvPr id="3" name="Content Placeholder 2"/>
          <p:cNvSpPr>
            <a:spLocks noGrp="1"/>
          </p:cNvSpPr>
          <p:nvPr>
            <p:ph idx="1"/>
          </p:nvPr>
        </p:nvSpPr>
        <p:spPr/>
        <p:txBody>
          <a:bodyPr/>
          <a:lstStyle/>
          <a:p>
            <a:endParaRPr lang="en-GB" sz="2400" dirty="0" smtClean="0"/>
          </a:p>
          <a:p>
            <a:pPr marL="0" indent="0">
              <a:buNone/>
            </a:pPr>
            <a:r>
              <a:rPr lang="en-GB" sz="2400" dirty="0" smtClean="0"/>
              <a:t>The goals the general aims of this project are in knowledge discovery of insights into the inter-individuality of drug metabolism.  </a:t>
            </a:r>
            <a:endParaRPr lang="en-GB" sz="2000" dirty="0"/>
          </a:p>
          <a:p>
            <a:r>
              <a:rPr lang="en-GB" sz="2400" dirty="0" smtClean="0"/>
              <a:t>Develop a novel computational tool annotate previously </a:t>
            </a:r>
            <a:r>
              <a:rPr lang="en-GB" sz="2400" dirty="0" err="1" smtClean="0"/>
              <a:t>unannoted</a:t>
            </a:r>
            <a:r>
              <a:rPr lang="en-GB" sz="2400" dirty="0" smtClean="0"/>
              <a:t> metabolites from  LS/MS data.</a:t>
            </a:r>
          </a:p>
          <a:p>
            <a:r>
              <a:rPr lang="en-GB" sz="2400" dirty="0" smtClean="0"/>
              <a:t>Identify potential biomarkers to link metabolites present to patient response.</a:t>
            </a:r>
            <a:endParaRPr lang="en-GB" sz="2400" dirty="0"/>
          </a:p>
          <a:p>
            <a:r>
              <a:rPr lang="en-GB" sz="2400" dirty="0" smtClean="0"/>
              <a:t>Gain knowledge of how environmental and lifestyle </a:t>
            </a:r>
            <a:r>
              <a:rPr lang="en-GB" sz="2400" dirty="0" err="1" smtClean="0"/>
              <a:t>factoreslinking</a:t>
            </a:r>
            <a:r>
              <a:rPr lang="en-GB" sz="2400" dirty="0" smtClean="0"/>
              <a:t> drug metabolism/treatment outcome to other </a:t>
            </a:r>
            <a:r>
              <a:rPr lang="en-GB" sz="2400" dirty="0"/>
              <a:t>exogenous and endogenous </a:t>
            </a:r>
            <a:r>
              <a:rPr lang="en-GB" sz="2400" dirty="0" smtClean="0"/>
              <a:t>metabolites</a:t>
            </a:r>
            <a:r>
              <a:rPr lang="en-GB" dirty="0" smtClean="0"/>
              <a:t>.  </a:t>
            </a:r>
          </a:p>
          <a:p>
            <a:pPr marL="0" indent="0">
              <a:buNone/>
            </a:pPr>
            <a:endParaRPr lang="en-GB" dirty="0"/>
          </a:p>
        </p:txBody>
      </p:sp>
    </p:spTree>
    <p:extLst>
      <p:ext uri="{BB962C8B-B14F-4D97-AF65-F5344CB8AC3E}">
        <p14:creationId xmlns:p14="http://schemas.microsoft.com/office/powerpoint/2010/main" val="28462085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979472231"/>
              </p:ext>
            </p:extLst>
          </p:nvPr>
        </p:nvGraphicFramePr>
        <p:xfrm>
          <a:off x="685800" y="215900"/>
          <a:ext cx="10617200" cy="635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457200" y="315884"/>
            <a:ext cx="3063596" cy="1200329"/>
          </a:xfrm>
          <a:prstGeom prst="rect">
            <a:avLst/>
          </a:prstGeom>
          <a:noFill/>
        </p:spPr>
        <p:txBody>
          <a:bodyPr wrap="none" rtlCol="0">
            <a:spAutoFit/>
          </a:bodyPr>
          <a:lstStyle/>
          <a:p>
            <a:r>
              <a:rPr lang="en-GB" sz="3600" dirty="0" smtClean="0"/>
              <a:t>My Knowledge </a:t>
            </a:r>
          </a:p>
          <a:p>
            <a:r>
              <a:rPr lang="en-GB" sz="3600" dirty="0" smtClean="0"/>
              <a:t>Base</a:t>
            </a:r>
            <a:endParaRPr lang="en-GB" sz="3600" dirty="0"/>
          </a:p>
        </p:txBody>
      </p:sp>
    </p:spTree>
    <p:extLst>
      <p:ext uri="{BB962C8B-B14F-4D97-AF65-F5344CB8AC3E}">
        <p14:creationId xmlns:p14="http://schemas.microsoft.com/office/powerpoint/2010/main" val="2687652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697" y="328939"/>
            <a:ext cx="4558254" cy="876533"/>
          </a:xfrm>
        </p:spPr>
        <p:txBody>
          <a:bodyPr>
            <a:normAutofit/>
          </a:bodyPr>
          <a:lstStyle/>
          <a:p>
            <a:pPr algn="ctr"/>
            <a:r>
              <a:rPr lang="en-GB" dirty="0" smtClean="0">
                <a:latin typeface="+mn-lt"/>
              </a:rPr>
              <a:t>Skills	     </a:t>
            </a:r>
            <a:endParaRPr lang="en-GB" dirty="0"/>
          </a:p>
        </p:txBody>
      </p:sp>
      <p:grpSp>
        <p:nvGrpSpPr>
          <p:cNvPr id="6" name="Group 5"/>
          <p:cNvGrpSpPr/>
          <p:nvPr/>
        </p:nvGrpSpPr>
        <p:grpSpPr>
          <a:xfrm>
            <a:off x="722697" y="1205472"/>
            <a:ext cx="10988448" cy="5618095"/>
            <a:chOff x="827210" y="1874679"/>
            <a:chExt cx="10476223" cy="4976833"/>
          </a:xfrm>
        </p:grpSpPr>
        <p:sp>
          <p:nvSpPr>
            <p:cNvPr id="7" name="Freeform 6"/>
            <p:cNvSpPr/>
            <p:nvPr/>
          </p:nvSpPr>
          <p:spPr>
            <a:xfrm>
              <a:off x="838201" y="1874679"/>
              <a:ext cx="5243607" cy="1585950"/>
            </a:xfrm>
            <a:custGeom>
              <a:avLst/>
              <a:gdLst>
                <a:gd name="connsiteX0" fmla="*/ 0 w 5725662"/>
                <a:gd name="connsiteY0" fmla="*/ 0 h 2612469"/>
                <a:gd name="connsiteX1" fmla="*/ 5725662 w 5725662"/>
                <a:gd name="connsiteY1" fmla="*/ 0 h 2612469"/>
                <a:gd name="connsiteX2" fmla="*/ 5725662 w 5725662"/>
                <a:gd name="connsiteY2" fmla="*/ 2612469 h 2612469"/>
                <a:gd name="connsiteX3" fmla="*/ 0 w 5725662"/>
                <a:gd name="connsiteY3" fmla="*/ 2612469 h 2612469"/>
                <a:gd name="connsiteX4" fmla="*/ 0 w 5725662"/>
                <a:gd name="connsiteY4" fmla="*/ 0 h 2612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5662" h="2612469">
                  <a:moveTo>
                    <a:pt x="0" y="0"/>
                  </a:moveTo>
                  <a:lnTo>
                    <a:pt x="5725662" y="0"/>
                  </a:lnTo>
                  <a:lnTo>
                    <a:pt x="5725662" y="2612469"/>
                  </a:lnTo>
                  <a:lnTo>
                    <a:pt x="0" y="2612469"/>
                  </a:lnTo>
                  <a:lnTo>
                    <a:pt x="0" y="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06680" tIns="106680" rIns="106680" bIns="106680" numCol="1" spcCol="1270" anchor="t" anchorCtr="0">
              <a:noAutofit/>
            </a:bodyPr>
            <a:lstStyle/>
            <a:p>
              <a:pPr lvl="0" algn="ctr" defTabSz="1244600">
                <a:lnSpc>
                  <a:spcPct val="90000"/>
                </a:lnSpc>
                <a:spcBef>
                  <a:spcPct val="0"/>
                </a:spcBef>
                <a:spcAft>
                  <a:spcPct val="35000"/>
                </a:spcAft>
              </a:pPr>
              <a:r>
                <a:rPr lang="en-GB" sz="2800" kern="1200" dirty="0" smtClean="0"/>
                <a:t>Project Management Skills</a:t>
              </a:r>
              <a:endParaRPr lang="en-GB" sz="2800" kern="1200" dirty="0"/>
            </a:p>
            <a:p>
              <a:pPr marL="0" lvl="1" algn="l" defTabSz="1244600">
                <a:lnSpc>
                  <a:spcPct val="90000"/>
                </a:lnSpc>
                <a:spcBef>
                  <a:spcPct val="0"/>
                </a:spcBef>
                <a:spcAft>
                  <a:spcPct val="15000"/>
                </a:spcAft>
              </a:pPr>
              <a:r>
                <a:rPr lang="en-GB" sz="2000" kern="1200" dirty="0" smtClean="0"/>
                <a:t>Organisational Skills	Problem Solving</a:t>
              </a:r>
            </a:p>
            <a:p>
              <a:pPr marL="0" lvl="1" algn="l" defTabSz="1244600">
                <a:lnSpc>
                  <a:spcPct val="90000"/>
                </a:lnSpc>
                <a:spcBef>
                  <a:spcPct val="0"/>
                </a:spcBef>
                <a:spcAft>
                  <a:spcPct val="15000"/>
                </a:spcAft>
              </a:pPr>
              <a:r>
                <a:rPr lang="en-GB" sz="2000" dirty="0" smtClean="0"/>
                <a:t>Time Management	Analytical skills</a:t>
              </a:r>
              <a:endParaRPr lang="en-GB" sz="2000" kern="1200" dirty="0" smtClean="0"/>
            </a:p>
            <a:p>
              <a:pPr marL="0" lvl="1" algn="l" defTabSz="1244600">
                <a:lnSpc>
                  <a:spcPct val="90000"/>
                </a:lnSpc>
                <a:spcBef>
                  <a:spcPct val="0"/>
                </a:spcBef>
                <a:spcAft>
                  <a:spcPct val="15000"/>
                </a:spcAft>
              </a:pPr>
              <a:r>
                <a:rPr lang="en-GB" sz="2000" dirty="0" smtClean="0"/>
                <a:t>Leadership		</a:t>
              </a:r>
              <a:endParaRPr lang="en-GB" sz="2000" kern="1200" dirty="0"/>
            </a:p>
          </p:txBody>
        </p:sp>
        <p:sp>
          <p:nvSpPr>
            <p:cNvPr id="8" name="Freeform 7"/>
            <p:cNvSpPr/>
            <p:nvPr/>
          </p:nvSpPr>
          <p:spPr>
            <a:xfrm>
              <a:off x="7152283" y="1874679"/>
              <a:ext cx="4151150" cy="672998"/>
            </a:xfrm>
            <a:custGeom>
              <a:avLst/>
              <a:gdLst>
                <a:gd name="connsiteX0" fmla="*/ 0 w 4354115"/>
                <a:gd name="connsiteY0" fmla="*/ 0 h 672998"/>
                <a:gd name="connsiteX1" fmla="*/ 4354115 w 4354115"/>
                <a:gd name="connsiteY1" fmla="*/ 0 h 672998"/>
                <a:gd name="connsiteX2" fmla="*/ 4354115 w 4354115"/>
                <a:gd name="connsiteY2" fmla="*/ 672998 h 672998"/>
                <a:gd name="connsiteX3" fmla="*/ 0 w 4354115"/>
                <a:gd name="connsiteY3" fmla="*/ 672998 h 672998"/>
                <a:gd name="connsiteX4" fmla="*/ 0 w 4354115"/>
                <a:gd name="connsiteY4" fmla="*/ 0 h 672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4115" h="672998">
                  <a:moveTo>
                    <a:pt x="0" y="0"/>
                  </a:moveTo>
                  <a:lnTo>
                    <a:pt x="4354115" y="0"/>
                  </a:lnTo>
                  <a:lnTo>
                    <a:pt x="4354115" y="672998"/>
                  </a:lnTo>
                  <a:lnTo>
                    <a:pt x="0" y="672998"/>
                  </a:lnTo>
                  <a:lnTo>
                    <a:pt x="0" y="0"/>
                  </a:lnTo>
                  <a:close/>
                </a:path>
              </a:pathLst>
            </a:custGeom>
          </p:spPr>
          <p:style>
            <a:lnRef idx="2">
              <a:schemeClr val="lt1">
                <a:hueOff val="0"/>
                <a:satOff val="0"/>
                <a:lumOff val="0"/>
                <a:alphaOff val="0"/>
              </a:schemeClr>
            </a:lnRef>
            <a:fillRef idx="1">
              <a:schemeClr val="accent5">
                <a:hueOff val="-2451115"/>
                <a:satOff val="-3409"/>
                <a:lumOff val="-1307"/>
                <a:alphaOff val="0"/>
              </a:schemeClr>
            </a:fillRef>
            <a:effectRef idx="0">
              <a:schemeClr val="accent5">
                <a:hueOff val="-2451115"/>
                <a:satOff val="-3409"/>
                <a:lumOff val="-1307"/>
                <a:alphaOff val="0"/>
              </a:schemeClr>
            </a:effectRef>
            <a:fontRef idx="minor">
              <a:schemeClr val="lt1"/>
            </a:fontRef>
          </p:style>
          <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GB" sz="2400" kern="1200" dirty="0" smtClean="0"/>
                <a:t>MSc Bioinformatics</a:t>
              </a:r>
              <a:endParaRPr lang="en-GB" sz="2400" kern="1200" dirty="0"/>
            </a:p>
          </p:txBody>
        </p:sp>
        <p:sp>
          <p:nvSpPr>
            <p:cNvPr id="9" name="Freeform 8"/>
            <p:cNvSpPr/>
            <p:nvPr/>
          </p:nvSpPr>
          <p:spPr>
            <a:xfrm>
              <a:off x="827210" y="5275765"/>
              <a:ext cx="5243607" cy="1575747"/>
            </a:xfrm>
            <a:custGeom>
              <a:avLst/>
              <a:gdLst>
                <a:gd name="connsiteX0" fmla="*/ 0 w 5499988"/>
                <a:gd name="connsiteY0" fmla="*/ 0 h 1535740"/>
                <a:gd name="connsiteX1" fmla="*/ 5499988 w 5499988"/>
                <a:gd name="connsiteY1" fmla="*/ 0 h 1535740"/>
                <a:gd name="connsiteX2" fmla="*/ 5499988 w 5499988"/>
                <a:gd name="connsiteY2" fmla="*/ 1535740 h 1535740"/>
                <a:gd name="connsiteX3" fmla="*/ 0 w 5499988"/>
                <a:gd name="connsiteY3" fmla="*/ 1535740 h 1535740"/>
                <a:gd name="connsiteX4" fmla="*/ 0 w 5499988"/>
                <a:gd name="connsiteY4" fmla="*/ 0 h 1535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9988" h="1535740">
                  <a:moveTo>
                    <a:pt x="0" y="0"/>
                  </a:moveTo>
                  <a:lnTo>
                    <a:pt x="5499988" y="0"/>
                  </a:lnTo>
                  <a:lnTo>
                    <a:pt x="5499988" y="1535740"/>
                  </a:lnTo>
                  <a:lnTo>
                    <a:pt x="0" y="1535740"/>
                  </a:lnTo>
                  <a:lnTo>
                    <a:pt x="0" y="0"/>
                  </a:lnTo>
                  <a:close/>
                </a:path>
              </a:pathLst>
            </a:custGeom>
          </p:spPr>
          <p:style>
            <a:lnRef idx="2">
              <a:schemeClr val="lt1">
                <a:hueOff val="0"/>
                <a:satOff val="0"/>
                <a:lumOff val="0"/>
                <a:alphaOff val="0"/>
              </a:schemeClr>
            </a:lnRef>
            <a:fillRef idx="1">
              <a:schemeClr val="accent5">
                <a:hueOff val="-4902230"/>
                <a:satOff val="-6819"/>
                <a:lumOff val="-2615"/>
                <a:alphaOff val="0"/>
              </a:schemeClr>
            </a:fillRef>
            <a:effectRef idx="0">
              <a:schemeClr val="accent5">
                <a:hueOff val="-4902230"/>
                <a:satOff val="-6819"/>
                <a:lumOff val="-2615"/>
                <a:alphaOff val="0"/>
              </a:schemeClr>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kern="1200" dirty="0" smtClean="0"/>
                <a:t>Communication  Skills</a:t>
              </a:r>
            </a:p>
            <a:p>
              <a:pPr lvl="0" algn="ctr" defTabSz="1244600">
                <a:lnSpc>
                  <a:spcPct val="90000"/>
                </a:lnSpc>
                <a:spcBef>
                  <a:spcPct val="0"/>
                </a:spcBef>
                <a:spcAft>
                  <a:spcPct val="35000"/>
                </a:spcAft>
              </a:pPr>
              <a:r>
                <a:rPr lang="en-GB" sz="2000" kern="1200" dirty="0" smtClean="0"/>
                <a:t>Report writing</a:t>
              </a:r>
            </a:p>
            <a:p>
              <a:pPr lvl="0" algn="ctr" defTabSz="1244600">
                <a:lnSpc>
                  <a:spcPct val="90000"/>
                </a:lnSpc>
                <a:spcBef>
                  <a:spcPct val="0"/>
                </a:spcBef>
                <a:spcAft>
                  <a:spcPct val="35000"/>
                </a:spcAft>
              </a:pPr>
              <a:r>
                <a:rPr lang="en-GB" sz="2000" kern="1200" dirty="0" smtClean="0"/>
                <a:t>Presentations</a:t>
              </a:r>
            </a:p>
            <a:p>
              <a:pPr lvl="0" algn="ctr" defTabSz="1244600">
                <a:lnSpc>
                  <a:spcPct val="90000"/>
                </a:lnSpc>
                <a:spcBef>
                  <a:spcPct val="0"/>
                </a:spcBef>
                <a:spcAft>
                  <a:spcPct val="35000"/>
                </a:spcAft>
              </a:pPr>
              <a:r>
                <a:rPr lang="en-GB" sz="2000" kern="1200" dirty="0" smtClean="0"/>
                <a:t>Collaborating</a:t>
              </a:r>
              <a:endParaRPr lang="en-GB" sz="2800" kern="1200" dirty="0"/>
            </a:p>
          </p:txBody>
        </p:sp>
        <p:sp>
          <p:nvSpPr>
            <p:cNvPr id="10" name="Freeform 9"/>
            <p:cNvSpPr/>
            <p:nvPr/>
          </p:nvSpPr>
          <p:spPr>
            <a:xfrm>
              <a:off x="7152283" y="4648254"/>
              <a:ext cx="4151150" cy="690192"/>
            </a:xfrm>
            <a:custGeom>
              <a:avLst/>
              <a:gdLst>
                <a:gd name="connsiteX0" fmla="*/ 0 w 4354115"/>
                <a:gd name="connsiteY0" fmla="*/ 0 h 796071"/>
                <a:gd name="connsiteX1" fmla="*/ 4354115 w 4354115"/>
                <a:gd name="connsiteY1" fmla="*/ 0 h 796071"/>
                <a:gd name="connsiteX2" fmla="*/ 4354115 w 4354115"/>
                <a:gd name="connsiteY2" fmla="*/ 796071 h 796071"/>
                <a:gd name="connsiteX3" fmla="*/ 0 w 4354115"/>
                <a:gd name="connsiteY3" fmla="*/ 796071 h 796071"/>
                <a:gd name="connsiteX4" fmla="*/ 0 w 4354115"/>
                <a:gd name="connsiteY4" fmla="*/ 0 h 796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4115" h="796071">
                  <a:moveTo>
                    <a:pt x="0" y="0"/>
                  </a:moveTo>
                  <a:lnTo>
                    <a:pt x="4354115" y="0"/>
                  </a:lnTo>
                  <a:lnTo>
                    <a:pt x="4354115" y="796071"/>
                  </a:lnTo>
                  <a:lnTo>
                    <a:pt x="0" y="796071"/>
                  </a:lnTo>
                  <a:lnTo>
                    <a:pt x="0" y="0"/>
                  </a:lnTo>
                  <a:close/>
                </a:path>
              </a:pathLst>
            </a:custGeom>
          </p:spPr>
          <p:style>
            <a:lnRef idx="2">
              <a:schemeClr val="lt1">
                <a:hueOff val="0"/>
                <a:satOff val="0"/>
                <a:lumOff val="0"/>
                <a:alphaOff val="0"/>
              </a:schemeClr>
            </a:lnRef>
            <a:fillRef idx="1">
              <a:schemeClr val="accent5">
                <a:hueOff val="-7353344"/>
                <a:satOff val="-10228"/>
                <a:lumOff val="-3922"/>
                <a:alphaOff val="0"/>
              </a:schemeClr>
            </a:fillRef>
            <a:effectRef idx="0">
              <a:schemeClr val="accent5">
                <a:hueOff val="-7353344"/>
                <a:satOff val="-10228"/>
                <a:lumOff val="-3922"/>
                <a:alphaOff val="0"/>
              </a:schemeClr>
            </a:effectRef>
            <a:fontRef idx="minor">
              <a:schemeClr val="lt1"/>
            </a:fontRef>
          </p:style>
          <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endParaRPr lang="en-GB" sz="600" kern="1200" dirty="0" smtClean="0"/>
            </a:p>
            <a:p>
              <a:pPr lvl="0" algn="ctr" defTabSz="266700">
                <a:lnSpc>
                  <a:spcPct val="90000"/>
                </a:lnSpc>
                <a:spcBef>
                  <a:spcPct val="0"/>
                </a:spcBef>
                <a:spcAft>
                  <a:spcPct val="35000"/>
                </a:spcAft>
              </a:pPr>
              <a:r>
                <a:rPr lang="en-GB" sz="2400" kern="1200" dirty="0" smtClean="0"/>
                <a:t>Running my on Business</a:t>
              </a:r>
            </a:p>
          </p:txBody>
        </p:sp>
      </p:grpSp>
      <p:sp>
        <p:nvSpPr>
          <p:cNvPr id="12" name="Rectangle 11"/>
          <p:cNvSpPr/>
          <p:nvPr/>
        </p:nvSpPr>
        <p:spPr>
          <a:xfrm>
            <a:off x="722697" y="3131336"/>
            <a:ext cx="5499988" cy="1777884"/>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GB" sz="2800" dirty="0" smtClean="0"/>
              <a:t>Computer Skills</a:t>
            </a:r>
          </a:p>
          <a:p>
            <a:r>
              <a:rPr lang="en-GB" sz="2000" dirty="0" smtClean="0"/>
              <a:t>Programming   		JAVA, C, Python, R.</a:t>
            </a:r>
          </a:p>
          <a:p>
            <a:r>
              <a:rPr lang="en-GB" sz="2000" dirty="0" smtClean="0"/>
              <a:t>Software Development	Wide range of projects</a:t>
            </a:r>
          </a:p>
          <a:p>
            <a:r>
              <a:rPr lang="en-GB" sz="2000" dirty="0" smtClean="0"/>
              <a:t>Bioinformatics Pipeline	Scripting, </a:t>
            </a:r>
            <a:r>
              <a:rPr lang="en-GB" sz="2000" dirty="0" err="1" smtClean="0"/>
              <a:t>Awk</a:t>
            </a:r>
            <a:r>
              <a:rPr lang="en-GB" sz="2000" dirty="0" smtClean="0"/>
              <a:t>, UNIX</a:t>
            </a:r>
          </a:p>
          <a:p>
            <a:r>
              <a:rPr lang="en-GB" sz="2000" dirty="0" smtClean="0"/>
              <a:t>Data Base Development 	SQL, interface to JAVA</a:t>
            </a:r>
          </a:p>
          <a:p>
            <a:endParaRPr lang="en-GB" sz="2000" dirty="0"/>
          </a:p>
        </p:txBody>
      </p:sp>
      <p:sp>
        <p:nvSpPr>
          <p:cNvPr id="14" name="Freeform 13"/>
          <p:cNvSpPr/>
          <p:nvPr/>
        </p:nvSpPr>
        <p:spPr>
          <a:xfrm>
            <a:off x="7345501" y="5321130"/>
            <a:ext cx="4354115" cy="779123"/>
          </a:xfrm>
          <a:custGeom>
            <a:avLst/>
            <a:gdLst>
              <a:gd name="connsiteX0" fmla="*/ 0 w 4354115"/>
              <a:gd name="connsiteY0" fmla="*/ 0 h 796071"/>
              <a:gd name="connsiteX1" fmla="*/ 4354115 w 4354115"/>
              <a:gd name="connsiteY1" fmla="*/ 0 h 796071"/>
              <a:gd name="connsiteX2" fmla="*/ 4354115 w 4354115"/>
              <a:gd name="connsiteY2" fmla="*/ 796071 h 796071"/>
              <a:gd name="connsiteX3" fmla="*/ 0 w 4354115"/>
              <a:gd name="connsiteY3" fmla="*/ 796071 h 796071"/>
              <a:gd name="connsiteX4" fmla="*/ 0 w 4354115"/>
              <a:gd name="connsiteY4" fmla="*/ 0 h 796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4115" h="796071">
                <a:moveTo>
                  <a:pt x="0" y="0"/>
                </a:moveTo>
                <a:lnTo>
                  <a:pt x="4354115" y="0"/>
                </a:lnTo>
                <a:lnTo>
                  <a:pt x="4354115" y="796071"/>
                </a:lnTo>
                <a:lnTo>
                  <a:pt x="0" y="796071"/>
                </a:lnTo>
                <a:lnTo>
                  <a:pt x="0" y="0"/>
                </a:lnTo>
                <a:close/>
              </a:path>
            </a:pathLst>
          </a:custGeom>
          <a:solidFill>
            <a:schemeClr val="accent6">
              <a:lumMod val="75000"/>
            </a:schemeClr>
          </a:solidFill>
        </p:spPr>
        <p:style>
          <a:lnRef idx="2">
            <a:schemeClr val="lt1">
              <a:hueOff val="0"/>
              <a:satOff val="0"/>
              <a:lumOff val="0"/>
              <a:alphaOff val="0"/>
            </a:schemeClr>
          </a:lnRef>
          <a:fillRef idx="1">
            <a:schemeClr val="accent5">
              <a:hueOff val="-7353344"/>
              <a:satOff val="-10228"/>
              <a:lumOff val="-3922"/>
              <a:alphaOff val="0"/>
            </a:schemeClr>
          </a:fillRef>
          <a:effectRef idx="0">
            <a:schemeClr val="accent5">
              <a:hueOff val="-7353344"/>
              <a:satOff val="-10228"/>
              <a:lumOff val="-3922"/>
              <a:alphaOff val="0"/>
            </a:schemeClr>
          </a:effectRef>
          <a:fontRef idx="minor">
            <a:schemeClr val="lt1"/>
          </a:fontRef>
        </p:style>
        <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GB" sz="2400" kern="1200" dirty="0" smtClean="0"/>
              <a:t>Voluntary Community work</a:t>
            </a:r>
          </a:p>
        </p:txBody>
      </p:sp>
      <p:sp>
        <p:nvSpPr>
          <p:cNvPr id="15" name="Freeform 14"/>
          <p:cNvSpPr/>
          <p:nvPr/>
        </p:nvSpPr>
        <p:spPr>
          <a:xfrm>
            <a:off x="7345500" y="3193446"/>
            <a:ext cx="4354115" cy="779123"/>
          </a:xfrm>
          <a:custGeom>
            <a:avLst/>
            <a:gdLst>
              <a:gd name="connsiteX0" fmla="*/ 0 w 4354115"/>
              <a:gd name="connsiteY0" fmla="*/ 0 h 796071"/>
              <a:gd name="connsiteX1" fmla="*/ 4354115 w 4354115"/>
              <a:gd name="connsiteY1" fmla="*/ 0 h 796071"/>
              <a:gd name="connsiteX2" fmla="*/ 4354115 w 4354115"/>
              <a:gd name="connsiteY2" fmla="*/ 796071 h 796071"/>
              <a:gd name="connsiteX3" fmla="*/ 0 w 4354115"/>
              <a:gd name="connsiteY3" fmla="*/ 796071 h 796071"/>
              <a:gd name="connsiteX4" fmla="*/ 0 w 4354115"/>
              <a:gd name="connsiteY4" fmla="*/ 0 h 796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4115" h="796071">
                <a:moveTo>
                  <a:pt x="0" y="0"/>
                </a:moveTo>
                <a:lnTo>
                  <a:pt x="4354115" y="0"/>
                </a:lnTo>
                <a:lnTo>
                  <a:pt x="4354115" y="796071"/>
                </a:lnTo>
                <a:lnTo>
                  <a:pt x="0" y="796071"/>
                </a:lnTo>
                <a:lnTo>
                  <a:pt x="0" y="0"/>
                </a:lnTo>
                <a:close/>
              </a:path>
            </a:pathLst>
          </a:custGeom>
          <a:solidFill>
            <a:schemeClr val="accent1">
              <a:lumMod val="75000"/>
            </a:schemeClr>
          </a:solidFill>
        </p:spPr>
        <p:style>
          <a:lnRef idx="2">
            <a:schemeClr val="lt1">
              <a:hueOff val="0"/>
              <a:satOff val="0"/>
              <a:lumOff val="0"/>
              <a:alphaOff val="0"/>
            </a:schemeClr>
          </a:lnRef>
          <a:fillRef idx="1">
            <a:schemeClr val="accent5">
              <a:hueOff val="-7353344"/>
              <a:satOff val="-10228"/>
              <a:lumOff val="-3922"/>
              <a:alphaOff val="0"/>
            </a:schemeClr>
          </a:fillRef>
          <a:effectRef idx="0">
            <a:schemeClr val="accent5">
              <a:hueOff val="-7353344"/>
              <a:satOff val="-10228"/>
              <a:lumOff val="-3922"/>
              <a:alphaOff val="0"/>
            </a:schemeClr>
          </a:effectRef>
          <a:fontRef idx="minor">
            <a:schemeClr val="lt1"/>
          </a:fontRef>
        </p:style>
        <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endParaRPr lang="en-GB" sz="600" kern="1200" dirty="0" smtClean="0"/>
          </a:p>
          <a:p>
            <a:pPr lvl="0" algn="ctr" defTabSz="266700">
              <a:lnSpc>
                <a:spcPct val="90000"/>
              </a:lnSpc>
              <a:spcBef>
                <a:spcPct val="0"/>
              </a:spcBef>
              <a:spcAft>
                <a:spcPct val="35000"/>
              </a:spcAft>
            </a:pPr>
            <a:r>
              <a:rPr lang="en-GB" sz="2400" kern="1200" dirty="0" smtClean="0"/>
              <a:t>Research Assistant Protein Crystallography</a:t>
            </a:r>
          </a:p>
        </p:txBody>
      </p:sp>
      <p:sp>
        <p:nvSpPr>
          <p:cNvPr id="16" name="Freeform 15"/>
          <p:cNvSpPr/>
          <p:nvPr/>
        </p:nvSpPr>
        <p:spPr>
          <a:xfrm>
            <a:off x="7345499" y="6326735"/>
            <a:ext cx="4354115" cy="496832"/>
          </a:xfrm>
          <a:custGeom>
            <a:avLst/>
            <a:gdLst>
              <a:gd name="connsiteX0" fmla="*/ 0 w 4354115"/>
              <a:gd name="connsiteY0" fmla="*/ 0 h 796071"/>
              <a:gd name="connsiteX1" fmla="*/ 4354115 w 4354115"/>
              <a:gd name="connsiteY1" fmla="*/ 0 h 796071"/>
              <a:gd name="connsiteX2" fmla="*/ 4354115 w 4354115"/>
              <a:gd name="connsiteY2" fmla="*/ 796071 h 796071"/>
              <a:gd name="connsiteX3" fmla="*/ 0 w 4354115"/>
              <a:gd name="connsiteY3" fmla="*/ 796071 h 796071"/>
              <a:gd name="connsiteX4" fmla="*/ 0 w 4354115"/>
              <a:gd name="connsiteY4" fmla="*/ 0 h 796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4115" h="796071">
                <a:moveTo>
                  <a:pt x="0" y="0"/>
                </a:moveTo>
                <a:lnTo>
                  <a:pt x="4354115" y="0"/>
                </a:lnTo>
                <a:lnTo>
                  <a:pt x="4354115" y="796071"/>
                </a:lnTo>
                <a:lnTo>
                  <a:pt x="0" y="796071"/>
                </a:lnTo>
                <a:lnTo>
                  <a:pt x="0" y="0"/>
                </a:lnTo>
                <a:close/>
              </a:path>
            </a:pathLst>
          </a:custGeom>
        </p:spPr>
        <p:style>
          <a:lnRef idx="2">
            <a:schemeClr val="lt1">
              <a:hueOff val="0"/>
              <a:satOff val="0"/>
              <a:lumOff val="0"/>
              <a:alphaOff val="0"/>
            </a:schemeClr>
          </a:lnRef>
          <a:fillRef idx="1">
            <a:schemeClr val="accent5">
              <a:hueOff val="-7353344"/>
              <a:satOff val="-10228"/>
              <a:lumOff val="-3922"/>
              <a:alphaOff val="0"/>
            </a:schemeClr>
          </a:fillRef>
          <a:effectRef idx="0">
            <a:schemeClr val="accent5">
              <a:hueOff val="-7353344"/>
              <a:satOff val="-10228"/>
              <a:lumOff val="-3922"/>
              <a:alphaOff val="0"/>
            </a:schemeClr>
          </a:effectRef>
          <a:fontRef idx="minor">
            <a:schemeClr val="lt1"/>
          </a:fontRef>
        </p:style>
        <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endParaRPr lang="en-GB" sz="600" kern="1200" dirty="0" smtClean="0"/>
          </a:p>
          <a:p>
            <a:pPr lvl="0" algn="ctr" defTabSz="266700">
              <a:lnSpc>
                <a:spcPct val="90000"/>
              </a:lnSpc>
              <a:spcBef>
                <a:spcPct val="0"/>
              </a:spcBef>
              <a:spcAft>
                <a:spcPct val="35000"/>
              </a:spcAft>
            </a:pPr>
            <a:r>
              <a:rPr lang="en-GB" sz="2400" kern="1200" dirty="0" smtClean="0"/>
              <a:t>Training and Development SVQ </a:t>
            </a:r>
            <a:r>
              <a:rPr lang="en-GB" sz="2400" kern="1200" dirty="0" err="1" smtClean="0"/>
              <a:t>lll</a:t>
            </a:r>
            <a:endParaRPr lang="en-GB" sz="2400" kern="1200" dirty="0" smtClean="0"/>
          </a:p>
        </p:txBody>
      </p:sp>
      <p:sp>
        <p:nvSpPr>
          <p:cNvPr id="17" name="Freeform 16"/>
          <p:cNvSpPr/>
          <p:nvPr/>
        </p:nvSpPr>
        <p:spPr>
          <a:xfrm>
            <a:off x="7345501" y="2187841"/>
            <a:ext cx="4354115" cy="779123"/>
          </a:xfrm>
          <a:custGeom>
            <a:avLst/>
            <a:gdLst>
              <a:gd name="connsiteX0" fmla="*/ 0 w 4354115"/>
              <a:gd name="connsiteY0" fmla="*/ 0 h 796071"/>
              <a:gd name="connsiteX1" fmla="*/ 4354115 w 4354115"/>
              <a:gd name="connsiteY1" fmla="*/ 0 h 796071"/>
              <a:gd name="connsiteX2" fmla="*/ 4354115 w 4354115"/>
              <a:gd name="connsiteY2" fmla="*/ 796071 h 796071"/>
              <a:gd name="connsiteX3" fmla="*/ 0 w 4354115"/>
              <a:gd name="connsiteY3" fmla="*/ 796071 h 796071"/>
              <a:gd name="connsiteX4" fmla="*/ 0 w 4354115"/>
              <a:gd name="connsiteY4" fmla="*/ 0 h 796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4115" h="796071">
                <a:moveTo>
                  <a:pt x="0" y="0"/>
                </a:moveTo>
                <a:lnTo>
                  <a:pt x="4354115" y="0"/>
                </a:lnTo>
                <a:lnTo>
                  <a:pt x="4354115" y="796071"/>
                </a:lnTo>
                <a:lnTo>
                  <a:pt x="0" y="796071"/>
                </a:lnTo>
                <a:lnTo>
                  <a:pt x="0" y="0"/>
                </a:lnTo>
                <a:close/>
              </a:path>
            </a:pathLst>
          </a:custGeom>
          <a:solidFill>
            <a:schemeClr val="accent5"/>
          </a:solidFill>
        </p:spPr>
        <p:style>
          <a:lnRef idx="2">
            <a:schemeClr val="lt1">
              <a:hueOff val="0"/>
              <a:satOff val="0"/>
              <a:lumOff val="0"/>
              <a:alphaOff val="0"/>
            </a:schemeClr>
          </a:lnRef>
          <a:fillRef idx="1">
            <a:schemeClr val="accent5">
              <a:hueOff val="-7353344"/>
              <a:satOff val="-10228"/>
              <a:lumOff val="-3922"/>
              <a:alphaOff val="0"/>
            </a:schemeClr>
          </a:fillRef>
          <a:effectRef idx="0">
            <a:schemeClr val="accent5">
              <a:hueOff val="-7353344"/>
              <a:satOff val="-10228"/>
              <a:lumOff val="-3922"/>
              <a:alphaOff val="0"/>
            </a:schemeClr>
          </a:effectRef>
          <a:fontRef idx="minor">
            <a:schemeClr val="lt1"/>
          </a:fontRef>
        </p:style>
        <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GB" sz="2400" dirty="0"/>
              <a:t>Research Assistant Bioelectronics</a:t>
            </a:r>
          </a:p>
        </p:txBody>
      </p:sp>
      <p:sp>
        <p:nvSpPr>
          <p:cNvPr id="18" name="TextBox 17"/>
          <p:cNvSpPr txBox="1"/>
          <p:nvPr/>
        </p:nvSpPr>
        <p:spPr>
          <a:xfrm>
            <a:off x="7345500" y="333804"/>
            <a:ext cx="4354114" cy="769441"/>
          </a:xfrm>
          <a:prstGeom prst="rect">
            <a:avLst/>
          </a:prstGeom>
          <a:noFill/>
        </p:spPr>
        <p:txBody>
          <a:bodyPr wrap="square" rtlCol="0">
            <a:spAutoFit/>
          </a:bodyPr>
          <a:lstStyle/>
          <a:p>
            <a:pPr algn="ctr"/>
            <a:r>
              <a:rPr lang="en-GB" sz="4400" dirty="0" smtClean="0"/>
              <a:t>Experience</a:t>
            </a:r>
            <a:endParaRPr lang="en-GB" sz="4400" dirty="0"/>
          </a:p>
        </p:txBody>
      </p:sp>
    </p:spTree>
    <p:extLst>
      <p:ext uri="{BB962C8B-B14F-4D97-AF65-F5344CB8AC3E}">
        <p14:creationId xmlns:p14="http://schemas.microsoft.com/office/powerpoint/2010/main" val="2027845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My Motivation</a:t>
            </a:r>
            <a:endParaRPr lang="en-GB" dirty="0"/>
          </a:p>
        </p:txBody>
      </p:sp>
      <p:sp>
        <p:nvSpPr>
          <p:cNvPr id="3" name="Content Placeholder 2"/>
          <p:cNvSpPr>
            <a:spLocks noGrp="1"/>
          </p:cNvSpPr>
          <p:nvPr>
            <p:ph idx="1"/>
          </p:nvPr>
        </p:nvSpPr>
        <p:spPr>
          <a:xfrm>
            <a:off x="838200" y="1838325"/>
            <a:ext cx="10515600" cy="4351338"/>
          </a:xfrm>
        </p:spPr>
        <p:txBody>
          <a:bodyPr>
            <a:normAutofit/>
          </a:bodyPr>
          <a:lstStyle/>
          <a:p>
            <a:r>
              <a:rPr lang="en-GB" dirty="0" smtClean="0"/>
              <a:t>Always drawn to back to biological sciences.</a:t>
            </a:r>
          </a:p>
          <a:p>
            <a:r>
              <a:rPr lang="en-GB" dirty="0" smtClean="0"/>
              <a:t>MSc Bioinformatics opportunity to update and build my knowledge .</a:t>
            </a:r>
          </a:p>
          <a:p>
            <a:r>
              <a:rPr lang="en-GB" dirty="0" smtClean="0"/>
              <a:t>Looking to focus on the use of machine learning in bioinformatics.</a:t>
            </a:r>
          </a:p>
          <a:p>
            <a:r>
              <a:rPr lang="en-GB" dirty="0" smtClean="0"/>
              <a:t>Th</a:t>
            </a:r>
            <a:r>
              <a:rPr lang="en-GB" dirty="0" smtClean="0"/>
              <a:t>e application of machine learning  in precision </a:t>
            </a:r>
            <a:r>
              <a:rPr lang="en-GB" dirty="0" smtClean="0"/>
              <a:t>medicine is a way to </a:t>
            </a:r>
            <a:r>
              <a:rPr lang="en-GB" dirty="0" smtClean="0"/>
              <a:t>has potential </a:t>
            </a:r>
            <a:r>
              <a:rPr lang="en-GB" smtClean="0"/>
              <a:t>to have a </a:t>
            </a:r>
            <a:r>
              <a:rPr lang="en-GB" dirty="0" smtClean="0"/>
              <a:t>major impact on patients lives.</a:t>
            </a:r>
          </a:p>
        </p:txBody>
      </p:sp>
    </p:spTree>
    <p:extLst>
      <p:ext uri="{BB962C8B-B14F-4D97-AF65-F5344CB8AC3E}">
        <p14:creationId xmlns:p14="http://schemas.microsoft.com/office/powerpoint/2010/main" val="31323760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7236</TotalTime>
  <Words>1043</Words>
  <Application>Microsoft Office PowerPoint</Application>
  <PresentationFormat>Widescreen</PresentationFormat>
  <Paragraphs>145</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    MRC DTP in Precision Medicine  Graph Based Methods to Identify Drugs and Metabolites in Stroke Patient Urine</vt:lpstr>
      <vt:lpstr>Precision Medicine</vt:lpstr>
      <vt:lpstr>Drug Metabolism</vt:lpstr>
      <vt:lpstr>Metabolomics</vt:lpstr>
      <vt:lpstr> Latent Dirichlet Allocation Blei,Ng,Jordan 2003 (cited 15000+ times)</vt:lpstr>
      <vt:lpstr>Intended Outcomes of the Project</vt:lpstr>
      <vt:lpstr>PowerPoint Presentation</vt:lpstr>
      <vt:lpstr>Skills      </vt:lpstr>
      <vt:lpstr>My Motivation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based methods to identify drugs and metabolites in stroke patient urine</dc:title>
  <dc:creator>Microsoft account</dc:creator>
  <cp:lastModifiedBy>Microsoft account</cp:lastModifiedBy>
  <cp:revision>101</cp:revision>
  <dcterms:created xsi:type="dcterms:W3CDTF">2016-05-10T20:31:01Z</dcterms:created>
  <dcterms:modified xsi:type="dcterms:W3CDTF">2016-05-16T12:18:25Z</dcterms:modified>
</cp:coreProperties>
</file>