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67" r:id="rId6"/>
    <p:sldId id="260" r:id="rId7"/>
    <p:sldId id="261" r:id="rId8"/>
    <p:sldId id="269" r:id="rId9"/>
    <p:sldId id="264" r:id="rId10"/>
    <p:sldId id="271" r:id="rId11"/>
    <p:sldId id="273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f3053d5147a035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70AD47"/>
    <a:srgbClr val="43BB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54" autoAdjust="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9EA81-27C4-490F-8A68-C89721826B2C}" type="doc">
      <dgm:prSet loTypeId="urn:microsoft.com/office/officeart/2005/8/layout/pyramid1" loCatId="pyramid" qsTypeId="urn:microsoft.com/office/officeart/2005/8/quickstyle/simple1" qsCatId="simple" csTypeId="urn:microsoft.com/office/officeart/2005/8/colors/colorful5" csCatId="colorful" phldr="1"/>
      <dgm:spPr/>
    </dgm:pt>
    <dgm:pt modelId="{4229E89F-D8A2-4945-8F6D-C7D1A1F08195}">
      <dgm:prSet phldrT="[Text]" custT="1"/>
      <dgm:spPr/>
      <dgm:t>
        <a:bodyPr/>
        <a:lstStyle/>
        <a:p>
          <a:pPr>
            <a:lnSpc>
              <a:spcPct val="50000"/>
            </a:lnSpc>
            <a:spcAft>
              <a:spcPts val="600"/>
            </a:spcAft>
          </a:pPr>
          <a:endParaRPr lang="en-GB" sz="2400" dirty="0" smtClean="0">
            <a:solidFill>
              <a:schemeClr val="bg1"/>
            </a:solidFill>
          </a:endParaRPr>
        </a:p>
        <a:p>
          <a:pPr>
            <a:lnSpc>
              <a:spcPct val="50000"/>
            </a:lnSpc>
            <a:spcAft>
              <a:spcPts val="600"/>
            </a:spcAft>
          </a:pPr>
          <a:endParaRPr lang="en-GB" sz="2400" dirty="0" smtClean="0">
            <a:solidFill>
              <a:schemeClr val="bg1"/>
            </a:solidFill>
          </a:endParaRPr>
        </a:p>
        <a:p>
          <a:pPr>
            <a:lnSpc>
              <a:spcPct val="50000"/>
            </a:lnSpc>
            <a:spcAft>
              <a:spcPts val="600"/>
            </a:spcAft>
          </a:pPr>
          <a:endParaRPr lang="en-GB" sz="2400" dirty="0" smtClean="0">
            <a:solidFill>
              <a:schemeClr val="bg1"/>
            </a:solidFill>
          </a:endParaRPr>
        </a:p>
        <a:p>
          <a:pPr>
            <a:lnSpc>
              <a:spcPct val="50000"/>
            </a:lnSpc>
            <a:spcAft>
              <a:spcPts val="600"/>
            </a:spcAft>
          </a:pPr>
          <a:endParaRPr lang="en-GB" sz="2400" dirty="0" smtClean="0">
            <a:solidFill>
              <a:schemeClr val="bg1"/>
            </a:solidFill>
          </a:endParaRPr>
        </a:p>
        <a:p>
          <a:pPr>
            <a:lnSpc>
              <a:spcPct val="50000"/>
            </a:lnSpc>
            <a:spcAft>
              <a:spcPts val="600"/>
            </a:spcAft>
          </a:pPr>
          <a:r>
            <a:rPr lang="en-GB" sz="2400" dirty="0" smtClean="0">
              <a:solidFill>
                <a:schemeClr val="bg1"/>
              </a:solidFill>
            </a:rPr>
            <a:t>MSc Project</a:t>
          </a:r>
        </a:p>
        <a:p>
          <a:pPr>
            <a:lnSpc>
              <a:spcPct val="50000"/>
            </a:lnSpc>
            <a:spcAft>
              <a:spcPts val="600"/>
            </a:spcAft>
          </a:pPr>
          <a:r>
            <a:rPr lang="en-GB" sz="2400" smtClean="0">
              <a:solidFill>
                <a:schemeClr val="bg1"/>
              </a:solidFill>
            </a:rPr>
            <a:t>ML/Metabolomics</a:t>
          </a:r>
          <a:endParaRPr lang="en-GB" sz="2400" dirty="0">
            <a:solidFill>
              <a:schemeClr val="bg1"/>
            </a:solidFill>
          </a:endParaRPr>
        </a:p>
      </dgm:t>
    </dgm:pt>
    <dgm:pt modelId="{A89B6488-7D77-421E-B960-B834C8671145}" type="parTrans" cxnId="{EBCD034E-4BCE-4D67-991E-785AE3F99945}">
      <dgm:prSet/>
      <dgm:spPr/>
      <dgm:t>
        <a:bodyPr/>
        <a:lstStyle/>
        <a:p>
          <a:endParaRPr lang="en-GB"/>
        </a:p>
      </dgm:t>
    </dgm:pt>
    <dgm:pt modelId="{043609E5-FD3B-4F8A-AF26-E1C20296D87A}" type="sibTrans" cxnId="{EBCD034E-4BCE-4D67-991E-785AE3F99945}">
      <dgm:prSet/>
      <dgm:spPr/>
      <dgm:t>
        <a:bodyPr/>
        <a:lstStyle/>
        <a:p>
          <a:endParaRPr lang="en-GB"/>
        </a:p>
      </dgm:t>
    </dgm:pt>
    <dgm:pt modelId="{57014217-B1A7-4306-8C0C-793745412945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GB" sz="2800" dirty="0" smtClean="0">
              <a:solidFill>
                <a:schemeClr val="bg1"/>
              </a:solidFill>
            </a:rPr>
            <a:t>MSc Bioinformatics</a:t>
          </a:r>
        </a:p>
        <a:p>
          <a:pPr>
            <a:spcAft>
              <a:spcPts val="600"/>
            </a:spcAft>
          </a:pPr>
          <a:r>
            <a:rPr lang="en-GB" sz="2400" dirty="0" smtClean="0">
              <a:solidFill>
                <a:schemeClr val="bg1"/>
              </a:solidFill>
            </a:rPr>
            <a:t>Omics, Molecular Biology</a:t>
          </a:r>
        </a:p>
        <a:p>
          <a:pPr>
            <a:spcAft>
              <a:spcPts val="600"/>
            </a:spcAft>
          </a:pPr>
          <a:r>
            <a:rPr lang="en-GB" sz="2000" dirty="0" smtClean="0">
              <a:solidFill>
                <a:schemeClr val="bg1"/>
              </a:solidFill>
            </a:rPr>
            <a:t>Systems Biology Drug Discovery Programming   Data Base Theory</a:t>
          </a:r>
          <a:endParaRPr lang="en-GB" sz="2000" dirty="0">
            <a:solidFill>
              <a:schemeClr val="bg1"/>
            </a:solidFill>
          </a:endParaRPr>
        </a:p>
      </dgm:t>
    </dgm:pt>
    <dgm:pt modelId="{1B984745-7EB3-4035-8C3C-535D598FE761}" type="parTrans" cxnId="{DE6CF587-31D6-4FD4-94CF-0278B7644BF7}">
      <dgm:prSet/>
      <dgm:spPr/>
      <dgm:t>
        <a:bodyPr/>
        <a:lstStyle/>
        <a:p>
          <a:endParaRPr lang="en-GB"/>
        </a:p>
      </dgm:t>
    </dgm:pt>
    <dgm:pt modelId="{FA030369-5279-4B13-A2E9-D93086A6B18A}" type="sibTrans" cxnId="{DE6CF587-31D6-4FD4-94CF-0278B7644BF7}">
      <dgm:prSet/>
      <dgm:spPr/>
      <dgm:t>
        <a:bodyPr/>
        <a:lstStyle/>
        <a:p>
          <a:endParaRPr lang="en-GB"/>
        </a:p>
      </dgm:t>
    </dgm:pt>
    <dgm:pt modelId="{07400B30-7FB8-482F-B784-EBBD6198D871}">
      <dgm:prSet phldrT="[Text]" custT="1"/>
      <dgm:spPr/>
      <dgm:t>
        <a:bodyPr/>
        <a:lstStyle/>
        <a:p>
          <a:r>
            <a:rPr lang="en-GB" sz="2800" dirty="0" smtClean="0">
              <a:solidFill>
                <a:schemeClr val="bg1"/>
              </a:solidFill>
            </a:rPr>
            <a:t>MSc Information Technology     </a:t>
          </a:r>
        </a:p>
        <a:p>
          <a:r>
            <a:rPr lang="en-GB" sz="2400" dirty="0" smtClean="0">
              <a:solidFill>
                <a:schemeClr val="bg1"/>
              </a:solidFill>
            </a:rPr>
            <a:t>Programming   Systems Design, Communications Theory   Electronics</a:t>
          </a:r>
          <a:endParaRPr lang="en-GB" sz="2400" dirty="0">
            <a:solidFill>
              <a:schemeClr val="bg1"/>
            </a:solidFill>
          </a:endParaRPr>
        </a:p>
      </dgm:t>
    </dgm:pt>
    <dgm:pt modelId="{69FAD89F-9002-4AB5-A89E-35A638FB639C}" type="parTrans" cxnId="{23C3BD95-CA69-4A17-AE4D-DAD4144C84D5}">
      <dgm:prSet/>
      <dgm:spPr/>
      <dgm:t>
        <a:bodyPr/>
        <a:lstStyle/>
        <a:p>
          <a:endParaRPr lang="en-GB"/>
        </a:p>
      </dgm:t>
    </dgm:pt>
    <dgm:pt modelId="{052201F1-E013-41B6-B64B-8D90B6E36FA5}" type="sibTrans" cxnId="{23C3BD95-CA69-4A17-AE4D-DAD4144C84D5}">
      <dgm:prSet/>
      <dgm:spPr/>
      <dgm:t>
        <a:bodyPr/>
        <a:lstStyle/>
        <a:p>
          <a:endParaRPr lang="en-GB"/>
        </a:p>
      </dgm:t>
    </dgm:pt>
    <dgm:pt modelId="{E09D19EA-873E-45F7-94B1-0C19F5AC5906}">
      <dgm:prSet phldrT="[Text]" custT="1"/>
      <dgm:spPr/>
      <dgm:t>
        <a:bodyPr/>
        <a:lstStyle/>
        <a:p>
          <a:r>
            <a:rPr lang="en-GB" sz="2800" dirty="0" smtClean="0">
              <a:solidFill>
                <a:schemeClr val="bg1"/>
              </a:solidFill>
            </a:rPr>
            <a:t>BSc Biophysics</a:t>
          </a:r>
        </a:p>
        <a:p>
          <a:r>
            <a:rPr lang="en-GB" sz="2400" dirty="0" smtClean="0">
              <a:solidFill>
                <a:schemeClr val="bg1"/>
              </a:solidFill>
            </a:rPr>
            <a:t>Molecular Biology, Protein Crystallography, NMR, </a:t>
          </a:r>
          <a:r>
            <a:rPr lang="en-GB" sz="2000" dirty="0" smtClean="0">
              <a:solidFill>
                <a:schemeClr val="bg1"/>
              </a:solidFill>
            </a:rPr>
            <a:t>Quantum Mechanics, Physics, Mathematics, Organic Chemistry </a:t>
          </a:r>
        </a:p>
      </dgm:t>
    </dgm:pt>
    <dgm:pt modelId="{93547D75-3C53-406E-A345-C7D7636FB0AC}" type="parTrans" cxnId="{D295E293-5B4E-4063-8C3F-980E9ACA7902}">
      <dgm:prSet/>
      <dgm:spPr/>
      <dgm:t>
        <a:bodyPr/>
        <a:lstStyle/>
        <a:p>
          <a:endParaRPr lang="en-GB"/>
        </a:p>
      </dgm:t>
    </dgm:pt>
    <dgm:pt modelId="{E4FDC422-4F1D-4880-A15F-E3B5F67F6E41}" type="sibTrans" cxnId="{D295E293-5B4E-4063-8C3F-980E9ACA7902}">
      <dgm:prSet/>
      <dgm:spPr/>
      <dgm:t>
        <a:bodyPr/>
        <a:lstStyle/>
        <a:p>
          <a:endParaRPr lang="en-GB"/>
        </a:p>
      </dgm:t>
    </dgm:pt>
    <dgm:pt modelId="{89E647FC-E002-490B-8E51-5DBFC120EFA3}" type="pres">
      <dgm:prSet presAssocID="{36D9EA81-27C4-490F-8A68-C89721826B2C}" presName="Name0" presStyleCnt="0">
        <dgm:presLayoutVars>
          <dgm:dir/>
          <dgm:animLvl val="lvl"/>
          <dgm:resizeHandles val="exact"/>
        </dgm:presLayoutVars>
      </dgm:prSet>
      <dgm:spPr/>
    </dgm:pt>
    <dgm:pt modelId="{96B69B6B-EA79-4074-865E-F2A65DBFD3A4}" type="pres">
      <dgm:prSet presAssocID="{4229E89F-D8A2-4945-8F6D-C7D1A1F08195}" presName="Name8" presStyleCnt="0"/>
      <dgm:spPr/>
    </dgm:pt>
    <dgm:pt modelId="{2265779A-009E-4127-B1DD-78DEEDA62365}" type="pres">
      <dgm:prSet presAssocID="{4229E89F-D8A2-4945-8F6D-C7D1A1F08195}" presName="level" presStyleLbl="node1" presStyleIdx="0" presStyleCnt="4" custScaleX="10047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AC4F953-B65E-41D5-9492-A7B4E7E72306}" type="pres">
      <dgm:prSet presAssocID="{4229E89F-D8A2-4945-8F6D-C7D1A1F0819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9093DE-280D-4587-B175-36747EFB4F14}" type="pres">
      <dgm:prSet presAssocID="{57014217-B1A7-4306-8C0C-793745412945}" presName="Name8" presStyleCnt="0"/>
      <dgm:spPr/>
    </dgm:pt>
    <dgm:pt modelId="{BDCFEC32-06BD-452D-AB90-EEE99B40C93E}" type="pres">
      <dgm:prSet presAssocID="{57014217-B1A7-4306-8C0C-793745412945}" presName="level" presStyleLbl="node1" presStyleIdx="1" presStyleCnt="4" custScaleX="100478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E4C15B-10B4-4439-BD4D-B16549C7457F}" type="pres">
      <dgm:prSet presAssocID="{57014217-B1A7-4306-8C0C-79374541294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E86681-EE14-42C1-A0D2-9BE2CE106C57}" type="pres">
      <dgm:prSet presAssocID="{07400B30-7FB8-482F-B784-EBBD6198D871}" presName="Name8" presStyleCnt="0"/>
      <dgm:spPr/>
    </dgm:pt>
    <dgm:pt modelId="{D5BDBD3A-425F-42C6-AF61-BA946167A4E4}" type="pres">
      <dgm:prSet presAssocID="{07400B30-7FB8-482F-B784-EBBD6198D871}" presName="level" presStyleLbl="node1" presStyleIdx="2" presStyleCnt="4" custScaleX="99513" custLinFactNeighborX="-32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B5F4496-B50F-4631-B010-3818E2445586}" type="pres">
      <dgm:prSet presAssocID="{07400B30-7FB8-482F-B784-EBBD6198D8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394DC50-542C-48B6-BEEC-634D6CFB8024}" type="pres">
      <dgm:prSet presAssocID="{E09D19EA-873E-45F7-94B1-0C19F5AC5906}" presName="Name8" presStyleCnt="0"/>
      <dgm:spPr/>
    </dgm:pt>
    <dgm:pt modelId="{8145C771-0C12-4528-82A3-68BBC131947C}" type="pres">
      <dgm:prSet presAssocID="{E09D19EA-873E-45F7-94B1-0C19F5AC5906}" presName="level" presStyleLbl="node1" presStyleIdx="3" presStyleCnt="4" custLinFactNeighborX="17225" custLinFactNeighborY="240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5B23E4-AD6A-44C2-9DF8-E950375534A9}" type="pres">
      <dgm:prSet presAssocID="{E09D19EA-873E-45F7-94B1-0C19F5AC590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BCD034E-4BCE-4D67-991E-785AE3F99945}" srcId="{36D9EA81-27C4-490F-8A68-C89721826B2C}" destId="{4229E89F-D8A2-4945-8F6D-C7D1A1F08195}" srcOrd="0" destOrd="0" parTransId="{A89B6488-7D77-421E-B960-B834C8671145}" sibTransId="{043609E5-FD3B-4F8A-AF26-E1C20296D87A}"/>
    <dgm:cxn modelId="{BA0D9DA4-273F-4E49-8309-B304D7B7F7C0}" type="presOf" srcId="{57014217-B1A7-4306-8C0C-793745412945}" destId="{BDCFEC32-06BD-452D-AB90-EEE99B40C93E}" srcOrd="0" destOrd="0" presId="urn:microsoft.com/office/officeart/2005/8/layout/pyramid1"/>
    <dgm:cxn modelId="{85FCC8F6-2FD9-4985-8BED-5AC1F2B01FAC}" type="presOf" srcId="{E09D19EA-873E-45F7-94B1-0C19F5AC5906}" destId="{8145C771-0C12-4528-82A3-68BBC131947C}" srcOrd="0" destOrd="0" presId="urn:microsoft.com/office/officeart/2005/8/layout/pyramid1"/>
    <dgm:cxn modelId="{23C3BD95-CA69-4A17-AE4D-DAD4144C84D5}" srcId="{36D9EA81-27C4-490F-8A68-C89721826B2C}" destId="{07400B30-7FB8-482F-B784-EBBD6198D871}" srcOrd="2" destOrd="0" parTransId="{69FAD89F-9002-4AB5-A89E-35A638FB639C}" sibTransId="{052201F1-E013-41B6-B64B-8D90B6E36FA5}"/>
    <dgm:cxn modelId="{D9974E8F-DBCD-4770-8D05-186A7C834B60}" type="presOf" srcId="{07400B30-7FB8-482F-B784-EBBD6198D871}" destId="{2B5F4496-B50F-4631-B010-3818E2445586}" srcOrd="1" destOrd="0" presId="urn:microsoft.com/office/officeart/2005/8/layout/pyramid1"/>
    <dgm:cxn modelId="{DE6CF587-31D6-4FD4-94CF-0278B7644BF7}" srcId="{36D9EA81-27C4-490F-8A68-C89721826B2C}" destId="{57014217-B1A7-4306-8C0C-793745412945}" srcOrd="1" destOrd="0" parTransId="{1B984745-7EB3-4035-8C3C-535D598FE761}" sibTransId="{FA030369-5279-4B13-A2E9-D93086A6B18A}"/>
    <dgm:cxn modelId="{AE7BCA25-CCC5-4DAD-8AAE-5F9B1F539970}" type="presOf" srcId="{4229E89F-D8A2-4945-8F6D-C7D1A1F08195}" destId="{2265779A-009E-4127-B1DD-78DEEDA62365}" srcOrd="0" destOrd="0" presId="urn:microsoft.com/office/officeart/2005/8/layout/pyramid1"/>
    <dgm:cxn modelId="{D295E293-5B4E-4063-8C3F-980E9ACA7902}" srcId="{36D9EA81-27C4-490F-8A68-C89721826B2C}" destId="{E09D19EA-873E-45F7-94B1-0C19F5AC5906}" srcOrd="3" destOrd="0" parTransId="{93547D75-3C53-406E-A345-C7D7636FB0AC}" sibTransId="{E4FDC422-4F1D-4880-A15F-E3B5F67F6E41}"/>
    <dgm:cxn modelId="{3B1C25FC-1AB7-4710-8576-72987FE40A6F}" type="presOf" srcId="{4229E89F-D8A2-4945-8F6D-C7D1A1F08195}" destId="{7AC4F953-B65E-41D5-9492-A7B4E7E72306}" srcOrd="1" destOrd="0" presId="urn:microsoft.com/office/officeart/2005/8/layout/pyramid1"/>
    <dgm:cxn modelId="{22C2A6FA-1C30-4DF9-AB8F-5D704C7BEC60}" type="presOf" srcId="{07400B30-7FB8-482F-B784-EBBD6198D871}" destId="{D5BDBD3A-425F-42C6-AF61-BA946167A4E4}" srcOrd="0" destOrd="0" presId="urn:microsoft.com/office/officeart/2005/8/layout/pyramid1"/>
    <dgm:cxn modelId="{66C15980-9246-42C0-815A-65BDD8CBECB4}" type="presOf" srcId="{E09D19EA-873E-45F7-94B1-0C19F5AC5906}" destId="{245B23E4-AD6A-44C2-9DF8-E950375534A9}" srcOrd="1" destOrd="0" presId="urn:microsoft.com/office/officeart/2005/8/layout/pyramid1"/>
    <dgm:cxn modelId="{D7D6FD49-77A3-4C59-9EE8-CFB9492A839E}" type="presOf" srcId="{57014217-B1A7-4306-8C0C-793745412945}" destId="{97E4C15B-10B4-4439-BD4D-B16549C7457F}" srcOrd="1" destOrd="0" presId="urn:microsoft.com/office/officeart/2005/8/layout/pyramid1"/>
    <dgm:cxn modelId="{F9668B34-BA86-48C2-8745-6CDD694F827A}" type="presOf" srcId="{36D9EA81-27C4-490F-8A68-C89721826B2C}" destId="{89E647FC-E002-490B-8E51-5DBFC120EFA3}" srcOrd="0" destOrd="0" presId="urn:microsoft.com/office/officeart/2005/8/layout/pyramid1"/>
    <dgm:cxn modelId="{247942F9-CB9D-4963-B8E1-43C905D8ABE8}" type="presParOf" srcId="{89E647FC-E002-490B-8E51-5DBFC120EFA3}" destId="{96B69B6B-EA79-4074-865E-F2A65DBFD3A4}" srcOrd="0" destOrd="0" presId="urn:microsoft.com/office/officeart/2005/8/layout/pyramid1"/>
    <dgm:cxn modelId="{2EDCA30A-757E-4B4F-AF5D-96C5D025C8BC}" type="presParOf" srcId="{96B69B6B-EA79-4074-865E-F2A65DBFD3A4}" destId="{2265779A-009E-4127-B1DD-78DEEDA62365}" srcOrd="0" destOrd="0" presId="urn:microsoft.com/office/officeart/2005/8/layout/pyramid1"/>
    <dgm:cxn modelId="{0F6926D8-E6E0-46E0-9885-2755FD203EF3}" type="presParOf" srcId="{96B69B6B-EA79-4074-865E-F2A65DBFD3A4}" destId="{7AC4F953-B65E-41D5-9492-A7B4E7E72306}" srcOrd="1" destOrd="0" presId="urn:microsoft.com/office/officeart/2005/8/layout/pyramid1"/>
    <dgm:cxn modelId="{31ECC6F4-A51A-43BD-9AC0-6A493E501F32}" type="presParOf" srcId="{89E647FC-E002-490B-8E51-5DBFC120EFA3}" destId="{EB9093DE-280D-4587-B175-36747EFB4F14}" srcOrd="1" destOrd="0" presId="urn:microsoft.com/office/officeart/2005/8/layout/pyramid1"/>
    <dgm:cxn modelId="{E805ECED-6CA0-48A6-B241-49E7E0D9557D}" type="presParOf" srcId="{EB9093DE-280D-4587-B175-36747EFB4F14}" destId="{BDCFEC32-06BD-452D-AB90-EEE99B40C93E}" srcOrd="0" destOrd="0" presId="urn:microsoft.com/office/officeart/2005/8/layout/pyramid1"/>
    <dgm:cxn modelId="{D790BC37-1BC1-4A93-87C5-8C39E833C920}" type="presParOf" srcId="{EB9093DE-280D-4587-B175-36747EFB4F14}" destId="{97E4C15B-10B4-4439-BD4D-B16549C7457F}" srcOrd="1" destOrd="0" presId="urn:microsoft.com/office/officeart/2005/8/layout/pyramid1"/>
    <dgm:cxn modelId="{BE6B492C-9F90-4C5E-864E-1DF6E4A588FC}" type="presParOf" srcId="{89E647FC-E002-490B-8E51-5DBFC120EFA3}" destId="{7BE86681-EE14-42C1-A0D2-9BE2CE106C57}" srcOrd="2" destOrd="0" presId="urn:microsoft.com/office/officeart/2005/8/layout/pyramid1"/>
    <dgm:cxn modelId="{7B6A1EB0-CB9F-49A5-93D9-0EB26F1C1A07}" type="presParOf" srcId="{7BE86681-EE14-42C1-A0D2-9BE2CE106C57}" destId="{D5BDBD3A-425F-42C6-AF61-BA946167A4E4}" srcOrd="0" destOrd="0" presId="urn:microsoft.com/office/officeart/2005/8/layout/pyramid1"/>
    <dgm:cxn modelId="{A21C9187-0855-4019-A79B-7E9D3B6D0F21}" type="presParOf" srcId="{7BE86681-EE14-42C1-A0D2-9BE2CE106C57}" destId="{2B5F4496-B50F-4631-B010-3818E2445586}" srcOrd="1" destOrd="0" presId="urn:microsoft.com/office/officeart/2005/8/layout/pyramid1"/>
    <dgm:cxn modelId="{87A5E721-A53D-4A21-A721-7786E76084EE}" type="presParOf" srcId="{89E647FC-E002-490B-8E51-5DBFC120EFA3}" destId="{E394DC50-542C-48B6-BEEC-634D6CFB8024}" srcOrd="3" destOrd="0" presId="urn:microsoft.com/office/officeart/2005/8/layout/pyramid1"/>
    <dgm:cxn modelId="{505B8E8F-1A93-4EC9-8DFA-446C00B81240}" type="presParOf" srcId="{E394DC50-542C-48B6-BEEC-634D6CFB8024}" destId="{8145C771-0C12-4528-82A3-68BBC131947C}" srcOrd="0" destOrd="0" presId="urn:microsoft.com/office/officeart/2005/8/layout/pyramid1"/>
    <dgm:cxn modelId="{730D67CB-41F8-40BB-88F9-A67ABADCC635}" type="presParOf" srcId="{E394DC50-542C-48B6-BEEC-634D6CFB8024}" destId="{245B23E4-AD6A-44C2-9DF8-E950375534A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5779A-009E-4127-B1DD-78DEEDA62365}">
      <dsp:nvSpPr>
        <dsp:cNvPr id="0" name=""/>
        <dsp:cNvSpPr/>
      </dsp:nvSpPr>
      <dsp:spPr>
        <a:xfrm>
          <a:off x="3975106" y="0"/>
          <a:ext cx="2666987" cy="1587500"/>
        </a:xfrm>
        <a:prstGeom prst="trapezoid">
          <a:avLst>
            <a:gd name="adj" fmla="val 836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endParaRPr lang="en-GB" sz="2400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endParaRPr lang="en-GB" sz="2400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endParaRPr lang="en-GB" sz="2400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endParaRPr lang="en-GB" sz="2400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r>
            <a:rPr lang="en-GB" sz="2400" kern="1200" dirty="0" smtClean="0">
              <a:solidFill>
                <a:schemeClr val="bg1"/>
              </a:solidFill>
            </a:rPr>
            <a:t>MSc Project</a:t>
          </a:r>
        </a:p>
        <a:p>
          <a:pPr lvl="0" algn="ctr" defTabSz="1066800">
            <a:lnSpc>
              <a:spcPct val="50000"/>
            </a:lnSpc>
            <a:spcBef>
              <a:spcPct val="0"/>
            </a:spcBef>
            <a:spcAft>
              <a:spcPts val="600"/>
            </a:spcAft>
          </a:pPr>
          <a:r>
            <a:rPr lang="en-GB" sz="2400" kern="1200" smtClean="0">
              <a:solidFill>
                <a:schemeClr val="bg1"/>
              </a:solidFill>
            </a:rPr>
            <a:t>ML/Metabolomics</a:t>
          </a:r>
          <a:endParaRPr lang="en-GB" sz="2400" kern="1200" dirty="0">
            <a:solidFill>
              <a:schemeClr val="bg1"/>
            </a:solidFill>
          </a:endParaRPr>
        </a:p>
      </dsp:txBody>
      <dsp:txXfrm>
        <a:off x="3975106" y="0"/>
        <a:ext cx="2666987" cy="1587500"/>
      </dsp:txXfrm>
    </dsp:sp>
    <dsp:sp modelId="{BDCFEC32-06BD-452D-AB90-EEE99B40C93E}">
      <dsp:nvSpPr>
        <dsp:cNvPr id="0" name=""/>
        <dsp:cNvSpPr/>
      </dsp:nvSpPr>
      <dsp:spPr>
        <a:xfrm>
          <a:off x="2641612" y="1587499"/>
          <a:ext cx="5333975" cy="1587500"/>
        </a:xfrm>
        <a:prstGeom prst="trapezoid">
          <a:avLst>
            <a:gd name="adj" fmla="val 836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2800" kern="1200" dirty="0" smtClean="0">
              <a:solidFill>
                <a:schemeClr val="bg1"/>
              </a:solidFill>
            </a:rPr>
            <a:t>MSc Bioinformatics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2400" kern="1200" dirty="0" smtClean="0">
              <a:solidFill>
                <a:schemeClr val="bg1"/>
              </a:solidFill>
            </a:rPr>
            <a:t>Omics, Molecular Biology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ts val="600"/>
            </a:spcAft>
          </a:pPr>
          <a:r>
            <a:rPr lang="en-GB" sz="2000" kern="1200" dirty="0" smtClean="0">
              <a:solidFill>
                <a:schemeClr val="bg1"/>
              </a:solidFill>
            </a:rPr>
            <a:t>Systems Biology Drug Discovery Programming   Data Base Theory</a:t>
          </a:r>
          <a:endParaRPr lang="en-GB" sz="2000" kern="1200" dirty="0">
            <a:solidFill>
              <a:schemeClr val="bg1"/>
            </a:solidFill>
          </a:endParaRPr>
        </a:p>
      </dsp:txBody>
      <dsp:txXfrm>
        <a:off x="3575058" y="1587499"/>
        <a:ext cx="3467083" cy="1587500"/>
      </dsp:txXfrm>
    </dsp:sp>
    <dsp:sp modelId="{D5BDBD3A-425F-42C6-AF61-BA946167A4E4}">
      <dsp:nvSpPr>
        <dsp:cNvPr id="0" name=""/>
        <dsp:cNvSpPr/>
      </dsp:nvSpPr>
      <dsp:spPr>
        <a:xfrm>
          <a:off x="1320819" y="3174999"/>
          <a:ext cx="7924120" cy="1587500"/>
        </a:xfrm>
        <a:prstGeom prst="trapezoid">
          <a:avLst>
            <a:gd name="adj" fmla="val 836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bg1"/>
              </a:solidFill>
            </a:rPr>
            <a:t>MSc Information Technology    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bg1"/>
              </a:solidFill>
            </a:rPr>
            <a:t>Programming   Systems Design, Communications Theory   Electronics</a:t>
          </a:r>
          <a:endParaRPr lang="en-GB" sz="2400" kern="1200" dirty="0">
            <a:solidFill>
              <a:schemeClr val="bg1"/>
            </a:solidFill>
          </a:endParaRPr>
        </a:p>
      </dsp:txBody>
      <dsp:txXfrm>
        <a:off x="2707540" y="3174999"/>
        <a:ext cx="5150678" cy="1587500"/>
      </dsp:txXfrm>
    </dsp:sp>
    <dsp:sp modelId="{8145C771-0C12-4528-82A3-68BBC131947C}">
      <dsp:nvSpPr>
        <dsp:cNvPr id="0" name=""/>
        <dsp:cNvSpPr/>
      </dsp:nvSpPr>
      <dsp:spPr>
        <a:xfrm>
          <a:off x="0" y="4762500"/>
          <a:ext cx="10617200" cy="1587500"/>
        </a:xfrm>
        <a:prstGeom prst="trapezoid">
          <a:avLst>
            <a:gd name="adj" fmla="val 836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bg1"/>
              </a:solidFill>
            </a:rPr>
            <a:t>BSc Biophysics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kern="1200" dirty="0" smtClean="0">
              <a:solidFill>
                <a:schemeClr val="bg1"/>
              </a:solidFill>
            </a:rPr>
            <a:t>Molecular Biology, Protein Crystallography, NMR, </a:t>
          </a:r>
          <a:r>
            <a:rPr lang="en-GB" sz="2000" kern="1200" dirty="0" smtClean="0">
              <a:solidFill>
                <a:schemeClr val="bg1"/>
              </a:solidFill>
            </a:rPr>
            <a:t>Quantum Mechanics, Physics, Mathematics, Organic Chemistry </a:t>
          </a:r>
        </a:p>
      </dsp:txBody>
      <dsp:txXfrm>
        <a:off x="1858009" y="4762500"/>
        <a:ext cx="6901180" cy="15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8B450-6503-4FFC-9D61-B05EE9443A42}" type="datetimeFigureOut">
              <a:rPr lang="en-GB" smtClean="0"/>
              <a:t>15/05/2016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4649-3831-42A8-A689-6FFF404DB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6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Tapping into massive data sets, omics data, electronic health records ,biobank</a:t>
            </a:r>
            <a:r>
              <a:rPr lang="en-GB" sz="1200" baseline="0" dirty="0" smtClean="0"/>
              <a:t> data.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Traditional methods of programming has</a:t>
            </a:r>
            <a:r>
              <a:rPr lang="en-GB" sz="1200" baseline="0" dirty="0" smtClean="0"/>
              <a:t> </a:t>
            </a:r>
            <a:r>
              <a:rPr lang="en-GB" sz="1200" dirty="0" smtClean="0"/>
              <a:t>to</a:t>
            </a:r>
            <a:r>
              <a:rPr lang="en-GB" sz="1200" baseline="0" dirty="0" smtClean="0"/>
              <a:t> use simplifying assumptions in order to model the system brings biases and limitations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aseline="0" dirty="0" smtClean="0"/>
              <a:t>New </a:t>
            </a:r>
            <a:r>
              <a:rPr lang="en-GB" sz="1200" baseline="0" dirty="0" err="1" smtClean="0"/>
              <a:t>generartion</a:t>
            </a:r>
            <a:r>
              <a:rPr lang="en-GB" sz="1200" baseline="0" dirty="0" smtClean="0"/>
              <a:t> of statistical and machine learning tools where the program learns the relationships from the data .</a:t>
            </a:r>
            <a:endParaRPr lang="en-GB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project is about investigating Drug metabolism in stroke patients to further our understanding of inter-individual differences</a:t>
            </a:r>
            <a:r>
              <a:rPr lang="en-GB" baseline="0" dirty="0" smtClean="0"/>
              <a:t> in </a:t>
            </a:r>
            <a:r>
              <a:rPr lang="en-GB" dirty="0" smtClean="0"/>
              <a:t>drug disposition,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Strokes are the fourth biggest cause of death</a:t>
            </a:r>
            <a:r>
              <a:rPr lang="en-GB" baseline="0" dirty="0" smtClean="0"/>
              <a:t> </a:t>
            </a:r>
            <a:r>
              <a:rPr lang="en-GB" dirty="0" smtClean="0"/>
              <a:t> and the biggest</a:t>
            </a:r>
            <a:r>
              <a:rPr lang="en-GB" baseline="0" dirty="0" smtClean="0"/>
              <a:t> cause of adult disability cost the country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There are currently several treatment </a:t>
            </a:r>
            <a:r>
              <a:rPr lang="en-GB" baseline="0" dirty="0" err="1" smtClean="0"/>
              <a:t>statergies</a:t>
            </a:r>
            <a:r>
              <a:rPr lang="en-GB" baseline="0" dirty="0" smtClean="0"/>
              <a:t> used on stroke patients but some patients do not respond to treatment or have adverse </a:t>
            </a: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4649-3831-42A8-A689-6FFF404DB3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31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 -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Pharmaco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not a simple link from genome to drug metabolism.-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gene mutation can affect a wide range of metabolomics pathways.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Complicating factors-  environmental and    -age , diet, alcohol , drug-drug interactions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a complimentary approach - metabolomics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4649-3831-42A8-A689-6FFF404DB3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40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Advantages over other omics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Closest link to phenotype and reflects the actual biology of the system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Non Invasive.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 Cheaper than genomics/proteomics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Annotation a major challenge</a:t>
            </a:r>
            <a:r>
              <a:rPr lang="en-GB" baseline="0" dirty="0" smtClean="0"/>
              <a:t> for untargeted metabolomics. New tools required to remove this bottle neck.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4649-3831-42A8-A689-6FFF404DB3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3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LDA represents documents as a mixture of topics.</a:t>
            </a:r>
          </a:p>
          <a:p>
            <a:r>
              <a:rPr lang="en-GB" dirty="0" smtClean="0"/>
              <a:t>It backtracks from the words into the documents to find the set of topics that is likely to have generated the document.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observed variable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the words and the hidden variables are the topic structure and generative process that produced the data.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Documents are the set data for a sample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Words are the individual peaks.</a:t>
            </a:r>
          </a:p>
          <a:p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Topics are the metabolites from which the fragments came.</a:t>
            </a: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4649-3831-42A8-A689-6FFF404DB3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06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4649-3831-42A8-A689-6FFF404DB37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23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86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7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03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8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5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09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5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9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CE15-40BD-4F1F-958A-249E1FFA4C4A}" type="datetimeFigureOut">
              <a:rPr lang="en-GB" smtClean="0"/>
              <a:t>12/05/2016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CC33-BA7B-47AA-A4B3-A3A86912FC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28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5300" b="1" dirty="0" smtClean="0"/>
              <a:t/>
            </a:r>
            <a:br>
              <a:rPr lang="en-GB" sz="5300" b="1" dirty="0" smtClean="0"/>
            </a:br>
            <a:r>
              <a:rPr lang="en-GB" sz="5300" b="1" dirty="0"/>
              <a:t/>
            </a:r>
            <a:br>
              <a:rPr lang="en-GB" sz="5300" b="1" dirty="0"/>
            </a:b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5300" b="1" dirty="0"/>
              <a:t/>
            </a:r>
            <a:br>
              <a:rPr lang="en-GB" sz="5300" b="1" dirty="0"/>
            </a:br>
            <a:r>
              <a:rPr lang="en-GB" b="1" dirty="0" smtClean="0"/>
              <a:t>Graph based methods to identify drugs and metabolites in stroke patient urine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MRC DTP in </a:t>
            </a:r>
            <a:r>
              <a:rPr lang="en-GB" sz="3600"/>
              <a:t>Precision </a:t>
            </a:r>
            <a:r>
              <a:rPr lang="en-GB" sz="3600" smtClean="0"/>
              <a:t>Medicine</a:t>
            </a:r>
          </a:p>
          <a:p>
            <a:r>
              <a:rPr lang="en-GB" sz="3600" dirty="0" smtClean="0"/>
              <a:t>Francesca Young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27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209675"/>
            <a:ext cx="8086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2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1238250"/>
            <a:ext cx="6276975" cy="4381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5100" y="6172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Blei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828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38813279"/>
              </p:ext>
            </p:extLst>
          </p:nvPr>
        </p:nvGraphicFramePr>
        <p:xfrm>
          <a:off x="685800" y="215900"/>
          <a:ext cx="10617200" cy="635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09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n-GB" dirty="0" smtClean="0"/>
              <a:t>My </a:t>
            </a:r>
            <a:r>
              <a:rPr lang="en-GB" dirty="0" smtClean="0"/>
              <a:t>Knowledge base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318662"/>
            <a:ext cx="12108581" cy="5272293"/>
            <a:chOff x="543618" y="1318662"/>
            <a:chExt cx="11229734" cy="5272293"/>
          </a:xfrm>
        </p:grpSpPr>
        <p:sp>
          <p:nvSpPr>
            <p:cNvPr id="6" name="Freeform 5"/>
            <p:cNvSpPr/>
            <p:nvPr/>
          </p:nvSpPr>
          <p:spPr>
            <a:xfrm>
              <a:off x="4998019" y="1318662"/>
              <a:ext cx="2312004" cy="1043378"/>
            </a:xfrm>
            <a:custGeom>
              <a:avLst/>
              <a:gdLst>
                <a:gd name="connsiteX0" fmla="*/ 0 w 2103119"/>
                <a:gd name="connsiteY0" fmla="*/ 1043378 h 1043378"/>
                <a:gd name="connsiteX1" fmla="*/ 1051558 w 2103119"/>
                <a:gd name="connsiteY1" fmla="*/ 0 h 1043378"/>
                <a:gd name="connsiteX2" fmla="*/ 1051561 w 2103119"/>
                <a:gd name="connsiteY2" fmla="*/ 0 h 1043378"/>
                <a:gd name="connsiteX3" fmla="*/ 2103119 w 2103119"/>
                <a:gd name="connsiteY3" fmla="*/ 1043378 h 1043378"/>
                <a:gd name="connsiteX4" fmla="*/ 0 w 2103119"/>
                <a:gd name="connsiteY4" fmla="*/ 1043378 h 104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19" h="1043378">
                  <a:moveTo>
                    <a:pt x="0" y="1043378"/>
                  </a:moveTo>
                  <a:lnTo>
                    <a:pt x="1051558" y="0"/>
                  </a:lnTo>
                  <a:lnTo>
                    <a:pt x="1051561" y="0"/>
                  </a:lnTo>
                  <a:lnTo>
                    <a:pt x="2103119" y="1043378"/>
                  </a:lnTo>
                  <a:lnTo>
                    <a:pt x="0" y="10433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100000"/>
                </a:lnSpc>
              </a:pPr>
              <a:r>
                <a:rPr lang="en-GB" sz="2000" dirty="0" smtClean="0"/>
                <a:t>ML</a:t>
              </a:r>
              <a:endParaRPr lang="en-GB" sz="2000" dirty="0"/>
            </a:p>
            <a:p>
              <a:pPr lvl="0" algn="ctr" defTabSz="1066800">
                <a:lnSpc>
                  <a:spcPct val="100000"/>
                </a:lnSpc>
              </a:pPr>
              <a:r>
                <a:rPr lang="en-GB" sz="2000" dirty="0" smtClean="0"/>
                <a:t>Metabolomics</a:t>
              </a:r>
              <a:endParaRPr lang="en-GB" sz="20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3873262" y="2352415"/>
              <a:ext cx="4579375" cy="1043378"/>
            </a:xfrm>
            <a:custGeom>
              <a:avLst/>
              <a:gdLst>
                <a:gd name="connsiteX0" fmla="*/ 0 w 4206239"/>
                <a:gd name="connsiteY0" fmla="*/ 1043378 h 1043378"/>
                <a:gd name="connsiteX1" fmla="*/ 1051558 w 4206239"/>
                <a:gd name="connsiteY1" fmla="*/ 0 h 1043378"/>
                <a:gd name="connsiteX2" fmla="*/ 3154681 w 4206239"/>
                <a:gd name="connsiteY2" fmla="*/ 0 h 1043378"/>
                <a:gd name="connsiteX3" fmla="*/ 4206239 w 4206239"/>
                <a:gd name="connsiteY3" fmla="*/ 1043378 h 1043378"/>
                <a:gd name="connsiteX4" fmla="*/ 0 w 4206239"/>
                <a:gd name="connsiteY4" fmla="*/ 1043378 h 104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239" h="1043378">
                  <a:moveTo>
                    <a:pt x="0" y="1043378"/>
                  </a:moveTo>
                  <a:lnTo>
                    <a:pt x="1051558" y="0"/>
                  </a:lnTo>
                  <a:lnTo>
                    <a:pt x="3154681" y="0"/>
                  </a:lnTo>
                  <a:lnTo>
                    <a:pt x="4206239" y="1043378"/>
                  </a:lnTo>
                  <a:lnTo>
                    <a:pt x="0" y="10433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838336"/>
                <a:satOff val="-2557"/>
                <a:lumOff val="-981"/>
                <a:alphaOff val="0"/>
              </a:schemeClr>
            </a:fillRef>
            <a:effectRef idx="0">
              <a:schemeClr val="accent5">
                <a:hueOff val="-1838336"/>
                <a:satOff val="-2557"/>
                <a:lumOff val="-9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76732" tIns="40640" rIns="776731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50000"/>
                </a:lnSpc>
                <a:spcBef>
                  <a:spcPct val="0"/>
                </a:spcBef>
              </a:pPr>
              <a:r>
                <a:rPr lang="en-GB" sz="3200" kern="1200" dirty="0" smtClean="0"/>
                <a:t>MSc Bioinformatics</a:t>
              </a:r>
            </a:p>
            <a:p>
              <a:pPr lvl="0" algn="ctr" defTabSz="1422400">
                <a:lnSpc>
                  <a:spcPct val="50000"/>
                </a:lnSpc>
                <a:spcBef>
                  <a:spcPct val="0"/>
                </a:spcBef>
              </a:pPr>
              <a:endParaRPr lang="en-GB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2757429" y="3405418"/>
              <a:ext cx="6784259" cy="1043378"/>
            </a:xfrm>
            <a:custGeom>
              <a:avLst/>
              <a:gdLst>
                <a:gd name="connsiteX0" fmla="*/ 0 w 6309360"/>
                <a:gd name="connsiteY0" fmla="*/ 1043378 h 1043378"/>
                <a:gd name="connsiteX1" fmla="*/ 1051558 w 6309360"/>
                <a:gd name="connsiteY1" fmla="*/ 0 h 1043378"/>
                <a:gd name="connsiteX2" fmla="*/ 5257802 w 6309360"/>
                <a:gd name="connsiteY2" fmla="*/ 0 h 1043378"/>
                <a:gd name="connsiteX3" fmla="*/ 6309360 w 6309360"/>
                <a:gd name="connsiteY3" fmla="*/ 1043378 h 1043378"/>
                <a:gd name="connsiteX4" fmla="*/ 0 w 6309360"/>
                <a:gd name="connsiteY4" fmla="*/ 1043378 h 104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09360" h="1043378">
                  <a:moveTo>
                    <a:pt x="0" y="1043378"/>
                  </a:moveTo>
                  <a:lnTo>
                    <a:pt x="1051558" y="0"/>
                  </a:lnTo>
                  <a:lnTo>
                    <a:pt x="5257802" y="0"/>
                  </a:lnTo>
                  <a:lnTo>
                    <a:pt x="6309360" y="1043378"/>
                  </a:lnTo>
                  <a:lnTo>
                    <a:pt x="0" y="10433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676672"/>
                <a:satOff val="-5114"/>
                <a:lumOff val="-1961"/>
                <a:alphaOff val="0"/>
              </a:schemeClr>
            </a:fillRef>
            <a:effectRef idx="0">
              <a:schemeClr val="accent5">
                <a:hueOff val="-3676672"/>
                <a:satOff val="-5114"/>
                <a:lumOff val="-196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4778" tIns="40640" rIns="1144778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3200" kern="1200" dirty="0" smtClean="0"/>
                <a:t>Research Assistant </a:t>
              </a:r>
              <a:endParaRPr lang="en-GB" sz="32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1641596" y="4474964"/>
              <a:ext cx="9015923" cy="1043378"/>
            </a:xfrm>
            <a:custGeom>
              <a:avLst/>
              <a:gdLst>
                <a:gd name="connsiteX0" fmla="*/ 0 w 8412479"/>
                <a:gd name="connsiteY0" fmla="*/ 1043378 h 1043378"/>
                <a:gd name="connsiteX1" fmla="*/ 1051558 w 8412479"/>
                <a:gd name="connsiteY1" fmla="*/ 0 h 1043378"/>
                <a:gd name="connsiteX2" fmla="*/ 7360921 w 8412479"/>
                <a:gd name="connsiteY2" fmla="*/ 0 h 1043378"/>
                <a:gd name="connsiteX3" fmla="*/ 8412479 w 8412479"/>
                <a:gd name="connsiteY3" fmla="*/ 1043378 h 1043378"/>
                <a:gd name="connsiteX4" fmla="*/ 0 w 8412479"/>
                <a:gd name="connsiteY4" fmla="*/ 1043378 h 104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2479" h="1043378">
                  <a:moveTo>
                    <a:pt x="0" y="1043378"/>
                  </a:moveTo>
                  <a:lnTo>
                    <a:pt x="1051558" y="0"/>
                  </a:lnTo>
                  <a:lnTo>
                    <a:pt x="7360921" y="0"/>
                  </a:lnTo>
                  <a:lnTo>
                    <a:pt x="8412479" y="1043378"/>
                  </a:lnTo>
                  <a:lnTo>
                    <a:pt x="0" y="10433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515009"/>
                <a:satOff val="-7671"/>
                <a:lumOff val="-2942"/>
                <a:alphaOff val="0"/>
              </a:schemeClr>
            </a:fillRef>
            <a:effectRef idx="0">
              <a:schemeClr val="accent5">
                <a:hueOff val="-5515009"/>
                <a:satOff val="-7671"/>
                <a:lumOff val="-29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12824" tIns="40640" rIns="1512823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32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r>
                <a:rPr lang="en-GB" sz="3200" kern="1200" dirty="0" smtClean="0"/>
                <a:t>MSc Information Technology</a:t>
              </a:r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dirty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dirty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r>
                <a:rPr lang="en-GB" sz="3200" dirty="0"/>
                <a:t>Programming, Systems Analysis and Design. Communications Theory, Electronics.</a:t>
              </a:r>
              <a:endParaRPr lang="en-GB" sz="32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ts val="600"/>
                </a:spcBef>
              </a:pPr>
              <a:endParaRPr lang="en-GB" sz="3200" kern="1200" dirty="0" smtClean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43618" y="5547577"/>
              <a:ext cx="11229734" cy="1043378"/>
            </a:xfrm>
            <a:custGeom>
              <a:avLst/>
              <a:gdLst>
                <a:gd name="connsiteX0" fmla="*/ 0 w 10515600"/>
                <a:gd name="connsiteY0" fmla="*/ 1043378 h 1043378"/>
                <a:gd name="connsiteX1" fmla="*/ 1051558 w 10515600"/>
                <a:gd name="connsiteY1" fmla="*/ 0 h 1043378"/>
                <a:gd name="connsiteX2" fmla="*/ 9464042 w 10515600"/>
                <a:gd name="connsiteY2" fmla="*/ 0 h 1043378"/>
                <a:gd name="connsiteX3" fmla="*/ 10515600 w 10515600"/>
                <a:gd name="connsiteY3" fmla="*/ 1043378 h 1043378"/>
                <a:gd name="connsiteX4" fmla="*/ 0 w 10515600"/>
                <a:gd name="connsiteY4" fmla="*/ 1043378 h 1043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1043378">
                  <a:moveTo>
                    <a:pt x="0" y="1043378"/>
                  </a:moveTo>
                  <a:lnTo>
                    <a:pt x="1051558" y="0"/>
                  </a:lnTo>
                  <a:lnTo>
                    <a:pt x="9464042" y="0"/>
                  </a:lnTo>
                  <a:lnTo>
                    <a:pt x="10515600" y="1043378"/>
                  </a:lnTo>
                  <a:lnTo>
                    <a:pt x="0" y="1043378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80869" tIns="40640" rIns="1880871" bIns="40640" numCol="1" spcCol="1270" anchor="ctr" anchorCtr="0">
              <a:noAutofit/>
            </a:bodyPr>
            <a:lstStyle/>
            <a:p>
              <a:pPr lvl="0" algn="ctr" defTabSz="1422400">
                <a:lnSpc>
                  <a:spcPct val="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GB" sz="3200" kern="1200" dirty="0" smtClean="0"/>
                <a:t>BSc Biophysics</a:t>
              </a:r>
            </a:p>
            <a:p>
              <a:pPr lvl="0" algn="ctr" defTabSz="1422400">
                <a:lnSpc>
                  <a:spcPct val="0"/>
                </a:lnSpc>
                <a:spcBef>
                  <a:spcPct val="0"/>
                </a:spcBef>
              </a:pPr>
              <a:endParaRPr lang="en-GB" sz="2000" kern="1200" dirty="0" smtClean="0"/>
            </a:p>
            <a:p>
              <a:pPr lvl="0" algn="ctr" defTabSz="1422400">
                <a:lnSpc>
                  <a:spcPct val="0"/>
                </a:lnSpc>
                <a:spcBef>
                  <a:spcPct val="0"/>
                </a:spcBef>
              </a:pPr>
              <a:r>
                <a:rPr lang="en-GB" sz="2000" kern="1200" dirty="0" smtClean="0"/>
                <a:t> ,</a:t>
              </a:r>
            </a:p>
            <a:p>
              <a:pPr lvl="0" algn="ctr" defTabSz="1422400">
                <a:lnSpc>
                  <a:spcPct val="0"/>
                </a:lnSpc>
                <a:spcBef>
                  <a:spcPct val="0"/>
                </a:spcBef>
              </a:pPr>
              <a:r>
                <a:rPr lang="en-GB" sz="2000" kern="1200" dirty="0" smtClean="0"/>
                <a:t> Molecular Biology, Protein Crystallography, NMR , Quantum mechanics ,Medical Physics</a:t>
              </a:r>
            </a:p>
            <a:p>
              <a:pPr lvl="0" algn="ctr" defTabSz="1422400">
                <a:lnSpc>
                  <a:spcPct val="90000"/>
                </a:lnSpc>
                <a:spcBef>
                  <a:spcPct val="0"/>
                </a:spcBef>
              </a:pPr>
              <a:r>
                <a:rPr lang="en-GB" sz="2000" kern="1200" dirty="0" smtClean="0"/>
                <a:t>Mathematics , Physics ,Chemistry ,Genetics</a:t>
              </a:r>
              <a:endParaRPr lang="en-GB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05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52991" cy="1325563"/>
          </a:xfrm>
        </p:spPr>
        <p:txBody>
          <a:bodyPr/>
          <a:lstStyle/>
          <a:p>
            <a:r>
              <a:rPr lang="en-GB" dirty="0" smtClean="0"/>
              <a:t>Precision Medicine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216" y="1501498"/>
            <a:ext cx="3454667" cy="2255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Giving the</a:t>
            </a:r>
          </a:p>
          <a:p>
            <a:pPr marL="0" indent="0">
              <a:buNone/>
            </a:pPr>
            <a:r>
              <a:rPr lang="en-GB" sz="2400" dirty="0" smtClean="0"/>
              <a:t>Right </a:t>
            </a:r>
            <a:r>
              <a:rPr lang="en-GB" sz="2400" dirty="0" smtClean="0"/>
              <a:t>treatment to </a:t>
            </a:r>
            <a:r>
              <a:rPr lang="en-GB" sz="2400" dirty="0" smtClean="0"/>
              <a:t>the</a:t>
            </a:r>
          </a:p>
          <a:p>
            <a:pPr marL="0" indent="0">
              <a:buNone/>
            </a:pPr>
            <a:r>
              <a:rPr lang="en-GB" sz="2400" dirty="0" smtClean="0"/>
              <a:t>Right </a:t>
            </a:r>
            <a:r>
              <a:rPr lang="en-GB" sz="2400" dirty="0" smtClean="0"/>
              <a:t>patient at the 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Right </a:t>
            </a:r>
            <a:r>
              <a:rPr lang="en-GB" sz="2400" dirty="0" smtClean="0"/>
              <a:t>time in </a:t>
            </a:r>
            <a:r>
              <a:rPr lang="en-GB" sz="2400" dirty="0" smtClean="0"/>
              <a:t>the</a:t>
            </a:r>
          </a:p>
          <a:p>
            <a:pPr marL="0" indent="0">
              <a:buNone/>
            </a:pPr>
            <a:r>
              <a:rPr lang="en-GB" sz="2400" dirty="0" smtClean="0"/>
              <a:t>Right </a:t>
            </a:r>
            <a:r>
              <a:rPr lang="en-GB" sz="2400" dirty="0" smtClean="0"/>
              <a:t>dose</a:t>
            </a:r>
            <a:r>
              <a:rPr lang="en-GB" sz="2400" dirty="0" smtClean="0"/>
              <a:t>.</a:t>
            </a:r>
            <a:endParaRPr lang="en-GB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91" y="371347"/>
            <a:ext cx="6994359" cy="3709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0431" y="4469258"/>
            <a:ext cx="9713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Modern medicine is data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Growing gap between our ability generate big data and ability analyse and</a:t>
            </a:r>
          </a:p>
          <a:p>
            <a:r>
              <a:rPr lang="en-GB" sz="2400" dirty="0" smtClean="0"/>
              <a:t>    our ability to interpret this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Need for a new generation of bioinformatics tools.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8516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Metabolism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Enzymes evolved to deal with harmful substances ingested as part o diet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eg</a:t>
            </a:r>
            <a:r>
              <a:rPr lang="en-GB" dirty="0" smtClean="0"/>
              <a:t> animals that can eat toxic plants)</a:t>
            </a:r>
          </a:p>
          <a:p>
            <a:r>
              <a:rPr lang="en-GB" dirty="0" smtClean="0"/>
              <a:t>Process of converting  a lipophilic molecule to polar molecule so can excreted</a:t>
            </a:r>
          </a:p>
          <a:p>
            <a:r>
              <a:rPr lang="en-GB" dirty="0" smtClean="0"/>
              <a:t>May include activation deactivation </a:t>
            </a:r>
          </a:p>
          <a:p>
            <a:r>
              <a:rPr lang="en-GB" dirty="0" smtClean="0"/>
              <a:t>Relatively few DME most have clinically relevant polymorphism</a:t>
            </a:r>
          </a:p>
          <a:p>
            <a:r>
              <a:rPr lang="en-GB" dirty="0" smtClean="0"/>
              <a:t>Genomics  affect on  drug metabolism not well understood.</a:t>
            </a:r>
          </a:p>
          <a:p>
            <a:r>
              <a:rPr lang="en-GB" dirty="0" smtClean="0"/>
              <a:t>Different approach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76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Metabolism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87415" y="2130425"/>
            <a:ext cx="37719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63189" cy="1325563"/>
          </a:xfrm>
        </p:spPr>
        <p:txBody>
          <a:bodyPr/>
          <a:lstStyle/>
          <a:p>
            <a:r>
              <a:rPr lang="en-GB" dirty="0"/>
              <a:t>Metabolomics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182225" cy="4351338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sz="2400" dirty="0" smtClean="0"/>
              <a:t>Metabolomics is the most </a:t>
            </a:r>
            <a:r>
              <a:rPr lang="en-GB" sz="2400" dirty="0" err="1" smtClean="0"/>
              <a:t>sens</a:t>
            </a:r>
            <a:endParaRPr lang="en-GB" sz="2400" dirty="0" smtClean="0"/>
          </a:p>
          <a:p>
            <a:r>
              <a:rPr lang="en-GB" sz="2400" dirty="0" smtClean="0"/>
              <a:t>Untargeted metabolomics aims to analyse entire metabolome within a biological system.</a:t>
            </a:r>
          </a:p>
          <a:p>
            <a:r>
              <a:rPr lang="en-GB" sz="2400" dirty="0" smtClean="0"/>
              <a:t>Urine </a:t>
            </a:r>
            <a:r>
              <a:rPr lang="en-GB" sz="2400" dirty="0"/>
              <a:t>contains metabolic breakdown products </a:t>
            </a:r>
            <a:r>
              <a:rPr lang="en-GB" sz="2400" dirty="0" smtClean="0"/>
              <a:t>from</a:t>
            </a:r>
          </a:p>
          <a:p>
            <a:pPr lvl="1"/>
            <a:r>
              <a:rPr lang="en-GB" sz="2000" dirty="0" smtClean="0"/>
              <a:t> foods and drinks</a:t>
            </a:r>
            <a:r>
              <a:rPr lang="en-GB" sz="2000" dirty="0"/>
              <a:t>, 	</a:t>
            </a:r>
            <a:r>
              <a:rPr lang="en-GB" sz="2000" dirty="0" smtClean="0"/>
              <a:t>drugs</a:t>
            </a:r>
            <a:r>
              <a:rPr lang="en-GB" sz="2000" dirty="0"/>
              <a:t>, </a:t>
            </a:r>
            <a:r>
              <a:rPr lang="en-GB" sz="2000" dirty="0" smtClean="0"/>
              <a:t>environmental </a:t>
            </a:r>
            <a:r>
              <a:rPr lang="en-GB" sz="2000" dirty="0"/>
              <a:t>contaminants</a:t>
            </a:r>
            <a:r>
              <a:rPr lang="en-GB" sz="2000" dirty="0" smtClean="0"/>
              <a:t>,</a:t>
            </a:r>
          </a:p>
          <a:p>
            <a:pPr lvl="1"/>
            <a:r>
              <a:rPr lang="en-GB" sz="2000" dirty="0" smtClean="0"/>
              <a:t> </a:t>
            </a:r>
            <a:r>
              <a:rPr lang="en-GB" sz="2000" dirty="0"/>
              <a:t>endogenous waste </a:t>
            </a:r>
            <a:r>
              <a:rPr lang="en-GB" sz="2000" dirty="0" smtClean="0"/>
              <a:t>metabolites.</a:t>
            </a:r>
          </a:p>
          <a:p>
            <a:r>
              <a:rPr lang="en-GB" sz="2400" dirty="0" smtClean="0"/>
              <a:t>LC/ MS Fragmentation data –each metabolite gives rise to characteristic fragmentation pattern.</a:t>
            </a:r>
          </a:p>
          <a:p>
            <a:r>
              <a:rPr lang="en-GB" sz="2400" dirty="0" smtClean="0"/>
              <a:t>Rigorous and reliable annotation methods needed 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25" y="365125"/>
            <a:ext cx="3038475" cy="562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72337" y="5901016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(van der </a:t>
            </a:r>
            <a:r>
              <a:rPr lang="en-GB" dirty="0" err="1"/>
              <a:t>Hooft</a:t>
            </a:r>
            <a:r>
              <a:rPr lang="en-GB" dirty="0"/>
              <a:t> et al., </a:t>
            </a:r>
            <a:r>
              <a:rPr lang="en-GB" dirty="0" smtClean="0"/>
              <a:t>2015)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334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Topic Modelling</a:t>
            </a:r>
            <a:br>
              <a:rPr lang="en-GB" dirty="0" smtClean="0"/>
            </a:br>
            <a:r>
              <a:rPr lang="en-GB" dirty="0" smtClean="0"/>
              <a:t> Latent </a:t>
            </a:r>
            <a:r>
              <a:rPr lang="en-GB" dirty="0" err="1" smtClean="0"/>
              <a:t>Dirichlet</a:t>
            </a:r>
            <a:r>
              <a:rPr lang="en-GB" dirty="0" smtClean="0"/>
              <a:t> Allocation </a:t>
            </a:r>
            <a:r>
              <a:rPr lang="en-GB" sz="2400" dirty="0" err="1" smtClean="0"/>
              <a:t>Blei,Ng,Jordan</a:t>
            </a:r>
            <a:r>
              <a:rPr lang="en-GB" sz="2400" dirty="0" smtClean="0"/>
              <a:t> 2003 (cited 14000+ times)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779"/>
            <a:ext cx="10515600" cy="3097686"/>
          </a:xfrm>
        </p:spPr>
        <p:txBody>
          <a:bodyPr/>
          <a:lstStyle/>
          <a:p>
            <a:r>
              <a:rPr lang="en-GB" sz="2400" dirty="0" smtClean="0"/>
              <a:t>Bayesian unsupervised learning model</a:t>
            </a:r>
          </a:p>
          <a:p>
            <a:r>
              <a:rPr lang="en-GB" sz="2400" dirty="0" smtClean="0"/>
              <a:t>Well establish use in document processing</a:t>
            </a:r>
          </a:p>
          <a:p>
            <a:r>
              <a:rPr lang="en-GB" sz="2400" dirty="0" smtClean="0"/>
              <a:t>From a collection of documents, infer</a:t>
            </a:r>
          </a:p>
          <a:p>
            <a:pPr lvl="1"/>
            <a:r>
              <a:rPr lang="en-GB" dirty="0" smtClean="0"/>
              <a:t>Per-word topic assignment </a:t>
            </a:r>
            <a:r>
              <a:rPr lang="en-GB" sz="2800" dirty="0" err="1" smtClean="0"/>
              <a:t>z</a:t>
            </a:r>
            <a:r>
              <a:rPr lang="en-GB" sz="2000" dirty="0" err="1" smtClean="0"/>
              <a:t>d,n</a:t>
            </a:r>
            <a:endParaRPr lang="en-GB" sz="2000" dirty="0" smtClean="0"/>
          </a:p>
          <a:p>
            <a:pPr lvl="1"/>
            <a:r>
              <a:rPr lang="en-GB" dirty="0" smtClean="0"/>
              <a:t>Per- document topic proportions </a:t>
            </a:r>
            <a:r>
              <a:rPr lang="el-GR" dirty="0" smtClean="0"/>
              <a:t>ϴ</a:t>
            </a:r>
            <a:r>
              <a:rPr lang="en-GB" dirty="0" smtClean="0"/>
              <a:t> </a:t>
            </a:r>
            <a:r>
              <a:rPr lang="en-GB" sz="2000" dirty="0" smtClean="0"/>
              <a:t>d</a:t>
            </a:r>
          </a:p>
          <a:p>
            <a:pPr lvl="1"/>
            <a:r>
              <a:rPr lang="en-GB" dirty="0" smtClean="0"/>
              <a:t>Per-corpus topic distributions </a:t>
            </a:r>
            <a:r>
              <a:rPr lang="el-GR" dirty="0" smtClean="0"/>
              <a:t>β</a:t>
            </a:r>
            <a:r>
              <a:rPr lang="en-GB" dirty="0" smtClean="0"/>
              <a:t> 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37" y="4286250"/>
            <a:ext cx="73247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Summarise aims of project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 smtClean="0"/>
          </a:p>
          <a:p>
            <a:r>
              <a:rPr lang="en-GB" sz="2400" dirty="0" smtClean="0"/>
              <a:t>Identify potential biomarkers to stratify patients on</a:t>
            </a:r>
            <a:endParaRPr lang="en-GB" sz="2400" dirty="0"/>
          </a:p>
          <a:p>
            <a:r>
              <a:rPr lang="en-GB" sz="2400" dirty="0" smtClean="0"/>
              <a:t>Project  </a:t>
            </a:r>
            <a:r>
              <a:rPr lang="en-GB" sz="2400" dirty="0" smtClean="0"/>
              <a:t>produce an opening </a:t>
            </a:r>
            <a:r>
              <a:rPr lang="en-GB" sz="2400" dirty="0" smtClean="0"/>
              <a:t>hypothesis</a:t>
            </a:r>
            <a:endParaRPr lang="en-GB" sz="2400" dirty="0"/>
          </a:p>
          <a:p>
            <a:r>
              <a:rPr lang="en-GB" sz="2400" dirty="0" smtClean="0"/>
              <a:t>Possibility of linking drug metabolism to other </a:t>
            </a:r>
            <a:r>
              <a:rPr lang="en-GB" sz="2400" dirty="0"/>
              <a:t>exogenous and endogenous </a:t>
            </a:r>
            <a:r>
              <a:rPr lang="en-GB" sz="2400" dirty="0" smtClean="0"/>
              <a:t>substances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62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259"/>
            <a:ext cx="5384485" cy="87653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+mn-lt"/>
              </a:rPr>
              <a:t>Skills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734225" y="1205472"/>
            <a:ext cx="10976920" cy="5417983"/>
            <a:chOff x="838201" y="1874679"/>
            <a:chExt cx="10465232" cy="4799563"/>
          </a:xfrm>
        </p:grpSpPr>
        <p:sp>
          <p:nvSpPr>
            <p:cNvPr id="7" name="Freeform 6"/>
            <p:cNvSpPr/>
            <p:nvPr/>
          </p:nvSpPr>
          <p:spPr>
            <a:xfrm>
              <a:off x="838201" y="1874679"/>
              <a:ext cx="5243607" cy="1585950"/>
            </a:xfrm>
            <a:custGeom>
              <a:avLst/>
              <a:gdLst>
                <a:gd name="connsiteX0" fmla="*/ 0 w 5725662"/>
                <a:gd name="connsiteY0" fmla="*/ 0 h 2612469"/>
                <a:gd name="connsiteX1" fmla="*/ 5725662 w 5725662"/>
                <a:gd name="connsiteY1" fmla="*/ 0 h 2612469"/>
                <a:gd name="connsiteX2" fmla="*/ 5725662 w 5725662"/>
                <a:gd name="connsiteY2" fmla="*/ 2612469 h 2612469"/>
                <a:gd name="connsiteX3" fmla="*/ 0 w 5725662"/>
                <a:gd name="connsiteY3" fmla="*/ 2612469 h 2612469"/>
                <a:gd name="connsiteX4" fmla="*/ 0 w 5725662"/>
                <a:gd name="connsiteY4" fmla="*/ 0 h 2612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5662" h="2612469">
                  <a:moveTo>
                    <a:pt x="0" y="0"/>
                  </a:moveTo>
                  <a:lnTo>
                    <a:pt x="5725662" y="0"/>
                  </a:lnTo>
                  <a:lnTo>
                    <a:pt x="5725662" y="2612469"/>
                  </a:lnTo>
                  <a:lnTo>
                    <a:pt x="0" y="26124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t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Project Management Skills</a:t>
              </a:r>
              <a:endParaRPr lang="en-GB" sz="2800" kern="1200" dirty="0"/>
            </a:p>
            <a:p>
              <a:pPr marL="285750" lvl="1" indent="-28575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GB" sz="28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7152283" y="1874679"/>
              <a:ext cx="4151150" cy="672998"/>
            </a:xfrm>
            <a:custGeom>
              <a:avLst/>
              <a:gdLst>
                <a:gd name="connsiteX0" fmla="*/ 0 w 4354115"/>
                <a:gd name="connsiteY0" fmla="*/ 0 h 672998"/>
                <a:gd name="connsiteX1" fmla="*/ 4354115 w 4354115"/>
                <a:gd name="connsiteY1" fmla="*/ 0 h 672998"/>
                <a:gd name="connsiteX2" fmla="*/ 4354115 w 4354115"/>
                <a:gd name="connsiteY2" fmla="*/ 672998 h 672998"/>
                <a:gd name="connsiteX3" fmla="*/ 0 w 4354115"/>
                <a:gd name="connsiteY3" fmla="*/ 672998 h 672998"/>
                <a:gd name="connsiteX4" fmla="*/ 0 w 4354115"/>
                <a:gd name="connsiteY4" fmla="*/ 0 h 67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115" h="672998">
                  <a:moveTo>
                    <a:pt x="0" y="0"/>
                  </a:moveTo>
                  <a:lnTo>
                    <a:pt x="4354115" y="0"/>
                  </a:lnTo>
                  <a:lnTo>
                    <a:pt x="4354115" y="672998"/>
                  </a:lnTo>
                  <a:lnTo>
                    <a:pt x="0" y="67299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2451115"/>
                <a:satOff val="-3409"/>
                <a:lumOff val="-1307"/>
                <a:alphaOff val="0"/>
              </a:schemeClr>
            </a:fillRef>
            <a:effectRef idx="0">
              <a:schemeClr val="accent5">
                <a:hueOff val="-2451115"/>
                <a:satOff val="-3409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/>
                <a:t>MSc Bioinformatics</a:t>
              </a:r>
              <a:endParaRPr lang="en-GB" sz="2400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838201" y="5004724"/>
              <a:ext cx="5243607" cy="1669518"/>
            </a:xfrm>
            <a:custGeom>
              <a:avLst/>
              <a:gdLst>
                <a:gd name="connsiteX0" fmla="*/ 0 w 5499988"/>
                <a:gd name="connsiteY0" fmla="*/ 0 h 1535740"/>
                <a:gd name="connsiteX1" fmla="*/ 5499988 w 5499988"/>
                <a:gd name="connsiteY1" fmla="*/ 0 h 1535740"/>
                <a:gd name="connsiteX2" fmla="*/ 5499988 w 5499988"/>
                <a:gd name="connsiteY2" fmla="*/ 1535740 h 1535740"/>
                <a:gd name="connsiteX3" fmla="*/ 0 w 5499988"/>
                <a:gd name="connsiteY3" fmla="*/ 1535740 h 1535740"/>
                <a:gd name="connsiteX4" fmla="*/ 0 w 5499988"/>
                <a:gd name="connsiteY4" fmla="*/ 0 h 153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9988" h="1535740">
                  <a:moveTo>
                    <a:pt x="0" y="0"/>
                  </a:moveTo>
                  <a:lnTo>
                    <a:pt x="5499988" y="0"/>
                  </a:lnTo>
                  <a:lnTo>
                    <a:pt x="5499988" y="1535740"/>
                  </a:lnTo>
                  <a:lnTo>
                    <a:pt x="0" y="15357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902230"/>
                <a:satOff val="-6819"/>
                <a:lumOff val="-2615"/>
                <a:alphaOff val="0"/>
              </a:schemeClr>
            </a:fillRef>
            <a:effectRef idx="0">
              <a:schemeClr val="accent5">
                <a:hueOff val="-4902230"/>
                <a:satOff val="-6819"/>
                <a:lumOff val="-26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kern="1200" dirty="0" smtClean="0"/>
                <a:t>Communication  Skills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 smtClean="0"/>
                <a:t>Report writing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 smtClean="0"/>
                <a:t>Presentations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000" kern="1200" dirty="0" smtClean="0"/>
                <a:t>Collaborating</a:t>
              </a:r>
              <a:r>
                <a:rPr lang="en-GB" sz="2800" kern="1200" dirty="0" smtClean="0"/>
                <a:t>	</a:t>
              </a:r>
              <a:endParaRPr lang="en-GB" sz="28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7152283" y="4648254"/>
              <a:ext cx="4151150" cy="690192"/>
            </a:xfrm>
            <a:custGeom>
              <a:avLst/>
              <a:gdLst>
                <a:gd name="connsiteX0" fmla="*/ 0 w 4354115"/>
                <a:gd name="connsiteY0" fmla="*/ 0 h 796071"/>
                <a:gd name="connsiteX1" fmla="*/ 4354115 w 4354115"/>
                <a:gd name="connsiteY1" fmla="*/ 0 h 796071"/>
                <a:gd name="connsiteX2" fmla="*/ 4354115 w 4354115"/>
                <a:gd name="connsiteY2" fmla="*/ 796071 h 796071"/>
                <a:gd name="connsiteX3" fmla="*/ 0 w 4354115"/>
                <a:gd name="connsiteY3" fmla="*/ 796071 h 796071"/>
                <a:gd name="connsiteX4" fmla="*/ 0 w 4354115"/>
                <a:gd name="connsiteY4" fmla="*/ 0 h 796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115" h="796071">
                  <a:moveTo>
                    <a:pt x="0" y="0"/>
                  </a:moveTo>
                  <a:lnTo>
                    <a:pt x="4354115" y="0"/>
                  </a:lnTo>
                  <a:lnTo>
                    <a:pt x="4354115" y="796071"/>
                  </a:lnTo>
                  <a:lnTo>
                    <a:pt x="0" y="7960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0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00" kern="1200" dirty="0" smtClean="0"/>
            </a:p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kern="1200" dirty="0" smtClean="0"/>
                <a:t>Running my on Business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2697" y="2928958"/>
            <a:ext cx="5499988" cy="1971675"/>
            <a:chOff x="7229475" y="39687"/>
            <a:chExt cx="3286125" cy="1971675"/>
          </a:xfrm>
        </p:grpSpPr>
        <p:sp>
          <p:nvSpPr>
            <p:cNvPr id="12" name="Rectangle 11"/>
            <p:cNvSpPr/>
            <p:nvPr/>
          </p:nvSpPr>
          <p:spPr>
            <a:xfrm>
              <a:off x="7229475" y="167526"/>
              <a:ext cx="3286125" cy="171533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GB" sz="2800" dirty="0" smtClean="0"/>
                <a:t>Computer Skills</a:t>
              </a:r>
            </a:p>
            <a:p>
              <a:pPr algn="ctr"/>
              <a:r>
                <a:rPr lang="en-GB" sz="2800" dirty="0" smtClean="0"/>
                <a:t>Programming</a:t>
              </a:r>
              <a:endParaRPr lang="en-GB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6500" kern="1200"/>
            </a:p>
          </p:txBody>
        </p:sp>
      </p:grpSp>
      <p:sp>
        <p:nvSpPr>
          <p:cNvPr id="14" name="Freeform 13"/>
          <p:cNvSpPr/>
          <p:nvPr/>
        </p:nvSpPr>
        <p:spPr>
          <a:xfrm>
            <a:off x="7345501" y="5321130"/>
            <a:ext cx="4354115" cy="779123"/>
          </a:xfrm>
          <a:custGeom>
            <a:avLst/>
            <a:gdLst>
              <a:gd name="connsiteX0" fmla="*/ 0 w 4354115"/>
              <a:gd name="connsiteY0" fmla="*/ 0 h 796071"/>
              <a:gd name="connsiteX1" fmla="*/ 4354115 w 4354115"/>
              <a:gd name="connsiteY1" fmla="*/ 0 h 796071"/>
              <a:gd name="connsiteX2" fmla="*/ 4354115 w 4354115"/>
              <a:gd name="connsiteY2" fmla="*/ 796071 h 796071"/>
              <a:gd name="connsiteX3" fmla="*/ 0 w 4354115"/>
              <a:gd name="connsiteY3" fmla="*/ 796071 h 796071"/>
              <a:gd name="connsiteX4" fmla="*/ 0 w 4354115"/>
              <a:gd name="connsiteY4" fmla="*/ 0 h 7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115" h="796071">
                <a:moveTo>
                  <a:pt x="0" y="0"/>
                </a:moveTo>
                <a:lnTo>
                  <a:pt x="4354115" y="0"/>
                </a:lnTo>
                <a:lnTo>
                  <a:pt x="4354115" y="796071"/>
                </a:lnTo>
                <a:lnTo>
                  <a:pt x="0" y="796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 smtClean="0"/>
              <a:t>Voluntary Community work</a:t>
            </a:r>
          </a:p>
        </p:txBody>
      </p:sp>
      <p:sp>
        <p:nvSpPr>
          <p:cNvPr id="15" name="Freeform 14"/>
          <p:cNvSpPr/>
          <p:nvPr/>
        </p:nvSpPr>
        <p:spPr>
          <a:xfrm>
            <a:off x="7345500" y="3193446"/>
            <a:ext cx="4354115" cy="779123"/>
          </a:xfrm>
          <a:custGeom>
            <a:avLst/>
            <a:gdLst>
              <a:gd name="connsiteX0" fmla="*/ 0 w 4354115"/>
              <a:gd name="connsiteY0" fmla="*/ 0 h 796071"/>
              <a:gd name="connsiteX1" fmla="*/ 4354115 w 4354115"/>
              <a:gd name="connsiteY1" fmla="*/ 0 h 796071"/>
              <a:gd name="connsiteX2" fmla="*/ 4354115 w 4354115"/>
              <a:gd name="connsiteY2" fmla="*/ 796071 h 796071"/>
              <a:gd name="connsiteX3" fmla="*/ 0 w 4354115"/>
              <a:gd name="connsiteY3" fmla="*/ 796071 h 796071"/>
              <a:gd name="connsiteX4" fmla="*/ 0 w 4354115"/>
              <a:gd name="connsiteY4" fmla="*/ 0 h 7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115" h="796071">
                <a:moveTo>
                  <a:pt x="0" y="0"/>
                </a:moveTo>
                <a:lnTo>
                  <a:pt x="4354115" y="0"/>
                </a:lnTo>
                <a:lnTo>
                  <a:pt x="4354115" y="796071"/>
                </a:lnTo>
                <a:lnTo>
                  <a:pt x="0" y="796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600" kern="1200" dirty="0" smtClean="0"/>
          </a:p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 smtClean="0"/>
              <a:t>Research Assistant Protein Crystallography</a:t>
            </a:r>
          </a:p>
        </p:txBody>
      </p:sp>
      <p:sp>
        <p:nvSpPr>
          <p:cNvPr id="16" name="Freeform 15"/>
          <p:cNvSpPr/>
          <p:nvPr/>
        </p:nvSpPr>
        <p:spPr>
          <a:xfrm>
            <a:off x="7345499" y="6326735"/>
            <a:ext cx="4354115" cy="496832"/>
          </a:xfrm>
          <a:custGeom>
            <a:avLst/>
            <a:gdLst>
              <a:gd name="connsiteX0" fmla="*/ 0 w 4354115"/>
              <a:gd name="connsiteY0" fmla="*/ 0 h 796071"/>
              <a:gd name="connsiteX1" fmla="*/ 4354115 w 4354115"/>
              <a:gd name="connsiteY1" fmla="*/ 0 h 796071"/>
              <a:gd name="connsiteX2" fmla="*/ 4354115 w 4354115"/>
              <a:gd name="connsiteY2" fmla="*/ 796071 h 796071"/>
              <a:gd name="connsiteX3" fmla="*/ 0 w 4354115"/>
              <a:gd name="connsiteY3" fmla="*/ 796071 h 796071"/>
              <a:gd name="connsiteX4" fmla="*/ 0 w 4354115"/>
              <a:gd name="connsiteY4" fmla="*/ 0 h 7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115" h="796071">
                <a:moveTo>
                  <a:pt x="0" y="0"/>
                </a:moveTo>
                <a:lnTo>
                  <a:pt x="4354115" y="0"/>
                </a:lnTo>
                <a:lnTo>
                  <a:pt x="4354115" y="796071"/>
                </a:lnTo>
                <a:lnTo>
                  <a:pt x="0" y="7960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600" kern="1200" dirty="0" smtClean="0"/>
          </a:p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 smtClean="0"/>
              <a:t>Training and Development SVQ </a:t>
            </a:r>
            <a:r>
              <a:rPr lang="en-GB" sz="2400" kern="1200" dirty="0" err="1" smtClean="0"/>
              <a:t>lll</a:t>
            </a:r>
            <a:endParaRPr lang="en-GB" sz="2400" kern="1200" dirty="0" smtClean="0"/>
          </a:p>
        </p:txBody>
      </p:sp>
      <p:sp>
        <p:nvSpPr>
          <p:cNvPr id="17" name="Freeform 16"/>
          <p:cNvSpPr/>
          <p:nvPr/>
        </p:nvSpPr>
        <p:spPr>
          <a:xfrm>
            <a:off x="7345501" y="2187841"/>
            <a:ext cx="4354115" cy="779123"/>
          </a:xfrm>
          <a:custGeom>
            <a:avLst/>
            <a:gdLst>
              <a:gd name="connsiteX0" fmla="*/ 0 w 4354115"/>
              <a:gd name="connsiteY0" fmla="*/ 0 h 796071"/>
              <a:gd name="connsiteX1" fmla="*/ 4354115 w 4354115"/>
              <a:gd name="connsiteY1" fmla="*/ 0 h 796071"/>
              <a:gd name="connsiteX2" fmla="*/ 4354115 w 4354115"/>
              <a:gd name="connsiteY2" fmla="*/ 796071 h 796071"/>
              <a:gd name="connsiteX3" fmla="*/ 0 w 4354115"/>
              <a:gd name="connsiteY3" fmla="*/ 796071 h 796071"/>
              <a:gd name="connsiteX4" fmla="*/ 0 w 4354115"/>
              <a:gd name="connsiteY4" fmla="*/ 0 h 79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115" h="796071">
                <a:moveTo>
                  <a:pt x="0" y="0"/>
                </a:moveTo>
                <a:lnTo>
                  <a:pt x="4354115" y="0"/>
                </a:lnTo>
                <a:lnTo>
                  <a:pt x="4354115" y="796071"/>
                </a:lnTo>
                <a:lnTo>
                  <a:pt x="0" y="796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353344"/>
              <a:satOff val="-10228"/>
              <a:lumOff val="-3922"/>
              <a:alphaOff val="0"/>
            </a:schemeClr>
          </a:fillRef>
          <a:effectRef idx="0">
            <a:schemeClr val="accent5">
              <a:hueOff val="-7353344"/>
              <a:satOff val="-10228"/>
              <a:lumOff val="-392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lvl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dirty="0"/>
              <a:t>Research Assistant Bioelectronics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45500" y="333804"/>
            <a:ext cx="4354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Experience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02784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Never lost interest in current science research</a:t>
            </a:r>
          </a:p>
          <a:p>
            <a:r>
              <a:rPr lang="en-GB" dirty="0" smtClean="0"/>
              <a:t>Decision to return to science.</a:t>
            </a:r>
          </a:p>
          <a:p>
            <a:r>
              <a:rPr lang="en-GB" dirty="0" smtClean="0"/>
              <a:t>Bioinformatics ideal match to my knowledge skills and </a:t>
            </a:r>
            <a:r>
              <a:rPr lang="en-GB" dirty="0" smtClean="0"/>
              <a:t>interests</a:t>
            </a:r>
          </a:p>
          <a:p>
            <a:r>
              <a:rPr lang="en-GB" dirty="0" smtClean="0"/>
              <a:t>During wide based learning over past year, </a:t>
            </a:r>
            <a:r>
              <a:rPr lang="en-GB" dirty="0" err="1" smtClean="0"/>
              <a:t>ive</a:t>
            </a:r>
            <a:r>
              <a:rPr lang="en-GB" dirty="0" smtClean="0"/>
              <a:t> noticed areas in bioinformatics where the best techniques are not being used, and where taking ideas from other innovative developments in other areas of computer(?) science (</a:t>
            </a:r>
            <a:r>
              <a:rPr lang="en-GB" dirty="0" err="1" smtClean="0"/>
              <a:t>eg</a:t>
            </a:r>
            <a:r>
              <a:rPr lang="en-GB" dirty="0" smtClean="0"/>
              <a:t> text finding </a:t>
            </a:r>
            <a:r>
              <a:rPr lang="en-GB" dirty="0" err="1" smtClean="0"/>
              <a:t>stoof</a:t>
            </a:r>
            <a:r>
              <a:rPr lang="en-GB" dirty="0" smtClean="0"/>
              <a:t>) could really improve current research methods.</a:t>
            </a:r>
          </a:p>
          <a:p>
            <a:r>
              <a:rPr lang="en-GB" dirty="0" smtClean="0"/>
              <a:t>Precision medicine is a way to apply this and have a mega big impact on da lives of peeps </a:t>
            </a:r>
            <a:endParaRPr lang="en-GB" dirty="0" smtClean="0"/>
          </a:p>
          <a:p>
            <a:r>
              <a:rPr lang="en-GB" dirty="0" smtClean="0"/>
              <a:t>Although my scientific education has always been geared towards bioinformatics, I believe I have quite a broad base of scientific education, and I have always thought that the best way to improve scientific knowledge and practise is to draw on ideas from all areas of scientific progress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3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6212</TotalTime>
  <Words>744</Words>
  <Application>Microsoft Office PowerPoint</Application>
  <PresentationFormat>Widescreen</PresentationFormat>
  <Paragraphs>133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   Graph based methods to identify drugs and metabolites in stroke patient urine</vt:lpstr>
      <vt:lpstr>Precision Medicine</vt:lpstr>
      <vt:lpstr>Drug Metabolism</vt:lpstr>
      <vt:lpstr>Drug Metabolism</vt:lpstr>
      <vt:lpstr>Metabolomics</vt:lpstr>
      <vt:lpstr>Topic Modelling  Latent Dirichlet Allocation Blei,Ng,Jordan 2003 (cited 14000+ times)</vt:lpstr>
      <vt:lpstr>Summarise aims of project</vt:lpstr>
      <vt:lpstr>Skills</vt:lpstr>
      <vt:lpstr>My Motivation</vt:lpstr>
      <vt:lpstr>PowerPoint Presentation</vt:lpstr>
      <vt:lpstr>PowerPoint Presentation</vt:lpstr>
      <vt:lpstr>PowerPoint Presentation</vt:lpstr>
      <vt:lpstr>My Knowledge 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based methods to identify drugs and metabolites in stroke patient urine</dc:title>
  <dc:creator>Microsoft account</dc:creator>
  <cp:lastModifiedBy>Microsoft account</cp:lastModifiedBy>
  <cp:revision>65</cp:revision>
  <dcterms:created xsi:type="dcterms:W3CDTF">2016-05-10T20:31:01Z</dcterms:created>
  <dcterms:modified xsi:type="dcterms:W3CDTF">2016-05-15T17:43:27Z</dcterms:modified>
</cp:coreProperties>
</file>