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embedTrueTypeFonts="1" saveSubsetFonts="1" autoCompressPictures="0">
  <p:sldMasterIdLst>
    <p:sldMasterId id="2147483655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2" r:id="rId6"/>
    <p:sldId id="276" r:id="rId7"/>
    <p:sldId id="273" r:id="rId8"/>
    <p:sldId id="274" r:id="rId9"/>
    <p:sldId id="275" r:id="rId10"/>
    <p:sldId id="271" r:id="rId11"/>
    <p:sldId id="272" r:id="rId12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2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506038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5621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88A3A5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1638" cy="4110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3398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GB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4613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88A3A5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1638" cy="4110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2370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88A3A5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1638" cy="4110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5211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88A3A5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1638" cy="4110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6656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88A3A5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1638" cy="4110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7983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88A3A5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1638" cy="4110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5055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88A3A5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1638" cy="4110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4932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359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/>
          <p:cNvPicPr preferRelativeResize="0"/>
          <p:nvPr/>
        </p:nvPicPr>
        <p:blipFill rotWithShape="1">
          <a:blip r:embed="rId2">
            <a:alphaModFix/>
          </a:blip>
          <a:srcRect t="2911" r="6809"/>
          <a:stretch/>
        </p:blipFill>
        <p:spPr>
          <a:xfrm>
            <a:off x="0" y="-1381125"/>
            <a:ext cx="9906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/>
          <p:nvPr/>
        </p:nvSpPr>
        <p:spPr>
          <a:xfrm>
            <a:off x="0" y="5476875"/>
            <a:ext cx="9906000" cy="1381125"/>
          </a:xfrm>
          <a:prstGeom prst="rect">
            <a:avLst/>
          </a:prstGeom>
          <a:solidFill>
            <a:srgbClr val="007C8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Shape 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38" y="5857875"/>
            <a:ext cx="4860924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56588" y="5969000"/>
            <a:ext cx="1497012" cy="39687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20"/>
          <p:cNvSpPr txBox="1"/>
          <p:nvPr/>
        </p:nvSpPr>
        <p:spPr>
          <a:xfrm>
            <a:off x="4970462" y="5807075"/>
            <a:ext cx="3421062" cy="708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Wellcome Trust Centre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Molecular Parasitology</a:t>
            </a:r>
          </a:p>
        </p:txBody>
      </p:sp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373062" y="-177800"/>
            <a:ext cx="5859461" cy="10572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7C8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ubTitle" idx="1"/>
          </p:nvPr>
        </p:nvSpPr>
        <p:spPr>
          <a:xfrm>
            <a:off x="411162" y="1319212"/>
            <a:ext cx="5859461" cy="9731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1080"/>
              </a:spcBef>
              <a:spcAft>
                <a:spcPts val="0"/>
              </a:spcAft>
              <a:buClr>
                <a:srgbClr val="007C85"/>
              </a:buClr>
              <a:buFont typeface="Arial"/>
              <a:buNone/>
              <a:defRPr sz="3600" b="0" i="0" u="none" strike="noStrike" cap="none">
                <a:solidFill>
                  <a:srgbClr val="007C8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588" marR="0" lvl="1" indent="620712" algn="l" rtl="0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77800" marR="0" lvl="2" indent="-55879" algn="l" rtl="0"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46075" marR="0" lvl="3" indent="-66675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23875" marR="0" lvl="4" indent="-53975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/>
        </p:nvSpPr>
        <p:spPr>
          <a:xfrm>
            <a:off x="393700" y="1377950"/>
            <a:ext cx="9080499" cy="4000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Body text</a:t>
            </a:r>
          </a:p>
        </p:txBody>
      </p:sp>
      <p:sp>
        <p:nvSpPr>
          <p:cNvPr id="32" name="Shape 32"/>
          <p:cNvSpPr txBox="1">
            <a:spLocks noGrp="1"/>
          </p:cNvSpPr>
          <p:nvPr>
            <p:ph type="ctrTitle"/>
          </p:nvPr>
        </p:nvSpPr>
        <p:spPr>
          <a:xfrm>
            <a:off x="742950" y="2130425"/>
            <a:ext cx="8420099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ubTitle" idx="1"/>
          </p:nvPr>
        </p:nvSpPr>
        <p:spPr>
          <a:xfrm>
            <a:off x="393700" y="422275"/>
            <a:ext cx="6934199" cy="67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840"/>
              </a:spcBef>
              <a:spcAft>
                <a:spcPts val="0"/>
              </a:spcAft>
              <a:buClr>
                <a:srgbClr val="00213B"/>
              </a:buClr>
              <a:buFont typeface="Arial"/>
              <a:buNone/>
              <a:defRPr sz="2800" b="1" i="0" u="none" strike="noStrike" cap="none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9110663" y="6570663"/>
            <a:ext cx="795337" cy="2873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278606" y="279400"/>
            <a:ext cx="9348787" cy="48212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840"/>
              </a:spcBef>
              <a:spcAft>
                <a:spcPts val="0"/>
              </a:spcAft>
              <a:buClr>
                <a:srgbClr val="00213B"/>
              </a:buClr>
              <a:buSzPct val="100000"/>
              <a:buFont typeface="Arial"/>
              <a:buChar char="•"/>
              <a:defRPr sz="2800" b="1" i="0" u="none" strike="noStrike" cap="none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588" marR="0" lvl="1" indent="620712" algn="l" rtl="0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77800" marR="0" lvl="2" indent="-55879" algn="l" rtl="0"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46075" marR="0" lvl="3" indent="-66675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23875" marR="0" lvl="4" indent="-53975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9110663" y="6570663"/>
            <a:ext cx="795337" cy="2873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782637" y="4406900"/>
            <a:ext cx="8420099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9110663" y="6570663"/>
            <a:ext cx="795337" cy="2873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95300" y="476250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840"/>
              </a:spcBef>
              <a:spcAft>
                <a:spcPts val="0"/>
              </a:spcAft>
              <a:buClr>
                <a:srgbClr val="00213B"/>
              </a:buClr>
              <a:buSzPct val="100000"/>
              <a:buFont typeface="Arial"/>
              <a:buChar char="•"/>
              <a:defRPr sz="2800" b="1" i="0" u="none" strike="noStrike" cap="none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588" marR="0" lvl="1" indent="608012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77800" marR="0" lvl="2" indent="-76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46075" marR="0" lvl="3" indent="-76834" algn="l" rtl="0">
              <a:spcBef>
                <a:spcPts val="540"/>
              </a:spcBef>
              <a:spcAft>
                <a:spcPts val="0"/>
              </a:spcAft>
              <a:buClr>
                <a:schemeClr val="dk2"/>
              </a:buClr>
              <a:buSzPct val="79999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23875" marR="0" lvl="4" indent="-66675" algn="l" rtl="0">
              <a:spcBef>
                <a:spcPts val="5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5029200" y="476250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840"/>
              </a:spcBef>
              <a:spcAft>
                <a:spcPts val="0"/>
              </a:spcAft>
              <a:buClr>
                <a:srgbClr val="00213B"/>
              </a:buClr>
              <a:buSzPct val="100000"/>
              <a:buFont typeface="Arial"/>
              <a:buChar char="•"/>
              <a:defRPr sz="2800" b="1" i="0" u="none" strike="noStrike" cap="none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588" marR="0" lvl="1" indent="608012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77800" marR="0" lvl="2" indent="-76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46075" marR="0" lvl="3" indent="-76834" algn="l" rtl="0">
              <a:spcBef>
                <a:spcPts val="540"/>
              </a:spcBef>
              <a:spcAft>
                <a:spcPts val="0"/>
              </a:spcAft>
              <a:buClr>
                <a:schemeClr val="dk2"/>
              </a:buClr>
              <a:buSzPct val="79999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23875" marR="0" lvl="4" indent="-66675" algn="l" rtl="0">
              <a:spcBef>
                <a:spcPts val="5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9110663" y="6570663"/>
            <a:ext cx="795337" cy="2873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5476875"/>
            <a:ext cx="9906000" cy="1381125"/>
          </a:xfrm>
          <a:prstGeom prst="rect">
            <a:avLst/>
          </a:prstGeom>
          <a:solidFill>
            <a:srgbClr val="007C8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14337" y="346075"/>
            <a:ext cx="9348787" cy="48212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840"/>
              </a:spcBef>
              <a:spcAft>
                <a:spcPts val="0"/>
              </a:spcAft>
              <a:buClr>
                <a:srgbClr val="00213B"/>
              </a:buClr>
              <a:buSzPct val="100000"/>
              <a:buFont typeface="Arial"/>
              <a:buChar char="•"/>
              <a:defRPr sz="2800" b="1" i="0" u="none" strike="noStrike" cap="none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588" marR="0" lvl="1" indent="620712" algn="l" rtl="0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77800" marR="0" lvl="2" indent="-55879" algn="l" rtl="0"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46075" marR="0" lvl="3" indent="-66675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23875" marR="0" lvl="4" indent="-53975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2" name="Shape 1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1438" y="5857875"/>
            <a:ext cx="4860924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1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256588" y="5969000"/>
            <a:ext cx="1497012" cy="396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/>
        </p:nvSpPr>
        <p:spPr>
          <a:xfrm>
            <a:off x="4970462" y="5807075"/>
            <a:ext cx="3421062" cy="708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Wellcome Trust Centre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Molecular Parasitology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ctrTitle"/>
          </p:nvPr>
        </p:nvSpPr>
        <p:spPr>
          <a:xfrm>
            <a:off x="373062" y="-177800"/>
            <a:ext cx="9371011" cy="11207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000" b="1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Leishmania</a:t>
            </a:r>
            <a:r>
              <a:rPr lang="en-GB" sz="3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Drug Resistance Metabolomics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411162" y="1319212"/>
            <a:ext cx="5859461" cy="9731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C85"/>
              </a:buClr>
              <a:buSzPct val="25000"/>
              <a:buFont typeface="Arial"/>
              <a:buNone/>
            </a:pPr>
            <a:endParaRPr sz="3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000" dirty="0">
                <a:solidFill>
                  <a:schemeClr val="dk1"/>
                </a:solidFill>
              </a:rPr>
              <a:t>Karl Burgess</a:t>
            </a:r>
          </a:p>
          <a:p>
            <a:pPr marL="0" marR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Mike Barrett</a:t>
            </a:r>
            <a:endParaRPr sz="3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900"/>
              </a:spcBef>
              <a:spcAft>
                <a:spcPts val="0"/>
              </a:spcAft>
              <a:buClr>
                <a:srgbClr val="007C85"/>
              </a:buClr>
              <a:buSzPct val="25000"/>
              <a:buFont typeface="Arial"/>
              <a:buNone/>
            </a:pPr>
            <a:endParaRPr sz="3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rgbClr val="007C85"/>
              </a:buClr>
              <a:buSzPct val="25000"/>
              <a:buFont typeface="Arial"/>
              <a:buNone/>
            </a:pPr>
            <a:endParaRPr sz="3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/>
        </p:nvSpPr>
        <p:spPr>
          <a:xfrm>
            <a:off x="536575" y="214300"/>
            <a:ext cx="8796300" cy="3990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dirty="0">
                <a:solidFill>
                  <a:schemeClr val="dk1"/>
                </a:solidFill>
              </a:rPr>
              <a:t>Checks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 dirty="0">
                <a:solidFill>
                  <a:srgbClr val="222222"/>
                </a:solidFill>
                <a:highlight>
                  <a:srgbClr val="FFFFFF"/>
                </a:highlight>
              </a:rPr>
              <a:t>Should have Leish_WTvsKO.xls.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 dirty="0">
                <a:solidFill>
                  <a:srgbClr val="222222"/>
                </a:solidFill>
                <a:highlight>
                  <a:srgbClr val="FFFFFF"/>
                </a:highlight>
              </a:rPr>
              <a:t>Open it.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 dirty="0">
                <a:solidFill>
                  <a:srgbClr val="222222"/>
                </a:solidFill>
                <a:highlight>
                  <a:srgbClr val="FFFFFF"/>
                </a:highlight>
              </a:rPr>
              <a:t>Wait…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-GB" sz="24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Shape 288"/>
          <p:cNvSpPr txBox="1"/>
          <p:nvPr/>
        </p:nvSpPr>
        <p:spPr>
          <a:xfrm>
            <a:off x="5001875" y="4411300"/>
            <a:ext cx="4483500" cy="95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400" dirty="0"/>
              <a:t>If anything doesn’t work, tell me now!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/>
        </p:nvSpPr>
        <p:spPr>
          <a:xfrm>
            <a:off x="536575" y="265112"/>
            <a:ext cx="8796338" cy="522707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Session Objectives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the end of this session you will be able to: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dk1"/>
                </a:solidFill>
              </a:rPr>
              <a:t>Evaluate the data from an IDEOM comparison sheet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graphs of specific metabolites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dk1"/>
                </a:solidFill>
              </a:rPr>
              <a:t>Create pathway maps with Pathos</a:t>
            </a:r>
            <a:endParaRPr lang="en-GB"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-GB"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193675" y="295275"/>
            <a:ext cx="8386763" cy="4238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000" b="1" i="0" u="none" strike="noStrike" cap="none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rPr>
              <a:t>Comparative Genomics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>
              <a:solidFill>
                <a:srgbClr val="00213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1937" y="719137"/>
            <a:ext cx="1473199" cy="100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82800" y="2201863"/>
            <a:ext cx="1473199" cy="100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7137" y="2036763"/>
            <a:ext cx="1473199" cy="100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82800" y="4160837"/>
            <a:ext cx="1473199" cy="100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7137" y="4160837"/>
            <a:ext cx="1473199" cy="1003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Shape 71"/>
          <p:cNvCxnSpPr>
            <a:stCxn id="66" idx="1"/>
          </p:cNvCxnSpPr>
          <p:nvPr/>
        </p:nvCxnSpPr>
        <p:spPr>
          <a:xfrm flipH="1">
            <a:off x="2960737" y="1220788"/>
            <a:ext cx="1111200" cy="981000"/>
          </a:xfrm>
          <a:prstGeom prst="straightConnector1">
            <a:avLst/>
          </a:prstGeom>
          <a:noFill/>
          <a:ln w="38100" cap="flat" cmpd="sng">
            <a:solidFill>
              <a:srgbClr val="18568A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72" name="Shape 72"/>
          <p:cNvCxnSpPr>
            <a:stCxn id="66" idx="3"/>
            <a:endCxn id="68" idx="0"/>
          </p:cNvCxnSpPr>
          <p:nvPr/>
        </p:nvCxnSpPr>
        <p:spPr>
          <a:xfrm>
            <a:off x="5545137" y="1220788"/>
            <a:ext cx="1498500" cy="816000"/>
          </a:xfrm>
          <a:prstGeom prst="straightConnector1">
            <a:avLst/>
          </a:prstGeom>
          <a:noFill/>
          <a:ln w="38100" cap="flat" cmpd="sng">
            <a:solidFill>
              <a:srgbClr val="18568A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73" name="Shape 73"/>
          <p:cNvCxnSpPr>
            <a:stCxn id="67" idx="2"/>
          </p:cNvCxnSpPr>
          <p:nvPr/>
        </p:nvCxnSpPr>
        <p:spPr>
          <a:xfrm>
            <a:off x="2819399" y="3205163"/>
            <a:ext cx="0" cy="1163700"/>
          </a:xfrm>
          <a:prstGeom prst="straightConnector1">
            <a:avLst/>
          </a:prstGeom>
          <a:noFill/>
          <a:ln w="38100" cap="flat" cmpd="sng">
            <a:solidFill>
              <a:srgbClr val="18568A"/>
            </a:solidFill>
            <a:prstDash val="dash"/>
            <a:round/>
            <a:headEnd type="none" w="med" len="med"/>
            <a:tailEnd type="stealth" w="lg" len="lg"/>
          </a:ln>
        </p:spPr>
      </p:cxnSp>
      <p:cxnSp>
        <p:nvCxnSpPr>
          <p:cNvPr id="74" name="Shape 74"/>
          <p:cNvCxnSpPr>
            <a:stCxn id="68" idx="2"/>
            <a:endCxn id="70" idx="0"/>
          </p:cNvCxnSpPr>
          <p:nvPr/>
        </p:nvCxnSpPr>
        <p:spPr>
          <a:xfrm>
            <a:off x="7043737" y="3040063"/>
            <a:ext cx="0" cy="1120800"/>
          </a:xfrm>
          <a:prstGeom prst="straightConnector1">
            <a:avLst/>
          </a:prstGeom>
          <a:noFill/>
          <a:ln w="38100" cap="flat" cmpd="sng">
            <a:solidFill>
              <a:srgbClr val="18568A"/>
            </a:solidFill>
            <a:prstDash val="dash"/>
            <a:round/>
            <a:headEnd type="none" w="med" len="med"/>
            <a:tailEnd type="stealth" w="lg" len="lg"/>
          </a:ln>
        </p:spPr>
      </p:cxnSp>
      <p:pic>
        <p:nvPicPr>
          <p:cNvPr id="75" name="Shape 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37538" y="2286000"/>
            <a:ext cx="558799" cy="417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21638" y="4195762"/>
            <a:ext cx="990599" cy="73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/>
          <p:nvPr/>
        </p:nvSpPr>
        <p:spPr>
          <a:xfrm>
            <a:off x="8407400" y="2770188"/>
            <a:ext cx="279399" cy="1346199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25400" cap="flat" cmpd="sng">
            <a:solidFill>
              <a:srgbClr val="1440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Shape 78"/>
          <p:cNvSpPr/>
          <p:nvPr/>
        </p:nvSpPr>
        <p:spPr>
          <a:xfrm>
            <a:off x="2039938" y="5095875"/>
            <a:ext cx="1954381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4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L. mexicana </a:t>
            </a:r>
            <a:r>
              <a:rPr lang="en-GB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M379 wt</a:t>
            </a:r>
          </a:p>
        </p:txBody>
      </p:sp>
      <p:sp>
        <p:nvSpPr>
          <p:cNvPr id="79" name="Shape 79"/>
          <p:cNvSpPr/>
          <p:nvPr/>
        </p:nvSpPr>
        <p:spPr>
          <a:xfrm>
            <a:off x="5943600" y="5102225"/>
            <a:ext cx="2467086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4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L. mexicana </a:t>
            </a:r>
            <a:r>
              <a:rPr lang="en-GB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M379 AmpB-R</a:t>
            </a:r>
          </a:p>
        </p:txBody>
      </p:sp>
      <p:sp>
        <p:nvSpPr>
          <p:cNvPr id="80" name="Shape 80"/>
          <p:cNvSpPr/>
          <p:nvPr/>
        </p:nvSpPr>
        <p:spPr>
          <a:xfrm>
            <a:off x="3671887" y="1658938"/>
            <a:ext cx="2490787" cy="3079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4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L. mex. </a:t>
            </a:r>
            <a:r>
              <a:rPr lang="en-GB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M379 wt progenitor</a:t>
            </a:r>
          </a:p>
        </p:txBody>
      </p:sp>
      <p:sp>
        <p:nvSpPr>
          <p:cNvPr id="81" name="Shape 81"/>
          <p:cNvSpPr/>
          <p:nvPr/>
        </p:nvSpPr>
        <p:spPr>
          <a:xfrm>
            <a:off x="7296150" y="3508375"/>
            <a:ext cx="657551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4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~25</a:t>
            </a:r>
          </a:p>
        </p:txBody>
      </p:sp>
      <p:sp>
        <p:nvSpPr>
          <p:cNvPr id="82" name="Shape 82"/>
          <p:cNvSpPr/>
          <p:nvPr/>
        </p:nvSpPr>
        <p:spPr>
          <a:xfrm>
            <a:off x="2882900" y="3508375"/>
            <a:ext cx="657551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4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~25</a:t>
            </a:r>
          </a:p>
        </p:txBody>
      </p:sp>
      <p:sp>
        <p:nvSpPr>
          <p:cNvPr id="83" name="Shape 83"/>
          <p:cNvSpPr/>
          <p:nvPr/>
        </p:nvSpPr>
        <p:spPr>
          <a:xfrm>
            <a:off x="7874000" y="1814513"/>
            <a:ext cx="1518364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Increase Dose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Amphotericin B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>
            <a:off x="536575" y="11112"/>
            <a:ext cx="8796338" cy="7397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800" b="1" dirty="0">
                <a:solidFill>
                  <a:schemeClr val="dk1"/>
                </a:solidFill>
              </a:rPr>
              <a:t>Chromatography-Mass Spectrometry</a:t>
            </a:r>
            <a:r>
              <a:rPr lang="en-GB" sz="2800" b="1" i="0" u="none" strike="noStrike" cap="none" dirty="0">
                <a:solidFill>
                  <a:schemeClr val="dk1"/>
                </a:solidFill>
                <a:sym typeface="Arial"/>
              </a:rPr>
              <a:t> Workflow</a:t>
            </a:r>
          </a:p>
        </p:txBody>
      </p:sp>
      <p:grpSp>
        <p:nvGrpSpPr>
          <p:cNvPr id="89" name="Shape 89"/>
          <p:cNvGrpSpPr/>
          <p:nvPr/>
        </p:nvGrpSpPr>
        <p:grpSpPr>
          <a:xfrm>
            <a:off x="638175" y="2842048"/>
            <a:ext cx="9174389" cy="561136"/>
            <a:chOff x="0" y="2830935"/>
            <a:chExt cx="9174389" cy="561136"/>
          </a:xfrm>
        </p:grpSpPr>
        <p:sp>
          <p:nvSpPr>
            <p:cNvPr id="90" name="Shape 90"/>
            <p:cNvSpPr/>
            <p:nvPr/>
          </p:nvSpPr>
          <p:spPr>
            <a:xfrm>
              <a:off x="0" y="2830935"/>
              <a:ext cx="1402844" cy="561136"/>
            </a:xfrm>
            <a:prstGeom prst="homePlate">
              <a:avLst>
                <a:gd name="adj" fmla="val 50000"/>
              </a:avLst>
            </a:prstGeom>
            <a:solidFill>
              <a:srgbClr val="30617F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 txBox="1"/>
            <p:nvPr/>
          </p:nvSpPr>
          <p:spPr>
            <a:xfrm>
              <a:off x="0" y="2830935"/>
              <a:ext cx="1262560" cy="561136"/>
            </a:xfrm>
            <a:prstGeom prst="rect">
              <a:avLst/>
            </a:prstGeom>
            <a:noFill/>
            <a:ln>
              <a:noFill/>
            </a:ln>
          </p:spPr>
          <p:txBody>
            <a:bodyPr lIns="64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2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Obtain Raw Data</a:t>
              </a:r>
            </a:p>
          </p:txBody>
        </p:sp>
        <p:sp>
          <p:nvSpPr>
            <p:cNvPr id="92" name="Shape 92"/>
            <p:cNvSpPr/>
            <p:nvPr/>
          </p:nvSpPr>
          <p:spPr>
            <a:xfrm>
              <a:off x="1037891" y="2830935"/>
              <a:ext cx="1402844" cy="561136"/>
            </a:xfrm>
            <a:prstGeom prst="chevron">
              <a:avLst>
                <a:gd name="adj" fmla="val 50000"/>
              </a:avLst>
            </a:prstGeom>
            <a:solidFill>
              <a:srgbClr val="467EA5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 txBox="1"/>
            <p:nvPr/>
          </p:nvSpPr>
          <p:spPr>
            <a:xfrm>
              <a:off x="1318459" y="2830935"/>
              <a:ext cx="841706" cy="561136"/>
            </a:xfrm>
            <a:prstGeom prst="rect">
              <a:avLst/>
            </a:prstGeom>
            <a:noFill/>
            <a:ln>
              <a:noFill/>
            </a:ln>
          </p:spPr>
          <p:txBody>
            <a:bodyPr lIns="48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2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Quality Control</a:t>
              </a:r>
            </a:p>
          </p:txBody>
        </p:sp>
        <p:sp>
          <p:nvSpPr>
            <p:cNvPr id="94" name="Shape 94"/>
            <p:cNvSpPr/>
            <p:nvPr/>
          </p:nvSpPr>
          <p:spPr>
            <a:xfrm>
              <a:off x="2160166" y="2830935"/>
              <a:ext cx="1402844" cy="561136"/>
            </a:xfrm>
            <a:prstGeom prst="chevron">
              <a:avLst>
                <a:gd name="adj" fmla="val 50000"/>
              </a:avLst>
            </a:prstGeom>
            <a:solidFill>
              <a:srgbClr val="6F9AB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2409554" y="2830935"/>
              <a:ext cx="841706" cy="561136"/>
            </a:xfrm>
            <a:prstGeom prst="rect">
              <a:avLst/>
            </a:prstGeom>
            <a:noFill/>
            <a:ln>
              <a:noFill/>
            </a:ln>
          </p:spPr>
          <p:txBody>
            <a:bodyPr lIns="48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2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Convert to </a:t>
              </a:r>
              <a:r>
                <a:rPr lang="en-GB" sz="1200" b="0" i="0" u="none" strike="noStrike" cap="none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mzXML</a:t>
              </a:r>
              <a:endParaRPr lang="en-GB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3282442" y="2830935"/>
              <a:ext cx="1402844" cy="561136"/>
            </a:xfrm>
            <a:prstGeom prst="chevron">
              <a:avLst>
                <a:gd name="adj" fmla="val 50000"/>
              </a:avLst>
            </a:prstGeom>
            <a:solidFill>
              <a:srgbClr val="9DB6C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 txBox="1"/>
            <p:nvPr/>
          </p:nvSpPr>
          <p:spPr>
            <a:xfrm>
              <a:off x="3563010" y="2830935"/>
              <a:ext cx="841706" cy="561136"/>
            </a:xfrm>
            <a:prstGeom prst="rect">
              <a:avLst/>
            </a:prstGeom>
            <a:noFill/>
            <a:ln>
              <a:noFill/>
            </a:ln>
          </p:spPr>
          <p:txBody>
            <a:bodyPr lIns="48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Pick Peaks</a:t>
              </a:r>
            </a:p>
          </p:txBody>
        </p:sp>
        <p:sp>
          <p:nvSpPr>
            <p:cNvPr id="98" name="Shape 98"/>
            <p:cNvSpPr/>
            <p:nvPr/>
          </p:nvSpPr>
          <p:spPr>
            <a:xfrm>
              <a:off x="4404717" y="2830935"/>
              <a:ext cx="1402844" cy="561136"/>
            </a:xfrm>
            <a:prstGeom prst="chevron">
              <a:avLst>
                <a:gd name="adj" fmla="val 50000"/>
              </a:avLst>
            </a:prstGeom>
            <a:solidFill>
              <a:srgbClr val="C8D3DF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 txBox="1"/>
            <p:nvPr/>
          </p:nvSpPr>
          <p:spPr>
            <a:xfrm>
              <a:off x="4685287" y="2830935"/>
              <a:ext cx="841706" cy="561136"/>
            </a:xfrm>
            <a:prstGeom prst="rect">
              <a:avLst/>
            </a:prstGeom>
            <a:noFill/>
            <a:ln>
              <a:noFill/>
            </a:ln>
          </p:spPr>
          <p:txBody>
            <a:bodyPr lIns="48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Filter (Group) Peaks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5526994" y="2830935"/>
              <a:ext cx="1402844" cy="561136"/>
            </a:xfrm>
            <a:prstGeom prst="chevron">
              <a:avLst>
                <a:gd name="adj" fmla="val 50000"/>
              </a:avLst>
            </a:prstGeom>
            <a:solidFill>
              <a:srgbClr val="9DB6C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 txBox="1"/>
            <p:nvPr/>
          </p:nvSpPr>
          <p:spPr>
            <a:xfrm>
              <a:off x="5807562" y="2830935"/>
              <a:ext cx="841706" cy="561136"/>
            </a:xfrm>
            <a:prstGeom prst="rect">
              <a:avLst/>
            </a:prstGeom>
            <a:noFill/>
            <a:ln>
              <a:noFill/>
            </a:ln>
          </p:spPr>
          <p:txBody>
            <a:bodyPr lIns="48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Annotate Peaks</a:t>
              </a:r>
            </a:p>
          </p:txBody>
        </p:sp>
        <p:sp>
          <p:nvSpPr>
            <p:cNvPr id="102" name="Shape 102"/>
            <p:cNvSpPr/>
            <p:nvPr/>
          </p:nvSpPr>
          <p:spPr>
            <a:xfrm>
              <a:off x="6649268" y="2830935"/>
              <a:ext cx="1402844" cy="561136"/>
            </a:xfrm>
            <a:prstGeom prst="chevron">
              <a:avLst>
                <a:gd name="adj" fmla="val 50000"/>
              </a:avLst>
            </a:prstGeom>
            <a:solidFill>
              <a:srgbClr val="6F9AB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 txBox="1"/>
            <p:nvPr/>
          </p:nvSpPr>
          <p:spPr>
            <a:xfrm>
              <a:off x="6929838" y="2830935"/>
              <a:ext cx="841706" cy="561136"/>
            </a:xfrm>
            <a:prstGeom prst="rect">
              <a:avLst/>
            </a:prstGeom>
            <a:noFill/>
            <a:ln>
              <a:noFill/>
            </a:ln>
          </p:spPr>
          <p:txBody>
            <a:bodyPr lIns="48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2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Apply Stats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7771545" y="2830935"/>
              <a:ext cx="1402844" cy="561136"/>
            </a:xfrm>
            <a:prstGeom prst="chevron">
              <a:avLst>
                <a:gd name="adj" fmla="val 50000"/>
              </a:avLst>
            </a:prstGeom>
            <a:solidFill>
              <a:srgbClr val="467EA5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 txBox="1"/>
            <p:nvPr/>
          </p:nvSpPr>
          <p:spPr>
            <a:xfrm>
              <a:off x="8052114" y="2830935"/>
              <a:ext cx="841706" cy="561136"/>
            </a:xfrm>
            <a:prstGeom prst="rect">
              <a:avLst/>
            </a:prstGeom>
            <a:noFill/>
            <a:ln>
              <a:noFill/>
            </a:ln>
          </p:spPr>
          <p:txBody>
            <a:bodyPr lIns="48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2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Interpret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/>
        </p:nvSpPr>
        <p:spPr>
          <a:xfrm>
            <a:off x="536575" y="11112"/>
            <a:ext cx="8796338" cy="7397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Metabolome Scale Data</a:t>
            </a:r>
          </a:p>
        </p:txBody>
      </p:sp>
      <p:grpSp>
        <p:nvGrpSpPr>
          <p:cNvPr id="128" name="Shape 128"/>
          <p:cNvGrpSpPr/>
          <p:nvPr/>
        </p:nvGrpSpPr>
        <p:grpSpPr>
          <a:xfrm>
            <a:off x="1384559" y="959768"/>
            <a:ext cx="6603999" cy="4402666"/>
            <a:chOff x="0" y="0"/>
            <a:chExt cx="6603999" cy="4402666"/>
          </a:xfrm>
        </p:grpSpPr>
        <p:sp>
          <p:nvSpPr>
            <p:cNvPr id="129" name="Shape 129"/>
            <p:cNvSpPr/>
            <p:nvPr/>
          </p:nvSpPr>
          <p:spPr>
            <a:xfrm rot="10800000">
              <a:off x="0" y="0"/>
              <a:ext cx="6603999" cy="550333"/>
            </a:xfrm>
            <a:prstGeom prst="trapezoid">
              <a:avLst>
                <a:gd name="adj" fmla="val 75000"/>
              </a:avLst>
            </a:prstGeom>
            <a:solidFill>
              <a:srgbClr val="30617F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 txBox="1"/>
            <p:nvPr/>
          </p:nvSpPr>
          <p:spPr>
            <a:xfrm>
              <a:off x="1155699" y="0"/>
              <a:ext cx="4292600" cy="550333"/>
            </a:xfrm>
            <a:prstGeom prst="rect">
              <a:avLst/>
            </a:prstGeom>
            <a:noFill/>
            <a:ln>
              <a:noFill/>
            </a:ln>
          </p:spPr>
          <p:txBody>
            <a:bodyPr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5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Raw Data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SzPct val="25000"/>
                <a:buNone/>
              </a:pPr>
              <a:r>
                <a:rPr lang="en-GB" sz="15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300MB/file</a:t>
              </a:r>
            </a:p>
          </p:txBody>
        </p:sp>
        <p:sp>
          <p:nvSpPr>
            <p:cNvPr id="131" name="Shape 131"/>
            <p:cNvSpPr/>
            <p:nvPr/>
          </p:nvSpPr>
          <p:spPr>
            <a:xfrm rot="10800000">
              <a:off x="412748" y="550333"/>
              <a:ext cx="5778499" cy="550333"/>
            </a:xfrm>
            <a:prstGeom prst="trapezoid">
              <a:avLst>
                <a:gd name="adj" fmla="val 75000"/>
              </a:avLst>
            </a:prstGeom>
            <a:solidFill>
              <a:srgbClr val="467EA5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 txBox="1"/>
            <p:nvPr/>
          </p:nvSpPr>
          <p:spPr>
            <a:xfrm>
              <a:off x="1423987" y="550333"/>
              <a:ext cx="3756024" cy="550333"/>
            </a:xfrm>
            <a:prstGeom prst="rect">
              <a:avLst/>
            </a:prstGeom>
            <a:noFill/>
            <a:ln>
              <a:noFill/>
            </a:ln>
          </p:spPr>
          <p:txBody>
            <a:bodyPr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500" dirty="0">
                  <a:solidFill>
                    <a:schemeClr val="lt1"/>
                  </a:solidFill>
                </a:rPr>
                <a:t>Features detected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5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50,000</a:t>
              </a:r>
            </a:p>
          </p:txBody>
        </p:sp>
        <p:sp>
          <p:nvSpPr>
            <p:cNvPr id="133" name="Shape 133"/>
            <p:cNvSpPr/>
            <p:nvPr/>
          </p:nvSpPr>
          <p:spPr>
            <a:xfrm rot="10800000">
              <a:off x="825499" y="1100666"/>
              <a:ext cx="4953000" cy="550333"/>
            </a:xfrm>
            <a:prstGeom prst="trapezoid">
              <a:avLst>
                <a:gd name="adj" fmla="val 75000"/>
              </a:avLst>
            </a:prstGeom>
            <a:solidFill>
              <a:srgbClr val="6F9AB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 txBox="1"/>
            <p:nvPr/>
          </p:nvSpPr>
          <p:spPr>
            <a:xfrm>
              <a:off x="1692275" y="1100666"/>
              <a:ext cx="3219450" cy="550333"/>
            </a:xfrm>
            <a:prstGeom prst="rect">
              <a:avLst/>
            </a:prstGeom>
            <a:noFill/>
            <a:ln>
              <a:noFill/>
            </a:ln>
          </p:spPr>
          <p:txBody>
            <a:bodyPr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5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Peaks picked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SzPct val="25000"/>
                <a:buNone/>
              </a:pPr>
              <a:r>
                <a:rPr lang="en-GB" sz="15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5000</a:t>
              </a:r>
            </a:p>
          </p:txBody>
        </p:sp>
        <p:sp>
          <p:nvSpPr>
            <p:cNvPr id="135" name="Shape 135"/>
            <p:cNvSpPr/>
            <p:nvPr/>
          </p:nvSpPr>
          <p:spPr>
            <a:xfrm rot="10800000">
              <a:off x="1238249" y="1650999"/>
              <a:ext cx="4127500" cy="550333"/>
            </a:xfrm>
            <a:prstGeom prst="trapezoid">
              <a:avLst>
                <a:gd name="adj" fmla="val 75000"/>
              </a:avLst>
            </a:prstGeom>
            <a:solidFill>
              <a:srgbClr val="9DB6C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 txBox="1"/>
            <p:nvPr/>
          </p:nvSpPr>
          <p:spPr>
            <a:xfrm>
              <a:off x="1981200" y="1650999"/>
              <a:ext cx="2682874" cy="550333"/>
            </a:xfrm>
            <a:prstGeom prst="rect">
              <a:avLst/>
            </a:prstGeom>
            <a:noFill/>
            <a:ln>
              <a:noFill/>
            </a:ln>
          </p:spPr>
          <p:txBody>
            <a:bodyPr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5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Peaks filtered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SzPct val="25000"/>
                <a:buNone/>
              </a:pPr>
              <a:r>
                <a:rPr lang="en-GB" sz="15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2000</a:t>
              </a:r>
            </a:p>
          </p:txBody>
        </p:sp>
        <p:sp>
          <p:nvSpPr>
            <p:cNvPr id="137" name="Shape 137"/>
            <p:cNvSpPr/>
            <p:nvPr/>
          </p:nvSpPr>
          <p:spPr>
            <a:xfrm rot="10800000">
              <a:off x="1651000" y="2201333"/>
              <a:ext cx="3301999" cy="550333"/>
            </a:xfrm>
            <a:prstGeom prst="trapezoid">
              <a:avLst>
                <a:gd name="adj" fmla="val 75000"/>
              </a:avLst>
            </a:prstGeom>
            <a:solidFill>
              <a:srgbClr val="C8D3DF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 txBox="1"/>
            <p:nvPr/>
          </p:nvSpPr>
          <p:spPr>
            <a:xfrm>
              <a:off x="2228849" y="2201333"/>
              <a:ext cx="2146300" cy="550333"/>
            </a:xfrm>
            <a:prstGeom prst="rect">
              <a:avLst/>
            </a:prstGeom>
            <a:noFill/>
            <a:ln>
              <a:noFill/>
            </a:ln>
          </p:spPr>
          <p:txBody>
            <a:bodyPr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5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Peaks </a:t>
              </a:r>
              <a:r>
                <a:rPr lang="en-GB" sz="1500" b="0" i="0" u="none" strike="noStrike" cap="none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ID’d</a:t>
              </a:r>
              <a:r>
                <a:rPr lang="en-GB" sz="15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/Annotated 1000</a:t>
              </a:r>
            </a:p>
          </p:txBody>
        </p:sp>
        <p:sp>
          <p:nvSpPr>
            <p:cNvPr id="139" name="Shape 139"/>
            <p:cNvSpPr/>
            <p:nvPr/>
          </p:nvSpPr>
          <p:spPr>
            <a:xfrm rot="10800000">
              <a:off x="2063749" y="2751665"/>
              <a:ext cx="2476500" cy="550333"/>
            </a:xfrm>
            <a:prstGeom prst="trapezoid">
              <a:avLst>
                <a:gd name="adj" fmla="val 75000"/>
              </a:avLst>
            </a:prstGeom>
            <a:solidFill>
              <a:srgbClr val="9DB6C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 txBox="1"/>
            <p:nvPr/>
          </p:nvSpPr>
          <p:spPr>
            <a:xfrm>
              <a:off x="2497136" y="2751666"/>
              <a:ext cx="1609725" cy="550333"/>
            </a:xfrm>
            <a:prstGeom prst="rect">
              <a:avLst/>
            </a:prstGeom>
            <a:noFill/>
            <a:ln>
              <a:noFill/>
            </a:ln>
          </p:spPr>
          <p:txBody>
            <a:bodyPr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5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‘Interesting’ Peaks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SzPct val="25000"/>
                <a:buNone/>
              </a:pPr>
              <a:r>
                <a:rPr lang="en-GB" sz="15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100</a:t>
              </a:r>
            </a:p>
          </p:txBody>
        </p:sp>
        <p:sp>
          <p:nvSpPr>
            <p:cNvPr id="141" name="Shape 141"/>
            <p:cNvSpPr/>
            <p:nvPr/>
          </p:nvSpPr>
          <p:spPr>
            <a:xfrm rot="10800000">
              <a:off x="2476500" y="3301999"/>
              <a:ext cx="1650999" cy="550333"/>
            </a:xfrm>
            <a:prstGeom prst="trapezoid">
              <a:avLst>
                <a:gd name="adj" fmla="val 75000"/>
              </a:avLst>
            </a:prstGeom>
            <a:solidFill>
              <a:srgbClr val="6F9AB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 txBox="1"/>
            <p:nvPr/>
          </p:nvSpPr>
          <p:spPr>
            <a:xfrm>
              <a:off x="2765425" y="3302000"/>
              <a:ext cx="1073150" cy="550333"/>
            </a:xfrm>
            <a:prstGeom prst="rect">
              <a:avLst/>
            </a:prstGeom>
            <a:noFill/>
            <a:ln>
              <a:noFill/>
            </a:ln>
          </p:spPr>
          <p:txBody>
            <a:bodyPr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Candidates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 dirty="0">
                  <a:solidFill>
                    <a:schemeClr val="lt1"/>
                  </a:solidFill>
                </a:rPr>
                <a:t>20</a:t>
              </a:r>
              <a:endParaRPr sz="15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 rot="10800000">
              <a:off x="2889250" y="3852333"/>
              <a:ext cx="825499" cy="550333"/>
            </a:xfrm>
            <a:prstGeom prst="trapezoid">
              <a:avLst>
                <a:gd name="adj" fmla="val 75000"/>
              </a:avLst>
            </a:prstGeom>
            <a:solidFill>
              <a:srgbClr val="467EA5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 txBox="1"/>
            <p:nvPr/>
          </p:nvSpPr>
          <p:spPr>
            <a:xfrm>
              <a:off x="2889250" y="3852332"/>
              <a:ext cx="825499" cy="550333"/>
            </a:xfrm>
            <a:prstGeom prst="rect">
              <a:avLst/>
            </a:prstGeom>
            <a:noFill/>
            <a:ln>
              <a:noFill/>
            </a:ln>
          </p:spPr>
          <p:txBody>
            <a:bodyPr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Shape 145"/>
          <p:cNvSpPr txBox="1"/>
          <p:nvPr/>
        </p:nvSpPr>
        <p:spPr>
          <a:xfrm>
            <a:off x="254000" y="903266"/>
            <a:ext cx="1612900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Wild-Type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8145884" y="903265"/>
            <a:ext cx="1612900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Drug-Resistant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/>
        </p:nvSpPr>
        <p:spPr>
          <a:xfrm>
            <a:off x="536575" y="1103312"/>
            <a:ext cx="8796338" cy="374461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Quality Control / Quality Assurance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XCMS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3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MzMatch.R</a:t>
            </a:r>
            <a:endParaRPr lang="en-GB"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IDEOM post processing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3200" dirty="0">
                <a:solidFill>
                  <a:schemeClr val="dk1"/>
                </a:solidFill>
              </a:rPr>
              <a:t>Interpretation</a:t>
            </a:r>
            <a:endParaRPr lang="en-GB"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05201" y="241676"/>
            <a:ext cx="79223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buSzPct val="25000"/>
            </a:pPr>
            <a:r>
              <a:rPr lang="en-GB" sz="2400" b="1" dirty="0">
                <a:solidFill>
                  <a:schemeClr val="dk1"/>
                </a:solidFill>
              </a:rPr>
              <a:t>From raw data to information – how do we get there?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9584" t="11945" r="66823" b="76944"/>
          <a:stretch/>
        </p:blipFill>
        <p:spPr>
          <a:xfrm>
            <a:off x="901699" y="1600200"/>
            <a:ext cx="7910513" cy="20955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999722" y="241676"/>
            <a:ext cx="35333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buSzPct val="25000"/>
            </a:pPr>
            <a:r>
              <a:rPr lang="en-GB" sz="2400" b="1" dirty="0">
                <a:solidFill>
                  <a:schemeClr val="dk1"/>
                </a:solidFill>
              </a:rPr>
              <a:t>Setting up the analysis</a:t>
            </a:r>
          </a:p>
        </p:txBody>
      </p:sp>
      <p:sp>
        <p:nvSpPr>
          <p:cNvPr id="4" name="Rectangle 3"/>
          <p:cNvSpPr/>
          <p:nvPr/>
        </p:nvSpPr>
        <p:spPr>
          <a:xfrm>
            <a:off x="2176843" y="3861176"/>
            <a:ext cx="47981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buSzPct val="25000"/>
            </a:pPr>
            <a:r>
              <a:rPr lang="en-GB" sz="2400" b="1" dirty="0">
                <a:solidFill>
                  <a:schemeClr val="dk1"/>
                </a:solidFill>
              </a:rPr>
              <a:t>Remaining commands run in R</a:t>
            </a:r>
          </a:p>
        </p:txBody>
      </p:sp>
    </p:spTree>
    <p:extLst>
      <p:ext uri="{BB962C8B-B14F-4D97-AF65-F5344CB8AC3E}">
        <p14:creationId xmlns:p14="http://schemas.microsoft.com/office/powerpoint/2010/main" val="1461855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/>
        </p:nvSpPr>
        <p:spPr>
          <a:xfrm>
            <a:off x="536575" y="1103312"/>
            <a:ext cx="8796338" cy="374461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setwd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("J:/Data/Analysis_Name/analysis/Positive")</a:t>
            </a: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endParaRPr lang="en-GB" sz="100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 (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rJava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 (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mzmatch.R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mzmatch.init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(16000)</a:t>
            </a: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endParaRPr lang="en-GB" sz="100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rawfiles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full.names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TRUE,pattern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="\\.mzXML*",recursive=TRUE)</a:t>
            </a: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outputfiles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paste(sub(".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mzXML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*","",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rawfiles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),".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peakml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="")</a:t>
            </a: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1:length(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rawfiles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)){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xset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xcmsSet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rawfiles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method='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centWave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ppm=2, 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peakwidth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=c(5,100), 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snthresh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=3, 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prefilter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=c(3,1000), integrate=1, 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mzdiff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=0.001, 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verbose.columns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=TRUE, 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fitgauss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=FALSE)</a:t>
            </a: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PeakML.xcms.write.SingleMeasurement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xset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xset,filename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outputfiles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],ionisation="positive",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addscans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=2,writeRejected=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FALSE,ApodisationFilter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=TRUE)}</a:t>
            </a: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endParaRPr lang="en-GB" sz="100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21221" y="241676"/>
            <a:ext cx="4490332" cy="577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buSzPct val="25000"/>
            </a:pPr>
            <a:r>
              <a:rPr lang="en-GB" sz="2400" b="1" dirty="0">
                <a:solidFill>
                  <a:schemeClr val="dk1"/>
                </a:solidFill>
              </a:rPr>
              <a:t>Structure of a typical pipeline</a:t>
            </a:r>
          </a:p>
        </p:txBody>
      </p:sp>
    </p:spTree>
    <p:extLst>
      <p:ext uri="{BB962C8B-B14F-4D97-AF65-F5344CB8AC3E}">
        <p14:creationId xmlns:p14="http://schemas.microsoft.com/office/powerpoint/2010/main" val="3538932368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/>
        </p:nvSpPr>
        <p:spPr>
          <a:xfrm>
            <a:off x="536575" y="1103312"/>
            <a:ext cx="8796338" cy="374461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MainClasses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dir.create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("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combined_RSD_filtered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dir.create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("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combined_RSD_rejected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dir.create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("combined")</a:t>
            </a: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1:length(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MainClasses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)){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FILESf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MainClasses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full.names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TRUE,pattern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="\\.peakml$",recursive=TRUE)</a:t>
            </a: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OUTPUTf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paste ("combined/",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MainClasses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],".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peakml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="")</a:t>
            </a: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if(length(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FILESf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)&gt;0){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mzmatch.ipeak.Combine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=paste(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FILESf,collapse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=","),v=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T,rtwindow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=30,o=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OUTPUTf,combination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set",ppm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=5,label=paste(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MainClasses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=""))</a:t>
            </a: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RSDf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paste ("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combined_RSD_filtered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/",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MainClasses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],".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peakml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="")</a:t>
            </a: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REJf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paste ("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combined_RSD_rejected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/",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MainClasses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],".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peakml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="")</a:t>
            </a: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if(length(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FILESf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)&gt;1) 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mzmatch.ipeak.filter.RSDFilter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OUTPUTf,o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RSDf,rejected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REJf,rsd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=0.8,v=T) else 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file.copy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OUTPUTf,RSDf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)}}</a:t>
            </a: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INPUTDIR &lt;- "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combined_RSD_filtered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FILESf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INPUTDIR,full.names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TRUE,pattern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="\\.peakml$")</a:t>
            </a: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endParaRPr lang="en-GB" sz="1000" dirty="0">
              <a:solidFill>
                <a:schemeClr val="dk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21221" y="241676"/>
            <a:ext cx="4490332" cy="577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buSzPct val="25000"/>
            </a:pPr>
            <a:r>
              <a:rPr lang="en-GB" sz="2400" b="1" dirty="0">
                <a:solidFill>
                  <a:schemeClr val="dk1"/>
                </a:solidFill>
              </a:rPr>
              <a:t>Structure of a typical pipeline</a:t>
            </a:r>
          </a:p>
        </p:txBody>
      </p:sp>
    </p:spTree>
    <p:extLst>
      <p:ext uri="{BB962C8B-B14F-4D97-AF65-F5344CB8AC3E}">
        <p14:creationId xmlns:p14="http://schemas.microsoft.com/office/powerpoint/2010/main" val="1099532552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/>
        </p:nvSpPr>
        <p:spPr>
          <a:xfrm>
            <a:off x="536575" y="1103312"/>
            <a:ext cx="8796338" cy="374461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mzmatch.ipeak.Combine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=paste(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FILESf,collapse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=","),v=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T,rtwindow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=30,o="combined.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peakml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",combination="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set",ppm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=5)</a:t>
            </a: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mzmatch.ipeak.filter.NoiseFilter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="combined.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peakml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",o="combined_noisef.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peakml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",v=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T,codadw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=0.8)</a:t>
            </a: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mzmatch.ipeak.filter.SimpleFilter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combined_noisef.peakml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o="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combined_sfdet.peakml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mindetections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=3, v=T)</a:t>
            </a: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mzmatch.ipeak.filter.SimpleFilter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combined_sfdet.peakml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o="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combined_highintensity.peakml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minintensity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=1000, v=T)</a:t>
            </a: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PeakML.GapFiller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(filename = "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combined_highintensity.peakml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ionisation = "positive", 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Rawpath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NULL, 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outputfile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highintensity_gapfilled.peakml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ppm = 0, 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rtwin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0)</a:t>
            </a: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mzmatch.ipeak.sort.RelatedPeaks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="highintensity_gapfilled.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peakml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",v=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T,o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="mzMatch_output.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peakml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basepeaks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="mzMatch_basepeaks.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peakml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",ppm=3,rtwindow=6)</a:t>
            </a: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paste("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relation.id,relation.ship,codadw,charge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mzmatch.ipeak.convert.ConvertToText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="mzMatch_output.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peakml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",o="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mzMATCHoutput.txt",v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T,annotations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</a:t>
            </a:r>
            <a:r>
              <a:rPr lang="en-GB" sz="1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endParaRPr lang="en-GB" sz="1000" dirty="0">
              <a:solidFill>
                <a:schemeClr val="dk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21221" y="241676"/>
            <a:ext cx="4490332" cy="577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buSzPct val="25000"/>
            </a:pPr>
            <a:r>
              <a:rPr lang="en-GB" sz="2400" b="1" dirty="0">
                <a:solidFill>
                  <a:schemeClr val="dk1"/>
                </a:solidFill>
              </a:rPr>
              <a:t>Structure of a typical pipeline</a:t>
            </a:r>
          </a:p>
        </p:txBody>
      </p:sp>
    </p:spTree>
    <p:extLst>
      <p:ext uri="{BB962C8B-B14F-4D97-AF65-F5344CB8AC3E}">
        <p14:creationId xmlns:p14="http://schemas.microsoft.com/office/powerpoint/2010/main" val="3523797617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tandardWhite">
  <a:themeElements>
    <a:clrScheme name="Default Design 1">
      <a:dk1>
        <a:srgbClr val="000000"/>
      </a:dk1>
      <a:lt1>
        <a:srgbClr val="FFFFFF"/>
      </a:lt1>
      <a:dk2>
        <a:srgbClr val="003C69"/>
      </a:dk2>
      <a:lt2>
        <a:srgbClr val="808080"/>
      </a:lt2>
      <a:accent1>
        <a:srgbClr val="1C598C"/>
      </a:accent1>
      <a:accent2>
        <a:srgbClr val="4386AF"/>
      </a:accent2>
      <a:accent3>
        <a:srgbClr val="FFFFFF"/>
      </a:accent3>
      <a:accent4>
        <a:srgbClr val="000000"/>
      </a:accent4>
      <a:accent5>
        <a:srgbClr val="ABB5C5"/>
      </a:accent5>
      <a:accent6>
        <a:srgbClr val="3C799E"/>
      </a:accent6>
      <a:hlink>
        <a:srgbClr val="92BCD6"/>
      </a:hlink>
      <a:folHlink>
        <a:srgbClr val="C5DBE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484</Words>
  <Application>Microsoft Office PowerPoint</Application>
  <PresentationFormat>A4 Paper (210x297 mm)</PresentationFormat>
  <Paragraphs>92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Courier New</vt:lpstr>
      <vt:lpstr>Noto Sans Symbols</vt:lpstr>
      <vt:lpstr>standardWhite</vt:lpstr>
      <vt:lpstr>Leishmania Drug Resistance Metabolomics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Leishmania Drug Resistance Metabolomics</dc:title>
  <dc:creator>Karl</dc:creator>
  <cp:lastModifiedBy>Microsoft account</cp:lastModifiedBy>
  <cp:revision>5</cp:revision>
  <dcterms:modified xsi:type="dcterms:W3CDTF">2016-05-06T17:00:29Z</dcterms:modified>
</cp:coreProperties>
</file>