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713" r:id="rId15"/>
  </p:sldMasterIdLst>
  <p:notesMasterIdLst>
    <p:notesMasterId r:id="rId19"/>
  </p:notesMasterIdLst>
  <p:handoutMasterIdLst>
    <p:handoutMasterId r:id="rId17"/>
  </p:handoutMasterIdLst>
  <p:sldIdLst>
    <p:sldId id="257" r:id="rId21"/>
    <p:sldId id="258" r:id="rId23"/>
    <p:sldId id="315" r:id="rId24"/>
    <p:sldId id="338" r:id="rId26"/>
    <p:sldId id="339" r:id="rId28"/>
    <p:sldId id="340" r:id="rId30"/>
    <p:sldId id="341" r:id="rId32"/>
    <p:sldId id="342" r:id="rId34"/>
    <p:sldId id="343" r:id="rId36"/>
    <p:sldId id="344" r:id="rId38"/>
    <p:sldId id="345" r:id="rId40"/>
    <p:sldId id="346" r:id="rId41"/>
    <p:sldId id="347" r:id="rId43"/>
    <p:sldId id="348" r:id="rId45"/>
    <p:sldId id="349" r:id="rId47"/>
    <p:sldId id="350" r:id="rId49"/>
    <p:sldId id="351" r:id="rId51"/>
    <p:sldId id="352" r:id="rId52"/>
    <p:sldId id="353" r:id="rId54"/>
    <p:sldId id="354" r:id="rId56"/>
    <p:sldId id="355" r:id="rId58"/>
    <p:sldId id="356" r:id="rId60"/>
    <p:sldId id="357" r:id="rId62"/>
    <p:sldId id="358" r:id="rId64"/>
    <p:sldId id="359" r:id="rId66"/>
    <p:sldId id="360" r:id="rId68"/>
    <p:sldId id="337" r:id="rId70"/>
  </p:sldIdLst>
  <p:sldSz cx="9144000" cy="6858000"/>
  <p:notesSz cx="6805930" cy="9939655"/>
  <p:embeddedFontLst>
    <p:embeddedFont>
      <p:font typeface="맑은 고딕" panose="020B0503020000020004" pitchFamily="50" charset="-127"/>
      <p:regular r:id="rId2"/>
      <p:bold r:id="rId1"/>
    </p:embeddedFont>
    <p:embeddedFont>
      <p:font typeface="나눔고딕" panose="020D0604000000000000" pitchFamily="50" charset="-127"/>
      <p:regular r:id="rId6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2" orient="horz" pos="1162" userDrawn="0">
          <p15:clr>
            <a:srgbClr val="A4A3A4"/>
          </p15:clr>
        </p15:guide>
        <p15:guide id="3" orient="horz" pos="276" userDrawn="0">
          <p15:clr>
            <a:srgbClr val="A4A3A4"/>
          </p15:clr>
        </p15:guide>
        <p15:guide id="4" orient="horz" pos="846" userDrawn="0">
          <p15:clr>
            <a:srgbClr val="A4A3A4"/>
          </p15:clr>
        </p15:guide>
        <p15:guide id="6" orient="horz" pos="557" userDrawn="0">
          <p15:clr>
            <a:srgbClr val="A4A3A4"/>
          </p15:clr>
        </p15:guide>
        <p15:guide id="8" orient="horz" pos="1662" userDrawn="0">
          <p15:clr>
            <a:srgbClr val="A4A3A4"/>
          </p15:clr>
        </p15:guide>
        <p15:guide id="10" pos="5526" userDrawn="0">
          <p15:clr>
            <a:srgbClr val="A4A3A4"/>
          </p15:clr>
        </p15:guide>
        <p15:guide id="13" pos="4224" userDrawn="0">
          <p15:clr>
            <a:srgbClr val="A4A3A4"/>
          </p15:clr>
        </p15:guide>
        <p15:guide id="15" pos="490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88A6D2"/>
    <a:srgbClr val="4675BA"/>
    <a:srgbClr val="1D314E"/>
    <a:srgbClr val="9891F3"/>
    <a:srgbClr val="CBB9FD"/>
    <a:srgbClr val="333DFB"/>
    <a:srgbClr val="3D3C3E"/>
    <a:srgbClr val="063656"/>
    <a:srgbClr val="08456E"/>
    <a:srgbClr val="569CF0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856" autoAdjust="0"/>
    <p:restoredTop sz="87721" autoAdjust="0"/>
  </p:normalViewPr>
  <p:slideViewPr>
    <p:cSldViewPr snapToGrid="0" snapToObjects="1">
      <p:cViewPr varScale="1">
        <p:scale>
          <a:sx n="79" d="100"/>
          <a:sy n="79" d="100"/>
        </p:scale>
        <p:origin x="54" y="492"/>
      </p:cViewPr>
      <p:guideLst>
        <p:guide orient="horz" pos="1162"/>
        <p:guide orient="horz" pos="276"/>
        <p:guide orient="horz" pos="846"/>
        <p:guide orient="horz" pos="557"/>
        <p:guide orient="horz" pos="1662"/>
        <p:guide pos="5526"/>
        <p:guide pos="4224"/>
        <p:guide pos="49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628" y="-90"/>
      </p:cViewPr>
      <p:guideLst>
        <p:guide orient="horz" pos="1162"/>
        <p:guide orient="horz" pos="276"/>
        <p:guide orient="horz" pos="846"/>
        <p:guide orient="horz" pos="557"/>
        <p:guide orient="horz" pos="1662"/>
        <p:guide pos="5526"/>
        <p:guide pos="4224"/>
        <p:guide pos="4908"/>
      </p:guideLst>
    </p:cSldViewPr>
  </p:notesViewPr>
  <p:gridSpacing cx="36004" cy="36004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2.fntdata"></Relationship><Relationship Id="rId2" Type="http://schemas.openxmlformats.org/officeDocument/2006/relationships/font" Target="fonts/font1.fntdata"></Relationship><Relationship Id="rId3" Type="http://schemas.microsoft.com/office/2015/10/relationships/revisionInfo" Target="revisionInfo.xml"></Relationship><Relationship Id="rId4" Type="http://schemas.openxmlformats.org/officeDocument/2006/relationships/tableStyles" Target="tableStyles.xml"></Relationship><Relationship Id="rId5" Type="http://schemas.openxmlformats.org/officeDocument/2006/relationships/font" Target="fonts/font4.fntdata"></Relationship><Relationship Id="rId6" Type="http://schemas.openxmlformats.org/officeDocument/2006/relationships/font" Target="fonts/font3.fntdata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handoutMaster" Target="handoutMasters/handoutMaster1.xml"></Relationship><Relationship Id="rId19" Type="http://schemas.openxmlformats.org/officeDocument/2006/relationships/notesMaster" Target="notesMasters/notesMaster1.xml"></Relationship><Relationship Id="rId21" Type="http://schemas.openxmlformats.org/officeDocument/2006/relationships/slide" Target="slides/slide1.xml"></Relationship><Relationship Id="rId23" Type="http://schemas.openxmlformats.org/officeDocument/2006/relationships/slide" Target="slides/slide2.xml"></Relationship><Relationship Id="rId24" Type="http://schemas.openxmlformats.org/officeDocument/2006/relationships/slide" Target="slides/slide3.xml"></Relationship><Relationship Id="rId26" Type="http://schemas.openxmlformats.org/officeDocument/2006/relationships/slide" Target="slides/slide4.xml"></Relationship><Relationship Id="rId28" Type="http://schemas.openxmlformats.org/officeDocument/2006/relationships/slide" Target="slides/slide5.xml"></Relationship><Relationship Id="rId30" Type="http://schemas.openxmlformats.org/officeDocument/2006/relationships/slide" Target="slides/slide6.xml"></Relationship><Relationship Id="rId32" Type="http://schemas.openxmlformats.org/officeDocument/2006/relationships/slide" Target="slides/slide7.xml"></Relationship><Relationship Id="rId34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8" Type="http://schemas.openxmlformats.org/officeDocument/2006/relationships/slide" Target="slides/slide10.xml"></Relationship><Relationship Id="rId40" Type="http://schemas.openxmlformats.org/officeDocument/2006/relationships/slide" Target="slides/slide11.xml"></Relationship><Relationship Id="rId41" Type="http://schemas.openxmlformats.org/officeDocument/2006/relationships/slide" Target="slides/slide12.xml"></Relationship><Relationship Id="rId43" Type="http://schemas.openxmlformats.org/officeDocument/2006/relationships/slide" Target="slides/slide13.xml"></Relationship><Relationship Id="rId45" Type="http://schemas.openxmlformats.org/officeDocument/2006/relationships/slide" Target="slides/slide14.xml"></Relationship><Relationship Id="rId47" Type="http://schemas.openxmlformats.org/officeDocument/2006/relationships/slide" Target="slides/slide15.xml"></Relationship><Relationship Id="rId49" Type="http://schemas.openxmlformats.org/officeDocument/2006/relationships/slide" Target="slides/slide16.xml"></Relationship><Relationship Id="rId51" Type="http://schemas.openxmlformats.org/officeDocument/2006/relationships/slide" Target="slides/slide17.xml"></Relationship><Relationship Id="rId52" Type="http://schemas.openxmlformats.org/officeDocument/2006/relationships/slide" Target="slides/slide18.xml"></Relationship><Relationship Id="rId54" Type="http://schemas.openxmlformats.org/officeDocument/2006/relationships/slide" Target="slides/slide19.xml"></Relationship><Relationship Id="rId56" Type="http://schemas.openxmlformats.org/officeDocument/2006/relationships/slide" Target="slides/slide20.xml"></Relationship><Relationship Id="rId58" Type="http://schemas.openxmlformats.org/officeDocument/2006/relationships/slide" Target="slides/slide21.xml"></Relationship><Relationship Id="rId60" Type="http://schemas.openxmlformats.org/officeDocument/2006/relationships/slide" Target="slides/slide22.xml"></Relationship><Relationship Id="rId62" Type="http://schemas.openxmlformats.org/officeDocument/2006/relationships/slide" Target="slides/slide23.xml"></Relationship><Relationship Id="rId64" Type="http://schemas.openxmlformats.org/officeDocument/2006/relationships/slide" Target="slides/slide24.xml"></Relationship><Relationship Id="rId66" Type="http://schemas.openxmlformats.org/officeDocument/2006/relationships/slide" Target="slides/slide25.xml"></Relationship><Relationship Id="rId68" Type="http://schemas.openxmlformats.org/officeDocument/2006/relationships/slide" Target="slides/slide26.xml"></Relationship><Relationship Id="rId70" Type="http://schemas.openxmlformats.org/officeDocument/2006/relationships/slide" Target="slides/slide27.xml"></Relationship><Relationship Id="rId74" Type="http://schemas.openxmlformats.org/officeDocument/2006/relationships/viewProps" Target="viewProps.xml"></Relationship><Relationship Id="rId7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slide" Target="../slides/slide27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8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4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3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59189" y="6304548"/>
            <a:ext cx="4716379" cy="428960"/>
          </a:xfrm>
        </p:spPr>
        <p:txBody>
          <a:bodyPr/>
          <a:lstStyle>
            <a:lvl1pPr>
              <a:defRPr sz="1600" b="1">
                <a:latin typeface="+mn-ea"/>
                <a:ea typeface="+mn-ea"/>
              </a:defRPr>
            </a:lvl1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77" r:id="rId7"/>
    <p:sldLayoutId id="214748366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6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866195389169.png"></Relationship><Relationship Id="rId3" Type="http://schemas.openxmlformats.org/officeDocument/2006/relationships/image" Target="../media/fImage429435395724.png"></Relationship><Relationship Id="rId4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571675471478.png"></Relationship><Relationship Id="rId3" Type="http://schemas.openxmlformats.org/officeDocument/2006/relationships/notesSlide" Target="../notesSlides/notesSlide11.xml"></Relationship><Relationship Id="rId4" Type="http://schemas.openxmlformats.org/officeDocument/2006/relationships/slideLayout" Target="../slideLayouts/slideLayout8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622155599358.png"></Relationship><Relationship Id="rId3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413575696962.png"></Relationship><Relationship Id="rId3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608565794464.png"></Relationship><Relationship Id="rId3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352626015705.png"></Relationship><Relationship Id="rId3" Type="http://schemas.openxmlformats.org/officeDocument/2006/relationships/notesSlide" Target="../notesSlides/notesSlide17.xml"></Relationship><Relationship Id="rId4" Type="http://schemas.openxmlformats.org/officeDocument/2006/relationships/slideLayout" Target="../slideLayouts/slideLayout8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275896158145.png"></Relationship><Relationship Id="rId3" Type="http://schemas.openxmlformats.org/officeDocument/2006/relationships/image" Target="../media/fImage450176193281.png"></Relationship><Relationship Id="rId4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notesSlide" Target="../notesSlides/notesSlide20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1112256506827.png"></Relationship><Relationship Id="rId3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notesSlide" Target="../notesSlides/notesSlide2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839576519961.png"></Relationship><Relationship Id="rId3" Type="http://schemas.openxmlformats.org/officeDocument/2006/relationships/notesSlide" Target="../notesSlides/notesSlide23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notesSlide" Target="../notesSlides/notesSlide24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notesSlide" Target="../notesSlides/notesSlide25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notesSlide" Target="../notesSlides/notesSlide26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notesSlide" Target="../notesSlides/notesSlide27.xml"></Relationship><Relationship Id="rId3" Type="http://schemas.openxmlformats.org/officeDocument/2006/relationships/slideLayout" Target="../slideLayouts/slideLayout6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8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7449449741.png"></Relationship><Relationship Id="rId3" Type="http://schemas.openxmlformats.org/officeDocument/2006/relationships/image" Target="../media/fImage359685018467.png"></Relationship><Relationship Id="rId4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1002915186334.png"></Relationship><Relationship Id="rId3" Type="http://schemas.openxmlformats.org/officeDocument/2006/relationships/image" Target="../media/fImage476045196500.png"></Relationship><Relationship Id="rId4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140" y="253365"/>
            <a:ext cx="7773035" cy="3074670"/>
          </a:xfrm>
        </p:spPr>
        <p:txBody>
          <a:bodyPr wrap="square" lIns="91440" tIns="45720" rIns="91440" bIns="45720" numCol="1" vert="horz" anchor="t">
            <a:normAutofit fontScale="9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900" cap="none" dirty="0" smtClean="0" b="1">
                <a:latin typeface="나눔고딕" charset="0"/>
                <a:ea typeface="나눔고딕" charset="0"/>
              </a:rPr>
              <a:t/>
            </a:r>
            <a:br>
              <a:rPr lang="en-US" altLang="ko-KR" sz="4900" cap="none" dirty="0" smtClean="0" b="1">
                <a:latin typeface="나눔고딕" charset="0"/>
                <a:ea typeface="나눔고딕" charset="0"/>
              </a:rPr>
            </a:br>
            <a:r>
              <a:rPr lang="en-US" altLang="ko-KR" sz="4900" cap="none" dirty="0" smtClean="0" b="1">
                <a:latin typeface="나눔고딕" charset="0"/>
                <a:ea typeface="나눔고딕" charset="0"/>
              </a:rPr>
              <a:t/>
            </a:r>
            <a:br>
              <a:rPr lang="en-US" altLang="ko-KR" sz="4900" cap="none" dirty="0" smtClean="0" b="1">
                <a:latin typeface="나눔고딕" charset="0"/>
                <a:ea typeface="나눔고딕" charset="0"/>
              </a:rPr>
            </a:br>
            <a:r>
              <a:rPr lang="en-US" altLang="ko-KR" sz="4900" cap="none" dirty="0" smtClean="0" b="1">
                <a:latin typeface="나눔고딕" charset="0"/>
                <a:ea typeface="나눔고딕" charset="0"/>
              </a:rPr>
              <a:t>Analysis and Evolution of Journaling File Systems</a:t>
            </a:r>
            <a:endParaRPr lang="ko-KR" altLang="en-US" sz="4900" cap="none" dirty="0" smtClean="0" b="1">
              <a:latin typeface="나눔고딕" charset="0"/>
              <a:ea typeface="나눔고딕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985" y="3949065"/>
            <a:ext cx="2160905" cy="1753235"/>
          </a:xfrm>
          <a:ln>
            <a:noFill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spc="-50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2017.07.26</a:t>
            </a:r>
            <a:endParaRPr lang="ko-KR" altLang="en-US" sz="12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spc="-50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DC Lab</a:t>
            </a:r>
            <a:endParaRPr lang="ko-KR" altLang="en-US" sz="12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spc="-50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서영근</a:t>
            </a:r>
            <a:endParaRPr lang="ko-KR" altLang="en-US" sz="12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490" y="3434715"/>
            <a:ext cx="840613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490" y="3989070"/>
            <a:ext cx="15925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490" y="4298950"/>
            <a:ext cx="15925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490" y="4612005"/>
            <a:ext cx="15925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490" y="4923790"/>
            <a:ext cx="15925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 txBox="1">
            <a:spLocks/>
          </p:cNvSpPr>
          <p:nvPr/>
        </p:nvSpPr>
        <p:spPr>
          <a:xfrm>
            <a:off x="4624070" y="6424930"/>
            <a:ext cx="4852670" cy="3759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Ext3 file system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7828914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3. fixed location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 descr="C:/Users/nkiapc/AppData/Roaming/PolarisOffice/ETemp/2900_20074576/fImage86619538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" y="2127885"/>
            <a:ext cx="9106535" cy="2096135"/>
          </a:xfrm>
          <a:prstGeom prst="rect"/>
          <a:noFill/>
        </p:spPr>
      </p:pic>
      <p:pic>
        <p:nvPicPr>
          <p:cNvPr id="33" name="그림 32" descr="C:/Users/nkiapc/AppData/Roaming/PolarisOffice/ETemp/2900_20074576/fImage4294353957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07920" y="4380230"/>
            <a:ext cx="4488815" cy="21266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Ext3 file system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8524875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Concurrency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50mb의 파일을 읽는 foreground 프로세스와 4kb의 블록을 읽는 background 프로세스가 같이 실행되는 환경에서 후자의 프로세스의 fsync 옵션을 바꿔가면서 실험해보자!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700" y="2739390"/>
            <a:ext cx="4063365" cy="3904615"/>
          </a:xfrm>
          <a:prstGeom prst="rect"/>
          <a:noFill/>
        </p:spPr>
      </p:pic>
      <p:sp>
        <p:nvSpPr>
          <p:cNvPr id="33" name="내용 개체 틀 32"/>
          <p:cNvSpPr txBox="1">
            <a:spLocks/>
          </p:cNvSpPr>
          <p:nvPr/>
        </p:nvSpPr>
        <p:spPr>
          <a:xfrm>
            <a:off x="4202430" y="2721610"/>
            <a:ext cx="4763770" cy="3616325"/>
          </a:xfrm>
          <a:prstGeom prst="rect"/>
        </p:spPr>
        <p:txBody>
          <a:bodyPr wrap="square" lIns="9017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Concurrency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 ea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첫번째 그래프를 보면 background 프로세스가 fsync를 하지 않는 다면 성능이 max지만 fsync 를 interval을 짧게 부름에 따라 foreground 프로세스의 성능이 좋지 않음을 알 수 있다.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 ea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두번째 그래프에서 set interval이 짧을 수록 저널데이터가 많다는 뜻이다.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 ea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그 데이터는 foreground 프로세스 , background 프로세스 둘다의 데이터라 fsync 시 한 그룹에 두 데이타가 다 들어있으면 비동기도 씽크를 맞춰야 한다. -&gt; tangled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Ext3 file system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7828914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Journal commit policy (journal size)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저널 데이터 모드에 집중해서 분석해 보자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내용 개체 틀 32"/>
          <p:cNvSpPr txBox="1">
            <a:spLocks/>
          </p:cNvSpPr>
          <p:nvPr/>
        </p:nvSpPr>
        <p:spPr>
          <a:xfrm rot="0">
            <a:off x="3935730" y="2708275"/>
            <a:ext cx="4763135" cy="3615690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저널 사이즈의 1/4 지점에서 bandwidth drop 이 일어난다.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첫번째 drop이 있기전 bandwidth는 in-memory 속도와 같다.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마찬가지로 저널 데이터도 1/4 지점에서 일어난다.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	-&gt; fsync 호출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	ordered와 writeback도 같은 원리 이다.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4" name="그림 33" descr="C:/Users/nkiapc/AppData/Roaming/PolarisOffice/ETemp/2900_20074576/fImage62215559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4950" y="2710815"/>
            <a:ext cx="3968115" cy="38798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Ext3 file system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8551545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Interaction of journal and fixed-location traffic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저널에 쓰는 것과 fixed-location에 쓰는 것의 타이밍은 consistency를 위해 철저히 관리되야 한다.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내용 개체 틀 32"/>
          <p:cNvSpPr txBox="1">
            <a:spLocks/>
          </p:cNvSpPr>
          <p:nvPr/>
        </p:nvSpPr>
        <p:spPr>
          <a:xfrm rot="0">
            <a:off x="3935730" y="2708275"/>
            <a:ext cx="4763135" cy="3615690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저널은 데이타 write가 끝난 다음에 commit 된다.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Ordered journaling의 정책을 확인 할 수 있다.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	문제점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첫번째의 waiting은 필요가 없다.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저널과 데이터의 device가 구분되어 있다면 필요하지 않다.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	-&gt; falsely limited parallelism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4" name="그림 33" descr="C:/Users/nkiapc/AppData/Roaming/PolarisOffice/ETemp/2900_20074576/fImage41357569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00" y="3432810"/>
            <a:ext cx="4298950" cy="2064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Ext3 file system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7828914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Checkpoint policy (journal size)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저널 사이즈가 40mb인 환경에서 테스트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내용 개체 틀 32"/>
          <p:cNvSpPr txBox="1">
            <a:spLocks/>
          </p:cNvSpPr>
          <p:nvPr/>
        </p:nvSpPr>
        <p:spPr>
          <a:xfrm rot="0">
            <a:off x="3935730" y="2708275"/>
            <a:ext cx="4763135" cy="3615690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1mb fsync 인 경우 28mb일때 checkpoint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20mb fsync 인 경우 20mb일때 checkpoint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두번째 그래프의 경우 free space가 저널 공간의 1/2 에서 1/4 사이에 checkpoint가 일어나는 것을 알 수 있다.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fsync 사이즈가 작을 수록 checkpoint를 연기하여 실행하는 것을 알 수 있다.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4" name="그림 33" descr="C:/Users/nkiapc/AppData/Roaming/PolarisOffice/ETemp/2900_20074576/fImage60856579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" y="2705100"/>
            <a:ext cx="4349115" cy="4152264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Ext3 file system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8445500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Eager writing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Ordered mode 랑 data mode는 metadata를 write 하기 전에 data를 먼저 writing하는데, 이를 eager writing 이라 한다.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장점 : data를 자주 flush하므로 disk queue가 크지 않아 전체적인 성능이 향상 된다.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단점 : temporary files 들이 write 될 확률이 높아 I/O 횟수가 늘어난다.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Ext3 file system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8524875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정리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Best performance 를 내는 저널링 모드는 workload 종류에 따라 다르다.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           (ex. random -&gt; data journaling) 그러나 저널 크기나 데이터가 쓰인 양이 더욱 더 큰 영향을 미친다.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Ext3은 compound transaction 에 취약하다. tangled fsync 때문.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Ordered 모드에서 저널 데이타 와 fixed-place 데이타는 겹치지 않고 서로를 기다리는데 처음에는 기다릴 필요가 없다.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Eager writing : ordered 와 data 저널링에서 일어나는 것, I/O load가 늘어날 가능성이 있다.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Ext3 file system - STP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>
            <a:off x="293370" y="1385570"/>
            <a:ext cx="8525510" cy="5040630"/>
          </a:xfrm>
          <a:prstGeom prst="rect"/>
        </p:spPr>
        <p:txBody>
          <a:bodyPr wrap="square" lIns="9017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원리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 eaLnBrk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다양한 변화주기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첫번째, 저널 location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 eaLnBrk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 eaLnBrk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 eaLnBrk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 eaLnBrk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 eaLnBrk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 eaLnBrk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저널 location 위치에 따라 bandwidth가 다르다. 일반적인 ext3은 partition 시작에 저널 공간이 있는데 이를 중간으로 이동하면 ext3의 worst 값을 피할 수 있는 장점이 있다.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20825" y="2680970"/>
            <a:ext cx="4973955" cy="2623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Ext3 file system - STP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8524875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두번째, 저널 mode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원래 저널링 모드는 마운트 단위로 하나의 모드를 이용한다.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하지만 성능 향상을 위해 하나의 트랜잭션 마다 그에 맞는 저널링 모드를 적용시켜 보자!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Sequential : ordered  // random : data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그 결과 ordered 모드는 83.39초, data 모드는 86.67초인데 비해 adaptive 저널링은 51.75초 소요되었다.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Ext3 file system - STP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8524875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세번째, 트랙잭션 grouping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궁극적인 목적은 비동기 프로세스가 동기 프로세스의 영향을 받지 않게 하는 것 -&gt; untangle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Untangle 상태인 프로세스 in-memrory update가 가능하다.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 descr="C:/Users/nkiapc/AppData/Roaming/PolarisOffice/ETemp/2900_20074576/fImage27589615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8945" y="2320925"/>
            <a:ext cx="3674110" cy="1748790"/>
          </a:xfrm>
          <a:prstGeom prst="rect"/>
          <a:noFill/>
        </p:spPr>
      </p:pic>
      <p:pic>
        <p:nvPicPr>
          <p:cNvPr id="33" name="그림 32" descr="C:/Users/nkiapc/AppData/Roaming/PolarisOffice/ETemp/2900_20074576/fImage45017619328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17440" y="2074545"/>
            <a:ext cx="3764915" cy="1989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05" y="1765935"/>
            <a:ext cx="5173980" cy="471551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342900" indent="-342900" algn="l" fontAlgn="auto" defTabSz="914400" eaLnBrk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+mj-lt"/>
              <a:buAutoNum type="arabicPeriod"/>
            </a:pPr>
            <a:r>
              <a:rPr lang="en-US" altLang="ko-KR" sz="1600" cap="none" spc="-50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Introduction </a:t>
            </a:r>
            <a:endParaRPr lang="ko-KR" altLang="en-US" sz="16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42900" indent="-342900" algn="l" fontAlgn="auto" defTabSz="914400" eaLnBrk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+mj-lt"/>
              <a:buAutoNum type="arabicPeriod"/>
            </a:pPr>
            <a:r>
              <a:rPr lang="en-US" altLang="ko-KR" sz="1600" cap="none" spc="-50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Methodology </a:t>
            </a:r>
            <a:endParaRPr lang="ko-KR" altLang="en-US" sz="16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800100" indent="-342900" algn="l" fontAlgn="auto" defTabSz="914400" eaLnBrk="0" lvl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+mj-lt"/>
              <a:buAutoNum type="arabicPeriod"/>
            </a:pPr>
            <a:r>
              <a:rPr lang="en-US" altLang="ko-KR" sz="1600" cap="all" spc="-50" dirty="0" smtClean="0" b="1">
                <a:solidFill>
                  <a:srgbClr val="404040"/>
                </a:solidFill>
                <a:latin typeface="나눔고딕" charset="0"/>
                <a:ea typeface="나눔고딕" charset="0"/>
              </a:rPr>
              <a:t>Semantic Block-Level Analysis </a:t>
            </a:r>
            <a:endParaRPr lang="ko-KR" altLang="en-US" sz="1600" cap="all" dirty="0" smtClean="0" b="1">
              <a:solidFill>
                <a:srgbClr val="404040"/>
              </a:solidFill>
              <a:latin typeface="나눔고딕" charset="0"/>
              <a:ea typeface="나눔고딕" charset="0"/>
            </a:endParaRPr>
          </a:p>
          <a:p>
            <a:pPr marL="800100" indent="-342900" algn="l" fontAlgn="auto" defTabSz="914400" eaLnBrk="0" lvl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+mj-lt"/>
              <a:buAutoNum type="arabicPeriod"/>
            </a:pPr>
            <a:r>
              <a:rPr lang="en-US" altLang="ko-KR" sz="1600" cap="all" spc="-50" dirty="0" smtClean="0" b="1">
                <a:solidFill>
                  <a:srgbClr val="404040"/>
                </a:solidFill>
                <a:latin typeface="나눔고딕" charset="0"/>
                <a:ea typeface="나눔고딕" charset="0"/>
              </a:rPr>
              <a:t>Semantic Trace Playback</a:t>
            </a:r>
            <a:endParaRPr lang="ko-KR" altLang="en-US" sz="1600" cap="all" dirty="0" smtClean="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42900" indent="-342900" algn="l" fontAlgn="auto" defTabSz="914400" eaLnBrk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+mj-lt"/>
              <a:buAutoNum type="arabicPeriod" startAt="3"/>
            </a:pPr>
            <a:r>
              <a:rPr lang="en-US" altLang="ko-KR" sz="1600" cap="none" spc="-50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Ext3 file system</a:t>
            </a:r>
            <a:endParaRPr lang="ko-KR" altLang="en-US" sz="16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800100" indent="-342900" algn="l" fontAlgn="auto" defTabSz="914400" eaLnBrk="0" lvl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+mj-lt"/>
              <a:buAutoNum type="arabicPeriod" startAt="3"/>
            </a:pPr>
            <a:r>
              <a:rPr lang="en-US" altLang="ko-KR" sz="1600" cap="none" spc="-50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SBA</a:t>
            </a:r>
            <a:endParaRPr lang="ko-KR" altLang="en-US" sz="16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800100" indent="-342900" algn="l" fontAlgn="auto" defTabSz="914400" eaLnBrk="0" lvl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+mj-lt"/>
              <a:buAutoNum type="arabicPeriod" startAt="3"/>
            </a:pPr>
            <a:r>
              <a:rPr lang="en-US" altLang="ko-KR" sz="1600" cap="none" spc="-50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STP</a:t>
            </a:r>
            <a:endParaRPr lang="ko-KR" altLang="en-US" sz="16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42900" indent="-342900" algn="l" fontAlgn="auto" defTabSz="914400" eaLnBrk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+mj-lt"/>
              <a:buAutoNum type="arabicPeriod" startAt="3"/>
            </a:pPr>
            <a:r>
              <a:rPr lang="en-US" altLang="ko-KR" sz="1600" cap="none" spc="-50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ReiserFS</a:t>
            </a:r>
            <a:endParaRPr lang="ko-KR" altLang="en-US" sz="16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800100" indent="-342900" algn="l" fontAlgn="auto" defTabSz="914400" eaLnBrk="0" lvl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altLang="ko-KR" sz="1600" cap="none" spc="-50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SBA</a:t>
            </a:r>
            <a:endParaRPr lang="ko-KR" altLang="en-US" sz="16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42900" indent="-342900" algn="l" fontAlgn="auto" defTabSz="914400" eaLnBrk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+mj-lt"/>
              <a:buAutoNum type="arabicPeriod" startAt="3"/>
            </a:pPr>
            <a:r>
              <a:rPr lang="en-US" altLang="ko-KR" sz="1600" cap="none" spc="-50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IBM JFS</a:t>
            </a:r>
            <a:endParaRPr lang="ko-KR" altLang="en-US" sz="16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42900" indent="-342900" algn="l" fontAlgn="auto" defTabSz="914400" eaLnBrk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+mj-lt"/>
              <a:buAutoNum type="arabicPeriod" startAt="3"/>
            </a:pPr>
            <a:r>
              <a:rPr lang="en-US" altLang="ko-KR" sz="1600" cap="none" spc="-50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Windows NTFS</a:t>
            </a:r>
            <a:endParaRPr lang="ko-KR" altLang="en-US" sz="16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254000" indent="-254000" algn="l" fontAlgn="auto" defTabSz="914400" eaLnBrk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1600" cap="none" dirty="0" smtClean="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0" y="152400"/>
            <a:ext cx="8531860" cy="884555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rgbClr val="1D314E"/>
                </a:solidFill>
              </a:rPr>
              <a:t>Content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4624070" y="6424930"/>
            <a:ext cx="4852670" cy="3759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ReiserFS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8524875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background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 Ext3 와 거의 비슷한 파일시스템이다. (저널링 모드 3개, compound transaction)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2가지가 다르다.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254000" indent="25400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1. 데이터 구조로 B+트리 사용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254000" indent="25400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2. 저널의 포맷이 다르다. // ext3 = 파일 // reiserfs = sequence block 최대크기 32mb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ReiserFS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8524875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Basic behavior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Ext3와 거의 비슷하다.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차이점이 있다면, data journal에서 톱날 모양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           의 그래프가 사라졌다.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 descr="C:/Users/nkiapc/AppData/Roaming/PolarisOffice/ETemp/2900_20074576/fImage11122565068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10735" y="885825"/>
            <a:ext cx="3848100" cy="54514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ReiserFS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8524875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Hournal commit policy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 Ext3은 데이터 저널링 기준 1/4 의 데이타가 차면 commit 됬었다.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ReiserFS는 저널 size가 8mb보다 크냐 작냐에 따라 900block // 450 block 으로 나눠서 생각한다.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ReiserFS의 저널 크기는 32mb이므로, 상당히 여유롭게 commit 한다.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ReiserFS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8524875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Checkpoint policy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Ext3 보다 복잡한 구조로, 저널의 남는공간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           고려하는 것이 아니고, concurrent transaction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           의 number도 고려한다. 7/8이 차면 checkpoint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두번쨰 그림에서, 128개 이상의 transcation 이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            있으면 checkpoint 된다.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 descr="C:/Users/nkiapc/AppData/Roaming/PolarisOffice/ETemp/2900_20074576/fImage83957651996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5855" y="2006600"/>
            <a:ext cx="3888105" cy="3824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ReiserFS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8524875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Finding bugs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SBA 기법을 이용하다 보면 파일시스템에 정책만 분석하는 것이 아니고 파일시스템이 잘 구현 되었는지도 자연스럽게 알게 된다.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다음은 논문에서 찾아낸 4가지 버그이다.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>• In the first transaction after a mount, the fsync call returns before any of the data is written.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We tracked this aberrant behavior to an incorrect initialization.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• When a file block is overwritten in writeback mode, its stat information is not updated.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This error occurs due to a failure to update the inode’s transaction information.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• When committing old transactions, dirty data is not always flushed.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We tracked this to erroneously applying a condition to prevent data flushing during journal replay.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• Irrespective of changing the journal thread’s wake up interval, dirty data is not flushed.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7145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This problem occurs due to a simple coding error.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IBM JFS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8524875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IBM JFS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이 파일시스템을 분석할 때 논문에서 코드를 분석하는 것이 아닌 일정 트래픽을 필터해서 시스템에 문제가 있는지 체크하는 기법을 사용하였다.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	이를 통해 여러가지 정보를 알아냈는데,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1. ordered 저널링 모드를 사용한다는 것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2. logging at the record level, 즉 전체를 로깅하는게 아니고 바뀐 structure만 로깅한다.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3. 그룹 concurrent update를 이용하지 않는다. 동기랑 비동기랑 bandwidth 가 달라진다.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4. 저널 write는 timer에 의해 일어나지 않고 다른 방법을 통해서만 된다. 즉, infinite write delay가 생길 가능성이 있다. 이는 reliability에 좋지 않다.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Windows NTFS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8524875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Windows NTFS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윈도우의 기본 파일 시스템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ntfs의 모든 오브젝트는 file이다. metadata, journal 등 전부다 파일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저널은 파일시스템 중간에 위치한다.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데이터 저널링을 하지않고, 블록레벨 저널링을 하지 않는다. JFS 랑 같음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Ordered 저널링을 한다.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140" y="2425065"/>
            <a:ext cx="3474085" cy="104203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490" y="3434715"/>
            <a:ext cx="840613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/>
          <p:cNvSpPr txBox="1">
            <a:spLocks/>
          </p:cNvSpPr>
          <p:nvPr/>
        </p:nvSpPr>
        <p:spPr>
          <a:xfrm>
            <a:off x="4429125" y="6400800"/>
            <a:ext cx="4852670" cy="3759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22061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490" y="548005"/>
            <a:ext cx="840613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370" y="700405"/>
            <a:ext cx="8702040" cy="581025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Introduction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370" y="1385570"/>
            <a:ext cx="7828914" cy="5039995"/>
          </a:xfrm>
          <a:prstGeom prst="rect">
            <a:avLst/>
          </a:prstGeom>
        </p:spPr>
        <p:txBody>
          <a:bodyPr wrap="square" lIns="9017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0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파일시스템이 어떻게 작동하는 지 아는 것은 중요하다.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6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전통적으로 성능만을 체크하는 방식이 아닌, 보다 전문적인 분석 방법이 필요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400050" indent="0" algn="l" fontAlgn="auto" defTabSz="9144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342900" indent="-34290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이를 가능하게 하는 두 가지 방법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SBA(Semantic block-level analysis)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STP(Semantic trace playback)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342900" indent="-34290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위와 같은 방법을 이용, 여러 design flaw나 성능 문제를 분석할 수 있다.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Ex) tangled synchrony, limit parallelism, eager writing 등 (뒤에서 다룰 예정)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070" y="6424930"/>
            <a:ext cx="4852670" cy="3759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366652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Methodology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7828914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1000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0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SBA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6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파일시스템의 internal behavior와 정책을 알 수 있는 분석 방식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블럭 단위의 분석을 한다.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 디스크 트래픽의 양, 읽기 / 쓰기 요청의 block number 등의 정보를 알 수 있다.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400050" indent="0" algn="l" fontAlgn="auto" defTabSz="9144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342900" indent="-34290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STP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파일시스템을 어떻게 바꾸는 것이 성능에 영향을 주는지 체크할 때 좋은 분석 방식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SBA block 드라이버가 생성하는 block level trace를 가지고 분석을 한다.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Ext3 file system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8338820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0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실험 환경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6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3가지 workload에 관해 전체 throughput, journal data, fixed_location, 총 9가지 case를 실험할 것이다.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3가지의 workload는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254000" indent="25400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첫째: sequential한 input이 들어오는 케이스,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254000" indent="25400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둘째: random input에 대해 256 write 마다 fsync를 부르는 케이스,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254000" indent="25400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셋째: fsync를 매번 부르는 케이스 이다.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Ext3 file system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7828914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1. bandwidth(throughput)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 descr="C:/Users/nkiapc/AppData/Roaming/PolarisOffice/ETemp/2900_20074576/fImage7449449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840865"/>
            <a:ext cx="9144635" cy="2240915"/>
          </a:xfrm>
          <a:prstGeom prst="rect"/>
          <a:noFill/>
        </p:spPr>
      </p:pic>
      <p:pic>
        <p:nvPicPr>
          <p:cNvPr id="33" name="그림 32" descr="C:/Users/nkiapc/AppData/Roaming/PolarisOffice/ETemp/2900_20074576/fImage35968501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08860" y="4376420"/>
            <a:ext cx="4526915" cy="2134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Ext3 file system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8378825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1. bandwidth(throughput)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Sequential, 256 fsync, all fsync 순으로 전체적인 throughput 이 줄어듬을 알 수 있다.(y축 단위 참조)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sequential에서 ext2가 약간이나마 제일 좋은 성능을 보여준다. 그 이유는 저널링에 오버헤드가 존재하기 때문이다.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Ordered, writeback 모드는 ext2랑 거의 비슷한 성능을 보인다.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데이터 저널링 기법은 값이 일정하지 않다. -&gt; x축을 기준하여 ‘톱날’ 모양을 하고 있다.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결론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단순히 workload간 성능 비교는 가능하지만, 차이의 이유는 모른다.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이를 알기 위해 journal data, fixed_location을 나눠서 분석해 보는 것!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Ext3 file system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7828914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2. journal data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 descr="C:/Users/nkiapc/AppData/Roaming/PolarisOffice/ETemp/2900_20074576/fImage100291518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9390" y="2184400"/>
            <a:ext cx="8752205" cy="2005330"/>
          </a:xfrm>
          <a:prstGeom prst="rect"/>
          <a:noFill/>
        </p:spPr>
      </p:pic>
      <p:pic>
        <p:nvPicPr>
          <p:cNvPr id="33" name="그림 32" descr="C:/Users/nkiapc/AppData/Roaming/PolarisOffice/ETemp/2900_20074576/fImage47604519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79345" y="4404995"/>
            <a:ext cx="4370705" cy="1905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 txBox="1">
            <a:spLocks/>
          </p:cNvSpPr>
          <p:nvPr>
            <p:ph type="title"/>
          </p:nvPr>
        </p:nvSpPr>
        <p:spPr>
          <a:xfrm rot="0">
            <a:off x="293370" y="700405"/>
            <a:ext cx="8702675" cy="581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Ext3 file system - SBA</a:t>
            </a:r>
            <a:endParaRPr lang="ko-KR" altLang="en-US" sz="4000" cap="none" dirty="0" smtClean="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 rot="0">
            <a:off x="293370" y="1385570"/>
            <a:ext cx="8418830" cy="5039995"/>
          </a:xfrm>
          <a:prstGeom prst="rect"/>
        </p:spPr>
        <p:txBody>
          <a:bodyPr wrap="square" lIns="9017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r>
              <a:rPr lang="en-US" altLang="ko-KR" sz="1600" cap="none" dirty="0" smtClean="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2. journal data</a:t>
            </a:r>
            <a:endParaRPr lang="ko-KR" altLang="en-US" sz="1600" cap="none" dirty="0" smtClean="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r>
              <a:rPr lang="en-US" altLang="ko-KR" sz="1400" cap="none" dirty="0" smtClean="0" b="0">
                <a:solidFill>
                  <a:srgbClr val="3D3C3E"/>
                </a:solidFill>
                <a:latin typeface="나눔고딕" charset="0"/>
                <a:ea typeface="나눔고딕" charset="0"/>
              </a:rPr>
              <a:t>데이터 저널링 모드는 데이터 까지 저널링 하므로 다른 모드에 비해 저널링 양이 압도적으로 많은 것을 알 수 있다. -&gt; 다른 두 모드는 메타데이타만 저널링한다. </a:t>
            </a: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571500" indent="-171450" algn="l" fontAlgn="auto" defTabSz="9144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ü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D3C3E"/>
              </a:buClr>
              <a:buFont typeface="Wingdings"/>
              <a:buChar char="u"/>
            </a:pPr>
            <a:endParaRPr lang="ko-KR" altLang="en-US" sz="1400" cap="none" dirty="0" smtClean="0" b="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 rot="0">
            <a:off x="4624070" y="6424930"/>
            <a:ext cx="4853305" cy="3765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Distributed Computing Laboratory in SKKU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27</Pages>
  <Paragraphs>252</Paragraphs>
  <Words>1499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nkiapc</cp:lastModifiedBy>
  <dc:title>문서의 제목 나눔고딕B, 54pt</dc:title>
  <dcterms:modified xsi:type="dcterms:W3CDTF">2017-07-17T21:03:33Z</dcterms:modified>
</cp:coreProperties>
</file>