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315" r:id="rId4"/>
    <p:sldId id="338" r:id="rId5"/>
    <p:sldId id="340" r:id="rId6"/>
    <p:sldId id="339" r:id="rId7"/>
    <p:sldId id="341" r:id="rId8"/>
    <p:sldId id="342" r:id="rId9"/>
    <p:sldId id="343" r:id="rId10"/>
    <p:sldId id="337" r:id="rId11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14"/>
      <p:bold r:id="rId15"/>
    </p:embeddedFont>
    <p:embeddedFont>
      <p:font typeface="나눔고딕" panose="020B0600000101010101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6D2"/>
    <a:srgbClr val="4675BA"/>
    <a:srgbClr val="1D314E"/>
    <a:srgbClr val="9891F3"/>
    <a:srgbClr val="CBB9FD"/>
    <a:srgbClr val="333DFB"/>
    <a:srgbClr val="3D3C3E"/>
    <a:srgbClr val="063656"/>
    <a:srgbClr val="08456E"/>
    <a:srgbClr val="569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72277" autoAdjust="0"/>
  </p:normalViewPr>
  <p:slideViewPr>
    <p:cSldViewPr snapToGrid="0">
      <p:cViewPr varScale="1">
        <p:scale>
          <a:sx n="76" d="100"/>
          <a:sy n="76" d="100"/>
        </p:scale>
        <p:origin x="174" y="8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58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30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088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611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841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44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569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콜드 데이터와 핫 데이터 분리</a:t>
            </a:r>
          </a:p>
          <a:p>
            <a:r>
              <a:rPr lang="ko-KR" altLang="en-US" dirty="0">
                <a:effectLst/>
              </a:rPr>
              <a:t>만약 핫 데이터와 콜드 데이터가 동일 페이지에 저장된다면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핫 데이터가 변경될 때마다 콜드 데이터는 핫 데이터와 함께 </a:t>
            </a:r>
            <a:r>
              <a:rPr lang="en-US" altLang="ko-KR" dirty="0">
                <a:effectLst/>
              </a:rPr>
              <a:t>Read-Modify-Write </a:t>
            </a:r>
            <a:r>
              <a:rPr lang="ko-KR" altLang="en-US" dirty="0">
                <a:effectLst/>
              </a:rPr>
              <a:t>오퍼레이션에 같이 포함되어 복사되어야 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또한 </a:t>
            </a:r>
            <a:r>
              <a:rPr lang="en-US" altLang="ko-KR" dirty="0">
                <a:effectLst/>
              </a:rPr>
              <a:t>Wear-leveling</a:t>
            </a:r>
            <a:r>
              <a:rPr lang="ko-KR" altLang="en-US" dirty="0">
                <a:effectLst/>
              </a:rPr>
              <a:t>을 위해서 콜드 데이터도 같이 계속 다른 페이지로 이동되어야 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콜드 데이터와 핫 데이터는 최대한 분리해야 </a:t>
            </a:r>
            <a:r>
              <a:rPr lang="en-US" altLang="ko-KR" dirty="0">
                <a:effectLst/>
              </a:rPr>
              <a:t>Garbage-collection</a:t>
            </a:r>
            <a:r>
              <a:rPr lang="ko-KR" altLang="en-US" dirty="0">
                <a:effectLst/>
              </a:rPr>
              <a:t>을 효율적으로 처리될 수 있다</a:t>
            </a:r>
            <a:r>
              <a:rPr lang="en-US" altLang="ko-KR" dirty="0">
                <a:effectLst/>
              </a:rPr>
              <a:t>.</a:t>
            </a: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핫 데이터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버퍼링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>
                <a:effectLst/>
              </a:rPr>
              <a:t>매우 빈번하게 변경되는 핫 데이터는 최대한 </a:t>
            </a:r>
            <a:r>
              <a:rPr lang="ko-KR" altLang="en-US" dirty="0" err="1">
                <a:effectLst/>
              </a:rPr>
              <a:t>버퍼링</a:t>
            </a:r>
            <a:r>
              <a:rPr lang="ko-KR" altLang="en-US" dirty="0">
                <a:effectLst/>
              </a:rPr>
              <a:t> 되었다가 </a:t>
            </a:r>
            <a:r>
              <a:rPr lang="en-US" altLang="ko-KR" dirty="0">
                <a:effectLst/>
              </a:rPr>
              <a:t>SSD</a:t>
            </a:r>
            <a:r>
              <a:rPr lang="ko-KR" altLang="en-US" dirty="0">
                <a:effectLst/>
              </a:rPr>
              <a:t>에 덜 자주 업데이트</a:t>
            </a:r>
            <a:endParaRPr lang="en-US" altLang="ko-KR" dirty="0">
              <a:effectLst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불필요한 데이터는 한번에 많이 삭제</a:t>
            </a:r>
          </a:p>
          <a:p>
            <a:r>
              <a:rPr lang="ko-KR" altLang="en-US" dirty="0">
                <a:effectLst/>
              </a:rPr>
              <a:t>데이터가 더 이상 필요치 않거나 삭제해야 할 때에는 최대한 모아서 한번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단일 오퍼레이션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에 삭제하는 것이 좋다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이렇게 단일 오퍼레이션으로 삭제하는 것이 </a:t>
            </a:r>
            <a:r>
              <a:rPr lang="en-US" altLang="ko-KR" dirty="0">
                <a:effectLst/>
              </a:rPr>
              <a:t>Garbage-collection </a:t>
            </a:r>
            <a:r>
              <a:rPr lang="ko-KR" altLang="en-US" dirty="0">
                <a:effectLst/>
              </a:rPr>
              <a:t>처리가 한번에 큰 영역을 처리하도록 해준다</a:t>
            </a:r>
            <a:r>
              <a:rPr lang="en-US" altLang="ko-KR" dirty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48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4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59189" y="6304548"/>
            <a:ext cx="4716379" cy="428960"/>
          </a:xfrm>
        </p:spPr>
        <p:txBody>
          <a:bodyPr/>
          <a:lstStyle>
            <a:lvl1pPr>
              <a:defRPr sz="1600" b="1">
                <a:latin typeface="+mn-ea"/>
                <a:ea typeface="+mn-ea"/>
              </a:defRPr>
            </a:lvl1pPr>
          </a:lstStyle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77" r:id="rId7"/>
    <p:sldLayoutId id="214748366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8"/>
            <a:ext cx="7772400" cy="412785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100" b="1" spc="-2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en-US" altLang="ko-KR" sz="5400" b="1" spc="-250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altLang="ko-KR" sz="5400" b="1" spc="-250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altLang="ko-KR" sz="5400" b="1" spc="-25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SSD 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정리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2017.04.12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DC Lab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서영근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4"/>
          <p:cNvSpPr txBox="1">
            <a:spLocks/>
          </p:cNvSpPr>
          <p:nvPr/>
        </p:nvSpPr>
        <p:spPr>
          <a:xfrm>
            <a:off x="4429125" y="6400800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222061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SSD(Solid State Drive)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기본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페이지와 블록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SSD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컨트롤러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FTL</a:t>
            </a:r>
          </a:p>
          <a:p>
            <a:pPr marL="800100" lvl="1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Wear Leveling</a:t>
            </a:r>
          </a:p>
          <a:p>
            <a:pPr marL="800100" lvl="1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Garbage collection</a:t>
            </a:r>
          </a:p>
          <a:p>
            <a:pPr>
              <a:lnSpc>
                <a:spcPct val="175000"/>
              </a:lnSpc>
            </a:pP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09610" y="1812802"/>
            <a:ext cx="371124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en-US" altLang="ko-KR" sz="2800" b="1" dirty="0">
                <a:solidFill>
                  <a:srgbClr val="1D314E"/>
                </a:solidFill>
              </a:rPr>
              <a:t>Content</a:t>
            </a:r>
            <a:endParaRPr lang="ko-KR" altLang="en-US" sz="2800" b="1" dirty="0">
              <a:solidFill>
                <a:srgbClr val="1D314E"/>
              </a:solidFill>
            </a:endParaRP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309610" y="3976882"/>
            <a:ext cx="369871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09610" y="2245618"/>
            <a:ext cx="369871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09610" y="2678434"/>
            <a:ext cx="371124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09610" y="3111250"/>
            <a:ext cx="371124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09610" y="3544066"/>
            <a:ext cx="3723771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09610" y="4409698"/>
            <a:ext cx="367366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2680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SSD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정리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SSD(Solid-State Drive)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기본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NAND 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플래시 메모리 셀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타입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SSD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는 플래시 메모리를 기반으로 한 저장 매체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비트는 셀에 저장되며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셀은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가지 종류가 있다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SLC(Single level cell), MLC(Multi level cell), TLC(Triple level cell)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SLC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응답속도가 빠르고 오래 사용할 수 있지만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가격이 비싸다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수명 제한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각 셀은 수명이 제한적이다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P/E(program=write/erase) cycle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초과하면 결함 셀로 간주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Wearing – off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NAND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플래시 메모리의 중요한 특성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366652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2680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SSD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정리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SSD(Solid-State Drive)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기본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77135"/>
              </p:ext>
            </p:extLst>
          </p:nvPr>
        </p:nvGraphicFramePr>
        <p:xfrm>
          <a:off x="1794379" y="1606900"/>
          <a:ext cx="5546848" cy="449243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889248">
                  <a:extLst>
                    <a:ext uri="{9D8B030D-6E8A-4147-A177-3AD203B41FA5}">
                      <a16:colId xmlns:a16="http://schemas.microsoft.com/office/drawing/2014/main" val="26608125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774112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910658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5672238"/>
                    </a:ext>
                  </a:extLst>
                </a:gridCol>
              </a:tblGrid>
              <a:tr h="43583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7051" marR="67051" marT="33526" marB="335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SLC</a:t>
                      </a:r>
                    </a:p>
                  </a:txBody>
                  <a:tcPr marL="67051" marR="67051" marT="33526" marB="335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MLC</a:t>
                      </a:r>
                    </a:p>
                  </a:txBody>
                  <a:tcPr marL="67051" marR="67051" marT="33526" marB="335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TLC</a:t>
                      </a:r>
                    </a:p>
                  </a:txBody>
                  <a:tcPr marL="67051" marR="67051" marT="33526" marB="33526" anchor="ctr"/>
                </a:tc>
                <a:extLst>
                  <a:ext uri="{0D108BD9-81ED-4DB2-BD59-A6C34878D82A}">
                    <a16:rowId xmlns:a16="http://schemas.microsoft.com/office/drawing/2014/main" val="582150252"/>
                  </a:ext>
                </a:extLst>
              </a:tr>
              <a:tr h="541998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P/E cycles</a:t>
                      </a:r>
                    </a:p>
                  </a:txBody>
                  <a:tcPr marL="69845" marR="69845" marT="69845" marB="698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100k</a:t>
                      </a:r>
                    </a:p>
                  </a:txBody>
                  <a:tcPr marL="69845" marR="69845" marT="69845" marB="698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10k</a:t>
                      </a:r>
                    </a:p>
                  </a:txBody>
                  <a:tcPr marL="69845" marR="69845" marT="69845" marB="698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5k</a:t>
                      </a:r>
                    </a:p>
                  </a:txBody>
                  <a:tcPr marL="69845" marR="69845" marT="69845" marB="69845" anchor="ctr"/>
                </a:tc>
                <a:extLst>
                  <a:ext uri="{0D108BD9-81ED-4DB2-BD59-A6C34878D82A}">
                    <a16:rowId xmlns:a16="http://schemas.microsoft.com/office/drawing/2014/main" val="2917119119"/>
                  </a:ext>
                </a:extLst>
              </a:tr>
              <a:tr h="541998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Bits per cell</a:t>
                      </a:r>
                    </a:p>
                  </a:txBody>
                  <a:tcPr marL="69845" marR="69845" marT="69845" marB="698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effectLst/>
                        </a:rPr>
                        <a:t>1</a:t>
                      </a:r>
                    </a:p>
                  </a:txBody>
                  <a:tcPr marL="69845" marR="69845" marT="69845" marB="698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effectLst/>
                        </a:rPr>
                        <a:t>2</a:t>
                      </a:r>
                    </a:p>
                  </a:txBody>
                  <a:tcPr marL="69845" marR="69845" marT="69845" marB="698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effectLst/>
                        </a:rPr>
                        <a:t>3</a:t>
                      </a:r>
                    </a:p>
                  </a:txBody>
                  <a:tcPr marL="69845" marR="69845" marT="69845" marB="69845" anchor="ctr"/>
                </a:tc>
                <a:extLst>
                  <a:ext uri="{0D108BD9-81ED-4DB2-BD59-A6C34878D82A}">
                    <a16:rowId xmlns:a16="http://schemas.microsoft.com/office/drawing/2014/main" val="2553841423"/>
                  </a:ext>
                </a:extLst>
              </a:tr>
              <a:tr h="743152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Seek latency (</a:t>
                      </a:r>
                      <a:r>
                        <a:rPr lang="el-GR" sz="1300">
                          <a:effectLst/>
                        </a:rPr>
                        <a:t>μ</a:t>
                      </a:r>
                      <a:r>
                        <a:rPr lang="en-US" sz="1300">
                          <a:effectLst/>
                        </a:rPr>
                        <a:t>s)</a:t>
                      </a:r>
                    </a:p>
                  </a:txBody>
                  <a:tcPr marL="69845" marR="69845" marT="69845" marB="698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>
                          <a:effectLst/>
                        </a:rPr>
                        <a:t>*</a:t>
                      </a:r>
                    </a:p>
                  </a:txBody>
                  <a:tcPr marL="69845" marR="69845" marT="69845" marB="698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>
                          <a:effectLst/>
                        </a:rPr>
                        <a:t>*</a:t>
                      </a:r>
                    </a:p>
                  </a:txBody>
                  <a:tcPr marL="69845" marR="69845" marT="69845" marB="698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>
                          <a:effectLst/>
                        </a:rPr>
                        <a:t>*</a:t>
                      </a:r>
                    </a:p>
                  </a:txBody>
                  <a:tcPr marL="69845" marR="69845" marT="69845" marB="69845" anchor="ctr"/>
                </a:tc>
                <a:extLst>
                  <a:ext uri="{0D108BD9-81ED-4DB2-BD59-A6C34878D82A}">
                    <a16:rowId xmlns:a16="http://schemas.microsoft.com/office/drawing/2014/main" val="1849745796"/>
                  </a:ext>
                </a:extLst>
              </a:tr>
              <a:tr h="743152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Read latency (</a:t>
                      </a:r>
                      <a:r>
                        <a:rPr lang="el-GR" sz="1300">
                          <a:effectLst/>
                        </a:rPr>
                        <a:t>μ</a:t>
                      </a:r>
                      <a:r>
                        <a:rPr lang="en-US" sz="1300">
                          <a:effectLst/>
                        </a:rPr>
                        <a:t>s)</a:t>
                      </a:r>
                    </a:p>
                  </a:txBody>
                  <a:tcPr marL="69845" marR="69845" marT="69845" marB="698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effectLst/>
                        </a:rPr>
                        <a:t>25</a:t>
                      </a:r>
                    </a:p>
                  </a:txBody>
                  <a:tcPr marL="69845" marR="69845" marT="69845" marB="698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effectLst/>
                        </a:rPr>
                        <a:t>50</a:t>
                      </a:r>
                    </a:p>
                  </a:txBody>
                  <a:tcPr marL="69845" marR="69845" marT="69845" marB="698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effectLst/>
                        </a:rPr>
                        <a:t>100</a:t>
                      </a:r>
                    </a:p>
                  </a:txBody>
                  <a:tcPr marL="69845" marR="69845" marT="69845" marB="69845" anchor="ctr"/>
                </a:tc>
                <a:extLst>
                  <a:ext uri="{0D108BD9-81ED-4DB2-BD59-A6C34878D82A}">
                    <a16:rowId xmlns:a16="http://schemas.microsoft.com/office/drawing/2014/main" val="1487327390"/>
                  </a:ext>
                </a:extLst>
              </a:tr>
              <a:tr h="743152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Write latency (</a:t>
                      </a:r>
                      <a:r>
                        <a:rPr lang="el-GR" sz="1300">
                          <a:effectLst/>
                        </a:rPr>
                        <a:t>μ</a:t>
                      </a:r>
                      <a:r>
                        <a:rPr lang="en-US" sz="1300">
                          <a:effectLst/>
                        </a:rPr>
                        <a:t>s)</a:t>
                      </a:r>
                    </a:p>
                  </a:txBody>
                  <a:tcPr marL="69845" marR="69845" marT="69845" marB="698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effectLst/>
                        </a:rPr>
                        <a:t>250</a:t>
                      </a:r>
                    </a:p>
                  </a:txBody>
                  <a:tcPr marL="69845" marR="69845" marT="69845" marB="698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effectLst/>
                        </a:rPr>
                        <a:t>900</a:t>
                      </a:r>
                    </a:p>
                  </a:txBody>
                  <a:tcPr marL="69845" marR="69845" marT="69845" marB="698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effectLst/>
                        </a:rPr>
                        <a:t>1500</a:t>
                      </a:r>
                    </a:p>
                  </a:txBody>
                  <a:tcPr marL="69845" marR="69845" marT="69845" marB="69845" anchor="ctr"/>
                </a:tc>
                <a:extLst>
                  <a:ext uri="{0D108BD9-81ED-4DB2-BD59-A6C34878D82A}">
                    <a16:rowId xmlns:a16="http://schemas.microsoft.com/office/drawing/2014/main" val="1825563236"/>
                  </a:ext>
                </a:extLst>
              </a:tr>
              <a:tr h="743152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Erase latency (</a:t>
                      </a:r>
                      <a:r>
                        <a:rPr lang="el-GR" sz="1300">
                          <a:effectLst/>
                        </a:rPr>
                        <a:t>μ</a:t>
                      </a:r>
                      <a:r>
                        <a:rPr lang="en-US" sz="1300">
                          <a:effectLst/>
                        </a:rPr>
                        <a:t>s)</a:t>
                      </a:r>
                    </a:p>
                  </a:txBody>
                  <a:tcPr marL="69845" marR="69845" marT="69845" marB="698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effectLst/>
                        </a:rPr>
                        <a:t>1500</a:t>
                      </a:r>
                    </a:p>
                  </a:txBody>
                  <a:tcPr marL="69845" marR="69845" marT="69845" marB="698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effectLst/>
                        </a:rPr>
                        <a:t>3000</a:t>
                      </a:r>
                    </a:p>
                  </a:txBody>
                  <a:tcPr marL="69845" marR="69845" marT="69845" marB="698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effectLst/>
                        </a:rPr>
                        <a:t>5000</a:t>
                      </a:r>
                    </a:p>
                  </a:txBody>
                  <a:tcPr marL="69845" marR="69845" marT="69845" marB="69845" anchor="ctr"/>
                </a:tc>
                <a:extLst>
                  <a:ext uri="{0D108BD9-81ED-4DB2-BD59-A6C34878D82A}">
                    <a16:rowId xmlns:a16="http://schemas.microsoft.com/office/drawing/2014/main" val="586891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28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2680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SSD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정리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SSD(Solid-State Drive)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기본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6417044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SSD 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구조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RAM :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맵핑 정보를 저장하거나 캐시 용도로 사용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SSD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host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완충작용제로도 이용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56" y="1748642"/>
            <a:ext cx="6858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2680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SSD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정리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페이지와 블록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NAND 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플래시 블록과 페이지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SSD cell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은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블록으로 </a:t>
            </a:r>
            <a:r>
              <a:rPr lang="ko-KR" altLang="en-US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그룹핑되며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블록은 </a:t>
            </a:r>
            <a:r>
              <a:rPr lang="ko-KR" altLang="en-US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플레인으로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그룹핑된다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읽고 쓰기의 가장 작은 단위는 페이지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(Page)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삭제의 가장 작은 단위는 블록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(Block)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블록과 페이지 사이즈는 제조사 별로 다양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읽기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쓰기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삭제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읽기는 페이지 단위로 실행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쓰기는 폐이지 단위로 실행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페이지는 덮어쓰기 안됨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9715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“free”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상태의 페이지에 기록하게 된다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-&gt; “read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–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modify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– update”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삭제는 블록 단위로 진행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9715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“stale”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상태의 페이지 있는 블록 통째로 삭제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8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410483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2680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SSD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정리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SSD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컨트롤러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- FTL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FTL</a:t>
            </a:r>
            <a:endParaRPr lang="en-US" altLang="ko-KR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FTL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은 호스트의 논리 블록 주소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(LBA)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SSD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물리 블록 주소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(PBA)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ko-KR" altLang="en-US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맵핑해주는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SSD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컨트롤러의 컴포넌트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이를 구현하기위해 맵핑 테이블이 존재하며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RAM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 저장된다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가장 간단한 구현 방법은 페이지 단위로 맵핑 테이블을 구성하는 것이다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방법은 유연하지만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메모리를 많이 사용하는 단점이 있다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블록 단위의 맵핑을 하게 되면 </a:t>
            </a:r>
            <a:r>
              <a:rPr lang="en-US" altLang="ko-KR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waf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증가하기 때문에 비효율적이다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블록 레벨과 페이지 레벨 맵핑은 성능과 용량의 트레이드 오프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(trade-off)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문제이다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338" y="3757552"/>
            <a:ext cx="4626929" cy="294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4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2680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SSD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정리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SSD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컨트롤러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Wear Leveling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Wear Leveling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SSD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컨트롤러의 중요한 기능 중 하나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p/e cycle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골고루 분산되도록 쓰게 함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이상적으로는 모든 블록이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p/e cycle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한계에 동시에 도달하도록 하는 것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Wear leveling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성능을 중요시 </a:t>
            </a:r>
            <a:r>
              <a:rPr lang="ko-KR" altLang="en-US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하다보면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추가적인 </a:t>
            </a:r>
            <a:r>
              <a:rPr lang="en-US" altLang="ko-KR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waf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발생할 수 있음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Waf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와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wear leveling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사이의 적절한 비율을 찾는 것이 필수적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8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177750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2680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SSD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정리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SSD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컨트롤러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Garbage Collection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garbage collection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“stale”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상태의 페이지를 삭제하여 다시 사용 가능한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“free”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상태로 만드는 것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블록이 “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stale”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상태의 페이지들을 가지고 있다면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그들은 재사용되기 위해서는 먼저 삭제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(Erase)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되어야 한다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garbage collection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효율적인 처리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콜드 데이터와 핫 데이터 분리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핫 데이터 </a:t>
            </a:r>
            <a:r>
              <a:rPr lang="ko-KR" altLang="en-US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버퍼링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불필요한 데이터 한번에 삭제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39" y="4129338"/>
            <a:ext cx="6173061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3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6727</TotalTime>
  <Words>669</Words>
  <Application>Microsoft Office PowerPoint</Application>
  <PresentationFormat>화면 슬라이드 쇼(4:3)</PresentationFormat>
  <Paragraphs>142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Wingdings</vt:lpstr>
      <vt:lpstr>나눔고딕</vt:lpstr>
      <vt:lpstr>Office 테마</vt:lpstr>
      <vt:lpstr>    SSD 정리 </vt:lpstr>
      <vt:lpstr>Content</vt:lpstr>
      <vt:lpstr>SSD(Solid-State Drive) 기본</vt:lpstr>
      <vt:lpstr>SSD(Solid-State Drive) 기본</vt:lpstr>
      <vt:lpstr>SSD(Solid-State Drive) 기본</vt:lpstr>
      <vt:lpstr>페이지와 블록</vt:lpstr>
      <vt:lpstr>SSD 컨트롤러 - FTL</vt:lpstr>
      <vt:lpstr>SSD 컨트롤러 – Wear Leveling</vt:lpstr>
      <vt:lpstr>SSD 컨트롤러 – Garbage Collection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서영근</cp:lastModifiedBy>
  <cp:revision>186</cp:revision>
  <cp:lastPrinted>2011-08-28T13:13:29Z</cp:lastPrinted>
  <dcterms:created xsi:type="dcterms:W3CDTF">2011-08-24T01:05:33Z</dcterms:created>
  <dcterms:modified xsi:type="dcterms:W3CDTF">2017-04-12T09:50:07Z</dcterms:modified>
</cp:coreProperties>
</file>