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72" r:id="rId4"/>
    <p:sldId id="275" r:id="rId5"/>
    <p:sldId id="277" r:id="rId6"/>
    <p:sldId id="278" r:id="rId7"/>
    <p:sldId id="279" r:id="rId8"/>
    <p:sldId id="258" r:id="rId9"/>
    <p:sldId id="260" r:id="rId10"/>
    <p:sldId id="291" r:id="rId11"/>
    <p:sldId id="298" r:id="rId12"/>
    <p:sldId id="282" r:id="rId13"/>
    <p:sldId id="285" r:id="rId14"/>
    <p:sldId id="284" r:id="rId15"/>
    <p:sldId id="286" r:id="rId16"/>
    <p:sldId id="296" r:id="rId17"/>
    <p:sldId id="287" r:id="rId18"/>
    <p:sldId id="261" r:id="rId19"/>
    <p:sldId id="263" r:id="rId20"/>
    <p:sldId id="297" r:id="rId21"/>
    <p:sldId id="288" r:id="rId22"/>
    <p:sldId id="293" r:id="rId23"/>
    <p:sldId id="265" r:id="rId24"/>
    <p:sldId id="280" r:id="rId25"/>
    <p:sldId id="302" r:id="rId26"/>
    <p:sldId id="303" r:id="rId27"/>
    <p:sldId id="304" r:id="rId28"/>
    <p:sldId id="305" r:id="rId29"/>
    <p:sldId id="267" r:id="rId30"/>
    <p:sldId id="295" r:id="rId31"/>
    <p:sldId id="306" r:id="rId32"/>
    <p:sldId id="299" r:id="rId33"/>
    <p:sldId id="300" r:id="rId34"/>
    <p:sldId id="301" r:id="rId35"/>
    <p:sldId id="270" r:id="rId36"/>
    <p:sldId id="271" r:id="rId37"/>
  </p:sldIdLst>
  <p:sldSz cx="12192000" cy="6858000"/>
  <p:notesSz cx="6858000" cy="9144000"/>
  <p:embeddedFontLst>
    <p:embeddedFont>
      <p:font typeface="나눔스퀘어 Bold" panose="020B0600000101010101" pitchFamily="50" charset="-127"/>
      <p:bold r:id="rId39"/>
    </p:embeddedFont>
    <p:embeddedFont>
      <p:font typeface="나눔스퀘어" panose="020B0600000101010101" pitchFamily="50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C4"/>
    <a:srgbClr val="CFC291"/>
    <a:srgbClr val="A99B7F"/>
    <a:srgbClr val="00585F"/>
    <a:srgbClr val="009393"/>
    <a:srgbClr val="03275E"/>
    <a:srgbClr val="797778"/>
    <a:srgbClr val="1C784A"/>
    <a:srgbClr val="695C45"/>
    <a:srgbClr val="28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83061" autoAdjust="0"/>
  </p:normalViewPr>
  <p:slideViewPr>
    <p:cSldViewPr snapToGrid="0">
      <p:cViewPr varScale="1">
        <p:scale>
          <a:sx n="75" d="100"/>
          <a:sy n="75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5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B50A3-B091-4460-8373-2783B5DDB823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41FCC-B34E-4914-BAF6-A4798CB67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3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7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5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3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55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5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16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7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8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91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80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42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0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17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06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43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3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2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59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33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07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10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07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22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8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0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4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7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0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41FCC-B34E-4914-BAF6-A4798CB677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9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2B9D9-C2C3-4552-A31C-60172FE8F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6420"/>
            <a:ext cx="12192000" cy="2675617"/>
          </a:xfrm>
          <a:solidFill>
            <a:srgbClr val="28AA41"/>
          </a:solidFill>
        </p:spPr>
        <p:txBody>
          <a:bodyPr lIns="324000" rIns="108000" bIns="32400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DFC08-7D3F-4473-AC03-8CC0D566B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46967"/>
            <a:ext cx="53122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28801-4092-45C6-B1CC-A8237942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A78-5C43-4896-9817-53AADA7DE357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8C310-9D7F-4C5F-8100-584F64C0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2B54E-491E-4115-8282-CE9CE58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71F5F7-F5D5-423A-AD2C-D198A11D1411}"/>
              </a:ext>
            </a:extLst>
          </p:cNvPr>
          <p:cNvSpPr/>
          <p:nvPr userDrawn="1"/>
        </p:nvSpPr>
        <p:spPr>
          <a:xfrm>
            <a:off x="0" y="1361"/>
            <a:ext cx="12192000" cy="120083"/>
          </a:xfrm>
          <a:prstGeom prst="rect">
            <a:avLst/>
          </a:prstGeom>
          <a:solidFill>
            <a:srgbClr val="032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1FBB2-C176-4F74-86A0-2976F70AE5E6}"/>
              </a:ext>
            </a:extLst>
          </p:cNvPr>
          <p:cNvSpPr/>
          <p:nvPr userDrawn="1"/>
        </p:nvSpPr>
        <p:spPr>
          <a:xfrm>
            <a:off x="0" y="6737917"/>
            <a:ext cx="12192000" cy="120083"/>
          </a:xfrm>
          <a:prstGeom prst="rect">
            <a:avLst/>
          </a:prstGeom>
          <a:solidFill>
            <a:srgbClr val="032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5D06-A957-4FBC-A481-BCC2CC09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A66E9-0EBA-423E-939B-CE820D659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7B2C2-B618-4ECB-ADF9-4DE5A379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2E14-399E-4FD1-BA0D-0C3341EFB2AB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E622B-BC5F-4261-84AF-7EF213DC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7E530-DEAF-4086-8AED-898D0D8F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4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0C6B9-E38F-41BB-96E4-40D8A6D9B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257394-4FD3-4084-8A22-CFCC524DE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98C0B-2CD5-43F5-B867-8C84D7EC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D41A-1A88-4E23-A96A-39CBA83EB758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C2C00-C25E-42DC-B654-07F1054B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D1F78-48D3-4918-AC3C-D0FD8C8D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6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47028-9238-4FDA-9002-037CC946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32F2D-06CE-427F-B21D-59602F31E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7ECB-1ABA-42C2-88C9-5BD11945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2173A-2CE2-44E9-AFFD-25FE58D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91260-B792-4681-9BC5-49F10D32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5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1AAF9-0617-451B-BCC4-58B8E130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9B826-8727-4969-AFD1-A1ED8C3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F112D-2608-4E8F-BF9E-26AF2CF6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45DA2-5A0E-437D-AD84-9F8E9934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4D861-425A-4F06-93EC-CB69958E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6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3E416-F63F-4D40-B329-CCB49529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E214A-F48D-4D70-AFDA-3F32CF4D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36FF6-D638-42AA-B4B1-74850C2B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79700-FC32-4ADF-9A27-33B85013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9A482-E756-4A74-8A4F-60D65557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DB590-9DF2-455B-91B5-0E43EFFB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CE84-D613-40D9-821F-9E8541CE9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2B306-AF91-46AA-8BCC-D2A3353AC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A9386-14FF-4B05-98B2-601F91F9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A7F53-CDD5-488E-903F-61AB7CF3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0CC2F-60F5-4D4A-8BB5-3A073C5D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4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7CC38-3B45-4FE5-A594-7AA03187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D4CD-0F85-407F-BF68-AA0CAA15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F255A-0655-4941-B10F-905367CC8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A8FF6D-CE7E-4CE7-8A92-A34146081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8C4F83-07BE-4B56-8AC3-90886ECCB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AF43C-69EE-4DA3-B0EA-00EE20F0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6D81C5-8374-4134-9069-1A33B1D9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EBB61-9E54-4FD4-86C4-1A8653E6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9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889CB-7526-4F76-A70C-8C1D7170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F4BCA-3043-4423-84D3-AAA428EC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AA224C-CA92-4893-8F3B-3779070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727C7-87B9-4658-B1F6-86E5808C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50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5732CA-1751-461B-B9F8-5048C474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8CA1F-B9CC-4004-B999-E1DCF6EF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F4E24-79CF-44E7-90A8-3181DEE6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71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F35E-6C8F-43E9-8311-C8DA676E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29BC0-19F3-4474-BCEB-C6814924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3EDC8B-32A6-486C-AF69-0D26C953A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6CE54-CD04-4CA9-9698-EBB5D3AA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71B1B-4186-4EC2-8A25-238FB281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4E1F-5CAD-4D75-8925-F703DD3A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C1118-4F51-478F-BB95-478B3E2D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748"/>
            <a:ext cx="10515600" cy="89954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8A991-4561-47F6-B557-23E6CA94D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>
            <a:lvl1pPr>
              <a:defRPr sz="2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 sz="2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212C4-ED39-4F0F-8492-1D2A6E4B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2BEF-2E44-41FB-9D39-774B49547DBC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53417-0EF8-45D5-8143-D619836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3282F-1C2A-404A-AA66-B2C1677A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04A17-0095-4520-B171-42EF3D478FA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92694"/>
            <a:ext cx="10515600" cy="0"/>
          </a:xfrm>
          <a:prstGeom prst="line">
            <a:avLst/>
          </a:prstGeom>
          <a:ln w="38100">
            <a:solidFill>
              <a:srgbClr val="797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24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3FC1-468B-4800-9103-CB0FE3F6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971D1B-348E-4820-8DAD-E9CD2A5A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B76DBC-F08B-45D0-A63B-392C1C01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85BFC-76EF-43D7-96B7-550C60D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0872E-D430-404D-90EE-495B2BD4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681B5-F45E-4DFC-8B65-CA0D1D59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96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4A8E6-F5BB-4DB2-9FC9-ED0C8EDC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4C703-93A1-42D6-8281-8173B8A2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5AC52-AC7E-4F02-AF04-9BD36D8C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51D67-E0C4-4206-9763-3583F78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F72AB-BC47-4E19-A8AD-87B016EB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22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D7CC48-657F-4939-BFFB-4F9D701CB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12579-D412-4C95-8D75-B11F92A2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5BE86-EA2E-43D9-876C-DCAE8E6D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B87F9-4345-4D3B-B4D2-2DB69176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9E5DE-F13D-42CD-BDFD-39D659C2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BEDB8-ADA4-442D-9C97-564A4B18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2D579-9937-4F43-8A30-0EA876EC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9E89A-48E1-4D77-B7FF-31E073DC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5EE-B69D-4D77-9124-70546ED1EF5C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B514C-17F9-45D0-B33C-5144B6BE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45F00-638B-4F03-BC1B-0D235FF8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18946-ABC2-4A8E-B0FD-5181249D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133B9-0E5D-4AB9-9250-A53E6D77C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F3B40-6E26-46CE-858F-0F6E3B93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4820B-A061-474D-9323-B92E0D12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4155-B5E3-45D9-A38D-FF5BC30DCC4E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40D80-F220-4A7D-8D4C-8C4E4A87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48B92-66C0-4B2C-8C7B-474F43A4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4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704E-F878-48EF-BF3E-ABA9F1CC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70AE5-5BBA-47B5-9356-CF7CC58B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99C4B0-7523-4A08-BA97-53BEE7B6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F07359-63D5-4661-B512-355C1FBA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0C3C0-EB32-4AC5-8B5E-CC99E3EC7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3E431-325B-47A3-94BE-21200596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3AF1-1651-4922-936A-AAD8C2F48477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CAAB9-CCAF-4231-A35D-1E6A4A03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79900-7801-4202-94F4-CC34A510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C5A69-8988-4A6E-86C4-C124A6CC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EDA3C3-DEF6-47CC-9416-BA8D632E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C262-CCBD-4C5D-8A41-D874C23CF7AF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A1A30-2581-47C9-838B-C69FAFC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418105-984A-47B3-A03B-79CC864A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3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9EA725-4440-4E31-8A78-76349F55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09EC-EDB0-4CE7-8D9C-13AB00F72CCC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7C8A04-F683-407E-8719-67086009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7BB1E-4329-4951-8253-CA5C45E8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EECA5-685B-4F30-86C4-43855B57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CF7C9-D09F-480B-B013-CEA666C5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35A9F-ADC2-4A08-A985-CAA9A5F3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B49AD-59E3-4019-A435-99C9223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DD5-C025-4A84-B781-B7A70E19D7F8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2CA18-6117-4525-90DD-C80C2467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799E4-A4E8-4235-B160-17840157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5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5E9D-AB70-468F-AFBC-37D88D17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8E6580-3E6F-496D-8308-E8C8F274A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8EEE4-B594-48AD-87DF-CFC7DF9E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5F764-27ED-4840-A219-B66FCF54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C72A-7527-4B09-80B3-800A4A0657ED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87E44-C9F0-4746-8530-2CDC2976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07D16-236C-4FEE-B2BB-28863D44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39574-7A03-4A0B-B54D-03B71A9A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844DD-00A5-4077-B472-EB6B7236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8354"/>
            <a:ext cx="10515600" cy="466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5F010-AF85-4807-A15E-D275D8332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9F95-2862-4EE4-8F0E-2FBEB2C53943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B705D-1357-4B61-B0CD-52C7E1CCB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760E1-E373-47AD-AFAD-2EB7DF96E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2E68-FE6A-49E7-99C8-DD9DA2E3F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2266B0-7870-43BE-A91C-CF995250CD50}"/>
              </a:ext>
            </a:extLst>
          </p:cNvPr>
          <p:cNvSpPr/>
          <p:nvPr userDrawn="1"/>
        </p:nvSpPr>
        <p:spPr>
          <a:xfrm>
            <a:off x="0" y="1361"/>
            <a:ext cx="12192000" cy="120083"/>
          </a:xfrm>
          <a:prstGeom prst="rect">
            <a:avLst/>
          </a:prstGeom>
          <a:solidFill>
            <a:srgbClr val="032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70B21B-49D0-49E3-BBF0-AA41D9E6B6E5}"/>
              </a:ext>
            </a:extLst>
          </p:cNvPr>
          <p:cNvSpPr/>
          <p:nvPr userDrawn="1"/>
        </p:nvSpPr>
        <p:spPr>
          <a:xfrm>
            <a:off x="0" y="6737917"/>
            <a:ext cx="12192000" cy="120083"/>
          </a:xfrm>
          <a:prstGeom prst="rect">
            <a:avLst/>
          </a:prstGeom>
          <a:solidFill>
            <a:srgbClr val="032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13F03B-430C-4898-80CA-ECA9D5F1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ABEA5-E75F-4458-A0B5-2D566E72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78335-CC70-4412-85DD-8E5F2855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B142-205B-4127-94D9-339EF7EDB21C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77683-FE81-4A2B-B317-9F5FED5BE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C4E31-7123-4580-A81D-1DD2E61A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EBCA-60C6-48E3-8F77-AAEE9977E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4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F365B0-9D92-4700-AAB6-97051BB08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9" y="4799302"/>
            <a:ext cx="4450080" cy="1432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F06841-C4EC-4221-B068-D306635E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56356"/>
            <a:ext cx="12192001" cy="2387600"/>
          </a:xfrm>
        </p:spPr>
        <p:txBody>
          <a:bodyPr lIns="108000">
            <a:noAutofit/>
          </a:bodyPr>
          <a:lstStyle/>
          <a:p>
            <a:pPr algn="ctr"/>
            <a:r>
              <a:rPr lang="en-US" altLang="ko-KR" sz="3000" dirty="0"/>
              <a:t>Parity-Stream</a:t>
            </a:r>
            <a:r>
              <a:rPr lang="ko-KR" altLang="en-US" sz="3000" dirty="0"/>
              <a:t> </a:t>
            </a:r>
            <a:r>
              <a:rPr lang="en-US" altLang="ko-KR" sz="3000" dirty="0"/>
              <a:t>Separation and</a:t>
            </a:r>
            <a:r>
              <a:rPr lang="ko-KR" altLang="en-US" sz="3000" dirty="0"/>
              <a:t> </a:t>
            </a:r>
            <a:r>
              <a:rPr lang="en-US" altLang="ko-KR" sz="3000" dirty="0"/>
              <a:t>SLC/MLC</a:t>
            </a:r>
            <a:r>
              <a:rPr lang="ko-KR" altLang="en-US" sz="3000" dirty="0"/>
              <a:t> </a:t>
            </a:r>
            <a:r>
              <a:rPr lang="en-US" altLang="ko-KR" sz="3000" dirty="0"/>
              <a:t>Convertible</a:t>
            </a:r>
            <a:r>
              <a:rPr lang="ko-KR" altLang="en-US" sz="3000" dirty="0"/>
              <a:t> </a:t>
            </a:r>
            <a:r>
              <a:rPr lang="en-US" altLang="ko-KR" sz="3000" dirty="0"/>
              <a:t>Programming</a:t>
            </a:r>
            <a:br>
              <a:rPr lang="en-US" altLang="ko-KR" sz="3000" dirty="0"/>
            </a:br>
            <a:r>
              <a:rPr lang="en-US" altLang="ko-KR" sz="3000" dirty="0"/>
              <a:t>for Lifespan and Performance Improvement of SSD RAIDs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53B0C-4454-452E-A3F9-C832647F3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578" y="3516602"/>
            <a:ext cx="9644842" cy="135234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Yoohyuk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Lim,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Jaemin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Lee,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Cassiano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Campes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Euiseong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Seo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yoohyuk.lim@csl.skku.edu</a:t>
            </a: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Sungkyunkwan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University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181256-9AD3-4332-841E-F678A220A695}"/>
              </a:ext>
            </a:extLst>
          </p:cNvPr>
          <p:cNvSpPr/>
          <p:nvPr/>
        </p:nvSpPr>
        <p:spPr>
          <a:xfrm>
            <a:off x="1090428" y="6309995"/>
            <a:ext cx="10191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9th USENIX Workshop on Hot Topics in Storage and File Systems (HotStorage’17)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89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Parity-stream separation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Separate flash blocks to parity blocks and data blocks</a:t>
            </a:r>
          </a:p>
          <a:p>
            <a:r>
              <a:rPr lang="en-US" altLang="ko-KR" sz="2400" dirty="0"/>
              <a:t>Reduce copy operations during garbage collection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B06656-E99A-40DE-AB1E-CCC5EA487383}"/>
              </a:ext>
            </a:extLst>
          </p:cNvPr>
          <p:cNvGrpSpPr/>
          <p:nvPr/>
        </p:nvGrpSpPr>
        <p:grpSpPr>
          <a:xfrm>
            <a:off x="6714460" y="3234935"/>
            <a:ext cx="4845966" cy="2454665"/>
            <a:chOff x="4900070" y="3366528"/>
            <a:chExt cx="4328670" cy="219263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1A66629-9689-4180-A5BB-F16C399D77E3}"/>
                </a:ext>
              </a:extLst>
            </p:cNvPr>
            <p:cNvSpPr/>
            <p:nvPr/>
          </p:nvSpPr>
          <p:spPr>
            <a:xfrm>
              <a:off x="5042987" y="5220609"/>
              <a:ext cx="1008609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#1</a:t>
              </a:r>
              <a:endParaRPr lang="ko-KR" altLang="en-US" sz="1600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CEB4FA7-E9B6-4C25-A014-657FA953ABCA}"/>
                </a:ext>
              </a:extLst>
            </p:cNvPr>
            <p:cNvSpPr/>
            <p:nvPr/>
          </p:nvSpPr>
          <p:spPr>
            <a:xfrm>
              <a:off x="6554454" y="5220609"/>
              <a:ext cx="1008609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#2</a:t>
              </a:r>
              <a:endParaRPr lang="ko-KR" altLang="en-US" sz="1600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90831D-3DDE-405E-BD9D-D2E46D42992B}"/>
                </a:ext>
              </a:extLst>
            </p:cNvPr>
            <p:cNvSpPr/>
            <p:nvPr/>
          </p:nvSpPr>
          <p:spPr>
            <a:xfrm>
              <a:off x="8072198" y="5220609"/>
              <a:ext cx="1008609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#3</a:t>
              </a:r>
              <a:endParaRPr lang="ko-KR" altLang="en-US" sz="16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C527994-25AC-47E9-B7E6-05BE40807FD4}"/>
                </a:ext>
              </a:extLst>
            </p:cNvPr>
            <p:cNvSpPr/>
            <p:nvPr/>
          </p:nvSpPr>
          <p:spPr>
            <a:xfrm>
              <a:off x="4900070" y="4752360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F0C12EB-12C0-4C2A-8B10-812B943F1402}"/>
                </a:ext>
              </a:extLst>
            </p:cNvPr>
            <p:cNvSpPr/>
            <p:nvPr/>
          </p:nvSpPr>
          <p:spPr>
            <a:xfrm>
              <a:off x="4900070" y="3828473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0D5273B-7395-4A35-9D0D-8B89FB56BD1B}"/>
                </a:ext>
              </a:extLst>
            </p:cNvPr>
            <p:cNvSpPr/>
            <p:nvPr/>
          </p:nvSpPr>
          <p:spPr>
            <a:xfrm>
              <a:off x="4900070" y="3366528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36A53B-0657-474F-BFBE-EA2051456A04}"/>
                </a:ext>
              </a:extLst>
            </p:cNvPr>
            <p:cNvSpPr/>
            <p:nvPr/>
          </p:nvSpPr>
          <p:spPr>
            <a:xfrm>
              <a:off x="6412168" y="4752360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40B320C-AE53-419C-8B9D-E978A87329B6}"/>
                </a:ext>
              </a:extLst>
            </p:cNvPr>
            <p:cNvSpPr/>
            <p:nvPr/>
          </p:nvSpPr>
          <p:spPr>
            <a:xfrm>
              <a:off x="4900070" y="4290417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734EA4A-4DC4-4F16-99C6-B8E026DB3ED5}"/>
                </a:ext>
              </a:extLst>
            </p:cNvPr>
            <p:cNvSpPr/>
            <p:nvPr/>
          </p:nvSpPr>
          <p:spPr>
            <a:xfrm>
              <a:off x="6412168" y="3828473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8ACF35A-7777-4726-9D92-1C39799D3E31}"/>
                </a:ext>
              </a:extLst>
            </p:cNvPr>
            <p:cNvSpPr/>
            <p:nvPr/>
          </p:nvSpPr>
          <p:spPr>
            <a:xfrm>
              <a:off x="6412168" y="3366528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1014A96-73A1-4E8A-A799-58A1EBE138EE}"/>
                </a:ext>
              </a:extLst>
            </p:cNvPr>
            <p:cNvSpPr/>
            <p:nvPr/>
          </p:nvSpPr>
          <p:spPr>
            <a:xfrm>
              <a:off x="7924266" y="4290414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FCBB56F-A354-45EE-B08A-32FD187ED661}"/>
                </a:ext>
              </a:extLst>
            </p:cNvPr>
            <p:cNvSpPr/>
            <p:nvPr/>
          </p:nvSpPr>
          <p:spPr>
            <a:xfrm>
              <a:off x="7924266" y="3828473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94F446-2A0C-436A-AA85-CDE17094A29A}"/>
                </a:ext>
              </a:extLst>
            </p:cNvPr>
            <p:cNvSpPr/>
            <p:nvPr/>
          </p:nvSpPr>
          <p:spPr>
            <a:xfrm>
              <a:off x="7924266" y="3366528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FE8B713-A7AD-4708-A147-6E8CDAC4E4A6}"/>
                </a:ext>
              </a:extLst>
            </p:cNvPr>
            <p:cNvSpPr/>
            <p:nvPr/>
          </p:nvSpPr>
          <p:spPr>
            <a:xfrm>
              <a:off x="6412168" y="4290417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3961D24-47EF-40E8-80E4-5F542E643F5D}"/>
                </a:ext>
              </a:extLst>
            </p:cNvPr>
            <p:cNvSpPr/>
            <p:nvPr/>
          </p:nvSpPr>
          <p:spPr>
            <a:xfrm>
              <a:off x="7924266" y="4751785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D8129B-BF20-4687-9B08-87138BFB782B}"/>
              </a:ext>
            </a:extLst>
          </p:cNvPr>
          <p:cNvGrpSpPr/>
          <p:nvPr/>
        </p:nvGrpSpPr>
        <p:grpSpPr>
          <a:xfrm>
            <a:off x="631575" y="3234935"/>
            <a:ext cx="4845966" cy="2454665"/>
            <a:chOff x="-533481" y="3366528"/>
            <a:chExt cx="4328670" cy="219263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457DA6B-F6B1-4132-B376-EC351AF79995}"/>
                </a:ext>
              </a:extLst>
            </p:cNvPr>
            <p:cNvSpPr/>
            <p:nvPr/>
          </p:nvSpPr>
          <p:spPr>
            <a:xfrm>
              <a:off x="-533481" y="4752360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9F6CDA-AE3C-4397-B0BD-E270693A2B85}"/>
                </a:ext>
              </a:extLst>
            </p:cNvPr>
            <p:cNvSpPr/>
            <p:nvPr/>
          </p:nvSpPr>
          <p:spPr>
            <a:xfrm>
              <a:off x="-533481" y="4290417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D92C550-4920-41D0-91F7-CDC25A2CAEDB}"/>
                </a:ext>
              </a:extLst>
            </p:cNvPr>
            <p:cNvSpPr/>
            <p:nvPr/>
          </p:nvSpPr>
          <p:spPr>
            <a:xfrm>
              <a:off x="-533481" y="3828473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763CE7-93A4-4EFE-A24F-5EDFF0901445}"/>
                </a:ext>
              </a:extLst>
            </p:cNvPr>
            <p:cNvSpPr/>
            <p:nvPr/>
          </p:nvSpPr>
          <p:spPr>
            <a:xfrm>
              <a:off x="-533481" y="3366528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4B30AB-B51A-4212-B326-B20F04377777}"/>
                </a:ext>
              </a:extLst>
            </p:cNvPr>
            <p:cNvSpPr/>
            <p:nvPr/>
          </p:nvSpPr>
          <p:spPr>
            <a:xfrm>
              <a:off x="978617" y="4752360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5D2B7FB-08F3-4F17-A215-EF97FCB7245A}"/>
                </a:ext>
              </a:extLst>
            </p:cNvPr>
            <p:cNvSpPr/>
            <p:nvPr/>
          </p:nvSpPr>
          <p:spPr>
            <a:xfrm>
              <a:off x="978617" y="4290417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3B75FCA-2A38-460E-AD24-FD9DED4B14F0}"/>
                </a:ext>
              </a:extLst>
            </p:cNvPr>
            <p:cNvSpPr/>
            <p:nvPr/>
          </p:nvSpPr>
          <p:spPr>
            <a:xfrm>
              <a:off x="978617" y="3828473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90A5C43-BD28-493F-A4EF-C243BDC3B6FD}"/>
                </a:ext>
              </a:extLst>
            </p:cNvPr>
            <p:cNvSpPr/>
            <p:nvPr/>
          </p:nvSpPr>
          <p:spPr>
            <a:xfrm>
              <a:off x="978617" y="3366528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C56E8DD-8F68-4489-9086-1AA83CF44CFA}"/>
                </a:ext>
              </a:extLst>
            </p:cNvPr>
            <p:cNvSpPr/>
            <p:nvPr/>
          </p:nvSpPr>
          <p:spPr>
            <a:xfrm>
              <a:off x="2490715" y="4752360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A0C196E-9195-4A6C-A389-7FE8AEAD8A20}"/>
                </a:ext>
              </a:extLst>
            </p:cNvPr>
            <p:cNvSpPr/>
            <p:nvPr/>
          </p:nvSpPr>
          <p:spPr>
            <a:xfrm>
              <a:off x="2490715" y="4290417"/>
              <a:ext cx="1304474" cy="461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DEA2321-0B34-4319-BEA5-2BF75D22FB17}"/>
                </a:ext>
              </a:extLst>
            </p:cNvPr>
            <p:cNvSpPr/>
            <p:nvPr/>
          </p:nvSpPr>
          <p:spPr>
            <a:xfrm>
              <a:off x="2490715" y="3828473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Parity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E772F34-E8FE-472F-8F69-1886421392CD}"/>
                </a:ext>
              </a:extLst>
            </p:cNvPr>
            <p:cNvSpPr/>
            <p:nvPr/>
          </p:nvSpPr>
          <p:spPr>
            <a:xfrm>
              <a:off x="2490715" y="3366528"/>
              <a:ext cx="1304474" cy="461942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DAA7369-04D9-4AC0-8986-EC99DC61B2E4}"/>
                </a:ext>
              </a:extLst>
            </p:cNvPr>
            <p:cNvSpPr/>
            <p:nvPr/>
          </p:nvSpPr>
          <p:spPr>
            <a:xfrm>
              <a:off x="-388426" y="5220609"/>
              <a:ext cx="1008609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#1</a:t>
              </a:r>
              <a:endParaRPr lang="ko-KR" altLang="en-US" sz="16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9E9F455-21C8-467A-8A72-DACC6886C7B8}"/>
                </a:ext>
              </a:extLst>
            </p:cNvPr>
            <p:cNvSpPr/>
            <p:nvPr/>
          </p:nvSpPr>
          <p:spPr>
            <a:xfrm>
              <a:off x="1128810" y="5220609"/>
              <a:ext cx="1008609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#2</a:t>
              </a:r>
              <a:endParaRPr lang="ko-KR" altLang="en-US" sz="16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FE3D69D-9651-43C2-BCA6-ACB2F476ED40}"/>
                </a:ext>
              </a:extLst>
            </p:cNvPr>
            <p:cNvSpPr/>
            <p:nvPr/>
          </p:nvSpPr>
          <p:spPr>
            <a:xfrm>
              <a:off x="2638647" y="5220609"/>
              <a:ext cx="1008609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#3</a:t>
              </a:r>
              <a:endParaRPr lang="ko-KR" altLang="en-US" sz="16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FEB66D-A647-4E6E-8C59-3DA9728E9043}"/>
              </a:ext>
            </a:extLst>
          </p:cNvPr>
          <p:cNvGrpSpPr/>
          <p:nvPr/>
        </p:nvGrpSpPr>
        <p:grpSpPr>
          <a:xfrm>
            <a:off x="631574" y="4262172"/>
            <a:ext cx="3022893" cy="897352"/>
            <a:chOff x="1078204" y="4322210"/>
            <a:chExt cx="2700206" cy="80156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0BAADE-A540-4943-B52A-C1C7F06F1452}"/>
                </a:ext>
              </a:extLst>
            </p:cNvPr>
            <p:cNvSpPr/>
            <p:nvPr/>
          </p:nvSpPr>
          <p:spPr>
            <a:xfrm>
              <a:off x="1078204" y="4322210"/>
              <a:ext cx="1304475" cy="46358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214A761-4BD9-41AD-9C4F-1D857487CFD7}"/>
                </a:ext>
              </a:extLst>
            </p:cNvPr>
            <p:cNvSpPr/>
            <p:nvPr/>
          </p:nvSpPr>
          <p:spPr>
            <a:xfrm>
              <a:off x="1078204" y="4785218"/>
              <a:ext cx="2700206" cy="338554"/>
            </a:xfrm>
            <a:prstGeom prst="rect">
              <a:avLst/>
            </a:prstGeom>
            <a:solidFill>
              <a:srgbClr val="FFFCC4"/>
            </a:solidFill>
            <a:ln w="571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Valid page copy during GC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DC0401-EAAB-4410-A9D4-C03F74C35001}"/>
              </a:ext>
            </a:extLst>
          </p:cNvPr>
          <p:cNvGrpSpPr/>
          <p:nvPr/>
        </p:nvGrpSpPr>
        <p:grpSpPr>
          <a:xfrm>
            <a:off x="6714458" y="3197734"/>
            <a:ext cx="2493041" cy="2459110"/>
            <a:chOff x="6511755" y="3371398"/>
            <a:chExt cx="2226915" cy="21966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5326D2-45A7-419C-AC81-2C03426AA91C}"/>
                </a:ext>
              </a:extLst>
            </p:cNvPr>
            <p:cNvSpPr/>
            <p:nvPr/>
          </p:nvSpPr>
          <p:spPr>
            <a:xfrm>
              <a:off x="6511755" y="3371398"/>
              <a:ext cx="1304475" cy="184777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25291B6-9BB4-48D8-90BA-7BF6C210D75F}"/>
                </a:ext>
              </a:extLst>
            </p:cNvPr>
            <p:cNvSpPr/>
            <p:nvPr/>
          </p:nvSpPr>
          <p:spPr>
            <a:xfrm>
              <a:off x="6511755" y="5238096"/>
              <a:ext cx="2226915" cy="329907"/>
            </a:xfrm>
            <a:prstGeom prst="rect">
              <a:avLst/>
            </a:prstGeom>
            <a:solidFill>
              <a:srgbClr val="FFFCC4"/>
            </a:solidFill>
            <a:ln w="571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Just free victim block</a:t>
              </a:r>
              <a:endParaRPr lang="ko-KR" altLang="en-US" dirty="0"/>
            </a:p>
          </p:txBody>
        </p:sp>
      </p:grpSp>
      <p:sp>
        <p:nvSpPr>
          <p:cNvPr id="91" name="화살표: 아래쪽 90">
            <a:extLst>
              <a:ext uri="{FF2B5EF4-FFF2-40B4-BE49-F238E27FC236}">
                <a16:creationId xmlns:a16="http://schemas.microsoft.com/office/drawing/2014/main" id="{995D42E8-D347-4B68-86DE-779D5DE8AAE7}"/>
              </a:ext>
            </a:extLst>
          </p:cNvPr>
          <p:cNvSpPr/>
          <p:nvPr/>
        </p:nvSpPr>
        <p:spPr>
          <a:xfrm rot="16200000">
            <a:off x="5848937" y="3936399"/>
            <a:ext cx="581596" cy="5950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Parity-stream separation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61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Multi-streamed SSDs</a:t>
            </a:r>
          </a:p>
          <a:p>
            <a:pPr lvl="1"/>
            <a:r>
              <a:rPr lang="en-US" altLang="ko-KR" sz="2000" dirty="0"/>
              <a:t>Separate writing flash blocks according to stream IDs</a:t>
            </a:r>
          </a:p>
          <a:p>
            <a:pPr lvl="1"/>
            <a:r>
              <a:rPr lang="en-US" altLang="ko-KR" sz="2000" dirty="0"/>
              <a:t>Assign stream IDs by life cycles of data</a:t>
            </a:r>
          </a:p>
          <a:p>
            <a:pPr lvl="1"/>
            <a:r>
              <a:rPr lang="en-US" altLang="ko-KR" sz="2000" dirty="0"/>
              <a:t>Incorporated in </a:t>
            </a:r>
            <a:r>
              <a:rPr lang="en-US" altLang="ko-KR" sz="2000" dirty="0" err="1"/>
              <a:t>NVMe</a:t>
            </a:r>
            <a:r>
              <a:rPr lang="en-US" altLang="ko-KR" sz="2000" dirty="0"/>
              <a:t> 1.3 Specifications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65A0E-18EA-43DE-ACA0-D6AE609E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00" y="6311900"/>
            <a:ext cx="7315200" cy="365125"/>
          </a:xfrm>
        </p:spPr>
        <p:txBody>
          <a:bodyPr/>
          <a:lstStyle/>
          <a:p>
            <a:pPr algn="l"/>
            <a:r>
              <a:rPr lang="en-US" altLang="ko-KR" sz="1600" i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“Kang, J. et al, The multi-streamed solid-state drive, </a:t>
            </a:r>
            <a:r>
              <a:rPr lang="en-US" altLang="ko-KR" sz="1600" i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HotStorage</a:t>
            </a:r>
            <a:r>
              <a:rPr lang="en-US" altLang="ko-KR" sz="1600" i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2014”</a:t>
            </a:r>
            <a:endParaRPr lang="ko-KR" altLang="en-US" sz="1600" i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9E5198-371F-41E4-B59E-97052986571F}"/>
              </a:ext>
            </a:extLst>
          </p:cNvPr>
          <p:cNvGrpSpPr/>
          <p:nvPr/>
        </p:nvGrpSpPr>
        <p:grpSpPr>
          <a:xfrm>
            <a:off x="832033" y="3786336"/>
            <a:ext cx="4166326" cy="2200127"/>
            <a:chOff x="832033" y="3819316"/>
            <a:chExt cx="4166326" cy="22001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4839C9-A902-429C-A485-D2787C7E040A}"/>
                </a:ext>
              </a:extLst>
            </p:cNvPr>
            <p:cNvSpPr/>
            <p:nvPr/>
          </p:nvSpPr>
          <p:spPr>
            <a:xfrm>
              <a:off x="832033" y="4857655"/>
              <a:ext cx="1236524" cy="346111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21AAAA-C3AC-460C-B4C4-BA2BC46E02B8}"/>
                </a:ext>
              </a:extLst>
            </p:cNvPr>
            <p:cNvSpPr/>
            <p:nvPr/>
          </p:nvSpPr>
          <p:spPr>
            <a:xfrm>
              <a:off x="832033" y="4165429"/>
              <a:ext cx="1236524" cy="34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A24A24-8ADD-4765-A0F6-5DE3C9C3A469}"/>
                </a:ext>
              </a:extLst>
            </p:cNvPr>
            <p:cNvSpPr/>
            <p:nvPr/>
          </p:nvSpPr>
          <p:spPr>
            <a:xfrm>
              <a:off x="832033" y="3819316"/>
              <a:ext cx="1236524" cy="34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9FDAD4-126D-4CD4-B850-62EFB9AEFB5C}"/>
                </a:ext>
              </a:extLst>
            </p:cNvPr>
            <p:cNvSpPr/>
            <p:nvPr/>
          </p:nvSpPr>
          <p:spPr>
            <a:xfrm>
              <a:off x="832033" y="4511543"/>
              <a:ext cx="1236524" cy="346111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230C3A-6E8F-4FF5-9C46-653EEAC0D737}"/>
                </a:ext>
              </a:extLst>
            </p:cNvPr>
            <p:cNvSpPr/>
            <p:nvPr/>
          </p:nvSpPr>
          <p:spPr>
            <a:xfrm>
              <a:off x="942353" y="5203766"/>
              <a:ext cx="1015884" cy="33443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#1</a:t>
              </a:r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F769A9-8917-4E3E-ADC4-C15236BEE83C}"/>
                </a:ext>
              </a:extLst>
            </p:cNvPr>
            <p:cNvSpPr/>
            <p:nvPr/>
          </p:nvSpPr>
          <p:spPr>
            <a:xfrm>
              <a:off x="2296934" y="4859609"/>
              <a:ext cx="1236524" cy="346111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13E0F0-BE0C-497F-8A16-F1D54BE0689E}"/>
                </a:ext>
              </a:extLst>
            </p:cNvPr>
            <p:cNvSpPr/>
            <p:nvPr/>
          </p:nvSpPr>
          <p:spPr>
            <a:xfrm>
              <a:off x="2296934" y="4167384"/>
              <a:ext cx="1236524" cy="346111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22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60FE89-E673-44FD-B9EB-80A463C0C52F}"/>
                </a:ext>
              </a:extLst>
            </p:cNvPr>
            <p:cNvSpPr/>
            <p:nvPr/>
          </p:nvSpPr>
          <p:spPr>
            <a:xfrm>
              <a:off x="2296934" y="3821270"/>
              <a:ext cx="1236524" cy="3461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34BA00-9508-4AC1-B4E3-DFE7EBFA8AB6}"/>
                </a:ext>
              </a:extLst>
            </p:cNvPr>
            <p:cNvSpPr/>
            <p:nvPr/>
          </p:nvSpPr>
          <p:spPr>
            <a:xfrm>
              <a:off x="2296934" y="4513497"/>
              <a:ext cx="1236524" cy="3461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AF1315-E329-496E-B3C0-76EFB3DA52D8}"/>
                </a:ext>
              </a:extLst>
            </p:cNvPr>
            <p:cNvSpPr/>
            <p:nvPr/>
          </p:nvSpPr>
          <p:spPr>
            <a:xfrm>
              <a:off x="2307498" y="5205720"/>
              <a:ext cx="1215397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#2</a:t>
              </a:r>
              <a:endParaRPr lang="ko-KR" altLang="en-US" sz="2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252162-03EA-40EE-9620-631F921D7523}"/>
                </a:ext>
              </a:extLst>
            </p:cNvPr>
            <p:cNvSpPr/>
            <p:nvPr/>
          </p:nvSpPr>
          <p:spPr>
            <a:xfrm>
              <a:off x="3761835" y="4859609"/>
              <a:ext cx="1236524" cy="346111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A2AFEB-522E-4C00-89F2-3E9470F00B63}"/>
                </a:ext>
              </a:extLst>
            </p:cNvPr>
            <p:cNvSpPr/>
            <p:nvPr/>
          </p:nvSpPr>
          <p:spPr>
            <a:xfrm>
              <a:off x="3761835" y="4167384"/>
              <a:ext cx="1236524" cy="346111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07FC828-C5BC-4B3A-8A7C-58E3BF2EC27E}"/>
                </a:ext>
              </a:extLst>
            </p:cNvPr>
            <p:cNvSpPr/>
            <p:nvPr/>
          </p:nvSpPr>
          <p:spPr>
            <a:xfrm>
              <a:off x="3761835" y="3821270"/>
              <a:ext cx="1236524" cy="3461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A7E168-2113-4E47-8C88-439BDC8C2D00}"/>
                </a:ext>
              </a:extLst>
            </p:cNvPr>
            <p:cNvSpPr/>
            <p:nvPr/>
          </p:nvSpPr>
          <p:spPr>
            <a:xfrm>
              <a:off x="3761835" y="4513497"/>
              <a:ext cx="1236524" cy="346111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2BC4E7B-697A-4D1A-ADE3-410AA2771895}"/>
                </a:ext>
              </a:extLst>
            </p:cNvPr>
            <p:cNvSpPr/>
            <p:nvPr/>
          </p:nvSpPr>
          <p:spPr>
            <a:xfrm>
              <a:off x="3772398" y="5205720"/>
              <a:ext cx="1215397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#3</a:t>
              </a:r>
              <a:endParaRPr lang="ko-KR" altLang="en-US" sz="2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D4C545-0CA6-4497-B2DB-8D8E99EB47AA}"/>
                </a:ext>
              </a:extLst>
            </p:cNvPr>
            <p:cNvSpPr/>
            <p:nvPr/>
          </p:nvSpPr>
          <p:spPr>
            <a:xfrm>
              <a:off x="1879499" y="5619333"/>
              <a:ext cx="2071401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Without stream</a:t>
              </a:r>
              <a:endParaRPr lang="ko-KR" altLang="en-US" sz="20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9C5552-3372-4BEA-953E-C3A7AB2054CC}"/>
              </a:ext>
            </a:extLst>
          </p:cNvPr>
          <p:cNvGrpSpPr/>
          <p:nvPr/>
        </p:nvGrpSpPr>
        <p:grpSpPr>
          <a:xfrm>
            <a:off x="2274150" y="3043489"/>
            <a:ext cx="7366965" cy="400110"/>
            <a:chOff x="2274150" y="3211252"/>
            <a:chExt cx="7366965" cy="40011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38F2C45-FD6A-46C8-8D4C-32330D3E3098}"/>
                </a:ext>
              </a:extLst>
            </p:cNvPr>
            <p:cNvSpPr/>
            <p:nvPr/>
          </p:nvSpPr>
          <p:spPr>
            <a:xfrm>
              <a:off x="4220853" y="3288769"/>
              <a:ext cx="501029" cy="271716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CA8585C-49D1-44F9-8B6A-DC98F72BAEB7}"/>
                </a:ext>
              </a:extLst>
            </p:cNvPr>
            <p:cNvSpPr/>
            <p:nvPr/>
          </p:nvSpPr>
          <p:spPr>
            <a:xfrm>
              <a:off x="8593501" y="3288769"/>
              <a:ext cx="501029" cy="271716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FF1A8A9-1D53-41D8-8B29-C427DF9E074E}"/>
                </a:ext>
              </a:extLst>
            </p:cNvPr>
            <p:cNvSpPr/>
            <p:nvPr/>
          </p:nvSpPr>
          <p:spPr>
            <a:xfrm>
              <a:off x="8046920" y="3288769"/>
              <a:ext cx="501029" cy="271716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28F7B-F211-429E-AF51-05CCE8FF625A}"/>
                </a:ext>
              </a:extLst>
            </p:cNvPr>
            <p:cNvSpPr/>
            <p:nvPr/>
          </p:nvSpPr>
          <p:spPr>
            <a:xfrm>
              <a:off x="7500339" y="3288769"/>
              <a:ext cx="501029" cy="271716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0C1051-994A-40C2-A8AF-90718BFE4754}"/>
                </a:ext>
              </a:extLst>
            </p:cNvPr>
            <p:cNvSpPr/>
            <p:nvPr/>
          </p:nvSpPr>
          <p:spPr>
            <a:xfrm>
              <a:off x="6953758" y="3288769"/>
              <a:ext cx="501029" cy="271716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22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F56636-2BAB-4A6D-AE3F-92FE392B24C4}"/>
                </a:ext>
              </a:extLst>
            </p:cNvPr>
            <p:cNvSpPr/>
            <p:nvPr/>
          </p:nvSpPr>
          <p:spPr>
            <a:xfrm>
              <a:off x="6407177" y="3288769"/>
              <a:ext cx="501029" cy="271716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473D64A-E2AB-4E78-8449-FE00C04AC842}"/>
                </a:ext>
              </a:extLst>
            </p:cNvPr>
            <p:cNvSpPr/>
            <p:nvPr/>
          </p:nvSpPr>
          <p:spPr>
            <a:xfrm>
              <a:off x="5860596" y="3288769"/>
              <a:ext cx="501029" cy="271716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6B0A38E-40AD-4030-A4C4-AE6CB787AD48}"/>
                </a:ext>
              </a:extLst>
            </p:cNvPr>
            <p:cNvSpPr/>
            <p:nvPr/>
          </p:nvSpPr>
          <p:spPr>
            <a:xfrm>
              <a:off x="5314015" y="3288769"/>
              <a:ext cx="501029" cy="27171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AC923C-E58C-42A2-AD7C-636913C5D8A1}"/>
                </a:ext>
              </a:extLst>
            </p:cNvPr>
            <p:cNvSpPr/>
            <p:nvPr/>
          </p:nvSpPr>
          <p:spPr>
            <a:xfrm>
              <a:off x="4767434" y="3288769"/>
              <a:ext cx="501029" cy="271716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1D431DA-DEBD-4DB1-8F9C-F2C1C2ECFE23}"/>
                </a:ext>
              </a:extLst>
            </p:cNvPr>
            <p:cNvSpPr/>
            <p:nvPr/>
          </p:nvSpPr>
          <p:spPr>
            <a:xfrm>
              <a:off x="9140086" y="3288769"/>
              <a:ext cx="501029" cy="271716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863D794-CBFA-4C1B-9658-28452EE19752}"/>
                </a:ext>
              </a:extLst>
            </p:cNvPr>
            <p:cNvSpPr/>
            <p:nvPr/>
          </p:nvSpPr>
          <p:spPr>
            <a:xfrm>
              <a:off x="2274150" y="3211252"/>
              <a:ext cx="1923925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Request data :</a:t>
              </a:r>
              <a:endParaRPr lang="ko-KR" altLang="en-US" sz="20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E6FDCCC-1CDE-4645-8CC6-143AB9DE447C}"/>
              </a:ext>
            </a:extLst>
          </p:cNvPr>
          <p:cNvGrpSpPr/>
          <p:nvPr/>
        </p:nvGrpSpPr>
        <p:grpSpPr>
          <a:xfrm>
            <a:off x="6037756" y="3786336"/>
            <a:ext cx="5631226" cy="2200127"/>
            <a:chOff x="6037756" y="3819316"/>
            <a:chExt cx="5631226" cy="220012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75DABED-33A7-4DCE-B6EB-4CCF19638E07}"/>
                </a:ext>
              </a:extLst>
            </p:cNvPr>
            <p:cNvSpPr/>
            <p:nvPr/>
          </p:nvSpPr>
          <p:spPr>
            <a:xfrm>
              <a:off x="6037756" y="4857655"/>
              <a:ext cx="1236524" cy="34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B3FA7C-B562-4152-BE28-86E6C2A92653}"/>
                </a:ext>
              </a:extLst>
            </p:cNvPr>
            <p:cNvSpPr/>
            <p:nvPr/>
          </p:nvSpPr>
          <p:spPr>
            <a:xfrm>
              <a:off x="6037756" y="4165429"/>
              <a:ext cx="1236524" cy="34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4B0AFB-401E-4697-B604-0B48542AA67C}"/>
                </a:ext>
              </a:extLst>
            </p:cNvPr>
            <p:cNvSpPr/>
            <p:nvPr/>
          </p:nvSpPr>
          <p:spPr>
            <a:xfrm>
              <a:off x="6037756" y="3819316"/>
              <a:ext cx="1236524" cy="34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7D8056-0FCB-42CA-9A6C-0608806376F5}"/>
                </a:ext>
              </a:extLst>
            </p:cNvPr>
            <p:cNvSpPr/>
            <p:nvPr/>
          </p:nvSpPr>
          <p:spPr>
            <a:xfrm>
              <a:off x="6037756" y="4511543"/>
              <a:ext cx="1236524" cy="34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E0A035-BC86-4A27-B653-A3CEA2DAB911}"/>
                </a:ext>
              </a:extLst>
            </p:cNvPr>
            <p:cNvSpPr/>
            <p:nvPr/>
          </p:nvSpPr>
          <p:spPr>
            <a:xfrm>
              <a:off x="6148076" y="5203766"/>
              <a:ext cx="1015884" cy="33443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#1</a:t>
              </a:r>
              <a:endParaRPr lang="ko-KR" altLang="en-US" sz="20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D4144A-34DD-4674-BBE2-16C01A21A4F5}"/>
                </a:ext>
              </a:extLst>
            </p:cNvPr>
            <p:cNvSpPr/>
            <p:nvPr/>
          </p:nvSpPr>
          <p:spPr>
            <a:xfrm>
              <a:off x="7502658" y="4859609"/>
              <a:ext cx="1236524" cy="346111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96A25B5-0836-4302-A9CE-A615854DA724}"/>
                </a:ext>
              </a:extLst>
            </p:cNvPr>
            <p:cNvSpPr/>
            <p:nvPr/>
          </p:nvSpPr>
          <p:spPr>
            <a:xfrm>
              <a:off x="7502658" y="4167384"/>
              <a:ext cx="1236524" cy="346111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EFC26B6-D8A2-4E6E-AA94-1B4024596F87}"/>
                </a:ext>
              </a:extLst>
            </p:cNvPr>
            <p:cNvSpPr/>
            <p:nvPr/>
          </p:nvSpPr>
          <p:spPr>
            <a:xfrm>
              <a:off x="7502658" y="3821270"/>
              <a:ext cx="1236524" cy="34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1ADBC2-0A18-4D40-A478-B42F0D9DB5D9}"/>
                </a:ext>
              </a:extLst>
            </p:cNvPr>
            <p:cNvSpPr/>
            <p:nvPr/>
          </p:nvSpPr>
          <p:spPr>
            <a:xfrm>
              <a:off x="7502658" y="4513497"/>
              <a:ext cx="1236524" cy="346111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22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D6EA2BC-E44D-4FA3-9A04-948B59F07B54}"/>
                </a:ext>
              </a:extLst>
            </p:cNvPr>
            <p:cNvSpPr/>
            <p:nvPr/>
          </p:nvSpPr>
          <p:spPr>
            <a:xfrm>
              <a:off x="7513221" y="5205720"/>
              <a:ext cx="1215397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#2</a:t>
              </a:r>
              <a:endParaRPr lang="ko-KR" altLang="en-US" sz="20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6D74CE5-753C-4E38-9E6B-0C60A5B0F06F}"/>
                </a:ext>
              </a:extLst>
            </p:cNvPr>
            <p:cNvSpPr/>
            <p:nvPr/>
          </p:nvSpPr>
          <p:spPr>
            <a:xfrm>
              <a:off x="8967558" y="4859609"/>
              <a:ext cx="1236524" cy="346111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4E9E94-1A03-4EFA-B80A-E3AC7E5AFEB5}"/>
                </a:ext>
              </a:extLst>
            </p:cNvPr>
            <p:cNvSpPr/>
            <p:nvPr/>
          </p:nvSpPr>
          <p:spPr>
            <a:xfrm>
              <a:off x="8967558" y="4167384"/>
              <a:ext cx="1236524" cy="346111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520677A-247A-4EB4-AC68-3EA0F4AA884A}"/>
                </a:ext>
              </a:extLst>
            </p:cNvPr>
            <p:cNvSpPr/>
            <p:nvPr/>
          </p:nvSpPr>
          <p:spPr>
            <a:xfrm>
              <a:off x="8967558" y="3821270"/>
              <a:ext cx="1236524" cy="346111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100B6A-D505-4AF2-B794-C62953067C2C}"/>
                </a:ext>
              </a:extLst>
            </p:cNvPr>
            <p:cNvSpPr/>
            <p:nvPr/>
          </p:nvSpPr>
          <p:spPr>
            <a:xfrm>
              <a:off x="8967558" y="4513497"/>
              <a:ext cx="1236524" cy="346111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931A721-7AB5-47EE-9BD0-604F26F4521B}"/>
                </a:ext>
              </a:extLst>
            </p:cNvPr>
            <p:cNvSpPr/>
            <p:nvPr/>
          </p:nvSpPr>
          <p:spPr>
            <a:xfrm>
              <a:off x="8978122" y="5205720"/>
              <a:ext cx="1215397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#3</a:t>
              </a:r>
              <a:endParaRPr lang="ko-KR" altLang="en-US" sz="20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7C971D6-14D1-4376-B6A3-DD12DA949F37}"/>
                </a:ext>
              </a:extLst>
            </p:cNvPr>
            <p:cNvSpPr/>
            <p:nvPr/>
          </p:nvSpPr>
          <p:spPr>
            <a:xfrm>
              <a:off x="8021870" y="5619333"/>
              <a:ext cx="1742786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Multi-stream</a:t>
              </a:r>
              <a:endParaRPr lang="ko-KR" altLang="en-US" sz="2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B35CED9-2A69-432F-B5A7-62C01EAC860C}"/>
                </a:ext>
              </a:extLst>
            </p:cNvPr>
            <p:cNvSpPr/>
            <p:nvPr/>
          </p:nvSpPr>
          <p:spPr>
            <a:xfrm>
              <a:off x="10432458" y="4857655"/>
              <a:ext cx="1236524" cy="346111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7BA4D66-A528-45C1-802E-86DFEF59B42B}"/>
                </a:ext>
              </a:extLst>
            </p:cNvPr>
            <p:cNvSpPr/>
            <p:nvPr/>
          </p:nvSpPr>
          <p:spPr>
            <a:xfrm>
              <a:off x="10432458" y="4165429"/>
              <a:ext cx="1236524" cy="346111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EE893E-5E56-4BBE-8D21-B2F2DDD98BA4}"/>
                </a:ext>
              </a:extLst>
            </p:cNvPr>
            <p:cNvSpPr/>
            <p:nvPr/>
          </p:nvSpPr>
          <p:spPr>
            <a:xfrm>
              <a:off x="10432458" y="3819316"/>
              <a:ext cx="1236524" cy="346111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B6F0E38-C4B7-4148-9CC8-238DB40E94DF}"/>
                </a:ext>
              </a:extLst>
            </p:cNvPr>
            <p:cNvSpPr/>
            <p:nvPr/>
          </p:nvSpPr>
          <p:spPr>
            <a:xfrm>
              <a:off x="10432458" y="4511543"/>
              <a:ext cx="1236524" cy="346111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2C513F3-5EAD-4653-BAEB-E52A883FFC90}"/>
                </a:ext>
              </a:extLst>
            </p:cNvPr>
            <p:cNvSpPr/>
            <p:nvPr/>
          </p:nvSpPr>
          <p:spPr>
            <a:xfrm>
              <a:off x="10443022" y="5203766"/>
              <a:ext cx="1215397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#4</a:t>
              </a:r>
              <a:endParaRPr lang="ko-KR" altLang="en-US" sz="20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899291-5E20-4D4D-BDDB-54967417AD56}"/>
              </a:ext>
            </a:extLst>
          </p:cNvPr>
          <p:cNvSpPr/>
          <p:nvPr/>
        </p:nvSpPr>
        <p:spPr>
          <a:xfrm>
            <a:off x="5931676" y="3673588"/>
            <a:ext cx="1460660" cy="19127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541ACA-72DE-454C-816D-15A7362AC058}"/>
              </a:ext>
            </a:extLst>
          </p:cNvPr>
          <p:cNvSpPr/>
          <p:nvPr/>
        </p:nvSpPr>
        <p:spPr>
          <a:xfrm>
            <a:off x="5032655" y="4256094"/>
            <a:ext cx="3415358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Reduce valid pages to copy</a:t>
            </a:r>
          </a:p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Reduce GC overhead</a:t>
            </a:r>
          </a:p>
        </p:txBody>
      </p:sp>
    </p:spTree>
    <p:extLst>
      <p:ext uri="{BB962C8B-B14F-4D97-AF65-F5344CB8AC3E}">
        <p14:creationId xmlns:p14="http://schemas.microsoft.com/office/powerpoint/2010/main" val="25334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Parity-stream separation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RAID controller accordingly tags write requests with parity or data stream</a:t>
            </a:r>
          </a:p>
          <a:p>
            <a:r>
              <a:rPr lang="en-US" altLang="ko-KR" sz="2400" dirty="0"/>
              <a:t>SSD separately stores parity from data blocks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73A516-4767-46F6-867C-D16705DBD0E5}"/>
              </a:ext>
            </a:extLst>
          </p:cNvPr>
          <p:cNvSpPr/>
          <p:nvPr/>
        </p:nvSpPr>
        <p:spPr>
          <a:xfrm>
            <a:off x="6286761" y="3640698"/>
            <a:ext cx="4647677" cy="292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879" tIns="51939" rIns="103879" bIns="5193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SSD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E0658B-2BBC-42CC-AD4B-54CD0D7A2C72}"/>
              </a:ext>
            </a:extLst>
          </p:cNvPr>
          <p:cNvGrpSpPr/>
          <p:nvPr/>
        </p:nvGrpSpPr>
        <p:grpSpPr>
          <a:xfrm>
            <a:off x="6236163" y="4160073"/>
            <a:ext cx="2099487" cy="2319151"/>
            <a:chOff x="-137993" y="2492467"/>
            <a:chExt cx="2264258" cy="25011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5F2805-276A-48E6-8FE1-782CA9D37B36}"/>
                </a:ext>
              </a:extLst>
            </p:cNvPr>
            <p:cNvSpPr/>
            <p:nvPr/>
          </p:nvSpPr>
          <p:spPr>
            <a:xfrm>
              <a:off x="429512" y="2643237"/>
              <a:ext cx="1334595" cy="1553298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69A112D-FC77-4632-8856-B9538197D940}"/>
                </a:ext>
              </a:extLst>
            </p:cNvPr>
            <p:cNvSpPr/>
            <p:nvPr/>
          </p:nvSpPr>
          <p:spPr>
            <a:xfrm>
              <a:off x="349144" y="2572040"/>
              <a:ext cx="1334595" cy="1553298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CD1F4B-D973-4AD6-96FF-E3B13FF20A39}"/>
                </a:ext>
              </a:extLst>
            </p:cNvPr>
            <p:cNvSpPr/>
            <p:nvPr/>
          </p:nvSpPr>
          <p:spPr>
            <a:xfrm>
              <a:off x="268777" y="2492467"/>
              <a:ext cx="1334595" cy="1553298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A70D09-A403-4D50-9393-D72D34B98F6B}"/>
                </a:ext>
              </a:extLst>
            </p:cNvPr>
            <p:cNvSpPr/>
            <p:nvPr/>
          </p:nvSpPr>
          <p:spPr>
            <a:xfrm>
              <a:off x="-137993" y="4230186"/>
              <a:ext cx="2264258" cy="763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/>
                <a:t>Parity Flash Blocks</a:t>
              </a:r>
              <a:endParaRPr lang="ko-KR" altLang="en-US" sz="2000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3EFEBA-59C5-47EA-8537-C6840C603487}"/>
              </a:ext>
            </a:extLst>
          </p:cNvPr>
          <p:cNvSpPr/>
          <p:nvPr/>
        </p:nvSpPr>
        <p:spPr>
          <a:xfrm>
            <a:off x="9380813" y="4314993"/>
            <a:ext cx="1237476" cy="1440263"/>
          </a:xfrm>
          <a:prstGeom prst="rect">
            <a:avLst/>
          </a:prstGeom>
          <a:solidFill>
            <a:srgbClr val="CFC2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FEEF5F-9A3B-46D7-AB17-7635B31F3EA2}"/>
              </a:ext>
            </a:extLst>
          </p:cNvPr>
          <p:cNvSpPr/>
          <p:nvPr/>
        </p:nvSpPr>
        <p:spPr>
          <a:xfrm>
            <a:off x="9302921" y="4240262"/>
            <a:ext cx="1237476" cy="1440263"/>
          </a:xfrm>
          <a:prstGeom prst="rect">
            <a:avLst/>
          </a:prstGeom>
          <a:solidFill>
            <a:srgbClr val="CFC2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8CE62-D847-4D28-9D7D-3FF4F5A37B31}"/>
              </a:ext>
            </a:extLst>
          </p:cNvPr>
          <p:cNvSpPr/>
          <p:nvPr/>
        </p:nvSpPr>
        <p:spPr>
          <a:xfrm>
            <a:off x="9223253" y="4161382"/>
            <a:ext cx="1237476" cy="1440263"/>
          </a:xfrm>
          <a:prstGeom prst="rect">
            <a:avLst/>
          </a:prstGeom>
          <a:solidFill>
            <a:srgbClr val="CFC2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4FEE8C-704C-4BDE-8193-B171C8D9753F}"/>
              </a:ext>
            </a:extLst>
          </p:cNvPr>
          <p:cNvSpPr/>
          <p:nvPr/>
        </p:nvSpPr>
        <p:spPr>
          <a:xfrm>
            <a:off x="9341114" y="4216429"/>
            <a:ext cx="998919" cy="24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1D8714-0CBD-43D1-B707-219ED0E7D6E8}"/>
              </a:ext>
            </a:extLst>
          </p:cNvPr>
          <p:cNvSpPr/>
          <p:nvPr/>
        </p:nvSpPr>
        <p:spPr>
          <a:xfrm>
            <a:off x="9341114" y="4578935"/>
            <a:ext cx="998919" cy="247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30F30A-DE63-4CA2-81BD-13BCEE1146BA}"/>
              </a:ext>
            </a:extLst>
          </p:cNvPr>
          <p:cNvSpPr/>
          <p:nvPr/>
        </p:nvSpPr>
        <p:spPr>
          <a:xfrm>
            <a:off x="9341114" y="4942321"/>
            <a:ext cx="998919" cy="24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5C1693-AD93-4AB8-B3FC-4E5F044C0768}"/>
              </a:ext>
            </a:extLst>
          </p:cNvPr>
          <p:cNvSpPr/>
          <p:nvPr/>
        </p:nvSpPr>
        <p:spPr>
          <a:xfrm>
            <a:off x="9341114" y="5304828"/>
            <a:ext cx="998919" cy="247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393999-05A2-40A1-9212-00230567725D}"/>
              </a:ext>
            </a:extLst>
          </p:cNvPr>
          <p:cNvSpPr/>
          <p:nvPr/>
        </p:nvSpPr>
        <p:spPr>
          <a:xfrm>
            <a:off x="6735367" y="4216429"/>
            <a:ext cx="998919" cy="24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F6E611-90E7-4773-ACD9-DC8411AE1AB7}"/>
              </a:ext>
            </a:extLst>
          </p:cNvPr>
          <p:cNvSpPr/>
          <p:nvPr/>
        </p:nvSpPr>
        <p:spPr>
          <a:xfrm>
            <a:off x="6735368" y="4578935"/>
            <a:ext cx="998919" cy="247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2F96E6-FA33-4D3E-A3E9-7D08A328B65A}"/>
              </a:ext>
            </a:extLst>
          </p:cNvPr>
          <p:cNvSpPr/>
          <p:nvPr/>
        </p:nvSpPr>
        <p:spPr>
          <a:xfrm>
            <a:off x="6735368" y="4942321"/>
            <a:ext cx="998919" cy="247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BB0EE6-22A0-4CBF-AB7E-237E0AF34007}"/>
              </a:ext>
            </a:extLst>
          </p:cNvPr>
          <p:cNvSpPr/>
          <p:nvPr/>
        </p:nvSpPr>
        <p:spPr>
          <a:xfrm>
            <a:off x="6735368" y="5304828"/>
            <a:ext cx="998919" cy="247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63635-81EA-4352-80E5-DF2696F346C6}"/>
              </a:ext>
            </a:extLst>
          </p:cNvPr>
          <p:cNvSpPr/>
          <p:nvPr/>
        </p:nvSpPr>
        <p:spPr>
          <a:xfrm>
            <a:off x="8833344" y="5771338"/>
            <a:ext cx="19797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Data Flash Blocks</a:t>
            </a:r>
            <a:endParaRPr lang="ko-KR" altLang="en-US" sz="20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E76A395-D5D6-4407-BB17-2506DA034A74}"/>
              </a:ext>
            </a:extLst>
          </p:cNvPr>
          <p:cNvGrpSpPr/>
          <p:nvPr/>
        </p:nvGrpSpPr>
        <p:grpSpPr>
          <a:xfrm>
            <a:off x="7729632" y="2643773"/>
            <a:ext cx="2088082" cy="400110"/>
            <a:chOff x="5122506" y="1774423"/>
            <a:chExt cx="1962018" cy="424381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BEBBFB-75CF-4C31-AAC4-6610D6F44B8A}"/>
                </a:ext>
              </a:extLst>
            </p:cNvPr>
            <p:cNvCxnSpPr>
              <a:cxnSpLocks/>
            </p:cNvCxnSpPr>
            <p:nvPr/>
          </p:nvCxnSpPr>
          <p:spPr>
            <a:xfrm>
              <a:off x="5122506" y="1808336"/>
              <a:ext cx="0" cy="3878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5FD373-E61B-4EA8-8E67-B25B6A61251F}"/>
                </a:ext>
              </a:extLst>
            </p:cNvPr>
            <p:cNvSpPr/>
            <p:nvPr/>
          </p:nvSpPr>
          <p:spPr>
            <a:xfrm>
              <a:off x="5143182" y="1774423"/>
              <a:ext cx="1941342" cy="4243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Write Operation</a:t>
              </a:r>
              <a:endParaRPr lang="ko-KR" altLang="en-US" sz="2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91C3C8E-96C3-4320-B7A7-B6EF9CFFAF41}"/>
              </a:ext>
            </a:extLst>
          </p:cNvPr>
          <p:cNvGrpSpPr/>
          <p:nvPr/>
        </p:nvGrpSpPr>
        <p:grpSpPr>
          <a:xfrm>
            <a:off x="7360236" y="3532516"/>
            <a:ext cx="1738501" cy="586998"/>
            <a:chOff x="1435401" y="110306"/>
            <a:chExt cx="1874940" cy="633066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411063E-6266-466D-85C8-989ADD20756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1" y="110306"/>
              <a:ext cx="0" cy="6330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0C9AF80-1276-4E5F-B55F-B821818C2A7A}"/>
                </a:ext>
              </a:extLst>
            </p:cNvPr>
            <p:cNvSpPr/>
            <p:nvPr/>
          </p:nvSpPr>
          <p:spPr>
            <a:xfrm>
              <a:off x="1459133" y="182722"/>
              <a:ext cx="1851208" cy="4315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Parity Stream</a:t>
              </a:r>
              <a:endParaRPr lang="ko-KR" altLang="en-US" sz="2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50F1270-A928-4510-BF68-98C29D9A6F96}"/>
              </a:ext>
            </a:extLst>
          </p:cNvPr>
          <p:cNvGrpSpPr/>
          <p:nvPr/>
        </p:nvGrpSpPr>
        <p:grpSpPr>
          <a:xfrm>
            <a:off x="9393184" y="3532516"/>
            <a:ext cx="1638408" cy="586998"/>
            <a:chOff x="4947899" y="110307"/>
            <a:chExt cx="1766991" cy="633067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7840B97-4F76-4EB2-9DBB-B46E4CFDC9D3}"/>
                </a:ext>
              </a:extLst>
            </p:cNvPr>
            <p:cNvCxnSpPr>
              <a:cxnSpLocks/>
            </p:cNvCxnSpPr>
            <p:nvPr/>
          </p:nvCxnSpPr>
          <p:spPr>
            <a:xfrm>
              <a:off x="4947899" y="110307"/>
              <a:ext cx="0" cy="6330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1455D43-4695-4839-B15E-4761918BF5C0}"/>
                </a:ext>
              </a:extLst>
            </p:cNvPr>
            <p:cNvSpPr/>
            <p:nvPr/>
          </p:nvSpPr>
          <p:spPr>
            <a:xfrm>
              <a:off x="4971629" y="180477"/>
              <a:ext cx="1743261" cy="431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Data Stream</a:t>
              </a:r>
              <a:endParaRPr lang="ko-KR" altLang="en-US" sz="2000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7510C4-8794-479A-8DF3-7793888497AE}"/>
              </a:ext>
            </a:extLst>
          </p:cNvPr>
          <p:cNvSpPr/>
          <p:nvPr/>
        </p:nvSpPr>
        <p:spPr>
          <a:xfrm>
            <a:off x="6286762" y="3086104"/>
            <a:ext cx="4647675" cy="431625"/>
          </a:xfrm>
          <a:prstGeom prst="rect">
            <a:avLst/>
          </a:prstGeom>
          <a:solidFill>
            <a:srgbClr val="0058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RAID-Controller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SLC/MLC Convertible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Separating parity and data blocks is not sufficient</a:t>
            </a:r>
          </a:p>
          <a:p>
            <a:pPr lvl="1"/>
            <a:r>
              <a:rPr lang="en-US" altLang="ko-KR" sz="2000" dirty="0"/>
              <a:t>This reduces WAF caused by garbage collection</a:t>
            </a:r>
          </a:p>
          <a:p>
            <a:pPr lvl="1"/>
            <a:r>
              <a:rPr lang="en-US" altLang="ko-KR" sz="2000" dirty="0"/>
              <a:t>However, it does not reduce the number of parity write operations itself</a:t>
            </a:r>
          </a:p>
          <a:p>
            <a:r>
              <a:rPr lang="en-US" altLang="ko-KR" sz="2400" dirty="0"/>
              <a:t>Reducing the wear caused by frequent parity writes is important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DC6FC-415F-4787-B858-0A563755A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3421804"/>
            <a:ext cx="5880100" cy="30406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1A3C14-A2B8-46D9-B4D9-AC9D0B833C71}"/>
              </a:ext>
            </a:extLst>
          </p:cNvPr>
          <p:cNvCxnSpPr>
            <a:cxnSpLocks/>
          </p:cNvCxnSpPr>
          <p:nvPr/>
        </p:nvCxnSpPr>
        <p:spPr>
          <a:xfrm flipV="1">
            <a:off x="6294430" y="3644900"/>
            <a:ext cx="4361301" cy="10229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796892-AB97-4EF5-9368-94A53A50F406}"/>
              </a:ext>
            </a:extLst>
          </p:cNvPr>
          <p:cNvSpPr/>
          <p:nvPr/>
        </p:nvSpPr>
        <p:spPr>
          <a:xfrm rot="20844854">
            <a:off x="7865334" y="3541217"/>
            <a:ext cx="1167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5.3×</a:t>
            </a:r>
            <a:endParaRPr lang="ko-KR" altLang="en-US" sz="36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19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SLC has a longer lifespan than MLC</a:t>
            </a:r>
          </a:p>
          <a:p>
            <a:r>
              <a:rPr lang="en-US" altLang="ko-KR" sz="2400" dirty="0"/>
              <a:t>SLC</a:t>
            </a:r>
            <a:r>
              <a:rPr lang="ko-KR" altLang="en-US" sz="2400" dirty="0"/>
              <a:t> </a:t>
            </a:r>
            <a:r>
              <a:rPr lang="en-US" altLang="ko-KR" sz="2400" dirty="0"/>
              <a:t>and</a:t>
            </a:r>
            <a:r>
              <a:rPr lang="ko-KR" altLang="en-US" sz="2400" dirty="0"/>
              <a:t> </a:t>
            </a:r>
            <a:r>
              <a:rPr lang="en-US" altLang="ko-KR" sz="2400" dirty="0"/>
              <a:t>MLC</a:t>
            </a:r>
            <a:r>
              <a:rPr lang="ko-KR" altLang="en-US" sz="2400" dirty="0"/>
              <a:t> </a:t>
            </a:r>
            <a:r>
              <a:rPr lang="en-US" altLang="ko-KR" sz="2400" dirty="0"/>
              <a:t>typically have the same structure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0816B94-ED11-49C0-9AE8-C630069D2381}"/>
              </a:ext>
            </a:extLst>
          </p:cNvPr>
          <p:cNvGrpSpPr/>
          <p:nvPr/>
        </p:nvGrpSpPr>
        <p:grpSpPr>
          <a:xfrm>
            <a:off x="2098806" y="3609625"/>
            <a:ext cx="3365585" cy="3239301"/>
            <a:chOff x="2314706" y="3990625"/>
            <a:chExt cx="3365585" cy="323930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BD0C9B3-8E9C-4797-9778-E5019586D3F2}"/>
                </a:ext>
              </a:extLst>
            </p:cNvPr>
            <p:cNvGrpSpPr/>
            <p:nvPr/>
          </p:nvGrpSpPr>
          <p:grpSpPr>
            <a:xfrm>
              <a:off x="2314706" y="4076700"/>
              <a:ext cx="2953238" cy="3153226"/>
              <a:chOff x="1919515" y="3183235"/>
              <a:chExt cx="3441700" cy="3674765"/>
            </a:xfrm>
          </p:grpSpPr>
          <p:sp>
            <p:nvSpPr>
              <p:cNvPr id="6" name="원호 5">
                <a:extLst>
                  <a:ext uri="{FF2B5EF4-FFF2-40B4-BE49-F238E27FC236}">
                    <a16:creationId xmlns:a16="http://schemas.microsoft.com/office/drawing/2014/main" id="{C875015A-B905-471E-A8EF-C46493677893}"/>
                  </a:ext>
                </a:extLst>
              </p:cNvPr>
              <p:cNvSpPr/>
              <p:nvPr/>
            </p:nvSpPr>
            <p:spPr>
              <a:xfrm>
                <a:off x="2602140" y="364490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5880BB44-BAB0-42A9-8633-FE79EBBAF439}"/>
                  </a:ext>
                </a:extLst>
              </p:cNvPr>
              <p:cNvSpPr/>
              <p:nvPr/>
            </p:nvSpPr>
            <p:spPr>
              <a:xfrm>
                <a:off x="4075340" y="364490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E8843EE-9A05-44B5-B895-DEB77FA1C2E3}"/>
                  </a:ext>
                </a:extLst>
              </p:cNvPr>
              <p:cNvSpPr/>
              <p:nvPr/>
            </p:nvSpPr>
            <p:spPr>
              <a:xfrm>
                <a:off x="2727181" y="3183235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F3F4422-055C-423F-A9FF-41076028138A}"/>
                  </a:ext>
                </a:extLst>
              </p:cNvPr>
              <p:cNvSpPr/>
              <p:nvPr/>
            </p:nvSpPr>
            <p:spPr>
              <a:xfrm>
                <a:off x="4200381" y="3183235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456122B4-1E05-415B-B55F-DA3E3CA58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9515" y="3242468"/>
                <a:ext cx="3441700" cy="2008982"/>
              </a:xfrm>
              <a:prstGeom prst="bentConnector3">
                <a:avLst>
                  <a:gd name="adj1" fmla="val 554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CF7C336-EDEE-4194-9067-4E8341AC6A57}"/>
                </a:ext>
              </a:extLst>
            </p:cNvPr>
            <p:cNvSpPr/>
            <p:nvPr/>
          </p:nvSpPr>
          <p:spPr>
            <a:xfrm>
              <a:off x="2867430" y="5923956"/>
              <a:ext cx="1778244" cy="34332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Single-level Cell</a:t>
              </a:r>
              <a:endParaRPr lang="ko-KR" altLang="en-US" sz="20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66458B-115E-4391-B81F-00A6EB531A63}"/>
                </a:ext>
              </a:extLst>
            </p:cNvPr>
            <p:cNvSpPr/>
            <p:nvPr/>
          </p:nvSpPr>
          <p:spPr>
            <a:xfrm>
              <a:off x="5287999" y="5684631"/>
              <a:ext cx="392292" cy="34332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Vt</a:t>
              </a:r>
              <a:endParaRPr lang="ko-KR" altLang="en-US" sz="2000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4D94FC7-BF37-487D-A893-BFF888F02197}"/>
                </a:ext>
              </a:extLst>
            </p:cNvPr>
            <p:cNvCxnSpPr/>
            <p:nvPr/>
          </p:nvCxnSpPr>
          <p:spPr>
            <a:xfrm>
              <a:off x="3803650" y="3990625"/>
              <a:ext cx="0" cy="185088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88FAB38-8ACE-49D0-930D-3EC65F247AA8}"/>
              </a:ext>
            </a:extLst>
          </p:cNvPr>
          <p:cNvGrpSpPr/>
          <p:nvPr/>
        </p:nvGrpSpPr>
        <p:grpSpPr>
          <a:xfrm>
            <a:off x="6643208" y="3609625"/>
            <a:ext cx="3494885" cy="3239301"/>
            <a:chOff x="6859108" y="3990625"/>
            <a:chExt cx="3494885" cy="32393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71B317E-EA2C-47D7-8DF0-BA0156AFE743}"/>
                </a:ext>
              </a:extLst>
            </p:cNvPr>
            <p:cNvGrpSpPr/>
            <p:nvPr/>
          </p:nvGrpSpPr>
          <p:grpSpPr>
            <a:xfrm>
              <a:off x="6859108" y="4076700"/>
              <a:ext cx="3102593" cy="3153226"/>
              <a:chOff x="6442530" y="3183235"/>
              <a:chExt cx="3615758" cy="3674765"/>
            </a:xfrm>
          </p:grpSpPr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B3DB556E-D732-40E8-8D05-CA9B2381E395}"/>
                  </a:ext>
                </a:extLst>
              </p:cNvPr>
              <p:cNvSpPr/>
              <p:nvPr/>
            </p:nvSpPr>
            <p:spPr>
              <a:xfrm>
                <a:off x="6694490" y="364490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9951B66A-1A35-4F17-A7F1-86D9791D0A66}"/>
                  </a:ext>
                </a:extLst>
              </p:cNvPr>
              <p:cNvSpPr/>
              <p:nvPr/>
            </p:nvSpPr>
            <p:spPr>
              <a:xfrm>
                <a:off x="7575225" y="364106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AA8DE0A4-16BE-4854-935C-B6C9DF71A02D}"/>
                  </a:ext>
                </a:extLst>
              </p:cNvPr>
              <p:cNvSpPr/>
              <p:nvPr/>
            </p:nvSpPr>
            <p:spPr>
              <a:xfrm>
                <a:off x="8430065" y="364106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ADC8818A-E316-4AB1-8B9E-5EB73B3B1393}"/>
                  </a:ext>
                </a:extLst>
              </p:cNvPr>
              <p:cNvSpPr/>
              <p:nvPr/>
            </p:nvSpPr>
            <p:spPr>
              <a:xfrm>
                <a:off x="9310800" y="364490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8C3C5B0-5DD3-489B-9CBC-C6715A97C882}"/>
                  </a:ext>
                </a:extLst>
              </p:cNvPr>
              <p:cNvSpPr/>
              <p:nvPr/>
            </p:nvSpPr>
            <p:spPr>
              <a:xfrm>
                <a:off x="6725755" y="3183235"/>
                <a:ext cx="5597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11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1E75C04-A7FE-4978-9B6B-5ACD12C578BF}"/>
                  </a:ext>
                </a:extLst>
              </p:cNvPr>
              <p:cNvSpPr/>
              <p:nvPr/>
            </p:nvSpPr>
            <p:spPr>
              <a:xfrm>
                <a:off x="7563172" y="3183235"/>
                <a:ext cx="652355" cy="538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D2B44F7-C9BE-4346-966A-1B49C7BEF2AF}"/>
                  </a:ext>
                </a:extLst>
              </p:cNvPr>
              <p:cNvSpPr/>
              <p:nvPr/>
            </p:nvSpPr>
            <p:spPr>
              <a:xfrm>
                <a:off x="8412894" y="3183235"/>
                <a:ext cx="652355" cy="538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00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94D8EC5-905C-4E50-A2F2-5695B3CCC876}"/>
                  </a:ext>
                </a:extLst>
              </p:cNvPr>
              <p:cNvSpPr/>
              <p:nvPr/>
            </p:nvSpPr>
            <p:spPr>
              <a:xfrm>
                <a:off x="9292026" y="3183235"/>
                <a:ext cx="652355" cy="538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162E35C4-9EA3-4D8E-8298-E9A0E52D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30" y="3242468"/>
                <a:ext cx="3615758" cy="1997473"/>
              </a:xfrm>
              <a:prstGeom prst="bentConnector3">
                <a:avLst>
                  <a:gd name="adj1" fmla="val 541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AAE8CE-7DE4-4DB1-B356-02392927C125}"/>
                </a:ext>
              </a:extLst>
            </p:cNvPr>
            <p:cNvSpPr/>
            <p:nvPr/>
          </p:nvSpPr>
          <p:spPr>
            <a:xfrm>
              <a:off x="7576613" y="5923956"/>
              <a:ext cx="1659951" cy="34332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Multi-level Cell</a:t>
              </a:r>
              <a:endParaRPr lang="ko-KR" altLang="en-US" sz="2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B21D5D6-8C62-445D-B3AD-6CA92A92EDE0}"/>
                </a:ext>
              </a:extLst>
            </p:cNvPr>
            <p:cNvSpPr/>
            <p:nvPr/>
          </p:nvSpPr>
          <p:spPr>
            <a:xfrm>
              <a:off x="9961701" y="5684631"/>
              <a:ext cx="392292" cy="34332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Vt</a:t>
              </a:r>
              <a:endParaRPr lang="ko-KR" altLang="en-US" sz="2000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75868A4-91E3-44D8-9B92-C00B439581C4}"/>
                </a:ext>
              </a:extLst>
            </p:cNvPr>
            <p:cNvCxnSpPr/>
            <p:nvPr/>
          </p:nvCxnSpPr>
          <p:spPr>
            <a:xfrm>
              <a:off x="7715250" y="3990625"/>
              <a:ext cx="0" cy="185088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0D7E897-C668-4E36-A3E9-FC1590E0D2A0}"/>
                </a:ext>
              </a:extLst>
            </p:cNvPr>
            <p:cNvCxnSpPr/>
            <p:nvPr/>
          </p:nvCxnSpPr>
          <p:spPr>
            <a:xfrm>
              <a:off x="8470900" y="3990625"/>
              <a:ext cx="0" cy="185088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5D73E50-C6C4-4F1D-B53E-1DA634E95030}"/>
                </a:ext>
              </a:extLst>
            </p:cNvPr>
            <p:cNvCxnSpPr/>
            <p:nvPr/>
          </p:nvCxnSpPr>
          <p:spPr>
            <a:xfrm>
              <a:off x="9201150" y="3990625"/>
              <a:ext cx="0" cy="185088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제목 1">
            <a:extLst>
              <a:ext uri="{FF2B5EF4-FFF2-40B4-BE49-F238E27FC236}">
                <a16:creationId xmlns:a16="http://schemas.microsoft.com/office/drawing/2014/main" id="{406EC44C-F937-4540-8CD2-6427A8BE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748"/>
            <a:ext cx="10515600" cy="899546"/>
          </a:xfrm>
        </p:spPr>
        <p:txBody>
          <a:bodyPr/>
          <a:lstStyle/>
          <a:p>
            <a:r>
              <a:rPr lang="en-US" altLang="ko-KR" dirty="0"/>
              <a:t>SLC/MLC Convertible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SLC has a longer lifespan than MLC</a:t>
            </a:r>
          </a:p>
          <a:p>
            <a:r>
              <a:rPr lang="en-US" altLang="ko-KR" sz="2400" dirty="0"/>
              <a:t>SLC</a:t>
            </a:r>
            <a:r>
              <a:rPr lang="ko-KR" altLang="en-US" sz="2400" dirty="0"/>
              <a:t> </a:t>
            </a:r>
            <a:r>
              <a:rPr lang="en-US" altLang="ko-KR" sz="2400" dirty="0"/>
              <a:t>and</a:t>
            </a:r>
            <a:r>
              <a:rPr lang="ko-KR" altLang="en-US" sz="2400" dirty="0"/>
              <a:t> </a:t>
            </a:r>
            <a:r>
              <a:rPr lang="en-US" altLang="ko-KR" sz="2400" dirty="0"/>
              <a:t>MLC</a:t>
            </a:r>
            <a:r>
              <a:rPr lang="ko-KR" altLang="en-US" sz="2400" dirty="0"/>
              <a:t> </a:t>
            </a:r>
            <a:r>
              <a:rPr lang="en-US" altLang="ko-KR" sz="2400" dirty="0"/>
              <a:t>typically have the same structure</a:t>
            </a:r>
            <a:endParaRPr lang="en-US" altLang="ko-KR" sz="2000" dirty="0"/>
          </a:p>
          <a:p>
            <a:r>
              <a:rPr lang="en-US" altLang="ko-KR" sz="2400" dirty="0"/>
              <a:t>It is possible to change type of flash cells on demand</a:t>
            </a:r>
          </a:p>
          <a:p>
            <a:pPr lvl="1"/>
            <a:r>
              <a:rPr lang="en-US" altLang="ko-KR" sz="2000" dirty="0"/>
              <a:t>To shorten write latency, some commercial MLC SSDs use a few of flash blocks</a:t>
            </a:r>
            <a:br>
              <a:rPr lang="en-US" altLang="ko-KR" sz="2000" dirty="0"/>
            </a:br>
            <a:r>
              <a:rPr lang="en-US" altLang="ko-KR" sz="2000" dirty="0"/>
              <a:t>as a write buffer simulating SLC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0816B94-ED11-49C0-9AE8-C630069D2381}"/>
              </a:ext>
            </a:extLst>
          </p:cNvPr>
          <p:cNvGrpSpPr/>
          <p:nvPr/>
        </p:nvGrpSpPr>
        <p:grpSpPr>
          <a:xfrm>
            <a:off x="2098806" y="3609625"/>
            <a:ext cx="3365585" cy="3239301"/>
            <a:chOff x="2314706" y="3990625"/>
            <a:chExt cx="3365585" cy="323930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BD0C9B3-8E9C-4797-9778-E5019586D3F2}"/>
                </a:ext>
              </a:extLst>
            </p:cNvPr>
            <p:cNvGrpSpPr/>
            <p:nvPr/>
          </p:nvGrpSpPr>
          <p:grpSpPr>
            <a:xfrm>
              <a:off x="2314706" y="4076700"/>
              <a:ext cx="2953238" cy="3153226"/>
              <a:chOff x="1919515" y="3183235"/>
              <a:chExt cx="3441700" cy="3674765"/>
            </a:xfrm>
          </p:grpSpPr>
          <p:sp>
            <p:nvSpPr>
              <p:cNvPr id="6" name="원호 5">
                <a:extLst>
                  <a:ext uri="{FF2B5EF4-FFF2-40B4-BE49-F238E27FC236}">
                    <a16:creationId xmlns:a16="http://schemas.microsoft.com/office/drawing/2014/main" id="{C875015A-B905-471E-A8EF-C46493677893}"/>
                  </a:ext>
                </a:extLst>
              </p:cNvPr>
              <p:cNvSpPr/>
              <p:nvPr/>
            </p:nvSpPr>
            <p:spPr>
              <a:xfrm>
                <a:off x="2602140" y="364490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5880BB44-BAB0-42A9-8633-FE79EBBAF439}"/>
                  </a:ext>
                </a:extLst>
              </p:cNvPr>
              <p:cNvSpPr/>
              <p:nvPr/>
            </p:nvSpPr>
            <p:spPr>
              <a:xfrm>
                <a:off x="4075340" y="364490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E8843EE-9A05-44B5-B895-DEB77FA1C2E3}"/>
                  </a:ext>
                </a:extLst>
              </p:cNvPr>
              <p:cNvSpPr/>
              <p:nvPr/>
            </p:nvSpPr>
            <p:spPr>
              <a:xfrm>
                <a:off x="2727181" y="3183235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F3F4422-055C-423F-A9FF-41076028138A}"/>
                  </a:ext>
                </a:extLst>
              </p:cNvPr>
              <p:cNvSpPr/>
              <p:nvPr/>
            </p:nvSpPr>
            <p:spPr>
              <a:xfrm>
                <a:off x="4200381" y="3183235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456122B4-1E05-415B-B55F-DA3E3CA58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9515" y="3242468"/>
                <a:ext cx="3441700" cy="2008982"/>
              </a:xfrm>
              <a:prstGeom prst="bentConnector3">
                <a:avLst>
                  <a:gd name="adj1" fmla="val 554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CF7C336-EDEE-4194-9067-4E8341AC6A57}"/>
                </a:ext>
              </a:extLst>
            </p:cNvPr>
            <p:cNvSpPr/>
            <p:nvPr/>
          </p:nvSpPr>
          <p:spPr>
            <a:xfrm>
              <a:off x="2867430" y="5923956"/>
              <a:ext cx="1778244" cy="34332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Single-level Cell</a:t>
              </a:r>
              <a:endParaRPr lang="ko-KR" altLang="en-US" sz="20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66458B-115E-4391-B81F-00A6EB531A63}"/>
                </a:ext>
              </a:extLst>
            </p:cNvPr>
            <p:cNvSpPr/>
            <p:nvPr/>
          </p:nvSpPr>
          <p:spPr>
            <a:xfrm>
              <a:off x="5287999" y="5684631"/>
              <a:ext cx="392292" cy="34332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Vt</a:t>
              </a:r>
              <a:endParaRPr lang="ko-KR" altLang="en-US" sz="2000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4D94FC7-BF37-487D-A893-BFF888F02197}"/>
                </a:ext>
              </a:extLst>
            </p:cNvPr>
            <p:cNvCxnSpPr/>
            <p:nvPr/>
          </p:nvCxnSpPr>
          <p:spPr>
            <a:xfrm>
              <a:off x="3803650" y="3990625"/>
              <a:ext cx="0" cy="185088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88FAB38-8ACE-49D0-930D-3EC65F247AA8}"/>
              </a:ext>
            </a:extLst>
          </p:cNvPr>
          <p:cNvGrpSpPr/>
          <p:nvPr/>
        </p:nvGrpSpPr>
        <p:grpSpPr>
          <a:xfrm>
            <a:off x="6643208" y="3609625"/>
            <a:ext cx="3494885" cy="3239301"/>
            <a:chOff x="6859108" y="3990625"/>
            <a:chExt cx="3494885" cy="323930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5D73E50-C6C4-4F1D-B53E-1DA634E95030}"/>
                </a:ext>
              </a:extLst>
            </p:cNvPr>
            <p:cNvCxnSpPr/>
            <p:nvPr/>
          </p:nvCxnSpPr>
          <p:spPr>
            <a:xfrm>
              <a:off x="9201150" y="3990625"/>
              <a:ext cx="0" cy="185088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75868A4-91E3-44D8-9B92-C00B439581C4}"/>
                </a:ext>
              </a:extLst>
            </p:cNvPr>
            <p:cNvCxnSpPr/>
            <p:nvPr/>
          </p:nvCxnSpPr>
          <p:spPr>
            <a:xfrm>
              <a:off x="7715250" y="3990625"/>
              <a:ext cx="0" cy="185088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71B317E-EA2C-47D7-8DF0-BA0156AFE743}"/>
                </a:ext>
              </a:extLst>
            </p:cNvPr>
            <p:cNvGrpSpPr/>
            <p:nvPr/>
          </p:nvGrpSpPr>
          <p:grpSpPr>
            <a:xfrm>
              <a:off x="6859108" y="4076700"/>
              <a:ext cx="3102593" cy="3153226"/>
              <a:chOff x="6442530" y="3183235"/>
              <a:chExt cx="3615758" cy="3674765"/>
            </a:xfrm>
          </p:grpSpPr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B3DB556E-D732-40E8-8D05-CA9B2381E395}"/>
                  </a:ext>
                </a:extLst>
              </p:cNvPr>
              <p:cNvSpPr/>
              <p:nvPr/>
            </p:nvSpPr>
            <p:spPr>
              <a:xfrm>
                <a:off x="6694490" y="364490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9951B66A-1A35-4F17-A7F1-86D9791D0A66}"/>
                  </a:ext>
                </a:extLst>
              </p:cNvPr>
              <p:cNvSpPr/>
              <p:nvPr/>
            </p:nvSpPr>
            <p:spPr>
              <a:xfrm>
                <a:off x="7575225" y="364106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AA8DE0A4-16BE-4854-935C-B6C9DF71A02D}"/>
                  </a:ext>
                </a:extLst>
              </p:cNvPr>
              <p:cNvSpPr/>
              <p:nvPr/>
            </p:nvSpPr>
            <p:spPr>
              <a:xfrm>
                <a:off x="8430065" y="364106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ADC8818A-E316-4AB1-8B9E-5EB73B3B1393}"/>
                  </a:ext>
                </a:extLst>
              </p:cNvPr>
              <p:cNvSpPr/>
              <p:nvPr/>
            </p:nvSpPr>
            <p:spPr>
              <a:xfrm>
                <a:off x="9310800" y="3644900"/>
                <a:ext cx="622300" cy="3213100"/>
              </a:xfrm>
              <a:prstGeom prst="arc">
                <a:avLst>
                  <a:gd name="adj1" fmla="val 10829280"/>
                  <a:gd name="adj2" fmla="val 0"/>
                </a:avLst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8C3C5B0-5DD3-489B-9CBC-C6715A97C882}"/>
                  </a:ext>
                </a:extLst>
              </p:cNvPr>
              <p:cNvSpPr/>
              <p:nvPr/>
            </p:nvSpPr>
            <p:spPr>
              <a:xfrm>
                <a:off x="6679463" y="3183235"/>
                <a:ext cx="652355" cy="53802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>
                        <a:lumMod val="8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11</a:t>
                </a:r>
                <a:endPara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1E75C04-A7FE-4978-9B6B-5ACD12C578BF}"/>
                  </a:ext>
                </a:extLst>
              </p:cNvPr>
              <p:cNvSpPr/>
              <p:nvPr/>
            </p:nvSpPr>
            <p:spPr>
              <a:xfrm>
                <a:off x="7563172" y="3183235"/>
                <a:ext cx="652355" cy="53802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D2B44F7-C9BE-4346-966A-1B49C7BEF2AF}"/>
                  </a:ext>
                </a:extLst>
              </p:cNvPr>
              <p:cNvSpPr/>
              <p:nvPr/>
            </p:nvSpPr>
            <p:spPr>
              <a:xfrm>
                <a:off x="8412894" y="3183235"/>
                <a:ext cx="652355" cy="53802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00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94D8EC5-905C-4E50-A2F2-5695B3CCC876}"/>
                  </a:ext>
                </a:extLst>
              </p:cNvPr>
              <p:cNvSpPr/>
              <p:nvPr/>
            </p:nvSpPr>
            <p:spPr>
              <a:xfrm>
                <a:off x="9292026" y="3183235"/>
                <a:ext cx="652355" cy="53802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>
                        <a:lumMod val="8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</a:t>
                </a:r>
                <a:endPara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162E35C4-9EA3-4D8E-8298-E9A0E52D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30" y="3242468"/>
                <a:ext cx="3615758" cy="1997473"/>
              </a:xfrm>
              <a:prstGeom prst="bentConnector3">
                <a:avLst>
                  <a:gd name="adj1" fmla="val 541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AAE8CE-7DE4-4DB1-B356-02392927C125}"/>
                </a:ext>
              </a:extLst>
            </p:cNvPr>
            <p:cNvSpPr/>
            <p:nvPr/>
          </p:nvSpPr>
          <p:spPr>
            <a:xfrm>
              <a:off x="7576613" y="5923956"/>
              <a:ext cx="1659951" cy="34332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Multi-level Cell</a:t>
              </a:r>
              <a:endParaRPr lang="ko-KR" altLang="en-US" sz="2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B21D5D6-8C62-445D-B3AD-6CA92A92EDE0}"/>
                </a:ext>
              </a:extLst>
            </p:cNvPr>
            <p:cNvSpPr/>
            <p:nvPr/>
          </p:nvSpPr>
          <p:spPr>
            <a:xfrm>
              <a:off x="9961701" y="5684631"/>
              <a:ext cx="392292" cy="34332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Vt</a:t>
              </a:r>
              <a:endParaRPr lang="ko-KR" altLang="en-US" sz="20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0D7E897-C668-4E36-A3E9-FC1590E0D2A0}"/>
                </a:ext>
              </a:extLst>
            </p:cNvPr>
            <p:cNvCxnSpPr/>
            <p:nvPr/>
          </p:nvCxnSpPr>
          <p:spPr>
            <a:xfrm>
              <a:off x="8470900" y="3990625"/>
              <a:ext cx="0" cy="185088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제목 1">
            <a:extLst>
              <a:ext uri="{FF2B5EF4-FFF2-40B4-BE49-F238E27FC236}">
                <a16:creationId xmlns:a16="http://schemas.microsoft.com/office/drawing/2014/main" id="{406EC44C-F937-4540-8CD2-6427A8BE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748"/>
            <a:ext cx="10515600" cy="899546"/>
          </a:xfrm>
        </p:spPr>
        <p:txBody>
          <a:bodyPr/>
          <a:lstStyle/>
          <a:p>
            <a:r>
              <a:rPr lang="en-US" altLang="ko-KR" dirty="0"/>
              <a:t>SLC/MLC Convertible Programming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BAAA28-1874-42CC-BE4C-97B46B451561}"/>
              </a:ext>
            </a:extLst>
          </p:cNvPr>
          <p:cNvSpPr/>
          <p:nvPr/>
        </p:nvSpPr>
        <p:spPr>
          <a:xfrm>
            <a:off x="7498994" y="5865670"/>
            <a:ext cx="1383392" cy="400110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 mode</a:t>
            </a:r>
            <a:endParaRPr lang="ko-KR" altLang="en-US" sz="2000" dirty="0"/>
          </a:p>
        </p:txBody>
      </p:sp>
      <p:sp>
        <p:nvSpPr>
          <p:cNvPr id="35" name="바닥글 개체 틀 4">
            <a:extLst>
              <a:ext uri="{FF2B5EF4-FFF2-40B4-BE49-F238E27FC236}">
                <a16:creationId xmlns:a16="http://schemas.microsoft.com/office/drawing/2014/main" id="{63C17B8F-B4F1-43D6-AF49-6B647890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00" y="6311900"/>
            <a:ext cx="10274300" cy="365125"/>
          </a:xfrm>
        </p:spPr>
        <p:txBody>
          <a:bodyPr/>
          <a:lstStyle/>
          <a:p>
            <a:pPr algn="l"/>
            <a:r>
              <a:rPr lang="en-US" altLang="ko-KR" sz="1600" i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“SAMSUNG ELECTRONICS, CO., LTD. Samsung solid state drive </a:t>
            </a:r>
            <a:r>
              <a:rPr lang="en-US" altLang="ko-KR" sz="1600" i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TurboWrite</a:t>
            </a:r>
            <a:r>
              <a:rPr lang="en-US" altLang="ko-KR" sz="1600" i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technology, White Paper, 2013.”</a:t>
            </a:r>
            <a:endParaRPr lang="ko-KR" altLang="en-US" sz="1600" i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62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Lifespan of SLC mode extends 7× more than MLC</a:t>
            </a:r>
          </a:p>
          <a:p>
            <a:r>
              <a:rPr lang="en-US" altLang="ko-KR" sz="2400" dirty="0"/>
              <a:t>Because SLC provides a half capacity in comparison to MLC,</a:t>
            </a:r>
            <a:br>
              <a:rPr lang="en-US" altLang="ko-KR" sz="2400" dirty="0"/>
            </a:br>
            <a:r>
              <a:rPr lang="en-US" altLang="ko-KR" sz="2400" dirty="0"/>
              <a:t>the endurance gain is </a:t>
            </a:r>
            <a:r>
              <a:rPr lang="en-US" altLang="ko-KR" sz="2400" u="sng" dirty="0"/>
              <a:t>3.5×</a:t>
            </a:r>
            <a:r>
              <a:rPr lang="en-US" altLang="ko-KR" sz="2400" dirty="0"/>
              <a:t> for the same amount of write operations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3638C6-5DDF-4D00-A874-C1CAC54EB089}"/>
              </a:ext>
            </a:extLst>
          </p:cNvPr>
          <p:cNvSpPr/>
          <p:nvPr/>
        </p:nvSpPr>
        <p:spPr>
          <a:xfrm>
            <a:off x="228014" y="6334443"/>
            <a:ext cx="7529112" cy="338554"/>
          </a:xfrm>
          <a:prstGeom prst="rect">
            <a:avLst/>
          </a:prstGeom>
          <a:noFill/>
          <a:ln w="571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“Cactus Technologies, An overview of Pseudo-SLC NAND, White Paper, 2016”</a:t>
            </a:r>
            <a:endParaRPr lang="ko-KR" altLang="en-US" sz="1600" i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F82D83-724A-4D71-8BB4-AF6C0144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748"/>
            <a:ext cx="10515600" cy="899546"/>
          </a:xfrm>
        </p:spPr>
        <p:txBody>
          <a:bodyPr/>
          <a:lstStyle/>
          <a:p>
            <a:r>
              <a:rPr lang="en-US" altLang="ko-KR" dirty="0"/>
              <a:t>SLC/MLC Convertible Programming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9FDF44-220C-4716-B042-7FBBC155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63" y="3034962"/>
            <a:ext cx="9012238" cy="27750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929E1-807D-4C75-AAB7-EB68D437B979}"/>
              </a:ext>
            </a:extLst>
          </p:cNvPr>
          <p:cNvSpPr/>
          <p:nvPr/>
        </p:nvSpPr>
        <p:spPr>
          <a:xfrm>
            <a:off x="6858000" y="4539455"/>
            <a:ext cx="3111500" cy="4816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SLC/MLC Convertible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Extend lifespan by allocating parity pages to SLC-mode blocks</a:t>
            </a:r>
          </a:p>
          <a:p>
            <a:pPr lvl="1"/>
            <a:r>
              <a:rPr lang="en-US" altLang="ko-KR" sz="2000" dirty="0"/>
              <a:t>SLC blocks for parity block writes</a:t>
            </a:r>
          </a:p>
          <a:p>
            <a:pPr lvl="1"/>
            <a:r>
              <a:rPr lang="en-US" altLang="ko-KR" sz="2000" dirty="0"/>
              <a:t>MLC blocks for data block writes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0FA37-470E-45F2-B621-923A561134BB}"/>
              </a:ext>
            </a:extLst>
          </p:cNvPr>
          <p:cNvSpPr/>
          <p:nvPr/>
        </p:nvSpPr>
        <p:spPr>
          <a:xfrm>
            <a:off x="4684889" y="3466304"/>
            <a:ext cx="6668910" cy="2869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879" tIns="51939" rIns="103879" bIns="5193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SSD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F3D805-B705-411B-A438-253F1312EECB}"/>
              </a:ext>
            </a:extLst>
          </p:cNvPr>
          <p:cNvCxnSpPr>
            <a:cxnSpLocks/>
          </p:cNvCxnSpPr>
          <p:nvPr/>
        </p:nvCxnSpPr>
        <p:spPr>
          <a:xfrm flipH="1">
            <a:off x="6366472" y="5146984"/>
            <a:ext cx="7602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991644-4A7A-4FA4-814D-D5D002B93BFA}"/>
              </a:ext>
            </a:extLst>
          </p:cNvPr>
          <p:cNvSpPr/>
          <p:nvPr/>
        </p:nvSpPr>
        <p:spPr>
          <a:xfrm>
            <a:off x="5154067" y="4517616"/>
            <a:ext cx="1212405" cy="1411085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8DC05-86EA-4660-B372-665078E15460}"/>
              </a:ext>
            </a:extLst>
          </p:cNvPr>
          <p:cNvSpPr/>
          <p:nvPr/>
        </p:nvSpPr>
        <p:spPr>
          <a:xfrm>
            <a:off x="5081057" y="4452938"/>
            <a:ext cx="1212405" cy="1411085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F6816CE-5AAB-46EE-80C3-D1FD6C509D24}"/>
              </a:ext>
            </a:extLst>
          </p:cNvPr>
          <p:cNvGrpSpPr/>
          <p:nvPr/>
        </p:nvGrpSpPr>
        <p:grpSpPr>
          <a:xfrm>
            <a:off x="5008048" y="4380650"/>
            <a:ext cx="1212405" cy="1411085"/>
            <a:chOff x="5008048" y="4380650"/>
            <a:chExt cx="1212405" cy="141108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DA236F-1B51-40CB-AB4A-CCCA6CE61AD9}"/>
                </a:ext>
              </a:extLst>
            </p:cNvPr>
            <p:cNvSpPr/>
            <p:nvPr/>
          </p:nvSpPr>
          <p:spPr>
            <a:xfrm>
              <a:off x="5008048" y="4380650"/>
              <a:ext cx="1212405" cy="1411085"/>
            </a:xfrm>
            <a:prstGeom prst="rect">
              <a:avLst/>
            </a:prstGeom>
            <a:solidFill>
              <a:srgbClr val="FFFC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667C860-91C0-40CB-A6D5-EFD7D5E0AC97}"/>
                </a:ext>
              </a:extLst>
            </p:cNvPr>
            <p:cNvGrpSpPr/>
            <p:nvPr/>
          </p:nvGrpSpPr>
          <p:grpSpPr>
            <a:xfrm>
              <a:off x="5124910" y="4471206"/>
              <a:ext cx="978681" cy="1229976"/>
              <a:chOff x="348110" y="3855797"/>
              <a:chExt cx="938611" cy="133156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6AC60F1-1AB3-4900-8612-F4087A675FD9}"/>
                  </a:ext>
                </a:extLst>
              </p:cNvPr>
              <p:cNvSpPr/>
              <p:nvPr/>
            </p:nvSpPr>
            <p:spPr>
              <a:xfrm>
                <a:off x="348110" y="3855797"/>
                <a:ext cx="938611" cy="590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Parity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01D5C55-E62E-425F-BE80-C8A04D3A51B6}"/>
                  </a:ext>
                </a:extLst>
              </p:cNvPr>
              <p:cNvSpPr/>
              <p:nvPr/>
            </p:nvSpPr>
            <p:spPr>
              <a:xfrm>
                <a:off x="348110" y="4594603"/>
                <a:ext cx="938611" cy="5927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Parity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753500-2684-4AC5-8180-ACA3A3F0ACAA}"/>
              </a:ext>
            </a:extLst>
          </p:cNvPr>
          <p:cNvSpPr/>
          <p:nvPr/>
        </p:nvSpPr>
        <p:spPr>
          <a:xfrm>
            <a:off x="4638520" y="5959271"/>
            <a:ext cx="2056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Parity Flash Blocks</a:t>
            </a:r>
            <a:endParaRPr lang="ko-KR" altLang="en-US" sz="1600" b="1" dirty="0"/>
          </a:p>
        </p:txBody>
      </p:sp>
      <p:sp>
        <p:nvSpPr>
          <p:cNvPr id="45" name="모서리가 둥근 직사각형 35">
            <a:extLst>
              <a:ext uri="{FF2B5EF4-FFF2-40B4-BE49-F238E27FC236}">
                <a16:creationId xmlns:a16="http://schemas.microsoft.com/office/drawing/2014/main" id="{84EF1203-9BA7-4192-8A0F-C7D295D0B942}"/>
              </a:ext>
            </a:extLst>
          </p:cNvPr>
          <p:cNvSpPr/>
          <p:nvPr/>
        </p:nvSpPr>
        <p:spPr>
          <a:xfrm>
            <a:off x="5322474" y="5748551"/>
            <a:ext cx="593464" cy="241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3879" tIns="51939" rIns="103879" bIns="51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SLC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EFB377-1D96-4A06-80A8-85B10EF7D8BB}"/>
              </a:ext>
            </a:extLst>
          </p:cNvPr>
          <p:cNvSpPr/>
          <p:nvPr/>
        </p:nvSpPr>
        <p:spPr>
          <a:xfrm>
            <a:off x="9839993" y="4521425"/>
            <a:ext cx="1212405" cy="1411085"/>
          </a:xfrm>
          <a:prstGeom prst="rect">
            <a:avLst/>
          </a:prstGeom>
          <a:solidFill>
            <a:srgbClr val="CFC2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E26A0-476E-4225-AFA7-E1AE78B16D8E}"/>
              </a:ext>
            </a:extLst>
          </p:cNvPr>
          <p:cNvSpPr/>
          <p:nvPr/>
        </p:nvSpPr>
        <p:spPr>
          <a:xfrm>
            <a:off x="9768611" y="4452939"/>
            <a:ext cx="1212405" cy="1411085"/>
          </a:xfrm>
          <a:prstGeom prst="rect">
            <a:avLst/>
          </a:prstGeom>
          <a:solidFill>
            <a:srgbClr val="CFC2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2C77653-D43B-4CD9-A98F-CEA81478F66E}"/>
              </a:ext>
            </a:extLst>
          </p:cNvPr>
          <p:cNvGrpSpPr/>
          <p:nvPr/>
        </p:nvGrpSpPr>
        <p:grpSpPr>
          <a:xfrm>
            <a:off x="9695602" y="4380651"/>
            <a:ext cx="1212405" cy="1411085"/>
            <a:chOff x="9695602" y="4380651"/>
            <a:chExt cx="1212405" cy="141108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DEF9FA2-E5BF-4995-987F-1456237B4551}"/>
                </a:ext>
              </a:extLst>
            </p:cNvPr>
            <p:cNvSpPr/>
            <p:nvPr/>
          </p:nvSpPr>
          <p:spPr>
            <a:xfrm>
              <a:off x="9695602" y="4380651"/>
              <a:ext cx="1212405" cy="1411085"/>
            </a:xfrm>
            <a:prstGeom prst="rect">
              <a:avLst/>
            </a:prstGeom>
            <a:solidFill>
              <a:srgbClr val="CFC2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6C0A315-704A-4CA7-804F-F7804AEC58E4}"/>
                </a:ext>
              </a:extLst>
            </p:cNvPr>
            <p:cNvGrpSpPr/>
            <p:nvPr/>
          </p:nvGrpSpPr>
          <p:grpSpPr>
            <a:xfrm>
              <a:off x="9812465" y="4466013"/>
              <a:ext cx="978682" cy="1240362"/>
              <a:chOff x="3001398" y="3875573"/>
              <a:chExt cx="938611" cy="134280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50DF1C-21DB-4E53-A395-FB733041DA2D}"/>
                  </a:ext>
                </a:extLst>
              </p:cNvPr>
              <p:cNvSpPr/>
              <p:nvPr/>
            </p:nvSpPr>
            <p:spPr>
              <a:xfrm>
                <a:off x="3001398" y="3875573"/>
                <a:ext cx="938611" cy="262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F7513D-D02B-426C-843F-78FE9F78B8A2}"/>
                  </a:ext>
                </a:extLst>
              </p:cNvPr>
              <p:cNvSpPr/>
              <p:nvPr/>
            </p:nvSpPr>
            <p:spPr>
              <a:xfrm>
                <a:off x="3001398" y="4235219"/>
                <a:ext cx="938611" cy="2629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CAA6E97-0BB9-432F-B44A-F94483804DA3}"/>
                  </a:ext>
                </a:extLst>
              </p:cNvPr>
              <p:cNvSpPr/>
              <p:nvPr/>
            </p:nvSpPr>
            <p:spPr>
              <a:xfrm>
                <a:off x="3001398" y="4595737"/>
                <a:ext cx="938611" cy="262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00E04EB-801C-4612-A6AD-A6A376374116}"/>
                  </a:ext>
                </a:extLst>
              </p:cNvPr>
              <p:cNvSpPr/>
              <p:nvPr/>
            </p:nvSpPr>
            <p:spPr>
              <a:xfrm>
                <a:off x="3001398" y="4955384"/>
                <a:ext cx="938611" cy="2629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E8DE68-8D32-47DB-B45B-57DA6D7DF48E}"/>
              </a:ext>
            </a:extLst>
          </p:cNvPr>
          <p:cNvSpPr/>
          <p:nvPr/>
        </p:nvSpPr>
        <p:spPr>
          <a:xfrm>
            <a:off x="9338282" y="5960576"/>
            <a:ext cx="1939595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Flash Blocks</a:t>
            </a:r>
            <a:endParaRPr lang="ko-KR" altLang="en-US" sz="1600" b="1" dirty="0"/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C0F2EBD9-458A-4F2E-9ECC-988D658E76AC}"/>
              </a:ext>
            </a:extLst>
          </p:cNvPr>
          <p:cNvSpPr/>
          <p:nvPr/>
        </p:nvSpPr>
        <p:spPr>
          <a:xfrm>
            <a:off x="10011348" y="5752962"/>
            <a:ext cx="593464" cy="241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3879" tIns="51939" rIns="103879" bIns="51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MLC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D7041F-38A3-4177-AD6B-3DCA8229BD84}"/>
              </a:ext>
            </a:extLst>
          </p:cNvPr>
          <p:cNvGrpSpPr/>
          <p:nvPr/>
        </p:nvGrpSpPr>
        <p:grpSpPr>
          <a:xfrm>
            <a:off x="7215479" y="2552698"/>
            <a:ext cx="1993317" cy="389557"/>
            <a:chOff x="5122506" y="1774423"/>
            <a:chExt cx="1911704" cy="421732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AFC7418-7EDB-44EE-B4B0-1B5B30E98300}"/>
                </a:ext>
              </a:extLst>
            </p:cNvPr>
            <p:cNvCxnSpPr>
              <a:cxnSpLocks/>
            </p:cNvCxnSpPr>
            <p:nvPr/>
          </p:nvCxnSpPr>
          <p:spPr>
            <a:xfrm>
              <a:off x="5122506" y="1808336"/>
              <a:ext cx="0" cy="3878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7F52E1C-EFF7-47B5-BE95-06FD853B521E}"/>
                </a:ext>
              </a:extLst>
            </p:cNvPr>
            <p:cNvSpPr/>
            <p:nvPr/>
          </p:nvSpPr>
          <p:spPr>
            <a:xfrm>
              <a:off x="5143182" y="1774423"/>
              <a:ext cx="1891028" cy="3998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Write Operation</a:t>
              </a:r>
              <a:endParaRPr lang="ko-KR" altLang="en-US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5ED129-ABCB-458A-83C1-F37781F51875}"/>
              </a:ext>
            </a:extLst>
          </p:cNvPr>
          <p:cNvGrpSpPr/>
          <p:nvPr/>
        </p:nvGrpSpPr>
        <p:grpSpPr>
          <a:xfrm>
            <a:off x="5668644" y="3367164"/>
            <a:ext cx="1518571" cy="1014545"/>
            <a:chOff x="1435401" y="110306"/>
            <a:chExt cx="1671616" cy="1116794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071D0A7-4360-4688-9DF0-710C54B5BBE3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1" y="110306"/>
              <a:ext cx="0" cy="11167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9415A67-3E63-402E-8325-0F122862D767}"/>
                </a:ext>
              </a:extLst>
            </p:cNvPr>
            <p:cNvSpPr/>
            <p:nvPr/>
          </p:nvSpPr>
          <p:spPr>
            <a:xfrm>
              <a:off x="1459132" y="182722"/>
              <a:ext cx="1647885" cy="372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Parity Stream</a:t>
              </a:r>
              <a:endParaRPr lang="ko-KR" altLang="en-US" sz="16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BC31B9-FF65-4BFB-999D-A8128DEF3147}"/>
              </a:ext>
            </a:extLst>
          </p:cNvPr>
          <p:cNvGrpSpPr/>
          <p:nvPr/>
        </p:nvGrpSpPr>
        <p:grpSpPr>
          <a:xfrm>
            <a:off x="7126804" y="4381463"/>
            <a:ext cx="1808581" cy="1867377"/>
            <a:chOff x="2831980" y="2492467"/>
            <a:chExt cx="1990855" cy="20555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8DB2D18-EB86-4340-9349-69A10E9C190A}"/>
                </a:ext>
              </a:extLst>
            </p:cNvPr>
            <p:cNvSpPr/>
            <p:nvPr/>
          </p:nvSpPr>
          <p:spPr>
            <a:xfrm>
              <a:off x="3488239" y="2647428"/>
              <a:ext cx="1334595" cy="1553298"/>
            </a:xfrm>
            <a:prstGeom prst="rect">
              <a:avLst/>
            </a:prstGeom>
            <a:solidFill>
              <a:srgbClr val="695D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17783" tIns="57256" rIns="0" bIns="588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/>
                <a:t>MLC</a:t>
              </a:r>
              <a:endParaRPr lang="ko-KR" altLang="en-US" sz="16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8568A08-D6A3-4C00-B005-36AC51A92C5C}"/>
                </a:ext>
              </a:extLst>
            </p:cNvPr>
            <p:cNvSpPr/>
            <p:nvPr/>
          </p:nvSpPr>
          <p:spPr>
            <a:xfrm>
              <a:off x="3160109" y="2572040"/>
              <a:ext cx="1334595" cy="1553298"/>
            </a:xfrm>
            <a:prstGeom prst="rect">
              <a:avLst/>
            </a:prstGeom>
            <a:solidFill>
              <a:srgbClr val="695D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17783" tIns="57256" rIns="0" bIns="588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/>
                <a:t>MLC</a:t>
              </a:r>
              <a:endParaRPr lang="ko-KR" altLang="en-US" sz="16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ADA280-3117-4340-9669-86D906A20E9C}"/>
                </a:ext>
              </a:extLst>
            </p:cNvPr>
            <p:cNvSpPr/>
            <p:nvPr/>
          </p:nvSpPr>
          <p:spPr>
            <a:xfrm>
              <a:off x="2831980" y="2492467"/>
              <a:ext cx="1334595" cy="1553298"/>
            </a:xfrm>
            <a:prstGeom prst="rect">
              <a:avLst/>
            </a:prstGeom>
            <a:solidFill>
              <a:srgbClr val="695D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17783" tIns="57256" rIns="0" bIns="588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/>
                <a:t>MLC</a:t>
              </a:r>
              <a:endParaRPr lang="ko-KR" altLang="en-US" sz="1600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32B86B-98EB-4C95-8C6C-E22DD110261A}"/>
                </a:ext>
              </a:extLst>
            </p:cNvPr>
            <p:cNvSpPr/>
            <p:nvPr/>
          </p:nvSpPr>
          <p:spPr>
            <a:xfrm>
              <a:off x="2831980" y="4175369"/>
              <a:ext cx="1990855" cy="372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Free Blocks</a:t>
              </a:r>
              <a:endParaRPr lang="ko-KR" altLang="en-US" sz="1600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A9400D-AE4F-45A2-ACD8-BBDC4AA97731}"/>
              </a:ext>
            </a:extLst>
          </p:cNvPr>
          <p:cNvCxnSpPr>
            <a:cxnSpLocks/>
          </p:cNvCxnSpPr>
          <p:nvPr/>
        </p:nvCxnSpPr>
        <p:spPr>
          <a:xfrm>
            <a:off x="8935384" y="5149008"/>
            <a:ext cx="7602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797296E-CB01-43A5-B2E1-C6B61D26EE50}"/>
              </a:ext>
            </a:extLst>
          </p:cNvPr>
          <p:cNvGrpSpPr/>
          <p:nvPr/>
        </p:nvGrpSpPr>
        <p:grpSpPr>
          <a:xfrm>
            <a:off x="9851325" y="3211298"/>
            <a:ext cx="1414569" cy="1169351"/>
            <a:chOff x="4947897" y="-61267"/>
            <a:chExt cx="1557133" cy="1287202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E3F201E-DB95-44DB-AE8F-88BB4E810493}"/>
                </a:ext>
              </a:extLst>
            </p:cNvPr>
            <p:cNvCxnSpPr>
              <a:cxnSpLocks/>
            </p:cNvCxnSpPr>
            <p:nvPr/>
          </p:nvCxnSpPr>
          <p:spPr>
            <a:xfrm>
              <a:off x="4947897" y="-61267"/>
              <a:ext cx="0" cy="12872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8383F8-1283-4A10-9771-6926FE4584E0}"/>
                </a:ext>
              </a:extLst>
            </p:cNvPr>
            <p:cNvSpPr/>
            <p:nvPr/>
          </p:nvSpPr>
          <p:spPr>
            <a:xfrm>
              <a:off x="4971629" y="180477"/>
              <a:ext cx="1533401" cy="372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Data Stream</a:t>
              </a:r>
              <a:endParaRPr lang="ko-KR" altLang="en-US" sz="1600" b="1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C355B1-5072-4790-9F59-5674DC6C52F0}"/>
              </a:ext>
            </a:extLst>
          </p:cNvPr>
          <p:cNvSpPr/>
          <p:nvPr/>
        </p:nvSpPr>
        <p:spPr>
          <a:xfrm>
            <a:off x="4684890" y="2944283"/>
            <a:ext cx="6668910" cy="422880"/>
          </a:xfrm>
          <a:prstGeom prst="rect">
            <a:avLst/>
          </a:prstGeom>
          <a:solidFill>
            <a:srgbClr val="0058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RAID-Controller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7A7F1D-A064-4B84-A349-DB1B2C431C47}"/>
              </a:ext>
            </a:extLst>
          </p:cNvPr>
          <p:cNvSpPr/>
          <p:nvPr/>
        </p:nvSpPr>
        <p:spPr>
          <a:xfrm>
            <a:off x="4831973" y="3845942"/>
            <a:ext cx="6445904" cy="318968"/>
          </a:xfrm>
          <a:prstGeom prst="rect">
            <a:avLst/>
          </a:prstGeom>
          <a:solidFill>
            <a:srgbClr val="0093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FTL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5DD30B-1B25-4BBD-B861-317DF098F1FF}"/>
              </a:ext>
            </a:extLst>
          </p:cNvPr>
          <p:cNvSpPr/>
          <p:nvPr/>
        </p:nvSpPr>
        <p:spPr>
          <a:xfrm rot="5400000">
            <a:off x="5978966" y="4992331"/>
            <a:ext cx="159793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SLC Allocation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DF050C-AC21-498C-870A-F2EAA9340802}"/>
              </a:ext>
            </a:extLst>
          </p:cNvPr>
          <p:cNvSpPr/>
          <p:nvPr/>
        </p:nvSpPr>
        <p:spPr>
          <a:xfrm rot="5400000">
            <a:off x="8425126" y="4992332"/>
            <a:ext cx="166654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MLC Allocation</a:t>
            </a:r>
            <a:endParaRPr lang="ko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4EBB696-6B52-4C92-9E06-00DE7D8388BF}"/>
              </a:ext>
            </a:extLst>
          </p:cNvPr>
          <p:cNvSpPr/>
          <p:nvPr/>
        </p:nvSpPr>
        <p:spPr>
          <a:xfrm>
            <a:off x="7126804" y="4381463"/>
            <a:ext cx="1212405" cy="1411085"/>
          </a:xfrm>
          <a:prstGeom prst="rect">
            <a:avLst/>
          </a:prstGeom>
          <a:solidFill>
            <a:srgbClr val="A99B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7783" tIns="57256" rIns="0" bIns="588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SLC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86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SLC/MLC Convertible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Capacity shrinks when MLC blocks are used in SLC mode</a:t>
            </a:r>
          </a:p>
          <a:p>
            <a:pPr lvl="1"/>
            <a:r>
              <a:rPr lang="en-US" altLang="ko-KR" sz="2000" dirty="0"/>
              <a:t>SLC block is half the size of MLC block</a:t>
            </a:r>
          </a:p>
          <a:p>
            <a:pPr lvl="1"/>
            <a:r>
              <a:rPr lang="en-US" altLang="ko-KR" sz="2000" dirty="0"/>
              <a:t>Using MLC blocks as SLCs on demand may not guarantee the nameplated capacity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3AC8D3B1-DD11-4340-9DA7-73C12553DAC2}"/>
              </a:ext>
            </a:extLst>
          </p:cNvPr>
          <p:cNvSpPr/>
          <p:nvPr/>
        </p:nvSpPr>
        <p:spPr>
          <a:xfrm>
            <a:off x="1797991" y="5748484"/>
            <a:ext cx="8596018" cy="618979"/>
          </a:xfrm>
          <a:prstGeom prst="roundRect">
            <a:avLst/>
          </a:prstGeom>
          <a:solidFill>
            <a:srgbClr val="695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561CB4-17B3-4C29-B169-C8C6C5DFF5F0}"/>
              </a:ext>
            </a:extLst>
          </p:cNvPr>
          <p:cNvSpPr/>
          <p:nvPr/>
        </p:nvSpPr>
        <p:spPr>
          <a:xfrm>
            <a:off x="20264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BD7119F-E3FC-4C4E-9FE7-5FCDEA9498E7}"/>
              </a:ext>
            </a:extLst>
          </p:cNvPr>
          <p:cNvSpPr/>
          <p:nvPr/>
        </p:nvSpPr>
        <p:spPr>
          <a:xfrm>
            <a:off x="33980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E0FB4403-99F6-4465-B773-5F81A4AEE0A0}"/>
              </a:ext>
            </a:extLst>
          </p:cNvPr>
          <p:cNvSpPr/>
          <p:nvPr/>
        </p:nvSpPr>
        <p:spPr>
          <a:xfrm>
            <a:off x="1797991" y="4186717"/>
            <a:ext cx="8596018" cy="618979"/>
          </a:xfrm>
          <a:prstGeom prst="roundRect">
            <a:avLst/>
          </a:prstGeom>
          <a:solidFill>
            <a:srgbClr val="695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2" name="왼쪽 대괄호 141">
            <a:extLst>
              <a:ext uri="{FF2B5EF4-FFF2-40B4-BE49-F238E27FC236}">
                <a16:creationId xmlns:a16="http://schemas.microsoft.com/office/drawing/2014/main" id="{1A803BA6-674F-431B-98DE-657C124EBDCE}"/>
              </a:ext>
            </a:extLst>
          </p:cNvPr>
          <p:cNvSpPr/>
          <p:nvPr/>
        </p:nvSpPr>
        <p:spPr>
          <a:xfrm rot="5400000">
            <a:off x="4696522" y="2946266"/>
            <a:ext cx="55756" cy="5395806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B9DDAC6-9117-4561-97E0-F15B080E5760}"/>
              </a:ext>
            </a:extLst>
          </p:cNvPr>
          <p:cNvSpPr/>
          <p:nvPr/>
        </p:nvSpPr>
        <p:spPr>
          <a:xfrm>
            <a:off x="3742977" y="5230971"/>
            <a:ext cx="1962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Capacity shrinks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2C524F20-8354-44D2-81A4-323F12CB2C8D}"/>
              </a:ext>
            </a:extLst>
          </p:cNvPr>
          <p:cNvSpPr/>
          <p:nvPr/>
        </p:nvSpPr>
        <p:spPr>
          <a:xfrm>
            <a:off x="5981747" y="4912569"/>
            <a:ext cx="228506" cy="3191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924654-401E-47B4-8D72-D0D5AFD85DD5}"/>
              </a:ext>
            </a:extLst>
          </p:cNvPr>
          <p:cNvSpPr/>
          <p:nvPr/>
        </p:nvSpPr>
        <p:spPr>
          <a:xfrm>
            <a:off x="47696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1D3F60-0475-48A1-ADF9-FCA968B404FE}"/>
              </a:ext>
            </a:extLst>
          </p:cNvPr>
          <p:cNvSpPr/>
          <p:nvPr/>
        </p:nvSpPr>
        <p:spPr>
          <a:xfrm>
            <a:off x="61412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D07B80-DC00-431D-A985-D49ACD5E2F27}"/>
              </a:ext>
            </a:extLst>
          </p:cNvPr>
          <p:cNvSpPr/>
          <p:nvPr/>
        </p:nvSpPr>
        <p:spPr>
          <a:xfrm>
            <a:off x="20264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CFEC07-3E4B-44B5-9CC3-A45251F09075}"/>
              </a:ext>
            </a:extLst>
          </p:cNvPr>
          <p:cNvSpPr/>
          <p:nvPr/>
        </p:nvSpPr>
        <p:spPr>
          <a:xfrm>
            <a:off x="33980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07706E-6002-42CA-B56B-82A578913755}"/>
              </a:ext>
            </a:extLst>
          </p:cNvPr>
          <p:cNvSpPr/>
          <p:nvPr/>
        </p:nvSpPr>
        <p:spPr>
          <a:xfrm>
            <a:off x="47696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797A84-4BD8-4313-BE8F-1498AA506CB5}"/>
              </a:ext>
            </a:extLst>
          </p:cNvPr>
          <p:cNvSpPr/>
          <p:nvPr/>
        </p:nvSpPr>
        <p:spPr>
          <a:xfrm>
            <a:off x="61412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84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SLC/MLC Convertible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Capacity shrinks when MLC blocks are used in SLC mode</a:t>
            </a:r>
          </a:p>
          <a:p>
            <a:pPr lvl="1"/>
            <a:r>
              <a:rPr lang="en-US" altLang="ko-KR" sz="2000" dirty="0"/>
              <a:t>SLC block is half the size of MLC block</a:t>
            </a:r>
          </a:p>
          <a:p>
            <a:pPr lvl="1"/>
            <a:r>
              <a:rPr lang="en-US" altLang="ko-KR" sz="2000" dirty="0"/>
              <a:t>Using MLC blocks as SLCs on demand may not guarantee the nameplated capacity</a:t>
            </a:r>
          </a:p>
          <a:p>
            <a:r>
              <a:rPr lang="en-US" altLang="ko-KR" sz="2400" dirty="0"/>
              <a:t>Obtain extra blocks from over-provisioned area of SSDs</a:t>
            </a:r>
          </a:p>
          <a:p>
            <a:pPr lvl="1"/>
            <a:r>
              <a:rPr lang="en-US" altLang="ko-KR" sz="2000" dirty="0"/>
              <a:t>Usually up to 28% of the nameplate capacity for enterprise SSDs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F564AFB-36FF-4950-A6AF-B741A37D350C}"/>
              </a:ext>
            </a:extLst>
          </p:cNvPr>
          <p:cNvGrpSpPr/>
          <p:nvPr/>
        </p:nvGrpSpPr>
        <p:grpSpPr>
          <a:xfrm>
            <a:off x="1797991" y="3649883"/>
            <a:ext cx="8596018" cy="2717580"/>
            <a:chOff x="1797991" y="3246243"/>
            <a:chExt cx="8596018" cy="2717580"/>
          </a:xfrm>
        </p:grpSpPr>
        <p:sp>
          <p:nvSpPr>
            <p:cNvPr id="136" name="화살표: 아래쪽 135">
              <a:extLst>
                <a:ext uri="{FF2B5EF4-FFF2-40B4-BE49-F238E27FC236}">
                  <a16:creationId xmlns:a16="http://schemas.microsoft.com/office/drawing/2014/main" id="{C6713F2F-413A-410C-AD09-D76AF62FB7F0}"/>
                </a:ext>
              </a:extLst>
            </p:cNvPr>
            <p:cNvSpPr/>
            <p:nvPr/>
          </p:nvSpPr>
          <p:spPr>
            <a:xfrm>
              <a:off x="5981747" y="4508929"/>
              <a:ext cx="228506" cy="31914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왼쪽 대괄호 136">
              <a:extLst>
                <a:ext uri="{FF2B5EF4-FFF2-40B4-BE49-F238E27FC236}">
                  <a16:creationId xmlns:a16="http://schemas.microsoft.com/office/drawing/2014/main" id="{D3F1EA2D-C6BA-4C38-B53B-0FA5CE3C355A}"/>
                </a:ext>
              </a:extLst>
            </p:cNvPr>
            <p:cNvSpPr/>
            <p:nvPr/>
          </p:nvSpPr>
          <p:spPr>
            <a:xfrm rot="5400000">
              <a:off x="8811322" y="2377779"/>
              <a:ext cx="55756" cy="2652606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960120E-16CE-418B-B23D-A40022911FD1}"/>
                </a:ext>
              </a:extLst>
            </p:cNvPr>
            <p:cNvSpPr/>
            <p:nvPr/>
          </p:nvSpPr>
          <p:spPr>
            <a:xfrm>
              <a:off x="7532143" y="3246243"/>
              <a:ext cx="2586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Over-provisioned area</a:t>
              </a:r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AC8D3B1-DD11-4340-9DA7-73C12553DAC2}"/>
                </a:ext>
              </a:extLst>
            </p:cNvPr>
            <p:cNvSpPr/>
            <p:nvPr/>
          </p:nvSpPr>
          <p:spPr>
            <a:xfrm>
              <a:off x="1797991" y="5344844"/>
              <a:ext cx="8596018" cy="618979"/>
            </a:xfrm>
            <a:prstGeom prst="roundRect">
              <a:avLst/>
            </a:prstGeom>
            <a:solidFill>
              <a:srgbClr val="695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E0FB4403-99F6-4465-B773-5F81A4AEE0A0}"/>
                </a:ext>
              </a:extLst>
            </p:cNvPr>
            <p:cNvSpPr/>
            <p:nvPr/>
          </p:nvSpPr>
          <p:spPr>
            <a:xfrm>
              <a:off x="1797991" y="3783077"/>
              <a:ext cx="8596018" cy="618979"/>
            </a:xfrm>
            <a:prstGeom prst="roundRect">
              <a:avLst/>
            </a:prstGeom>
            <a:solidFill>
              <a:srgbClr val="695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1" name="왼쪽 대괄호 140">
              <a:extLst>
                <a:ext uri="{FF2B5EF4-FFF2-40B4-BE49-F238E27FC236}">
                  <a16:creationId xmlns:a16="http://schemas.microsoft.com/office/drawing/2014/main" id="{BD3B9607-A128-4FFB-B467-EE2A96694564}"/>
                </a:ext>
              </a:extLst>
            </p:cNvPr>
            <p:cNvSpPr/>
            <p:nvPr/>
          </p:nvSpPr>
          <p:spPr>
            <a:xfrm rot="5400000">
              <a:off x="9492517" y="4610954"/>
              <a:ext cx="45719" cy="1300252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왼쪽 대괄호 142">
              <a:extLst>
                <a:ext uri="{FF2B5EF4-FFF2-40B4-BE49-F238E27FC236}">
                  <a16:creationId xmlns:a16="http://schemas.microsoft.com/office/drawing/2014/main" id="{D082FC1B-D5A9-4381-9D0D-862040F949F8}"/>
                </a:ext>
              </a:extLst>
            </p:cNvPr>
            <p:cNvSpPr/>
            <p:nvPr/>
          </p:nvSpPr>
          <p:spPr>
            <a:xfrm rot="5400000">
              <a:off x="5387340" y="1879505"/>
              <a:ext cx="45719" cy="6767406"/>
            </a:xfrm>
            <a:prstGeom prst="lef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B9DDAC6-9117-4561-97E0-F15B080E5760}"/>
                </a:ext>
              </a:extLst>
            </p:cNvPr>
            <p:cNvSpPr/>
            <p:nvPr/>
          </p:nvSpPr>
          <p:spPr>
            <a:xfrm>
              <a:off x="4253505" y="4827331"/>
              <a:ext cx="2313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Keep same capacity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C18753-75A5-4778-AB26-69B93B529D4E}"/>
              </a:ext>
            </a:extLst>
          </p:cNvPr>
          <p:cNvSpPr/>
          <p:nvPr/>
        </p:nvSpPr>
        <p:spPr>
          <a:xfrm>
            <a:off x="20264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2477F1-5BA8-4081-8564-2AEBD7B37B91}"/>
              </a:ext>
            </a:extLst>
          </p:cNvPr>
          <p:cNvSpPr/>
          <p:nvPr/>
        </p:nvSpPr>
        <p:spPr>
          <a:xfrm>
            <a:off x="33980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FDB8CA-1D5A-454B-9C3F-DDFECCFC8818}"/>
              </a:ext>
            </a:extLst>
          </p:cNvPr>
          <p:cNvSpPr/>
          <p:nvPr/>
        </p:nvSpPr>
        <p:spPr>
          <a:xfrm>
            <a:off x="47696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5AD97B-C615-4E4F-88AF-FDC4C9C75D51}"/>
              </a:ext>
            </a:extLst>
          </p:cNvPr>
          <p:cNvSpPr/>
          <p:nvPr/>
        </p:nvSpPr>
        <p:spPr>
          <a:xfrm>
            <a:off x="61412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97DA41-A256-44E1-B965-1F7C6CD9FF33}"/>
              </a:ext>
            </a:extLst>
          </p:cNvPr>
          <p:cNvSpPr/>
          <p:nvPr/>
        </p:nvSpPr>
        <p:spPr>
          <a:xfrm>
            <a:off x="75128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5BC24B-176F-42FE-B7C5-C737CCD89892}"/>
              </a:ext>
            </a:extLst>
          </p:cNvPr>
          <p:cNvSpPr/>
          <p:nvPr/>
        </p:nvSpPr>
        <p:spPr>
          <a:xfrm>
            <a:off x="8884497" y="5825531"/>
            <a:ext cx="1281006" cy="464886"/>
          </a:xfrm>
          <a:prstGeom prst="rect">
            <a:avLst/>
          </a:prstGeom>
          <a:solidFill>
            <a:srgbClr val="C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12D411-C927-4AB8-A9D8-C73A2553C8B3}"/>
              </a:ext>
            </a:extLst>
          </p:cNvPr>
          <p:cNvSpPr/>
          <p:nvPr/>
        </p:nvSpPr>
        <p:spPr>
          <a:xfrm>
            <a:off x="20264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1A00A2B-B00D-4B63-8093-9042A43C9CB2}"/>
              </a:ext>
            </a:extLst>
          </p:cNvPr>
          <p:cNvSpPr/>
          <p:nvPr/>
        </p:nvSpPr>
        <p:spPr>
          <a:xfrm>
            <a:off x="33980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EE9426-1C6D-4E08-BF89-FA399CC5D0CE}"/>
              </a:ext>
            </a:extLst>
          </p:cNvPr>
          <p:cNvSpPr/>
          <p:nvPr/>
        </p:nvSpPr>
        <p:spPr>
          <a:xfrm>
            <a:off x="47696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DAC9A-BFFE-452F-8605-C1C96BFA9E96}"/>
              </a:ext>
            </a:extLst>
          </p:cNvPr>
          <p:cNvSpPr/>
          <p:nvPr/>
        </p:nvSpPr>
        <p:spPr>
          <a:xfrm>
            <a:off x="61412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E25E72-E75E-4A91-95FF-18216CB1B138}"/>
              </a:ext>
            </a:extLst>
          </p:cNvPr>
          <p:cNvSpPr/>
          <p:nvPr/>
        </p:nvSpPr>
        <p:spPr>
          <a:xfrm>
            <a:off x="7512897" y="4257480"/>
            <a:ext cx="1281006" cy="464886"/>
          </a:xfrm>
          <a:prstGeom prst="rect">
            <a:avLst/>
          </a:prstGeom>
          <a:solidFill>
            <a:srgbClr val="C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265C6D-FE40-40C5-84B8-A816A4AF990E}"/>
              </a:ext>
            </a:extLst>
          </p:cNvPr>
          <p:cNvSpPr/>
          <p:nvPr/>
        </p:nvSpPr>
        <p:spPr>
          <a:xfrm>
            <a:off x="8884497" y="4257480"/>
            <a:ext cx="1281006" cy="464886"/>
          </a:xfrm>
          <a:prstGeom prst="rect">
            <a:avLst/>
          </a:prstGeom>
          <a:solidFill>
            <a:srgbClr val="C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3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5C9F047-2759-4183-A59E-4640D231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0475D7-347E-434C-805D-6CF08D36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data centers or enterprise systems,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SSDs are mostly used in a form of RAID for reliability and performance</a:t>
            </a:r>
          </a:p>
          <a:p>
            <a:r>
              <a:rPr lang="en-US" altLang="ko-KR" sz="2400" dirty="0"/>
              <a:t>In RAID-4, 5 and 6, parity bits are used for reliability</a:t>
            </a:r>
          </a:p>
          <a:p>
            <a:pPr lvl="1"/>
            <a:r>
              <a:rPr lang="en-US" altLang="ko-KR" sz="2000" dirty="0"/>
              <a:t>Corresponding parity should be updated when data is updated</a:t>
            </a:r>
            <a:endParaRPr lang="en-US" altLang="ko-KR" dirty="0"/>
          </a:p>
          <a:p>
            <a:r>
              <a:rPr lang="en-US" altLang="ko-KR" sz="2400" dirty="0"/>
              <a:t>Access patterns of RAID reduce the lifespan of SSDs</a:t>
            </a:r>
          </a:p>
          <a:p>
            <a:pPr lvl="1"/>
            <a:r>
              <a:rPr lang="en-US" altLang="ko-KR" sz="2000" dirty="0"/>
              <a:t>Because of partial stripe write</a:t>
            </a:r>
          </a:p>
          <a:p>
            <a:pPr lvl="1"/>
            <a:r>
              <a:rPr lang="en-US" altLang="ko-KR" sz="2000" dirty="0"/>
              <a:t>Flash cells have limited life-cycle of write (program) and erase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955FE-B84F-40B3-A631-467FB994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7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SLC/MLC Convertible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number of available SLC blocks is limited according to the</a:t>
            </a:r>
            <a:br>
              <a:rPr lang="en-US" altLang="ko-KR" sz="2400" dirty="0"/>
            </a:br>
            <a:r>
              <a:rPr lang="en-US" altLang="ko-KR" sz="2400" dirty="0"/>
              <a:t>over-provisioned area size</a:t>
            </a:r>
          </a:p>
          <a:p>
            <a:pPr lvl="1"/>
            <a:r>
              <a:rPr lang="en-US" altLang="ko-KR" sz="2000" dirty="0"/>
              <a:t>After reaching the upper limit, parity blocks will be allocated with MLC blocks</a:t>
            </a:r>
          </a:p>
          <a:p>
            <a:r>
              <a:rPr lang="en-US" altLang="ko-KR" sz="2400" dirty="0"/>
              <a:t>May increase the overhead of garbage collection</a:t>
            </a:r>
          </a:p>
          <a:p>
            <a:pPr lvl="1"/>
            <a:r>
              <a:rPr lang="en-US" altLang="ko-KR" sz="2000" dirty="0"/>
              <a:t>Require to dynamically determine the optimal number of SLC blocks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36" name="화살표: 아래쪽 135">
            <a:extLst>
              <a:ext uri="{FF2B5EF4-FFF2-40B4-BE49-F238E27FC236}">
                <a16:creationId xmlns:a16="http://schemas.microsoft.com/office/drawing/2014/main" id="{C6713F2F-413A-410C-AD09-D76AF62FB7F0}"/>
              </a:ext>
            </a:extLst>
          </p:cNvPr>
          <p:cNvSpPr/>
          <p:nvPr/>
        </p:nvSpPr>
        <p:spPr>
          <a:xfrm>
            <a:off x="5981747" y="4912569"/>
            <a:ext cx="228506" cy="3191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왼쪽 대괄호 136">
            <a:extLst>
              <a:ext uri="{FF2B5EF4-FFF2-40B4-BE49-F238E27FC236}">
                <a16:creationId xmlns:a16="http://schemas.microsoft.com/office/drawing/2014/main" id="{D3F1EA2D-C6BA-4C38-B53B-0FA5CE3C355A}"/>
              </a:ext>
            </a:extLst>
          </p:cNvPr>
          <p:cNvSpPr/>
          <p:nvPr/>
        </p:nvSpPr>
        <p:spPr>
          <a:xfrm rot="5400000">
            <a:off x="8811322" y="2781419"/>
            <a:ext cx="55756" cy="2652606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960120E-16CE-418B-B23D-A40022911FD1}"/>
              </a:ext>
            </a:extLst>
          </p:cNvPr>
          <p:cNvSpPr/>
          <p:nvPr/>
        </p:nvSpPr>
        <p:spPr>
          <a:xfrm>
            <a:off x="7532143" y="3649883"/>
            <a:ext cx="258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Over-provisioned area</a:t>
            </a:r>
            <a:endParaRPr lang="ko-KR" altLang="en-US" dirty="0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3AC8D3B1-DD11-4340-9DA7-73C12553DAC2}"/>
              </a:ext>
            </a:extLst>
          </p:cNvPr>
          <p:cNvSpPr/>
          <p:nvPr/>
        </p:nvSpPr>
        <p:spPr>
          <a:xfrm>
            <a:off x="1797991" y="5748484"/>
            <a:ext cx="8596018" cy="618979"/>
          </a:xfrm>
          <a:prstGeom prst="roundRect">
            <a:avLst/>
          </a:prstGeom>
          <a:solidFill>
            <a:srgbClr val="695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561CB4-17B3-4C29-B169-C8C6C5DFF5F0}"/>
              </a:ext>
            </a:extLst>
          </p:cNvPr>
          <p:cNvSpPr/>
          <p:nvPr/>
        </p:nvSpPr>
        <p:spPr>
          <a:xfrm>
            <a:off x="20264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BD7119F-E3FC-4C4E-9FE7-5FCDEA9498E7}"/>
              </a:ext>
            </a:extLst>
          </p:cNvPr>
          <p:cNvSpPr/>
          <p:nvPr/>
        </p:nvSpPr>
        <p:spPr>
          <a:xfrm>
            <a:off x="33980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0DE058-915E-4290-94BA-0A86861F7003}"/>
              </a:ext>
            </a:extLst>
          </p:cNvPr>
          <p:cNvSpPr/>
          <p:nvPr/>
        </p:nvSpPr>
        <p:spPr>
          <a:xfrm>
            <a:off x="47696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4BB5D8-6D85-4457-AEC5-5C0A0E105B90}"/>
              </a:ext>
            </a:extLst>
          </p:cNvPr>
          <p:cNvSpPr/>
          <p:nvPr/>
        </p:nvSpPr>
        <p:spPr>
          <a:xfrm>
            <a:off x="61412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B3B5BC-3459-42B3-98EB-A6CC0C6BA316}"/>
              </a:ext>
            </a:extLst>
          </p:cNvPr>
          <p:cNvSpPr/>
          <p:nvPr/>
        </p:nvSpPr>
        <p:spPr>
          <a:xfrm>
            <a:off x="75128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E0FB4403-99F6-4465-B773-5F81A4AEE0A0}"/>
              </a:ext>
            </a:extLst>
          </p:cNvPr>
          <p:cNvSpPr/>
          <p:nvPr/>
        </p:nvSpPr>
        <p:spPr>
          <a:xfrm>
            <a:off x="1797991" y="4186717"/>
            <a:ext cx="8596018" cy="618979"/>
          </a:xfrm>
          <a:prstGeom prst="roundRect">
            <a:avLst/>
          </a:prstGeom>
          <a:solidFill>
            <a:srgbClr val="695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3" name="왼쪽 대괄호 142">
            <a:extLst>
              <a:ext uri="{FF2B5EF4-FFF2-40B4-BE49-F238E27FC236}">
                <a16:creationId xmlns:a16="http://schemas.microsoft.com/office/drawing/2014/main" id="{D082FC1B-D5A9-4381-9D0D-862040F949F8}"/>
              </a:ext>
            </a:extLst>
          </p:cNvPr>
          <p:cNvSpPr/>
          <p:nvPr/>
        </p:nvSpPr>
        <p:spPr>
          <a:xfrm rot="5400000">
            <a:off x="4701540" y="2968946"/>
            <a:ext cx="45719" cy="5395806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B9DDAC6-9117-4561-97E0-F15B080E5760}"/>
              </a:ext>
            </a:extLst>
          </p:cNvPr>
          <p:cNvSpPr/>
          <p:nvPr/>
        </p:nvSpPr>
        <p:spPr>
          <a:xfrm>
            <a:off x="2991873" y="5230971"/>
            <a:ext cx="3465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available SLC blocks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D6EE16-CDED-4882-8F0E-E408AB0A3126}"/>
              </a:ext>
            </a:extLst>
          </p:cNvPr>
          <p:cNvSpPr/>
          <p:nvPr/>
        </p:nvSpPr>
        <p:spPr>
          <a:xfrm>
            <a:off x="8884497" y="5825531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5BAB3D-4544-40B6-908E-ED1BADEE362E}"/>
              </a:ext>
            </a:extLst>
          </p:cNvPr>
          <p:cNvSpPr/>
          <p:nvPr/>
        </p:nvSpPr>
        <p:spPr>
          <a:xfrm>
            <a:off x="20264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2F0DDC-9893-4D47-95EB-F56E793A78BD}"/>
              </a:ext>
            </a:extLst>
          </p:cNvPr>
          <p:cNvSpPr/>
          <p:nvPr/>
        </p:nvSpPr>
        <p:spPr>
          <a:xfrm>
            <a:off x="33980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30C5EF-5628-453B-8D3D-BD4612B5C79A}"/>
              </a:ext>
            </a:extLst>
          </p:cNvPr>
          <p:cNvSpPr/>
          <p:nvPr/>
        </p:nvSpPr>
        <p:spPr>
          <a:xfrm>
            <a:off x="47696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A62C2B-221E-4E6E-8AC3-C2B397EFE7BC}"/>
              </a:ext>
            </a:extLst>
          </p:cNvPr>
          <p:cNvSpPr/>
          <p:nvPr/>
        </p:nvSpPr>
        <p:spPr>
          <a:xfrm>
            <a:off x="6141297" y="4257480"/>
            <a:ext cx="1281006" cy="464886"/>
          </a:xfrm>
          <a:prstGeom prst="rect">
            <a:avLst/>
          </a:prstGeom>
          <a:solidFill>
            <a:srgbClr val="FFF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8AB907-34BA-4A06-85B4-982FC32C64AA}"/>
              </a:ext>
            </a:extLst>
          </p:cNvPr>
          <p:cNvSpPr/>
          <p:nvPr/>
        </p:nvSpPr>
        <p:spPr>
          <a:xfrm>
            <a:off x="7512897" y="4257480"/>
            <a:ext cx="1281006" cy="464886"/>
          </a:xfrm>
          <a:prstGeom prst="rect">
            <a:avLst/>
          </a:prstGeom>
          <a:solidFill>
            <a:srgbClr val="C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EAABC8-9B91-4B2D-850C-5CF1CD4CF77D}"/>
              </a:ext>
            </a:extLst>
          </p:cNvPr>
          <p:cNvSpPr/>
          <p:nvPr/>
        </p:nvSpPr>
        <p:spPr>
          <a:xfrm>
            <a:off x="8884497" y="4257480"/>
            <a:ext cx="1281006" cy="464886"/>
          </a:xfrm>
          <a:prstGeom prst="rect">
            <a:avLst/>
          </a:prstGeom>
          <a:solidFill>
            <a:srgbClr val="C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MLC|MLC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2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Environment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B48759-82BD-4D92-8FEC-D0A037F4284E}"/>
              </a:ext>
            </a:extLst>
          </p:cNvPr>
          <p:cNvSpPr/>
          <p:nvPr/>
        </p:nvSpPr>
        <p:spPr>
          <a:xfrm>
            <a:off x="1395121" y="2663520"/>
            <a:ext cx="3966158" cy="680941"/>
          </a:xfrm>
          <a:prstGeom prst="roundRect">
            <a:avLst/>
          </a:prstGeom>
          <a:solidFill>
            <a:srgbClr val="00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RAID Controller in Linux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CD423B-25F7-4BD8-8B53-732792E1CAB4}"/>
              </a:ext>
            </a:extLst>
          </p:cNvPr>
          <p:cNvGrpSpPr/>
          <p:nvPr/>
        </p:nvGrpSpPr>
        <p:grpSpPr>
          <a:xfrm>
            <a:off x="1978128" y="3344461"/>
            <a:ext cx="2739163" cy="559132"/>
            <a:chOff x="1862890" y="2805376"/>
            <a:chExt cx="2739163" cy="559132"/>
          </a:xfrm>
        </p:grpSpPr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386C4E4-E64C-437A-B87F-D672B0EE2113}"/>
                </a:ext>
              </a:extLst>
            </p:cNvPr>
            <p:cNvSpPr/>
            <p:nvPr/>
          </p:nvSpPr>
          <p:spPr>
            <a:xfrm>
              <a:off x="1862890" y="2805376"/>
              <a:ext cx="323245" cy="5591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403819-F559-4741-B79B-9633E6F3082E}"/>
                </a:ext>
              </a:extLst>
            </p:cNvPr>
            <p:cNvSpPr/>
            <p:nvPr/>
          </p:nvSpPr>
          <p:spPr>
            <a:xfrm>
              <a:off x="2186135" y="2884887"/>
              <a:ext cx="24159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I/O with parity info</a:t>
              </a:r>
              <a:endParaRPr lang="ko-KR" altLang="en-US" sz="2000" dirty="0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0CFA49-96B4-4293-B8CA-63D57549BE16}"/>
              </a:ext>
            </a:extLst>
          </p:cNvPr>
          <p:cNvSpPr/>
          <p:nvPr/>
        </p:nvSpPr>
        <p:spPr>
          <a:xfrm>
            <a:off x="4039062" y="1854587"/>
            <a:ext cx="1322217" cy="808933"/>
          </a:xfrm>
          <a:prstGeom prst="roundRect">
            <a:avLst/>
          </a:prstGeom>
          <a:solidFill>
            <a:srgbClr val="FFFC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YCSB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Cassandra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3AC60-8062-407A-B291-8A34FCA9689C}"/>
              </a:ext>
            </a:extLst>
          </p:cNvPr>
          <p:cNvSpPr/>
          <p:nvPr/>
        </p:nvSpPr>
        <p:spPr>
          <a:xfrm>
            <a:off x="2607363" y="1854587"/>
            <a:ext cx="1431699" cy="808933"/>
          </a:xfrm>
          <a:prstGeom prst="roundRect">
            <a:avLst/>
          </a:prstGeom>
          <a:solidFill>
            <a:srgbClr val="FFFC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TPC-C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C7FA63-8840-4FB4-BF1D-2C1C04B00FE0}"/>
              </a:ext>
            </a:extLst>
          </p:cNvPr>
          <p:cNvSpPr/>
          <p:nvPr/>
        </p:nvSpPr>
        <p:spPr>
          <a:xfrm>
            <a:off x="1410493" y="1854587"/>
            <a:ext cx="1196871" cy="808933"/>
          </a:xfrm>
          <a:prstGeom prst="roundRect">
            <a:avLst/>
          </a:prstGeom>
          <a:solidFill>
            <a:srgbClr val="FFFC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FIO</a:t>
            </a:r>
            <a:endParaRPr lang="ko-KR" altLang="en-US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EF7FEE-C5C3-4C58-91B2-62878FA109B6}"/>
              </a:ext>
            </a:extLst>
          </p:cNvPr>
          <p:cNvSpPr/>
          <p:nvPr/>
        </p:nvSpPr>
        <p:spPr>
          <a:xfrm>
            <a:off x="1395121" y="3903593"/>
            <a:ext cx="3966158" cy="680941"/>
          </a:xfrm>
          <a:prstGeom prst="roundRect">
            <a:avLst/>
          </a:prstGeom>
          <a:solidFill>
            <a:srgbClr val="005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 Layer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AD20D0-128D-4B1C-9A8D-4C61DAEF1775}"/>
              </a:ext>
            </a:extLst>
          </p:cNvPr>
          <p:cNvGrpSpPr/>
          <p:nvPr/>
        </p:nvGrpSpPr>
        <p:grpSpPr>
          <a:xfrm>
            <a:off x="1978128" y="4584534"/>
            <a:ext cx="4065167" cy="559132"/>
            <a:chOff x="1862890" y="2805376"/>
            <a:chExt cx="4065167" cy="559132"/>
          </a:xfrm>
        </p:grpSpPr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5A7D350C-1AA3-4B2F-9EF9-0C745A17A562}"/>
                </a:ext>
              </a:extLst>
            </p:cNvPr>
            <p:cNvSpPr/>
            <p:nvPr/>
          </p:nvSpPr>
          <p:spPr>
            <a:xfrm>
              <a:off x="1862890" y="2805376"/>
              <a:ext cx="323245" cy="5591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201C682-BBC5-47C1-8F68-F2DDACBAFED5}"/>
                </a:ext>
              </a:extLst>
            </p:cNvPr>
            <p:cNvSpPr/>
            <p:nvPr/>
          </p:nvSpPr>
          <p:spPr>
            <a:xfrm>
              <a:off x="2186135" y="2884887"/>
              <a:ext cx="3741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level I/O with parity info</a:t>
              </a:r>
              <a:endParaRPr lang="ko-KR" altLang="en-US" sz="2000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036983-DAAE-4FFE-9C62-893776D4CEFD}"/>
              </a:ext>
            </a:extLst>
          </p:cNvPr>
          <p:cNvSpPr/>
          <p:nvPr/>
        </p:nvSpPr>
        <p:spPr>
          <a:xfrm>
            <a:off x="1395121" y="5143666"/>
            <a:ext cx="3966158" cy="680941"/>
          </a:xfrm>
          <a:prstGeom prst="roundRect">
            <a:avLst/>
          </a:prstGeom>
          <a:solidFill>
            <a:srgbClr val="A99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 SSDs with RAID-5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A96CA984-DF51-48EA-B179-DD5268558F15}"/>
              </a:ext>
            </a:extLst>
          </p:cNvPr>
          <p:cNvSpPr/>
          <p:nvPr/>
        </p:nvSpPr>
        <p:spPr>
          <a:xfrm>
            <a:off x="8614432" y="2785329"/>
            <a:ext cx="323245" cy="18877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천공 테이프 24">
            <a:extLst>
              <a:ext uri="{FF2B5EF4-FFF2-40B4-BE49-F238E27FC236}">
                <a16:creationId xmlns:a16="http://schemas.microsoft.com/office/drawing/2014/main" id="{FE34D6AD-269F-4AE0-B166-0861268FEC52}"/>
              </a:ext>
            </a:extLst>
          </p:cNvPr>
          <p:cNvSpPr/>
          <p:nvPr/>
        </p:nvSpPr>
        <p:spPr>
          <a:xfrm>
            <a:off x="8217256" y="2365428"/>
            <a:ext cx="1117600" cy="839801"/>
          </a:xfrm>
          <a:prstGeom prst="flowChartPunchedTape">
            <a:avLst/>
          </a:prstGeom>
          <a:solidFill>
            <a:srgbClr val="FFFC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순서도: 천공 테이프 25">
            <a:extLst>
              <a:ext uri="{FF2B5EF4-FFF2-40B4-BE49-F238E27FC236}">
                <a16:creationId xmlns:a16="http://schemas.microsoft.com/office/drawing/2014/main" id="{E314D0DA-65F5-44EA-A593-29FCFC4AD0B2}"/>
              </a:ext>
            </a:extLst>
          </p:cNvPr>
          <p:cNvSpPr/>
          <p:nvPr/>
        </p:nvSpPr>
        <p:spPr>
          <a:xfrm>
            <a:off x="7588605" y="4673075"/>
            <a:ext cx="2374901" cy="839801"/>
          </a:xfrm>
          <a:prstGeom prst="flowChartPunchedTape">
            <a:avLst/>
          </a:prstGeom>
          <a:solidFill>
            <a:srgbClr val="FFFC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 results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D43EF87-2B26-4F5B-A7FA-334EA93968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6043295" y="2785329"/>
            <a:ext cx="2173961" cy="2078771"/>
          </a:xfrm>
          <a:prstGeom prst="bentConnector3">
            <a:avLst>
              <a:gd name="adj1" fmla="val 1787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288DFB-2D59-442A-B4A6-E4324782120A}"/>
              </a:ext>
            </a:extLst>
          </p:cNvPr>
          <p:cNvSpPr/>
          <p:nvPr/>
        </p:nvSpPr>
        <p:spPr>
          <a:xfrm rot="16200000">
            <a:off x="5560850" y="3463077"/>
            <a:ext cx="119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ftrace</a:t>
            </a:r>
            <a:endParaRPr lang="ko-KR" altLang="en-US" sz="2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6EB2A5-D4B0-4331-93C5-070DAA456001}"/>
              </a:ext>
            </a:extLst>
          </p:cNvPr>
          <p:cNvSpPr/>
          <p:nvPr/>
        </p:nvSpPr>
        <p:spPr>
          <a:xfrm>
            <a:off x="6792977" y="3536728"/>
            <a:ext cx="3966158" cy="680941"/>
          </a:xfrm>
          <a:prstGeom prst="roundRect">
            <a:avLst/>
          </a:prstGeom>
          <a:solidFill>
            <a:srgbClr val="A99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FlashSim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SSD simulator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739999-78D7-4CC6-A106-BC0FFFF94081}"/>
              </a:ext>
            </a:extLst>
          </p:cNvPr>
          <p:cNvSpPr/>
          <p:nvPr/>
        </p:nvSpPr>
        <p:spPr>
          <a:xfrm>
            <a:off x="1776421" y="3205229"/>
            <a:ext cx="4266874" cy="40011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Added tags to identify parity write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57AF19-EA7D-4C97-940D-CA4B6ABC4DF6}"/>
              </a:ext>
            </a:extLst>
          </p:cNvPr>
          <p:cNvSpPr/>
          <p:nvPr/>
        </p:nvSpPr>
        <p:spPr>
          <a:xfrm>
            <a:off x="7100152" y="4125487"/>
            <a:ext cx="438742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Added multi-stream,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SLC/MLC convertible programming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0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4" grpId="0" animBg="1"/>
      <p:bldP spid="25" grpId="0" animBg="1"/>
      <p:bldP spid="26" grpId="0" animBg="1"/>
      <p:bldP spid="30" grpId="0"/>
      <p:bldP spid="29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 for SSD Simulator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03AB5B-E5DA-4030-923D-41A514D6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58763"/>
              </p:ext>
            </p:extLst>
          </p:nvPr>
        </p:nvGraphicFramePr>
        <p:xfrm>
          <a:off x="3300228" y="1799977"/>
          <a:ext cx="5591544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3848">
                  <a:extLst>
                    <a:ext uri="{9D8B030D-6E8A-4147-A177-3AD203B41FA5}">
                      <a16:colId xmlns:a16="http://schemas.microsoft.com/office/drawing/2014/main" val="1856082487"/>
                    </a:ext>
                  </a:extLst>
                </a:gridCol>
                <a:gridCol w="1664980">
                  <a:extLst>
                    <a:ext uri="{9D8B030D-6E8A-4147-A177-3AD203B41FA5}">
                      <a16:colId xmlns:a16="http://schemas.microsoft.com/office/drawing/2014/main" val="3846184544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35785420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 block number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2048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129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Over provisioned area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3125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Page size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16KB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2944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 of pages per block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7541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465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Read delay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4019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35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5868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Write delay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180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6981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390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0042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Block erase latency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4000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2405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MLC:SLC write stress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1.5×, 2.5×, 3.5×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10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27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 for SSD Simulator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03AB5B-E5DA-4030-923D-41A514D6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44602"/>
              </p:ext>
            </p:extLst>
          </p:nvPr>
        </p:nvGraphicFramePr>
        <p:xfrm>
          <a:off x="3300228" y="1799977"/>
          <a:ext cx="5591544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3848">
                  <a:extLst>
                    <a:ext uri="{9D8B030D-6E8A-4147-A177-3AD203B41FA5}">
                      <a16:colId xmlns:a16="http://schemas.microsoft.com/office/drawing/2014/main" val="1856082487"/>
                    </a:ext>
                  </a:extLst>
                </a:gridCol>
                <a:gridCol w="1664980">
                  <a:extLst>
                    <a:ext uri="{9D8B030D-6E8A-4147-A177-3AD203B41FA5}">
                      <a16:colId xmlns:a16="http://schemas.microsoft.com/office/drawing/2014/main" val="3846184544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35785420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 block number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2048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129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Over provisioned area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3125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Page size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16KB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2944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 of pages per block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7541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465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Read delay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4019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35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5868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Write delay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180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6981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MLC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390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0042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Block erase latency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4000 us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2405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MLC:SLC write stress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1.5×, 2.5×, 3.5×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10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Reduced</a:t>
            </a:r>
            <a:r>
              <a:rPr lang="ko-KR" altLang="en-US" sz="3200" dirty="0"/>
              <a:t> </a:t>
            </a:r>
            <a:r>
              <a:rPr lang="en-US" altLang="ko-KR" sz="3200" dirty="0"/>
              <a:t>Page Copy Operations of Garbage Collection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A362CE-E3FA-4957-B49B-EE737FD7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When the number of page copy caused by GC is reduced,</a:t>
            </a:r>
            <a:br>
              <a:rPr lang="en-US" altLang="ko-KR" sz="2400" dirty="0"/>
            </a:br>
            <a:r>
              <a:rPr lang="en-US" altLang="ko-KR" sz="2400" dirty="0"/>
              <a:t>the response delays will be reduced as well</a:t>
            </a:r>
            <a:endParaRPr lang="ko-KR" altLang="en-US" sz="2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BA66F9-868E-49AE-AC71-42F0D86CD81F}"/>
              </a:ext>
            </a:extLst>
          </p:cNvPr>
          <p:cNvSpPr txBox="1">
            <a:spLocks/>
          </p:cNvSpPr>
          <p:nvPr/>
        </p:nvSpPr>
        <p:spPr>
          <a:xfrm>
            <a:off x="838200" y="5471645"/>
            <a:ext cx="10515600" cy="7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PS : Parity-stream</a:t>
            </a:r>
          </a:p>
          <a:p>
            <a:r>
              <a:rPr lang="en-US" altLang="ko-KR" sz="1800"/>
              <a:t>CP : SLC/MLC Convertible Programming</a:t>
            </a: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21E831-EB65-4CBD-A2D4-9614D0D3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6762"/>
            <a:ext cx="6304636" cy="315488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FAED8D-4E56-4C8A-98C1-F96BC736AB06}"/>
              </a:ext>
            </a:extLst>
          </p:cNvPr>
          <p:cNvCxnSpPr>
            <a:cxnSpLocks/>
          </p:cNvCxnSpPr>
          <p:nvPr/>
        </p:nvCxnSpPr>
        <p:spPr>
          <a:xfrm>
            <a:off x="2466518" y="3955440"/>
            <a:ext cx="0" cy="5667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C0FC4-02BD-46E8-B793-DB04559E10CC}"/>
              </a:ext>
            </a:extLst>
          </p:cNvPr>
          <p:cNvSpPr/>
          <p:nvPr/>
        </p:nvSpPr>
        <p:spPr>
          <a:xfrm>
            <a:off x="2231063" y="3555819"/>
            <a:ext cx="728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58%</a:t>
            </a:r>
            <a:endParaRPr lang="ko-KR" altLang="en-US" sz="20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1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Reduced</a:t>
            </a:r>
            <a:r>
              <a:rPr lang="ko-KR" altLang="en-US" sz="3200" dirty="0"/>
              <a:t> </a:t>
            </a:r>
            <a:r>
              <a:rPr lang="en-US" altLang="ko-KR" sz="3200" dirty="0"/>
              <a:t>Page Copy Operations for Garbage Collection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A362CE-E3FA-4957-B49B-EE737FD7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When the number of page copy caused by GC is reduced,</a:t>
            </a:r>
            <a:br>
              <a:rPr lang="en-US" altLang="ko-KR" sz="2400" dirty="0"/>
            </a:br>
            <a:r>
              <a:rPr lang="en-US" altLang="ko-KR" sz="2400" dirty="0"/>
              <a:t>the response delays will be reduced as well</a:t>
            </a:r>
            <a:endParaRPr lang="ko-KR" altLang="en-US" sz="2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BA66F9-868E-49AE-AC71-42F0D86CD81F}"/>
              </a:ext>
            </a:extLst>
          </p:cNvPr>
          <p:cNvSpPr txBox="1">
            <a:spLocks/>
          </p:cNvSpPr>
          <p:nvPr/>
        </p:nvSpPr>
        <p:spPr>
          <a:xfrm>
            <a:off x="838200" y="5471645"/>
            <a:ext cx="10515600" cy="7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PS : Parity-stream</a:t>
            </a:r>
          </a:p>
          <a:p>
            <a:r>
              <a:rPr lang="en-US" altLang="ko-KR" sz="1800"/>
              <a:t>CP : SLC/MLC Convertible Programming</a:t>
            </a: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21E831-EB65-4CBD-A2D4-9614D0D3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6762"/>
            <a:ext cx="6304636" cy="315488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AA9EF-1666-46AC-9554-3330507666D8}"/>
              </a:ext>
            </a:extLst>
          </p:cNvPr>
          <p:cNvSpPr/>
          <p:nvPr/>
        </p:nvSpPr>
        <p:spPr>
          <a:xfrm>
            <a:off x="7025109" y="2740211"/>
            <a:ext cx="4150891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Cassandra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Copy-on-write database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 is not appropriate for our scheme</a:t>
            </a:r>
            <a:endParaRPr lang="ko-KR" altLang="en-US" sz="20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0169CA-3055-472A-828B-914E83333D44}"/>
              </a:ext>
            </a:extLst>
          </p:cNvPr>
          <p:cNvCxnSpPr>
            <a:cxnSpLocks/>
          </p:cNvCxnSpPr>
          <p:nvPr/>
        </p:nvCxnSpPr>
        <p:spPr>
          <a:xfrm flipV="1">
            <a:off x="5747659" y="3355851"/>
            <a:ext cx="0" cy="5995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2ECE76-EF48-4DC3-AA46-BEEC18B0E5C6}"/>
              </a:ext>
            </a:extLst>
          </p:cNvPr>
          <p:cNvGrpSpPr/>
          <p:nvPr/>
        </p:nvGrpSpPr>
        <p:grpSpPr>
          <a:xfrm>
            <a:off x="1697032" y="3391699"/>
            <a:ext cx="2938033" cy="1130478"/>
            <a:chOff x="1697032" y="3391699"/>
            <a:chExt cx="2938033" cy="1130478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4FAED8D-4E56-4C8A-98C1-F96BC736AB06}"/>
                </a:ext>
              </a:extLst>
            </p:cNvPr>
            <p:cNvCxnSpPr>
              <a:cxnSpLocks/>
            </p:cNvCxnSpPr>
            <p:nvPr/>
          </p:nvCxnSpPr>
          <p:spPr>
            <a:xfrm>
              <a:off x="2466518" y="3955440"/>
              <a:ext cx="0" cy="56673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2C0FC4-02BD-46E8-B793-DB04559E10CC}"/>
                </a:ext>
              </a:extLst>
            </p:cNvPr>
            <p:cNvSpPr/>
            <p:nvPr/>
          </p:nvSpPr>
          <p:spPr>
            <a:xfrm>
              <a:off x="1697032" y="3555819"/>
              <a:ext cx="13308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Direct I/O</a:t>
              </a:r>
              <a:endPara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7A68C43-6B7F-407C-9D55-2DB6F346F970}"/>
                </a:ext>
              </a:extLst>
            </p:cNvPr>
            <p:cNvCxnSpPr>
              <a:cxnSpLocks/>
            </p:cNvCxnSpPr>
            <p:nvPr/>
          </p:nvCxnSpPr>
          <p:spPr>
            <a:xfrm>
              <a:off x="4244518" y="3755874"/>
              <a:ext cx="0" cy="3609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B8062E3-9F96-404E-955A-EE09316BD444}"/>
                </a:ext>
              </a:extLst>
            </p:cNvPr>
            <p:cNvSpPr/>
            <p:nvPr/>
          </p:nvSpPr>
          <p:spPr>
            <a:xfrm>
              <a:off x="2974481" y="3391699"/>
              <a:ext cx="16605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Buffered I/O</a:t>
              </a:r>
              <a:endPara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Write Operation in Cassandra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9429E4-1080-4CEF-98B8-106EEC0EEFB0}"/>
              </a:ext>
            </a:extLst>
          </p:cNvPr>
          <p:cNvSpPr/>
          <p:nvPr/>
        </p:nvSpPr>
        <p:spPr>
          <a:xfrm>
            <a:off x="660400" y="2219672"/>
            <a:ext cx="6070600" cy="757694"/>
          </a:xfrm>
          <a:prstGeom prst="rect">
            <a:avLst/>
          </a:prstGeom>
          <a:solidFill>
            <a:srgbClr val="005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Memory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C1B5A0-61EC-41AB-8FF1-0A2E7A7DE56E}"/>
              </a:ext>
            </a:extLst>
          </p:cNvPr>
          <p:cNvSpPr/>
          <p:nvPr/>
        </p:nvSpPr>
        <p:spPr>
          <a:xfrm>
            <a:off x="1612900" y="4134544"/>
            <a:ext cx="1943100" cy="587028"/>
          </a:xfrm>
          <a:prstGeom prst="rect">
            <a:avLst/>
          </a:prstGeom>
          <a:solidFill>
            <a:srgbClr val="C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 Log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811C7B76-5DC5-443D-89A3-9F4A13C6091E}"/>
              </a:ext>
            </a:extLst>
          </p:cNvPr>
          <p:cNvSpPr/>
          <p:nvPr/>
        </p:nvSpPr>
        <p:spPr>
          <a:xfrm>
            <a:off x="660400" y="3311872"/>
            <a:ext cx="6070600" cy="283492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93086E-EC5A-4EEE-A6D3-4377CA0FC848}"/>
              </a:ext>
            </a:extLst>
          </p:cNvPr>
          <p:cNvSpPr/>
          <p:nvPr/>
        </p:nvSpPr>
        <p:spPr>
          <a:xfrm>
            <a:off x="4330700" y="2219672"/>
            <a:ext cx="1943100" cy="757694"/>
          </a:xfrm>
          <a:prstGeom prst="rect">
            <a:avLst/>
          </a:prstGeom>
          <a:solidFill>
            <a:srgbClr val="00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Memtable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179E0D-2A64-41D2-A823-CAED5E0C53D7}"/>
              </a:ext>
            </a:extLst>
          </p:cNvPr>
          <p:cNvSpPr/>
          <p:nvPr/>
        </p:nvSpPr>
        <p:spPr>
          <a:xfrm>
            <a:off x="4330700" y="4134544"/>
            <a:ext cx="1943100" cy="587028"/>
          </a:xfrm>
          <a:prstGeom prst="rect">
            <a:avLst/>
          </a:prstGeom>
          <a:solidFill>
            <a:srgbClr val="A99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SSTable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5CD23EC-9511-4361-8AB6-E401C106CE66}"/>
              </a:ext>
            </a:extLst>
          </p:cNvPr>
          <p:cNvGrpSpPr/>
          <p:nvPr/>
        </p:nvGrpSpPr>
        <p:grpSpPr>
          <a:xfrm>
            <a:off x="2463571" y="1786394"/>
            <a:ext cx="2464258" cy="461665"/>
            <a:chOff x="5122506" y="1774423"/>
            <a:chExt cx="2165836" cy="458023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26C4C7F-479E-452F-B90F-F75567894CFD}"/>
                </a:ext>
              </a:extLst>
            </p:cNvPr>
            <p:cNvCxnSpPr>
              <a:cxnSpLocks/>
            </p:cNvCxnSpPr>
            <p:nvPr/>
          </p:nvCxnSpPr>
          <p:spPr>
            <a:xfrm>
              <a:off x="5122506" y="1808336"/>
              <a:ext cx="0" cy="3878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DBEA44-3687-43DB-91E5-216619759316}"/>
                </a:ext>
              </a:extLst>
            </p:cNvPr>
            <p:cNvSpPr/>
            <p:nvPr/>
          </p:nvSpPr>
          <p:spPr>
            <a:xfrm>
              <a:off x="5143182" y="1774423"/>
              <a:ext cx="2145160" cy="458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/>
                <a:t>Write Operation</a:t>
              </a:r>
              <a:endParaRPr lang="ko-KR" altLang="en-US" sz="24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9C402D-F386-4B3F-91CF-43B75BFD5575}"/>
              </a:ext>
            </a:extLst>
          </p:cNvPr>
          <p:cNvSpPr/>
          <p:nvPr/>
        </p:nvSpPr>
        <p:spPr>
          <a:xfrm>
            <a:off x="4330700" y="4721572"/>
            <a:ext cx="1943100" cy="587028"/>
          </a:xfrm>
          <a:prstGeom prst="rect">
            <a:avLst/>
          </a:prstGeom>
          <a:solidFill>
            <a:srgbClr val="6E6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SSTable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D9E53C-1FB7-4B50-BDE0-36D5F20E711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302250" y="2977366"/>
            <a:ext cx="0" cy="115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24A4E7-6C40-4714-AA2D-0CB5E648679B}"/>
              </a:ext>
            </a:extLst>
          </p:cNvPr>
          <p:cNvSpPr/>
          <p:nvPr/>
        </p:nvSpPr>
        <p:spPr>
          <a:xfrm>
            <a:off x="6086475" y="4197225"/>
            <a:ext cx="174625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Immutable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53ADF4-FAA1-406E-A629-C98AF0C822F5}"/>
              </a:ext>
            </a:extLst>
          </p:cNvPr>
          <p:cNvSpPr/>
          <p:nvPr/>
        </p:nvSpPr>
        <p:spPr>
          <a:xfrm>
            <a:off x="4330700" y="5308600"/>
            <a:ext cx="1943100" cy="587028"/>
          </a:xfrm>
          <a:prstGeom prst="rect">
            <a:avLst/>
          </a:prstGeom>
          <a:solidFill>
            <a:srgbClr val="433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SSTable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B5EE23-144E-4EE3-BA53-C37558A007A2}"/>
              </a:ext>
            </a:extLst>
          </p:cNvPr>
          <p:cNvSpPr/>
          <p:nvPr/>
        </p:nvSpPr>
        <p:spPr>
          <a:xfrm>
            <a:off x="4330700" y="4134544"/>
            <a:ext cx="1943100" cy="1351857"/>
          </a:xfrm>
          <a:prstGeom prst="rect">
            <a:avLst/>
          </a:prstGeom>
          <a:solidFill>
            <a:srgbClr val="A99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SSTable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29AE8C-F3BA-4731-88AA-F4F0378E1B5A}"/>
              </a:ext>
            </a:extLst>
          </p:cNvPr>
          <p:cNvSpPr/>
          <p:nvPr/>
        </p:nvSpPr>
        <p:spPr>
          <a:xfrm>
            <a:off x="6771433" y="2211480"/>
            <a:ext cx="5003800" cy="34778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Copy on write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Partial stripe writes are very small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large size of writes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 TRIM in the simulator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High capacity utilization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sz="2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Incapacitate parity separation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22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9" grpId="1" animBg="1"/>
      <p:bldP spid="24" grpId="0" animBg="1"/>
      <p:bldP spid="24" grpId="1" animBg="1"/>
      <p:bldP spid="32" grpId="0" animBg="1"/>
      <p:bldP spid="32" grpId="1" animBg="1"/>
      <p:bldP spid="33" grpId="0" animBg="1"/>
      <p:bldP spid="33" grpId="1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Reduced</a:t>
            </a:r>
            <a:r>
              <a:rPr lang="ko-KR" altLang="en-US" sz="3200" dirty="0"/>
              <a:t> </a:t>
            </a:r>
            <a:r>
              <a:rPr lang="en-US" altLang="ko-KR" sz="3200" dirty="0"/>
              <a:t>Page Copy Operations for Garbage Collection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A362CE-E3FA-4957-B49B-EE737FD7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Convertible programming shrinks the over-provisioned area</a:t>
            </a:r>
          </a:p>
          <a:p>
            <a:pPr marL="0" indent="0">
              <a:buNone/>
            </a:pPr>
            <a:r>
              <a:rPr lang="ko-KR" altLang="en-US" sz="2400" dirty="0"/>
              <a:t>▶</a:t>
            </a:r>
            <a:r>
              <a:rPr lang="en-US" altLang="ko-KR" sz="2400" dirty="0"/>
              <a:t>Increase Garbage collection overhead</a:t>
            </a:r>
            <a:endParaRPr lang="ko-KR" altLang="en-US" sz="2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BA66F9-868E-49AE-AC71-42F0D86CD81F}"/>
              </a:ext>
            </a:extLst>
          </p:cNvPr>
          <p:cNvSpPr txBox="1">
            <a:spLocks/>
          </p:cNvSpPr>
          <p:nvPr/>
        </p:nvSpPr>
        <p:spPr>
          <a:xfrm>
            <a:off x="838200" y="5471645"/>
            <a:ext cx="10515600" cy="7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PS : Parity-stream</a:t>
            </a:r>
          </a:p>
          <a:p>
            <a:r>
              <a:rPr lang="en-US" altLang="ko-KR" sz="1800"/>
              <a:t>CP : SLC/MLC Convertible Programming</a:t>
            </a: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21E831-EB65-4CBD-A2D4-9614D0D3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6762"/>
            <a:ext cx="6304636" cy="315488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168EF5-DC95-4955-AC5A-643A52FD09A8}"/>
              </a:ext>
            </a:extLst>
          </p:cNvPr>
          <p:cNvCxnSpPr>
            <a:cxnSpLocks/>
          </p:cNvCxnSpPr>
          <p:nvPr/>
        </p:nvCxnSpPr>
        <p:spPr>
          <a:xfrm flipV="1">
            <a:off x="2381247" y="4000079"/>
            <a:ext cx="355600" cy="49469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098F41-7BE2-43C1-A13F-0ABAF6C83546}"/>
              </a:ext>
            </a:extLst>
          </p:cNvPr>
          <p:cNvCxnSpPr>
            <a:cxnSpLocks/>
          </p:cNvCxnSpPr>
          <p:nvPr/>
        </p:nvCxnSpPr>
        <p:spPr>
          <a:xfrm flipV="1">
            <a:off x="4159247" y="3447629"/>
            <a:ext cx="355600" cy="49469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D549B5-ACC1-449E-9D43-58755A667E14}"/>
              </a:ext>
            </a:extLst>
          </p:cNvPr>
          <p:cNvCxnSpPr>
            <a:cxnSpLocks/>
          </p:cNvCxnSpPr>
          <p:nvPr/>
        </p:nvCxnSpPr>
        <p:spPr>
          <a:xfrm flipV="1">
            <a:off x="5956297" y="2819578"/>
            <a:ext cx="311150" cy="4059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D0B5E-E4DA-4A6C-90B4-A03337BAD1F0}"/>
              </a:ext>
            </a:extLst>
          </p:cNvPr>
          <p:cNvSpPr/>
          <p:nvPr/>
        </p:nvSpPr>
        <p:spPr>
          <a:xfrm>
            <a:off x="7097839" y="3526669"/>
            <a:ext cx="476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Most of copy operations in SLC mode</a:t>
            </a:r>
          </a:p>
          <a:p>
            <a:endParaRPr lang="en-US" altLang="ko-KR" sz="20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Performance decrease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Copy operation increase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810F3B6-B952-4BA4-ADA3-05CE282E1803}"/>
              </a:ext>
            </a:extLst>
          </p:cNvPr>
          <p:cNvGrpSpPr/>
          <p:nvPr/>
        </p:nvGrpSpPr>
        <p:grpSpPr>
          <a:xfrm>
            <a:off x="6787603" y="2465635"/>
            <a:ext cx="3495678" cy="707886"/>
            <a:chOff x="6832600" y="3299275"/>
            <a:chExt cx="3495678" cy="70788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433E98-C2E8-4065-BA99-1527B082F2C1}"/>
                </a:ext>
              </a:extLst>
            </p:cNvPr>
            <p:cNvSpPr/>
            <p:nvPr/>
          </p:nvSpPr>
          <p:spPr>
            <a:xfrm>
              <a:off x="7142836" y="3299275"/>
              <a:ext cx="3185442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High capacity utilization due to COW and logging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84DC5E7-62D0-4C0D-BD5A-D600683DCD9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6832600" y="3653218"/>
              <a:ext cx="31023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19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Expected Lifespans under Various MLC:SLC Stress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1BC7A7-EC16-4FAC-B333-F52969365F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07"/>
          <a:stretch/>
        </p:blipFill>
        <p:spPr>
          <a:xfrm>
            <a:off x="1079500" y="2295052"/>
            <a:ext cx="9923968" cy="312202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1620CDF-3620-4936-8131-7B8500CC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1645"/>
            <a:ext cx="10515600" cy="75989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PS : Parity-stream</a:t>
            </a:r>
          </a:p>
          <a:p>
            <a:r>
              <a:rPr lang="en-US" altLang="ko-KR" sz="1800" dirty="0"/>
              <a:t>CP : SLC/MLC Convertible Programming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4EFE73-96E3-47A9-9E19-B85E5C8C728F}"/>
              </a:ext>
            </a:extLst>
          </p:cNvPr>
          <p:cNvCxnSpPr>
            <a:cxnSpLocks/>
          </p:cNvCxnSpPr>
          <p:nvPr/>
        </p:nvCxnSpPr>
        <p:spPr>
          <a:xfrm flipV="1">
            <a:off x="10132060" y="3190277"/>
            <a:ext cx="0" cy="5206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85D568-C887-4C6B-B875-BF1532B975DA}"/>
              </a:ext>
            </a:extLst>
          </p:cNvPr>
          <p:cNvSpPr/>
          <p:nvPr/>
        </p:nvSpPr>
        <p:spPr>
          <a:xfrm>
            <a:off x="9758744" y="2856842"/>
            <a:ext cx="746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53%</a:t>
            </a:r>
            <a:endParaRPr lang="ko-KR" altLang="en-US" sz="20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12E4C4BB-07CF-4F5A-A55B-732D47C61E08}"/>
              </a:ext>
            </a:extLst>
          </p:cNvPr>
          <p:cNvSpPr txBox="1">
            <a:spLocks/>
          </p:cNvSpPr>
          <p:nvPr/>
        </p:nvSpPr>
        <p:spPr>
          <a:xfrm>
            <a:off x="838200" y="1551214"/>
            <a:ext cx="10515600" cy="462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Counted the number of write operations with write overhead</a:t>
            </a:r>
          </a:p>
          <a:p>
            <a:r>
              <a:rPr lang="en-US" altLang="ko-KR" sz="2400" dirty="0"/>
              <a:t>Assumed that MLC write stress has 1.5× ~ 3.5× of SLC’s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3281BD4-60D7-4571-8E84-C89AC325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301988"/>
            <a:ext cx="4781550" cy="3124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Expected Lifespans under Various MLC:SLC Stress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1620CDF-3620-4936-8131-7B8500CC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1645"/>
            <a:ext cx="10515600" cy="75989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PS : Parity-stream</a:t>
            </a:r>
          </a:p>
          <a:p>
            <a:r>
              <a:rPr lang="en-US" altLang="ko-KR" sz="1800" dirty="0"/>
              <a:t>CP : SLC/MLC Convertible Programming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12E4C4BB-07CF-4F5A-A55B-732D47C61E08}"/>
              </a:ext>
            </a:extLst>
          </p:cNvPr>
          <p:cNvSpPr txBox="1">
            <a:spLocks/>
          </p:cNvSpPr>
          <p:nvPr/>
        </p:nvSpPr>
        <p:spPr>
          <a:xfrm>
            <a:off x="838200" y="1551214"/>
            <a:ext cx="10515600" cy="462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Counted the number of write operations with write overhead</a:t>
            </a:r>
          </a:p>
          <a:p>
            <a:r>
              <a:rPr lang="en-US" altLang="ko-KR" sz="2400" dirty="0"/>
              <a:t>Assumed that MLC write stress has 1.5× ~ 3.5× of SLC’s</a:t>
            </a:r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83892B-306F-4B7B-BAB3-C71991586C6B}"/>
              </a:ext>
            </a:extLst>
          </p:cNvPr>
          <p:cNvCxnSpPr>
            <a:cxnSpLocks/>
          </p:cNvCxnSpPr>
          <p:nvPr/>
        </p:nvCxnSpPr>
        <p:spPr>
          <a:xfrm flipV="1">
            <a:off x="5591102" y="3561842"/>
            <a:ext cx="0" cy="2850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C66C29-02AC-452D-A799-505132B5455B}"/>
              </a:ext>
            </a:extLst>
          </p:cNvPr>
          <p:cNvSpPr/>
          <p:nvPr/>
        </p:nvSpPr>
        <p:spPr>
          <a:xfrm>
            <a:off x="5227060" y="3200944"/>
            <a:ext cx="728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endParaRPr lang="ko-KR" altLang="en-US" sz="20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8526A8-6FDC-4035-9A8B-2878EAA415EC}"/>
              </a:ext>
            </a:extLst>
          </p:cNvPr>
          <p:cNvSpPr/>
          <p:nvPr/>
        </p:nvSpPr>
        <p:spPr>
          <a:xfrm>
            <a:off x="5861050" y="2755041"/>
            <a:ext cx="6162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number of copy during GC was a relatively</a:t>
            </a:r>
            <a:b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small portion of the total writes</a:t>
            </a:r>
          </a:p>
          <a:p>
            <a:endParaRPr lang="en-US" altLang="ko-KR" sz="20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increased copy count barely affected lifespan</a:t>
            </a:r>
          </a:p>
        </p:txBody>
      </p:sp>
    </p:spTree>
    <p:extLst>
      <p:ext uri="{BB962C8B-B14F-4D97-AF65-F5344CB8AC3E}">
        <p14:creationId xmlns:p14="http://schemas.microsoft.com/office/powerpoint/2010/main" val="9669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5C9F047-2759-4183-A59E-4640D231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Stripe Write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955FE-B84F-40B3-A631-467FB994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9F831A5-F158-4A98-91CE-30EF4AFB6672}"/>
              </a:ext>
            </a:extLst>
          </p:cNvPr>
          <p:cNvGrpSpPr/>
          <p:nvPr/>
        </p:nvGrpSpPr>
        <p:grpSpPr>
          <a:xfrm>
            <a:off x="2697587" y="3149129"/>
            <a:ext cx="6796825" cy="2667469"/>
            <a:chOff x="2697587" y="3826993"/>
            <a:chExt cx="6796825" cy="266746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3540B4E-41FE-4FF1-8B21-03A646021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7587" y="4594788"/>
              <a:ext cx="1534566" cy="189967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4B5D138-99C6-4ED1-8439-344A35935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3716" y="4594788"/>
              <a:ext cx="1534566" cy="189967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2DF98F8-37E7-47A0-815B-BD97F5D9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9846" y="4594788"/>
              <a:ext cx="1534566" cy="189967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DC024E3-14F2-43B1-9106-0D499F83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9845" y="4594788"/>
              <a:ext cx="1534566" cy="1899674"/>
            </a:xfrm>
            <a:prstGeom prst="rect">
              <a:avLst/>
            </a:prstGeom>
          </p:spPr>
        </p:pic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0BD9C4D-B0EE-47C7-94D8-A9DF518FC8DB}"/>
                </a:ext>
              </a:extLst>
            </p:cNvPr>
            <p:cNvSpPr/>
            <p:nvPr/>
          </p:nvSpPr>
          <p:spPr>
            <a:xfrm>
              <a:off x="2697587" y="3826993"/>
              <a:ext cx="6796825" cy="465512"/>
            </a:xfrm>
            <a:prstGeom prst="roundRect">
              <a:avLst/>
            </a:prstGeom>
            <a:solidFill>
              <a:srgbClr val="005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RAID Controller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FB5A80-694C-49B3-ABEE-D2BA21C408A6}"/>
                </a:ext>
              </a:extLst>
            </p:cNvPr>
            <p:cNvGrpSpPr/>
            <p:nvPr/>
          </p:nvGrpSpPr>
          <p:grpSpPr>
            <a:xfrm>
              <a:off x="3036001" y="5188396"/>
              <a:ext cx="6128913" cy="465512"/>
              <a:chOff x="3036001" y="5228873"/>
              <a:chExt cx="6128913" cy="465512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A8ADC35F-05E5-471E-AF9D-814C89BAE6F8}"/>
                  </a:ext>
                </a:extLst>
              </p:cNvPr>
              <p:cNvSpPr/>
              <p:nvPr/>
            </p:nvSpPr>
            <p:spPr>
              <a:xfrm>
                <a:off x="3036001" y="5228873"/>
                <a:ext cx="6128913" cy="465512"/>
              </a:xfrm>
              <a:prstGeom prst="roundRect">
                <a:avLst/>
              </a:prstGeom>
              <a:solidFill>
                <a:srgbClr val="CFC2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A8F93B0-B807-4267-B827-7F0AA2805E15}"/>
                  </a:ext>
                </a:extLst>
              </p:cNvPr>
              <p:cNvSpPr/>
              <p:nvPr/>
            </p:nvSpPr>
            <p:spPr>
              <a:xfrm>
                <a:off x="8361866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Parity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ABC669A-592F-4396-97FA-3DB8E1F32B57}"/>
                  </a:ext>
                </a:extLst>
              </p:cNvPr>
              <p:cNvSpPr/>
              <p:nvPr/>
            </p:nvSpPr>
            <p:spPr>
              <a:xfrm>
                <a:off x="6611865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D14F34E-D845-4ACD-BBF4-CB4CD8F591AE}"/>
                  </a:ext>
                </a:extLst>
              </p:cNvPr>
              <p:cNvSpPr/>
              <p:nvPr/>
            </p:nvSpPr>
            <p:spPr>
              <a:xfrm>
                <a:off x="4855736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9E412FF-8538-46C0-B658-52817CAE3B79}"/>
                  </a:ext>
                </a:extLst>
              </p:cNvPr>
              <p:cNvSpPr/>
              <p:nvPr/>
            </p:nvSpPr>
            <p:spPr>
              <a:xfrm>
                <a:off x="3099607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16" name="내용 개체 틀 7">
            <a:extLst>
              <a:ext uri="{FF2B5EF4-FFF2-40B4-BE49-F238E27FC236}">
                <a16:creationId xmlns:a16="http://schemas.microsoft.com/office/drawing/2014/main" id="{E959477B-DBBE-46D2-9E83-4D786D2A1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Four SSDs with RAID</a:t>
            </a:r>
          </a:p>
          <a:p>
            <a:r>
              <a:rPr lang="en-US" altLang="ko-KR" sz="2400" dirty="0"/>
              <a:t>Three data blocks and one parity block in one stripe</a:t>
            </a:r>
          </a:p>
          <a:p>
            <a:r>
              <a:rPr lang="en-US" altLang="ko-KR" sz="2400" dirty="0"/>
              <a:t>Parity block in 4th SSD</a:t>
            </a:r>
          </a:p>
        </p:txBody>
      </p:sp>
    </p:spTree>
    <p:extLst>
      <p:ext uri="{BB962C8B-B14F-4D97-AF65-F5344CB8AC3E}">
        <p14:creationId xmlns:p14="http://schemas.microsoft.com/office/powerpoint/2010/main" val="136459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Problem of SLC mode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12E4C4BB-07CF-4F5A-A55B-732D47C61E08}"/>
              </a:ext>
            </a:extLst>
          </p:cNvPr>
          <p:cNvSpPr txBox="1">
            <a:spLocks/>
          </p:cNvSpPr>
          <p:nvPr/>
        </p:nvSpPr>
        <p:spPr>
          <a:xfrm>
            <a:off x="838200" y="1551214"/>
            <a:ext cx="10515600" cy="462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Using SLC mode under condition of high capacity utilization</a:t>
            </a:r>
          </a:p>
          <a:p>
            <a:pPr lvl="1"/>
            <a:r>
              <a:rPr lang="en-US" altLang="ko-KR" dirty="0"/>
              <a:t>Shrink the relative size of over-provisioned area</a:t>
            </a:r>
          </a:p>
          <a:p>
            <a:pPr lvl="1"/>
            <a:r>
              <a:rPr lang="en-US" altLang="ko-KR" dirty="0"/>
              <a:t>Increase garbage collection overhead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A92F0B-92CD-4BC5-B2DE-9E7A7100DC98}"/>
              </a:ext>
            </a:extLst>
          </p:cNvPr>
          <p:cNvGrpSpPr/>
          <p:nvPr/>
        </p:nvGrpSpPr>
        <p:grpSpPr>
          <a:xfrm>
            <a:off x="5572582" y="2983170"/>
            <a:ext cx="5781218" cy="2892961"/>
            <a:chOff x="5458282" y="3089548"/>
            <a:chExt cx="6304636" cy="31548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6BF5762-C2BE-447A-A536-8F810B887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8282" y="3089548"/>
              <a:ext cx="6304636" cy="3154883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2900F7A-9781-4AB3-8518-AAD34F2DD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6379" y="3592364"/>
              <a:ext cx="311150" cy="40598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9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EC2AF8E-FDED-454C-9C1C-34CCAAB901C5}"/>
              </a:ext>
            </a:extLst>
          </p:cNvPr>
          <p:cNvGrpSpPr/>
          <p:nvPr/>
        </p:nvGrpSpPr>
        <p:grpSpPr>
          <a:xfrm>
            <a:off x="350686" y="1871564"/>
            <a:ext cx="6723214" cy="3420197"/>
            <a:chOff x="134786" y="1757264"/>
            <a:chExt cx="7143528" cy="36340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6E87E50-1DFA-487A-917C-711B8A03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786" y="1757264"/>
              <a:ext cx="7143528" cy="3634017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B686F75-F2D4-4315-8329-8D82046B6843}"/>
                </a:ext>
              </a:extLst>
            </p:cNvPr>
            <p:cNvCxnSpPr/>
            <p:nvPr/>
          </p:nvCxnSpPr>
          <p:spPr>
            <a:xfrm>
              <a:off x="769786" y="4472940"/>
              <a:ext cx="58445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Overhead with Varying Capacity Utilization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FE42DD-F7BB-4ED0-B2A5-6F90100A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461" y="5471645"/>
            <a:ext cx="6515986" cy="75989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FIO microbenchmark</a:t>
            </a:r>
          </a:p>
          <a:p>
            <a:r>
              <a:rPr lang="en-US" altLang="ko-KR" sz="1800" dirty="0"/>
              <a:t>Lines mean throughput, bars mean normalized lifespan</a:t>
            </a:r>
          </a:p>
          <a:p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C21857-AB3B-4C5D-8618-FAD989297F24}"/>
              </a:ext>
            </a:extLst>
          </p:cNvPr>
          <p:cNvSpPr txBox="1">
            <a:spLocks/>
          </p:cNvSpPr>
          <p:nvPr/>
        </p:nvSpPr>
        <p:spPr>
          <a:xfrm>
            <a:off x="838200" y="5471645"/>
            <a:ext cx="10515600" cy="7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PS : Parity-stream</a:t>
            </a:r>
          </a:p>
          <a:p>
            <a:r>
              <a:rPr lang="en-US" altLang="ko-KR" sz="1800"/>
              <a:t>CP : SLC/MLC Convertible Programming</a:t>
            </a:r>
            <a:endParaRPr lang="en-US" altLang="ko-KR" sz="1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782C4F-E3B1-46D6-B6C4-E01262373FCA}"/>
              </a:ext>
            </a:extLst>
          </p:cNvPr>
          <p:cNvSpPr/>
          <p:nvPr/>
        </p:nvSpPr>
        <p:spPr>
          <a:xfrm>
            <a:off x="7087814" y="1884264"/>
            <a:ext cx="5078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Storage capacity</a:t>
            </a:r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</a:t>
            </a:r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being severely underutilized in most of data centers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 TRIM in the simulator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5DC95E-3EB0-4F46-B528-45973124EFA0}"/>
              </a:ext>
            </a:extLst>
          </p:cNvPr>
          <p:cNvSpPr/>
          <p:nvPr/>
        </p:nvSpPr>
        <p:spPr>
          <a:xfrm>
            <a:off x="7073900" y="3231126"/>
            <a:ext cx="4809133" cy="707886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Our approach will operate under</a:t>
            </a:r>
            <a:b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favorable conditions most of the time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B403F0F-065A-4D7F-A70C-2FD04FD87C42}"/>
              </a:ext>
            </a:extLst>
          </p:cNvPr>
          <p:cNvSpPr/>
          <p:nvPr/>
        </p:nvSpPr>
        <p:spPr>
          <a:xfrm rot="243511">
            <a:off x="3751372" y="3056379"/>
            <a:ext cx="2177319" cy="72281"/>
          </a:xfrm>
          <a:custGeom>
            <a:avLst/>
            <a:gdLst>
              <a:gd name="connsiteX0" fmla="*/ 0 w 4660900"/>
              <a:gd name="connsiteY0" fmla="*/ 0 h 879341"/>
              <a:gd name="connsiteX1" fmla="*/ 2413000 w 4660900"/>
              <a:gd name="connsiteY1" fmla="*/ 774700 h 879341"/>
              <a:gd name="connsiteX2" fmla="*/ 4660900 w 4660900"/>
              <a:gd name="connsiteY2" fmla="*/ 850900 h 87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900" h="879341">
                <a:moveTo>
                  <a:pt x="0" y="0"/>
                </a:moveTo>
                <a:cubicBezTo>
                  <a:pt x="818091" y="316441"/>
                  <a:pt x="1636183" y="632883"/>
                  <a:pt x="2413000" y="774700"/>
                </a:cubicBezTo>
                <a:cubicBezTo>
                  <a:pt x="3189817" y="916517"/>
                  <a:pt x="3925358" y="883708"/>
                  <a:pt x="4660900" y="850900"/>
                </a:cubicBezTo>
              </a:path>
            </a:pathLst>
          </a:custGeom>
          <a:noFill/>
          <a:ln w="133350">
            <a:solidFill>
              <a:schemeClr val="tx1">
                <a:alpha val="66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Overhead with Varying Capacity Utilization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C2AF8E-FDED-454C-9C1C-34CCAAB901C5}"/>
              </a:ext>
            </a:extLst>
          </p:cNvPr>
          <p:cNvGrpSpPr/>
          <p:nvPr/>
        </p:nvGrpSpPr>
        <p:grpSpPr>
          <a:xfrm>
            <a:off x="350686" y="1871564"/>
            <a:ext cx="6723214" cy="3420197"/>
            <a:chOff x="134786" y="1757264"/>
            <a:chExt cx="7143528" cy="36340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6E87E50-1DFA-487A-917C-711B8A03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786" y="1757264"/>
              <a:ext cx="7143528" cy="3634017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B686F75-F2D4-4315-8329-8D82046B6843}"/>
                </a:ext>
              </a:extLst>
            </p:cNvPr>
            <p:cNvCxnSpPr/>
            <p:nvPr/>
          </p:nvCxnSpPr>
          <p:spPr>
            <a:xfrm>
              <a:off x="769786" y="4472940"/>
              <a:ext cx="58445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A31D75C-D16B-4079-B295-403FF7655877}"/>
              </a:ext>
            </a:extLst>
          </p:cNvPr>
          <p:cNvSpPr/>
          <p:nvPr/>
        </p:nvSpPr>
        <p:spPr>
          <a:xfrm>
            <a:off x="1435100" y="2834392"/>
            <a:ext cx="4660900" cy="762000"/>
          </a:xfrm>
          <a:custGeom>
            <a:avLst/>
            <a:gdLst>
              <a:gd name="connsiteX0" fmla="*/ 0 w 4660900"/>
              <a:gd name="connsiteY0" fmla="*/ 0 h 879341"/>
              <a:gd name="connsiteX1" fmla="*/ 2413000 w 4660900"/>
              <a:gd name="connsiteY1" fmla="*/ 774700 h 879341"/>
              <a:gd name="connsiteX2" fmla="*/ 4660900 w 4660900"/>
              <a:gd name="connsiteY2" fmla="*/ 850900 h 87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900" h="879341">
                <a:moveTo>
                  <a:pt x="0" y="0"/>
                </a:moveTo>
                <a:cubicBezTo>
                  <a:pt x="818091" y="316441"/>
                  <a:pt x="1636183" y="632883"/>
                  <a:pt x="2413000" y="774700"/>
                </a:cubicBezTo>
                <a:cubicBezTo>
                  <a:pt x="3189817" y="916517"/>
                  <a:pt x="3925358" y="883708"/>
                  <a:pt x="4660900" y="850900"/>
                </a:cubicBezTo>
              </a:path>
            </a:pathLst>
          </a:custGeom>
          <a:noFill/>
          <a:ln w="133350">
            <a:solidFill>
              <a:schemeClr val="tx1">
                <a:alpha val="66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26629-F781-4294-A4D9-CB45679AE6DC}"/>
              </a:ext>
            </a:extLst>
          </p:cNvPr>
          <p:cNvSpPr/>
          <p:nvPr/>
        </p:nvSpPr>
        <p:spPr>
          <a:xfrm>
            <a:off x="1784350" y="5480903"/>
            <a:ext cx="8623300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Although diminishment of lifespan improvement occurred,</a:t>
            </a:r>
          </a:p>
          <a:p>
            <a:r>
              <a:rPr lang="en-US" altLang="ko-KR" sz="2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our approach extends lifespan of SSD in all conditions</a:t>
            </a:r>
          </a:p>
        </p:txBody>
      </p:sp>
    </p:spTree>
    <p:extLst>
      <p:ext uri="{BB962C8B-B14F-4D97-AF65-F5344CB8AC3E}">
        <p14:creationId xmlns:p14="http://schemas.microsoft.com/office/powerpoint/2010/main" val="3077503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Overhead with Varying SLC Block Ratio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32DB4A-CBFB-433C-BBEE-961E2695E3BC}"/>
              </a:ext>
            </a:extLst>
          </p:cNvPr>
          <p:cNvGrpSpPr/>
          <p:nvPr/>
        </p:nvGrpSpPr>
        <p:grpSpPr>
          <a:xfrm>
            <a:off x="934561" y="2754407"/>
            <a:ext cx="10322878" cy="2636874"/>
            <a:chOff x="934561" y="2360429"/>
            <a:chExt cx="10322878" cy="26368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E13EDC-B600-4BB7-AE6A-7AC8F55A7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023"/>
            <a:stretch/>
          </p:blipFill>
          <p:spPr>
            <a:xfrm>
              <a:off x="6096000" y="2360429"/>
              <a:ext cx="5161439" cy="26368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591E8B8-1DE2-4B92-9F57-E0C4FC3EB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4109"/>
            <a:stretch/>
          </p:blipFill>
          <p:spPr>
            <a:xfrm>
              <a:off x="934561" y="2360429"/>
              <a:ext cx="5161439" cy="2575956"/>
            </a:xfrm>
            <a:prstGeom prst="rect">
              <a:avLst/>
            </a:prstGeom>
          </p:spPr>
        </p:pic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34C9CD6-4804-4269-BD5C-444BEFCA247F}"/>
              </a:ext>
            </a:extLst>
          </p:cNvPr>
          <p:cNvSpPr txBox="1">
            <a:spLocks/>
          </p:cNvSpPr>
          <p:nvPr/>
        </p:nvSpPr>
        <p:spPr>
          <a:xfrm>
            <a:off x="838200" y="5471645"/>
            <a:ext cx="10515600" cy="7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PS : Parity-stream</a:t>
            </a:r>
          </a:p>
          <a:p>
            <a:r>
              <a:rPr lang="en-US" altLang="ko-KR" sz="1800"/>
              <a:t>CP : SLC/MLC Convertible Programming</a:t>
            </a:r>
            <a:endParaRPr lang="en-US" altLang="ko-KR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1497818-6F63-4992-B02B-5FA8A16B6014}"/>
              </a:ext>
            </a:extLst>
          </p:cNvPr>
          <p:cNvSpPr txBox="1">
            <a:spLocks/>
          </p:cNvSpPr>
          <p:nvPr/>
        </p:nvSpPr>
        <p:spPr>
          <a:xfrm>
            <a:off x="5571461" y="5471645"/>
            <a:ext cx="6515986" cy="7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FIO microbenchmark</a:t>
            </a:r>
          </a:p>
          <a:p>
            <a:r>
              <a:rPr lang="en-US" altLang="ko-KR" sz="1800" dirty="0"/>
              <a:t>Each bar means capacity utilization</a:t>
            </a:r>
          </a:p>
          <a:p>
            <a:endParaRPr lang="en-US" altLang="ko-KR" sz="18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9F41074-6DF7-4A37-9BF0-01CFB59F5DF1}"/>
              </a:ext>
            </a:extLst>
          </p:cNvPr>
          <p:cNvSpPr/>
          <p:nvPr/>
        </p:nvSpPr>
        <p:spPr>
          <a:xfrm rot="20470900">
            <a:off x="1699453" y="3706140"/>
            <a:ext cx="3976577" cy="340242"/>
          </a:xfrm>
          <a:prstGeom prst="rightArrow">
            <a:avLst/>
          </a:prstGeom>
          <a:solidFill>
            <a:srgbClr val="C0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238D9-13C9-4487-BE4C-27AC095BB446}"/>
              </a:ext>
            </a:extLst>
          </p:cNvPr>
          <p:cNvSpPr/>
          <p:nvPr/>
        </p:nvSpPr>
        <p:spPr>
          <a:xfrm>
            <a:off x="6616109" y="3987782"/>
            <a:ext cx="4441751" cy="7474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E15FCC09-B7F5-4D0A-8F2A-40114394612F}"/>
              </a:ext>
            </a:extLst>
          </p:cNvPr>
          <p:cNvSpPr txBox="1">
            <a:spLocks/>
          </p:cNvSpPr>
          <p:nvPr/>
        </p:nvSpPr>
        <p:spPr>
          <a:xfrm>
            <a:off x="838200" y="1551214"/>
            <a:ext cx="10515600" cy="462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SLC Ratio      0% : Disable SLC mode of MLC blocks</a:t>
            </a:r>
          </a:p>
          <a:p>
            <a:r>
              <a:rPr lang="en-US" altLang="ko-KR" sz="2400" dirty="0"/>
              <a:t>SLC Ratio 100% : Enable all over-provisioned area to keep capacity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819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We identified that partial stripe writes in RAID systems reduce the lifespan</a:t>
            </a:r>
          </a:p>
          <a:p>
            <a:r>
              <a:rPr lang="en-US" altLang="ko-KR" sz="2400" dirty="0"/>
              <a:t>We proposed the parity-stream separation and SLC/MLC convertible programming</a:t>
            </a:r>
          </a:p>
          <a:p>
            <a:r>
              <a:rPr lang="en-US" altLang="ko-KR" sz="2400" dirty="0"/>
              <a:t>Our evaluation showed that not only reduced garbage collection, but also improved lifespan of SSDs</a:t>
            </a:r>
          </a:p>
          <a:p>
            <a:r>
              <a:rPr lang="en-US" altLang="ko-KR" sz="2400" dirty="0"/>
              <a:t>Garbage collection can be further reduced when the parity-stream is split into multiple streams based on the update patterns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68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yoohyuk.lim@csl</a:t>
            </a:r>
            <a:r>
              <a:rPr lang="en-US" altLang="ko-KR" dirty="0">
                <a:solidFill>
                  <a:schemeClr val="tx1"/>
                </a:solidFill>
              </a:rPr>
              <a:t>.skku.edu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6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5C9F047-2759-4183-A59E-4640D231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Stripe Write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955FE-B84F-40B3-A631-467FB994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B6250B9-59D7-4B47-9CD4-9B82C0B16688}"/>
              </a:ext>
            </a:extLst>
          </p:cNvPr>
          <p:cNvGrpSpPr/>
          <p:nvPr/>
        </p:nvGrpSpPr>
        <p:grpSpPr>
          <a:xfrm>
            <a:off x="2697586" y="2776996"/>
            <a:ext cx="6796825" cy="3039602"/>
            <a:chOff x="2697587" y="3454860"/>
            <a:chExt cx="6796825" cy="3039602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FF46006-5669-41F3-9000-93D105418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7587" y="4594788"/>
              <a:ext cx="1534566" cy="1899674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03EC830-812B-419D-90DC-BEA2CF91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3716" y="4594788"/>
              <a:ext cx="1534566" cy="189967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A0ABE52-01A3-45E9-91DC-77E23501E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9846" y="4594788"/>
              <a:ext cx="1534566" cy="1899674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C144946-1184-45E8-8F1B-C44E03A8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9845" y="4594788"/>
              <a:ext cx="1534566" cy="1899674"/>
            </a:xfrm>
            <a:prstGeom prst="rect">
              <a:avLst/>
            </a:prstGeom>
          </p:spPr>
        </p:pic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9696C81-396E-4F96-B73F-9DEF80C6AC53}"/>
                </a:ext>
              </a:extLst>
            </p:cNvPr>
            <p:cNvSpPr/>
            <p:nvPr/>
          </p:nvSpPr>
          <p:spPr>
            <a:xfrm>
              <a:off x="2697587" y="3826993"/>
              <a:ext cx="6796825" cy="465512"/>
            </a:xfrm>
            <a:prstGeom prst="roundRect">
              <a:avLst/>
            </a:prstGeom>
            <a:solidFill>
              <a:srgbClr val="005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RAID Controller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DB7F7A4-B4CB-4C4F-B1A6-E92491E6753F}"/>
                </a:ext>
              </a:extLst>
            </p:cNvPr>
            <p:cNvGrpSpPr/>
            <p:nvPr/>
          </p:nvGrpSpPr>
          <p:grpSpPr>
            <a:xfrm>
              <a:off x="2892043" y="4234489"/>
              <a:ext cx="1145653" cy="369332"/>
              <a:chOff x="2919163" y="3977381"/>
              <a:chExt cx="1145653" cy="369332"/>
            </a:xfrm>
          </p:grpSpPr>
          <p:sp>
            <p:nvSpPr>
              <p:cNvPr id="77" name="화살표: 아래쪽 76">
                <a:extLst>
                  <a:ext uri="{FF2B5EF4-FFF2-40B4-BE49-F238E27FC236}">
                    <a16:creationId xmlns:a16="http://schemas.microsoft.com/office/drawing/2014/main" id="{3E1F2B9F-70CA-464C-95A4-BD8B526C1582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93ADD40-6F83-477A-A7EF-C6BAD46FB17F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89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</a:t>
                </a:r>
                <a:endParaRPr lang="ko-KR" altLang="en-US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388C930-9A8E-4086-A9D0-F6A1EB533389}"/>
                </a:ext>
              </a:extLst>
            </p:cNvPr>
            <p:cNvGrpSpPr/>
            <p:nvPr/>
          </p:nvGrpSpPr>
          <p:grpSpPr>
            <a:xfrm>
              <a:off x="8154302" y="4234489"/>
              <a:ext cx="1145653" cy="369332"/>
              <a:chOff x="2919163" y="3977381"/>
              <a:chExt cx="1145653" cy="369332"/>
            </a:xfrm>
          </p:grpSpPr>
          <p:sp>
            <p:nvSpPr>
              <p:cNvPr id="75" name="화살표: 아래쪽 74">
                <a:extLst>
                  <a:ext uri="{FF2B5EF4-FFF2-40B4-BE49-F238E27FC236}">
                    <a16:creationId xmlns:a16="http://schemas.microsoft.com/office/drawing/2014/main" id="{ACA0F74B-714F-4ED5-B16E-C8163A647CB0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B4EED50-AA36-4478-9855-C7838813A368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89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</a:t>
                </a:r>
                <a:endParaRPr lang="ko-KR" altLang="en-US" dirty="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D27E5B-D86B-4B4A-90FE-68DDBE3CD24A}"/>
                </a:ext>
              </a:extLst>
            </p:cNvPr>
            <p:cNvGrpSpPr/>
            <p:nvPr/>
          </p:nvGrpSpPr>
          <p:grpSpPr>
            <a:xfrm>
              <a:off x="3036001" y="5188396"/>
              <a:ext cx="6128913" cy="465512"/>
              <a:chOff x="3036001" y="5228873"/>
              <a:chExt cx="6128913" cy="465512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0CE2991F-A5F4-4A9B-9021-DD6E5D6AFA90}"/>
                  </a:ext>
                </a:extLst>
              </p:cNvPr>
              <p:cNvSpPr/>
              <p:nvPr/>
            </p:nvSpPr>
            <p:spPr>
              <a:xfrm>
                <a:off x="3036001" y="5228873"/>
                <a:ext cx="6128913" cy="465512"/>
              </a:xfrm>
              <a:prstGeom prst="roundRect">
                <a:avLst/>
              </a:prstGeom>
              <a:solidFill>
                <a:srgbClr val="CFC2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D6FDF72-DA59-4105-B98D-A6F2888229AB}"/>
                  </a:ext>
                </a:extLst>
              </p:cNvPr>
              <p:cNvSpPr/>
              <p:nvPr/>
            </p:nvSpPr>
            <p:spPr>
              <a:xfrm>
                <a:off x="8361866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Parity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B930667-01B5-424D-83AC-80518DF4F67E}"/>
                  </a:ext>
                </a:extLst>
              </p:cNvPr>
              <p:cNvSpPr/>
              <p:nvPr/>
            </p:nvSpPr>
            <p:spPr>
              <a:xfrm>
                <a:off x="6611865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1646A48-5432-4DD7-AE80-BBD9B3102E0F}"/>
                  </a:ext>
                </a:extLst>
              </p:cNvPr>
              <p:cNvSpPr/>
              <p:nvPr/>
            </p:nvSpPr>
            <p:spPr>
              <a:xfrm>
                <a:off x="4855736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E418ED9-FF4C-4717-9C20-05FDE96574F2}"/>
                  </a:ext>
                </a:extLst>
              </p:cNvPr>
              <p:cNvSpPr/>
              <p:nvPr/>
            </p:nvSpPr>
            <p:spPr>
              <a:xfrm>
                <a:off x="3099607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FFF87A0-F864-4155-88F4-CA224CAA5CA2}"/>
                </a:ext>
              </a:extLst>
            </p:cNvPr>
            <p:cNvGrpSpPr/>
            <p:nvPr/>
          </p:nvGrpSpPr>
          <p:grpSpPr>
            <a:xfrm>
              <a:off x="5314782" y="3454860"/>
              <a:ext cx="1145653" cy="369332"/>
              <a:chOff x="2919163" y="3977381"/>
              <a:chExt cx="1145653" cy="369332"/>
            </a:xfrm>
          </p:grpSpPr>
          <p:sp>
            <p:nvSpPr>
              <p:cNvPr id="68" name="화살표: 아래쪽 67">
                <a:extLst>
                  <a:ext uri="{FF2B5EF4-FFF2-40B4-BE49-F238E27FC236}">
                    <a16:creationId xmlns:a16="http://schemas.microsoft.com/office/drawing/2014/main" id="{7736799E-15BE-4467-8EC5-878780167870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B073B83-986B-4468-B13F-F00943F3DC81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89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</a:t>
                </a:r>
                <a:endParaRPr lang="ko-KR" altLang="en-US" dirty="0"/>
              </a:p>
            </p:txBody>
          </p:sp>
        </p:grpSp>
      </p:grpSp>
      <p:sp>
        <p:nvSpPr>
          <p:cNvPr id="79" name="내용 개체 틀 7">
            <a:extLst>
              <a:ext uri="{FF2B5EF4-FFF2-40B4-BE49-F238E27FC236}">
                <a16:creationId xmlns:a16="http://schemas.microsoft.com/office/drawing/2014/main" id="{FC03F69A-6CD9-4DF0-B1E6-AF98A0D0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First write request requires updating the first data block</a:t>
            </a:r>
          </a:p>
          <a:p>
            <a:r>
              <a:rPr lang="en-US" altLang="ko-KR" sz="2400" dirty="0"/>
              <a:t>This induces update of corresponding parity block</a:t>
            </a:r>
          </a:p>
        </p:txBody>
      </p:sp>
    </p:spTree>
    <p:extLst>
      <p:ext uri="{BB962C8B-B14F-4D97-AF65-F5344CB8AC3E}">
        <p14:creationId xmlns:p14="http://schemas.microsoft.com/office/powerpoint/2010/main" val="159566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5C9F047-2759-4183-A59E-4640D231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Stripe Write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955FE-B84F-40B3-A631-467FB994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9F831A5-F158-4A98-91CE-30EF4AFB6672}"/>
              </a:ext>
            </a:extLst>
          </p:cNvPr>
          <p:cNvGrpSpPr/>
          <p:nvPr/>
        </p:nvGrpSpPr>
        <p:grpSpPr>
          <a:xfrm>
            <a:off x="2697587" y="2776996"/>
            <a:ext cx="6810758" cy="3039602"/>
            <a:chOff x="2697587" y="3454860"/>
            <a:chExt cx="6810758" cy="303960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3540B4E-41FE-4FF1-8B21-03A646021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7587" y="4594788"/>
              <a:ext cx="1534566" cy="189967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4B5D138-99C6-4ED1-8439-344A35935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3716" y="4594788"/>
              <a:ext cx="1534566" cy="189967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2DF98F8-37E7-47A0-815B-BD97F5D9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9846" y="4594788"/>
              <a:ext cx="1534566" cy="189967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DC024E3-14F2-43B1-9106-0D499F83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9845" y="4594788"/>
              <a:ext cx="1534566" cy="1899674"/>
            </a:xfrm>
            <a:prstGeom prst="rect">
              <a:avLst/>
            </a:prstGeom>
          </p:spPr>
        </p:pic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0BD9C4D-B0EE-47C7-94D8-A9DF518FC8DB}"/>
                </a:ext>
              </a:extLst>
            </p:cNvPr>
            <p:cNvSpPr/>
            <p:nvPr/>
          </p:nvSpPr>
          <p:spPr>
            <a:xfrm>
              <a:off x="2697587" y="3826993"/>
              <a:ext cx="6796825" cy="465512"/>
            </a:xfrm>
            <a:prstGeom prst="roundRect">
              <a:avLst/>
            </a:prstGeom>
            <a:solidFill>
              <a:srgbClr val="005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RAID Controller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E2513AD-F3DF-4E9C-82A5-4983C2B9618A}"/>
                </a:ext>
              </a:extLst>
            </p:cNvPr>
            <p:cNvGrpSpPr/>
            <p:nvPr/>
          </p:nvGrpSpPr>
          <p:grpSpPr>
            <a:xfrm>
              <a:off x="2892043" y="4234489"/>
              <a:ext cx="1145653" cy="369332"/>
              <a:chOff x="2919163" y="3977381"/>
              <a:chExt cx="1145653" cy="369332"/>
            </a:xfrm>
          </p:grpSpPr>
          <p:sp>
            <p:nvSpPr>
              <p:cNvPr id="66" name="화살표: 아래쪽 65">
                <a:extLst>
                  <a:ext uri="{FF2B5EF4-FFF2-40B4-BE49-F238E27FC236}">
                    <a16:creationId xmlns:a16="http://schemas.microsoft.com/office/drawing/2014/main" id="{3DDC9816-CCE3-4375-812A-57DE49E6A784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440E144-8554-4C26-8A3F-3E510D8E6D73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89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</a:t>
                </a:r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B371661-5D90-4D66-8D6F-82F2E84F7C55}"/>
                </a:ext>
              </a:extLst>
            </p:cNvPr>
            <p:cNvGrpSpPr/>
            <p:nvPr/>
          </p:nvGrpSpPr>
          <p:grpSpPr>
            <a:xfrm>
              <a:off x="4648172" y="4234489"/>
              <a:ext cx="1145653" cy="369332"/>
              <a:chOff x="2919163" y="3977381"/>
              <a:chExt cx="1145653" cy="369332"/>
            </a:xfrm>
          </p:grpSpPr>
          <p:sp>
            <p:nvSpPr>
              <p:cNvPr id="64" name="화살표: 아래쪽 63">
                <a:extLst>
                  <a:ext uri="{FF2B5EF4-FFF2-40B4-BE49-F238E27FC236}">
                    <a16:creationId xmlns:a16="http://schemas.microsoft.com/office/drawing/2014/main" id="{762DCB50-C98F-490B-BC6A-B8E16A183627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2B34AB7-7038-401F-860E-FA871CF42E3A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89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#2</a:t>
                </a:r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B7D2E2A-1E63-4EB3-8E0C-BFF813DAC458}"/>
                </a:ext>
              </a:extLst>
            </p:cNvPr>
            <p:cNvGrpSpPr/>
            <p:nvPr/>
          </p:nvGrpSpPr>
          <p:grpSpPr>
            <a:xfrm>
              <a:off x="8154302" y="4234489"/>
              <a:ext cx="1354043" cy="369332"/>
              <a:chOff x="2919163" y="3977381"/>
              <a:chExt cx="1354043" cy="369332"/>
            </a:xfrm>
          </p:grpSpPr>
          <p:sp>
            <p:nvSpPr>
              <p:cNvPr id="60" name="화살표: 아래쪽 59">
                <a:extLst>
                  <a:ext uri="{FF2B5EF4-FFF2-40B4-BE49-F238E27FC236}">
                    <a16:creationId xmlns:a16="http://schemas.microsoft.com/office/drawing/2014/main" id="{CFA36F15-D585-4143-9CA0-CAF466C14B73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5C39D5F-0F27-4D2E-9A97-FA53DA5943CC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1106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#1,2</a:t>
                </a:r>
                <a:endParaRPr lang="ko-KR" altLang="en-US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FB5A80-694C-49B3-ABEE-D2BA21C408A6}"/>
                </a:ext>
              </a:extLst>
            </p:cNvPr>
            <p:cNvGrpSpPr/>
            <p:nvPr/>
          </p:nvGrpSpPr>
          <p:grpSpPr>
            <a:xfrm>
              <a:off x="3036001" y="5188396"/>
              <a:ext cx="6128913" cy="465512"/>
              <a:chOff x="3036001" y="5228873"/>
              <a:chExt cx="6128913" cy="465512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A8ADC35F-05E5-471E-AF9D-814C89BAE6F8}"/>
                  </a:ext>
                </a:extLst>
              </p:cNvPr>
              <p:cNvSpPr/>
              <p:nvPr/>
            </p:nvSpPr>
            <p:spPr>
              <a:xfrm>
                <a:off x="3036001" y="5228873"/>
                <a:ext cx="6128913" cy="465512"/>
              </a:xfrm>
              <a:prstGeom prst="roundRect">
                <a:avLst/>
              </a:prstGeom>
              <a:solidFill>
                <a:srgbClr val="CFC2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A8F93B0-B807-4267-B827-7F0AA2805E15}"/>
                  </a:ext>
                </a:extLst>
              </p:cNvPr>
              <p:cNvSpPr/>
              <p:nvPr/>
            </p:nvSpPr>
            <p:spPr>
              <a:xfrm>
                <a:off x="8361866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Parity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ABC669A-592F-4396-97FA-3DB8E1F32B57}"/>
                  </a:ext>
                </a:extLst>
              </p:cNvPr>
              <p:cNvSpPr/>
              <p:nvPr/>
            </p:nvSpPr>
            <p:spPr>
              <a:xfrm>
                <a:off x="6611865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D14F34E-D845-4ACD-BBF4-CB4CD8F591AE}"/>
                  </a:ext>
                </a:extLst>
              </p:cNvPr>
              <p:cNvSpPr/>
              <p:nvPr/>
            </p:nvSpPr>
            <p:spPr>
              <a:xfrm>
                <a:off x="4855736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9E412FF-8538-46C0-B658-52817CAE3B79}"/>
                  </a:ext>
                </a:extLst>
              </p:cNvPr>
              <p:cNvSpPr/>
              <p:nvPr/>
            </p:nvSpPr>
            <p:spPr>
              <a:xfrm>
                <a:off x="3099607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FE5831F-62FB-41EB-97E1-98B58477236D}"/>
                </a:ext>
              </a:extLst>
            </p:cNvPr>
            <p:cNvGrpSpPr/>
            <p:nvPr/>
          </p:nvGrpSpPr>
          <p:grpSpPr>
            <a:xfrm>
              <a:off x="5314782" y="3454860"/>
              <a:ext cx="1354043" cy="369332"/>
              <a:chOff x="2919163" y="3977381"/>
              <a:chExt cx="1354043" cy="369332"/>
            </a:xfrm>
          </p:grpSpPr>
          <p:sp>
            <p:nvSpPr>
              <p:cNvPr id="52" name="화살표: 아래쪽 51">
                <a:extLst>
                  <a:ext uri="{FF2B5EF4-FFF2-40B4-BE49-F238E27FC236}">
                    <a16:creationId xmlns:a16="http://schemas.microsoft.com/office/drawing/2014/main" id="{1F31F711-E9CA-43F1-BBF6-2349D78B8352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E43836-51EC-4C70-9306-D3F73ABC298B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1106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#1,2</a:t>
                </a:r>
                <a:endParaRPr lang="ko-KR" altLang="en-US" dirty="0"/>
              </a:p>
            </p:txBody>
          </p:sp>
        </p:grpSp>
      </p:grpSp>
      <p:sp>
        <p:nvSpPr>
          <p:cNvPr id="40" name="폭발: 8pt 39">
            <a:extLst>
              <a:ext uri="{FF2B5EF4-FFF2-40B4-BE49-F238E27FC236}">
                <a16:creationId xmlns:a16="http://schemas.microsoft.com/office/drawing/2014/main" id="{6DA6A796-9110-47F5-84F8-3EE3472C9009}"/>
              </a:ext>
            </a:extLst>
          </p:cNvPr>
          <p:cNvSpPr/>
          <p:nvPr/>
        </p:nvSpPr>
        <p:spPr>
          <a:xfrm>
            <a:off x="8903789" y="4352227"/>
            <a:ext cx="404038" cy="472833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내용 개체 틀 7">
            <a:extLst>
              <a:ext uri="{FF2B5EF4-FFF2-40B4-BE49-F238E27FC236}">
                <a16:creationId xmlns:a16="http://schemas.microsoft.com/office/drawing/2014/main" id="{952E4CA7-4E1A-432F-AC61-FA0CC6FF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Second write request requires updating second data block</a:t>
            </a:r>
          </a:p>
          <a:p>
            <a:r>
              <a:rPr lang="en-US" altLang="ko-KR" sz="2400" dirty="0"/>
              <a:t>The same parity block must be updated again</a:t>
            </a:r>
          </a:p>
        </p:txBody>
      </p:sp>
    </p:spTree>
    <p:extLst>
      <p:ext uri="{BB962C8B-B14F-4D97-AF65-F5344CB8AC3E}">
        <p14:creationId xmlns:p14="http://schemas.microsoft.com/office/powerpoint/2010/main" val="27929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5C9F047-2759-4183-A59E-4640D231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Stripe Write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955FE-B84F-40B3-A631-467FB994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9F831A5-F158-4A98-91CE-30EF4AFB6672}"/>
              </a:ext>
            </a:extLst>
          </p:cNvPr>
          <p:cNvGrpSpPr/>
          <p:nvPr/>
        </p:nvGrpSpPr>
        <p:grpSpPr>
          <a:xfrm>
            <a:off x="2697587" y="2776996"/>
            <a:ext cx="7019149" cy="3039602"/>
            <a:chOff x="2697587" y="3454860"/>
            <a:chExt cx="7019149" cy="303960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3540B4E-41FE-4FF1-8B21-03A646021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7587" y="4594788"/>
              <a:ext cx="1534566" cy="189967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4B5D138-99C6-4ED1-8439-344A35935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3716" y="4594788"/>
              <a:ext cx="1534566" cy="189967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2DF98F8-37E7-47A0-815B-BD97F5D9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9846" y="4594788"/>
              <a:ext cx="1534566" cy="189967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DC024E3-14F2-43B1-9106-0D499F83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9845" y="4594788"/>
              <a:ext cx="1534566" cy="1899674"/>
            </a:xfrm>
            <a:prstGeom prst="rect">
              <a:avLst/>
            </a:prstGeom>
          </p:spPr>
        </p:pic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0BD9C4D-B0EE-47C7-94D8-A9DF518FC8DB}"/>
                </a:ext>
              </a:extLst>
            </p:cNvPr>
            <p:cNvSpPr/>
            <p:nvPr/>
          </p:nvSpPr>
          <p:spPr>
            <a:xfrm>
              <a:off x="2697587" y="3826993"/>
              <a:ext cx="6796825" cy="465512"/>
            </a:xfrm>
            <a:prstGeom prst="roundRect">
              <a:avLst/>
            </a:prstGeom>
            <a:solidFill>
              <a:srgbClr val="005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RAID Controller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E2513AD-F3DF-4E9C-82A5-4983C2B9618A}"/>
                </a:ext>
              </a:extLst>
            </p:cNvPr>
            <p:cNvGrpSpPr/>
            <p:nvPr/>
          </p:nvGrpSpPr>
          <p:grpSpPr>
            <a:xfrm>
              <a:off x="2892043" y="4234489"/>
              <a:ext cx="1145653" cy="369332"/>
              <a:chOff x="2919163" y="3977381"/>
              <a:chExt cx="1145653" cy="369332"/>
            </a:xfrm>
          </p:grpSpPr>
          <p:sp>
            <p:nvSpPr>
              <p:cNvPr id="66" name="화살표: 아래쪽 65">
                <a:extLst>
                  <a:ext uri="{FF2B5EF4-FFF2-40B4-BE49-F238E27FC236}">
                    <a16:creationId xmlns:a16="http://schemas.microsoft.com/office/drawing/2014/main" id="{3DDC9816-CCE3-4375-812A-57DE49E6A784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440E144-8554-4C26-8A3F-3E510D8E6D73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89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</a:t>
                </a:r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B371661-5D90-4D66-8D6F-82F2E84F7C55}"/>
                </a:ext>
              </a:extLst>
            </p:cNvPr>
            <p:cNvGrpSpPr/>
            <p:nvPr/>
          </p:nvGrpSpPr>
          <p:grpSpPr>
            <a:xfrm>
              <a:off x="4648172" y="4234489"/>
              <a:ext cx="1145653" cy="369332"/>
              <a:chOff x="2919163" y="3977381"/>
              <a:chExt cx="1145653" cy="369332"/>
            </a:xfrm>
          </p:grpSpPr>
          <p:sp>
            <p:nvSpPr>
              <p:cNvPr id="64" name="화살표: 아래쪽 63">
                <a:extLst>
                  <a:ext uri="{FF2B5EF4-FFF2-40B4-BE49-F238E27FC236}">
                    <a16:creationId xmlns:a16="http://schemas.microsoft.com/office/drawing/2014/main" id="{762DCB50-C98F-490B-BC6A-B8E16A183627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2B34AB7-7038-401F-860E-FA871CF42E3A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89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#2</a:t>
                </a:r>
                <a:endParaRPr lang="ko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D96E92C-1A2C-437B-8BAD-F5AE5E3EB259}"/>
                </a:ext>
              </a:extLst>
            </p:cNvPr>
            <p:cNvGrpSpPr/>
            <p:nvPr/>
          </p:nvGrpSpPr>
          <p:grpSpPr>
            <a:xfrm>
              <a:off x="6404301" y="4234489"/>
              <a:ext cx="1145653" cy="369332"/>
              <a:chOff x="2919163" y="3977381"/>
              <a:chExt cx="1145653" cy="369332"/>
            </a:xfrm>
          </p:grpSpPr>
          <p:sp>
            <p:nvSpPr>
              <p:cNvPr id="62" name="화살표: 아래쪽 61">
                <a:extLst>
                  <a:ext uri="{FF2B5EF4-FFF2-40B4-BE49-F238E27FC236}">
                    <a16:creationId xmlns:a16="http://schemas.microsoft.com/office/drawing/2014/main" id="{182BD0E9-46D3-4F68-BB59-2AAF4CBDDE9A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2180DAC-C08C-4094-86A8-B59E8444B2DA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89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#3</a:t>
                </a:r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B7D2E2A-1E63-4EB3-8E0C-BFF813DAC458}"/>
                </a:ext>
              </a:extLst>
            </p:cNvPr>
            <p:cNvGrpSpPr/>
            <p:nvPr/>
          </p:nvGrpSpPr>
          <p:grpSpPr>
            <a:xfrm>
              <a:off x="8154302" y="4234489"/>
              <a:ext cx="1562434" cy="369332"/>
              <a:chOff x="2919163" y="3977381"/>
              <a:chExt cx="1562434" cy="369332"/>
            </a:xfrm>
          </p:grpSpPr>
          <p:sp>
            <p:nvSpPr>
              <p:cNvPr id="60" name="화살표: 아래쪽 59">
                <a:extLst>
                  <a:ext uri="{FF2B5EF4-FFF2-40B4-BE49-F238E27FC236}">
                    <a16:creationId xmlns:a16="http://schemas.microsoft.com/office/drawing/2014/main" id="{CFA36F15-D585-4143-9CA0-CAF466C14B73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5C39D5F-0F27-4D2E-9A97-FA53DA5943CC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13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#1,2,3</a:t>
                </a:r>
                <a:endParaRPr lang="ko-KR" altLang="en-US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FB5A80-694C-49B3-ABEE-D2BA21C408A6}"/>
                </a:ext>
              </a:extLst>
            </p:cNvPr>
            <p:cNvGrpSpPr/>
            <p:nvPr/>
          </p:nvGrpSpPr>
          <p:grpSpPr>
            <a:xfrm>
              <a:off x="3036001" y="5029378"/>
              <a:ext cx="6360396" cy="673571"/>
              <a:chOff x="3036001" y="5069855"/>
              <a:chExt cx="6360396" cy="673571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A8ADC35F-05E5-471E-AF9D-814C89BAE6F8}"/>
                  </a:ext>
                </a:extLst>
              </p:cNvPr>
              <p:cNvSpPr/>
              <p:nvPr/>
            </p:nvSpPr>
            <p:spPr>
              <a:xfrm>
                <a:off x="3036001" y="5228873"/>
                <a:ext cx="6128913" cy="465512"/>
              </a:xfrm>
              <a:prstGeom prst="roundRect">
                <a:avLst/>
              </a:prstGeom>
              <a:solidFill>
                <a:srgbClr val="CFC2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A8F93B0-B807-4267-B827-7F0AA2805E15}"/>
                  </a:ext>
                </a:extLst>
              </p:cNvPr>
              <p:cNvSpPr/>
              <p:nvPr/>
            </p:nvSpPr>
            <p:spPr>
              <a:xfrm>
                <a:off x="8361866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Parity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ABC669A-592F-4396-97FA-3DB8E1F32B57}"/>
                  </a:ext>
                </a:extLst>
              </p:cNvPr>
              <p:cNvSpPr/>
              <p:nvPr/>
            </p:nvSpPr>
            <p:spPr>
              <a:xfrm>
                <a:off x="6611865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D14F34E-D845-4ACD-BBF4-CB4CD8F591AE}"/>
                  </a:ext>
                </a:extLst>
              </p:cNvPr>
              <p:cNvSpPr/>
              <p:nvPr/>
            </p:nvSpPr>
            <p:spPr>
              <a:xfrm>
                <a:off x="4855736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9E412FF-8538-46C0-B658-52817CAE3B79}"/>
                  </a:ext>
                </a:extLst>
              </p:cNvPr>
              <p:cNvSpPr/>
              <p:nvPr/>
            </p:nvSpPr>
            <p:spPr>
              <a:xfrm>
                <a:off x="3099607" y="5286817"/>
                <a:ext cx="730526" cy="349624"/>
              </a:xfrm>
              <a:prstGeom prst="rect">
                <a:avLst/>
              </a:prstGeom>
              <a:solidFill>
                <a:srgbClr val="FFF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7783" tIns="58893" rIns="117783" bIns="588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endParaRPr lang="ko-KR" altLang="en-US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9" name="폭발: 8pt 58">
                <a:extLst>
                  <a:ext uri="{FF2B5EF4-FFF2-40B4-BE49-F238E27FC236}">
                    <a16:creationId xmlns:a16="http://schemas.microsoft.com/office/drawing/2014/main" id="{FA3CF6D1-C446-48BD-B8B0-E2B0FFDB48A1}"/>
                  </a:ext>
                </a:extLst>
              </p:cNvPr>
              <p:cNvSpPr/>
              <p:nvPr/>
            </p:nvSpPr>
            <p:spPr>
              <a:xfrm>
                <a:off x="8903789" y="5069855"/>
                <a:ext cx="404038" cy="472833"/>
              </a:xfrm>
              <a:prstGeom prst="irregularSeal1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폭발: 8pt 88">
                <a:extLst>
                  <a:ext uri="{FF2B5EF4-FFF2-40B4-BE49-F238E27FC236}">
                    <a16:creationId xmlns:a16="http://schemas.microsoft.com/office/drawing/2014/main" id="{46A08E8C-DF54-4015-BAC5-6A5217D169B1}"/>
                  </a:ext>
                </a:extLst>
              </p:cNvPr>
              <p:cNvSpPr/>
              <p:nvPr/>
            </p:nvSpPr>
            <p:spPr>
              <a:xfrm>
                <a:off x="8992359" y="5270593"/>
                <a:ext cx="404038" cy="472833"/>
              </a:xfrm>
              <a:prstGeom prst="irregularSeal1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FE5831F-62FB-41EB-97E1-98B58477236D}"/>
                </a:ext>
              </a:extLst>
            </p:cNvPr>
            <p:cNvGrpSpPr/>
            <p:nvPr/>
          </p:nvGrpSpPr>
          <p:grpSpPr>
            <a:xfrm>
              <a:off x="5314782" y="3454860"/>
              <a:ext cx="1562434" cy="369332"/>
              <a:chOff x="2919163" y="3977381"/>
              <a:chExt cx="1562434" cy="369332"/>
            </a:xfrm>
          </p:grpSpPr>
          <p:sp>
            <p:nvSpPr>
              <p:cNvPr id="52" name="화살표: 아래쪽 51">
                <a:extLst>
                  <a:ext uri="{FF2B5EF4-FFF2-40B4-BE49-F238E27FC236}">
                    <a16:creationId xmlns:a16="http://schemas.microsoft.com/office/drawing/2014/main" id="{1F31F711-E9CA-43F1-BBF6-2349D78B8352}"/>
                  </a:ext>
                </a:extLst>
              </p:cNvPr>
              <p:cNvSpPr/>
              <p:nvPr/>
            </p:nvSpPr>
            <p:spPr>
              <a:xfrm>
                <a:off x="2919163" y="4040725"/>
                <a:ext cx="247650" cy="29695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E43836-51EC-4C70-9306-D3F73ABC298B}"/>
                  </a:ext>
                </a:extLst>
              </p:cNvPr>
              <p:cNvSpPr/>
              <p:nvPr/>
            </p:nvSpPr>
            <p:spPr>
              <a:xfrm>
                <a:off x="3166813" y="3977381"/>
                <a:ext cx="13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WR #1,2,3</a:t>
                </a:r>
                <a:endParaRPr lang="ko-KR" altLang="en-US" dirty="0"/>
              </a:p>
            </p:txBody>
          </p:sp>
        </p:grpSp>
      </p:grpSp>
      <p:sp>
        <p:nvSpPr>
          <p:cNvPr id="73" name="내용 개체 틀 7">
            <a:extLst>
              <a:ext uri="{FF2B5EF4-FFF2-40B4-BE49-F238E27FC236}">
                <a16:creationId xmlns:a16="http://schemas.microsoft.com/office/drawing/2014/main" id="{84C1E722-0E33-4C8D-83E8-3EC46A76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For every write to this stripe, its parity block should be updated</a:t>
            </a:r>
          </a:p>
          <a:p>
            <a:r>
              <a:rPr lang="en-US" altLang="ko-KR" sz="2400" dirty="0">
                <a:solidFill>
                  <a:srgbClr val="0070C0"/>
                </a:solidFill>
              </a:rPr>
              <a:t>This amplifies the number of write operations to the parity block</a:t>
            </a:r>
          </a:p>
        </p:txBody>
      </p:sp>
    </p:spTree>
    <p:extLst>
      <p:ext uri="{BB962C8B-B14F-4D97-AF65-F5344CB8AC3E}">
        <p14:creationId xmlns:p14="http://schemas.microsoft.com/office/powerpoint/2010/main" val="184791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Partial-Stripe Write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To quantitatively verify write amplification from partial-stripe write</a:t>
            </a:r>
          </a:p>
          <a:p>
            <a:pPr lvl="1"/>
            <a:r>
              <a:rPr lang="en-US" altLang="ko-KR" sz="2000" dirty="0"/>
              <a:t>We carried out FIO </a:t>
            </a:r>
            <a:r>
              <a:rPr lang="en-US" altLang="ko-KR" sz="2000" dirty="0" err="1"/>
              <a:t>microbenchmark</a:t>
            </a:r>
            <a:r>
              <a:rPr lang="en-US" altLang="ko-KR" sz="2000" dirty="0"/>
              <a:t> and measured number of writes to each disk </a:t>
            </a:r>
            <a:endParaRPr lang="en-US" altLang="ko-KR" dirty="0"/>
          </a:p>
          <a:p>
            <a:pPr lvl="1"/>
            <a:r>
              <a:rPr lang="en-US" altLang="ko-KR" sz="2000" dirty="0"/>
              <a:t>Random writes smaller than stripe size</a:t>
            </a:r>
            <a:endParaRPr lang="en-US" altLang="ko-KR" sz="2000" b="1" dirty="0"/>
          </a:p>
          <a:p>
            <a:pPr lvl="1"/>
            <a:r>
              <a:rPr lang="en-US" altLang="ko-KR" sz="2000" dirty="0"/>
              <a:t>Seven SSDs</a:t>
            </a:r>
            <a:r>
              <a:rPr lang="ko-KR" altLang="en-US" sz="2000" dirty="0"/>
              <a:t> </a:t>
            </a:r>
            <a:r>
              <a:rPr lang="en-US" altLang="ko-KR" sz="2000" dirty="0"/>
              <a:t>with RAID-4 (to fix parity disk)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9689ED-533B-4843-9AE6-47D1D422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25" y="3177657"/>
            <a:ext cx="6414075" cy="331680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C9491D9-BC0F-4BBB-9C09-3C4E57661675}"/>
              </a:ext>
            </a:extLst>
          </p:cNvPr>
          <p:cNvGrpSpPr/>
          <p:nvPr/>
        </p:nvGrpSpPr>
        <p:grpSpPr>
          <a:xfrm>
            <a:off x="5992204" y="3435536"/>
            <a:ext cx="4632340" cy="1126589"/>
            <a:chOff x="5992204" y="3435536"/>
            <a:chExt cx="4632340" cy="1126589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7FB3DE7-5FBE-456F-940D-210BD2E8B77B}"/>
                </a:ext>
              </a:extLst>
            </p:cNvPr>
            <p:cNvCxnSpPr/>
            <p:nvPr/>
          </p:nvCxnSpPr>
          <p:spPr>
            <a:xfrm flipV="1">
              <a:off x="5992204" y="3475649"/>
              <a:ext cx="4632340" cy="108647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807267-867B-4A33-A15B-26B8D375DEC4}"/>
                </a:ext>
              </a:extLst>
            </p:cNvPr>
            <p:cNvSpPr/>
            <p:nvPr/>
          </p:nvSpPr>
          <p:spPr>
            <a:xfrm rot="20844854">
              <a:off x="7563108" y="3435536"/>
              <a:ext cx="116730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5.3×</a:t>
              </a:r>
              <a:endParaRPr lang="ko-KR" altLang="en-US" sz="36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61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04DEAEC0-D099-4A48-862B-63AE83090535}"/>
              </a:ext>
            </a:extLst>
          </p:cNvPr>
          <p:cNvSpPr/>
          <p:nvPr/>
        </p:nvSpPr>
        <p:spPr>
          <a:xfrm>
            <a:off x="3502089" y="3114641"/>
            <a:ext cx="247650" cy="46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화살표: 아래쪽 176">
            <a:extLst>
              <a:ext uri="{FF2B5EF4-FFF2-40B4-BE49-F238E27FC236}">
                <a16:creationId xmlns:a16="http://schemas.microsoft.com/office/drawing/2014/main" id="{17C61CEB-B276-440C-A38B-E78FC09B4B92}"/>
              </a:ext>
            </a:extLst>
          </p:cNvPr>
          <p:cNvSpPr/>
          <p:nvPr/>
        </p:nvSpPr>
        <p:spPr>
          <a:xfrm>
            <a:off x="9747780" y="3095591"/>
            <a:ext cx="247650" cy="46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화살표: 아래쪽 175">
            <a:extLst>
              <a:ext uri="{FF2B5EF4-FFF2-40B4-BE49-F238E27FC236}">
                <a16:creationId xmlns:a16="http://schemas.microsoft.com/office/drawing/2014/main" id="{38E8C9F8-D49C-4A33-AB5E-DC90D1731468}"/>
              </a:ext>
            </a:extLst>
          </p:cNvPr>
          <p:cNvSpPr/>
          <p:nvPr/>
        </p:nvSpPr>
        <p:spPr>
          <a:xfrm>
            <a:off x="8708338" y="3095591"/>
            <a:ext cx="247650" cy="46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화살표: 아래쪽 170">
            <a:extLst>
              <a:ext uri="{FF2B5EF4-FFF2-40B4-BE49-F238E27FC236}">
                <a16:creationId xmlns:a16="http://schemas.microsoft.com/office/drawing/2014/main" id="{D0FDA96B-FB08-4E92-86AD-49C3B47BFE71}"/>
              </a:ext>
            </a:extLst>
          </p:cNvPr>
          <p:cNvSpPr/>
          <p:nvPr/>
        </p:nvSpPr>
        <p:spPr>
          <a:xfrm>
            <a:off x="7087810" y="3095591"/>
            <a:ext cx="247650" cy="46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FF4798-2B29-49A7-A3F3-97372FE5EE7B}"/>
              </a:ext>
            </a:extLst>
          </p:cNvPr>
          <p:cNvGrpSpPr/>
          <p:nvPr/>
        </p:nvGrpSpPr>
        <p:grpSpPr>
          <a:xfrm>
            <a:off x="1463538" y="2649129"/>
            <a:ext cx="8765675" cy="3527834"/>
            <a:chOff x="1463538" y="2649129"/>
            <a:chExt cx="8765675" cy="352783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0D5273B-7395-4A35-9D0D-8B89FB56BD1B}"/>
                </a:ext>
              </a:extLst>
            </p:cNvPr>
            <p:cNvSpPr/>
            <p:nvPr/>
          </p:nvSpPr>
          <p:spPr>
            <a:xfrm>
              <a:off x="1563206" y="3885935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E97EDD-7952-4ABF-9B84-2A39D26813EA}"/>
                </a:ext>
              </a:extLst>
            </p:cNvPr>
            <p:cNvSpPr/>
            <p:nvPr/>
          </p:nvSpPr>
          <p:spPr>
            <a:xfrm>
              <a:off x="1600180" y="5807631"/>
              <a:ext cx="1216420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#1</a:t>
              </a:r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001608A-B666-4959-AA3B-AE181F3E37C1}"/>
                </a:ext>
              </a:extLst>
            </p:cNvPr>
            <p:cNvSpPr/>
            <p:nvPr/>
          </p:nvSpPr>
          <p:spPr>
            <a:xfrm>
              <a:off x="3021600" y="5807631"/>
              <a:ext cx="1216420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#2</a:t>
              </a:r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24C1BDA-01F3-4F4A-8160-C2F0636CCEF2}"/>
                </a:ext>
              </a:extLst>
            </p:cNvPr>
            <p:cNvSpPr/>
            <p:nvPr/>
          </p:nvSpPr>
          <p:spPr>
            <a:xfrm>
              <a:off x="4432939" y="5807630"/>
              <a:ext cx="1216420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Block #3</a:t>
              </a:r>
              <a:endParaRPr lang="ko-KR" altLang="en-US" dirty="0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75B26AE-E4BF-4285-A653-6178FB7F1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4352" y="3599760"/>
              <a:ext cx="1534566" cy="189967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9752E61-DC93-484F-9F44-7C9BCCD17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4880" y="3599760"/>
              <a:ext cx="1534566" cy="1899674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F63C5E5-970C-4DDE-9FA9-0D11E20BA774}"/>
                </a:ext>
              </a:extLst>
            </p:cNvPr>
            <p:cNvSpPr/>
            <p:nvPr/>
          </p:nvSpPr>
          <p:spPr>
            <a:xfrm>
              <a:off x="9599446" y="4232968"/>
              <a:ext cx="629767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  <a:endParaRPr lang="ko-KR" altLang="en-US" sz="32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7E53B35-CF5B-49E3-A9A7-8033856B732B}"/>
                </a:ext>
              </a:extLst>
            </p:cNvPr>
            <p:cNvSpPr/>
            <p:nvPr/>
          </p:nvSpPr>
          <p:spPr>
            <a:xfrm>
              <a:off x="1563206" y="4365182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05CBF5-DF36-4F39-8861-459648AF38FE}"/>
                </a:ext>
              </a:extLst>
            </p:cNvPr>
            <p:cNvSpPr/>
            <p:nvPr/>
          </p:nvSpPr>
          <p:spPr>
            <a:xfrm>
              <a:off x="1563206" y="4842620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7724B0-1910-445B-8A51-0DFD97218A29}"/>
                </a:ext>
              </a:extLst>
            </p:cNvPr>
            <p:cNvSpPr/>
            <p:nvPr/>
          </p:nvSpPr>
          <p:spPr>
            <a:xfrm>
              <a:off x="1563206" y="5320945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77339AD-283C-4D84-BFE6-DEFAB2245B23}"/>
                </a:ext>
              </a:extLst>
            </p:cNvPr>
            <p:cNvSpPr/>
            <p:nvPr/>
          </p:nvSpPr>
          <p:spPr>
            <a:xfrm>
              <a:off x="4405295" y="3885935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2CC3DA2-30C0-4470-8441-49019FC7984C}"/>
                </a:ext>
              </a:extLst>
            </p:cNvPr>
            <p:cNvSpPr/>
            <p:nvPr/>
          </p:nvSpPr>
          <p:spPr>
            <a:xfrm>
              <a:off x="4405295" y="4365182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593303C-80AC-4FDC-AA8F-A92AFC9881F9}"/>
                </a:ext>
              </a:extLst>
            </p:cNvPr>
            <p:cNvSpPr/>
            <p:nvPr/>
          </p:nvSpPr>
          <p:spPr>
            <a:xfrm>
              <a:off x="4405295" y="4842620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3AC1E1B-F292-41FB-AE9C-AEED90D1C518}"/>
                </a:ext>
              </a:extLst>
            </p:cNvPr>
            <p:cNvSpPr/>
            <p:nvPr/>
          </p:nvSpPr>
          <p:spPr>
            <a:xfrm>
              <a:off x="4405295" y="5320945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2A33738-15E0-40B4-ACB6-50B3C5BDB790}"/>
                </a:ext>
              </a:extLst>
            </p:cNvPr>
            <p:cNvSpPr/>
            <p:nvPr/>
          </p:nvSpPr>
          <p:spPr>
            <a:xfrm>
              <a:off x="2988573" y="3885935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1C86093-1902-4A07-805D-D1DF4863E77B}"/>
                </a:ext>
              </a:extLst>
            </p:cNvPr>
            <p:cNvSpPr/>
            <p:nvPr/>
          </p:nvSpPr>
          <p:spPr>
            <a:xfrm>
              <a:off x="2988573" y="4365182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2CBDCDF-4C56-44F6-BA8C-D550BDD45EC1}"/>
                </a:ext>
              </a:extLst>
            </p:cNvPr>
            <p:cNvSpPr/>
            <p:nvPr/>
          </p:nvSpPr>
          <p:spPr>
            <a:xfrm>
              <a:off x="2988573" y="4842620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A567BAC-7454-40B0-A49B-FF635E022D2D}"/>
                </a:ext>
              </a:extLst>
            </p:cNvPr>
            <p:cNvSpPr/>
            <p:nvPr/>
          </p:nvSpPr>
          <p:spPr>
            <a:xfrm>
              <a:off x="2988573" y="5320945"/>
              <a:ext cx="1288730" cy="477436"/>
            </a:xfrm>
            <a:prstGeom prst="rect">
              <a:avLst/>
            </a:prstGeom>
            <a:solidFill>
              <a:srgbClr val="A99B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2284B3-42A3-428E-9861-362D6EFDA979}"/>
                </a:ext>
              </a:extLst>
            </p:cNvPr>
            <p:cNvSpPr/>
            <p:nvPr/>
          </p:nvSpPr>
          <p:spPr>
            <a:xfrm>
              <a:off x="1463538" y="3391141"/>
              <a:ext cx="4861061" cy="27858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SSD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59C9890-6E2C-4568-8778-6D6D37382F9D}"/>
                </a:ext>
              </a:extLst>
            </p:cNvPr>
            <p:cNvSpPr/>
            <p:nvPr/>
          </p:nvSpPr>
          <p:spPr>
            <a:xfrm>
              <a:off x="1463539" y="2649129"/>
              <a:ext cx="8765674" cy="465512"/>
            </a:xfrm>
            <a:prstGeom prst="roundRect">
              <a:avLst/>
            </a:prstGeom>
            <a:solidFill>
              <a:srgbClr val="005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RAID Controller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EC250974-F754-452F-B316-454071DC624B}"/>
                </a:ext>
              </a:extLst>
            </p:cNvPr>
            <p:cNvSpPr/>
            <p:nvPr/>
          </p:nvSpPr>
          <p:spPr>
            <a:xfrm>
              <a:off x="5674010" y="4525355"/>
              <a:ext cx="629767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  <a:endParaRPr lang="ko-KR" altLang="en-US" sz="3200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 RAID-5, 6, parity disk is rotated</a:t>
            </a:r>
          </a:p>
          <a:p>
            <a:r>
              <a:rPr lang="en-US" altLang="ko-KR" sz="2400" dirty="0"/>
              <a:t>Parity and data writes tend to interleave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Adversary Effect from Mixing Parity and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41EC4C6-A093-4996-B10C-E064D16DA883}"/>
              </a:ext>
            </a:extLst>
          </p:cNvPr>
          <p:cNvSpPr/>
          <p:nvPr/>
        </p:nvSpPr>
        <p:spPr>
          <a:xfrm>
            <a:off x="1563202" y="5320945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B8462E-50B0-4FC9-9F74-B7F63E526D31}"/>
              </a:ext>
            </a:extLst>
          </p:cNvPr>
          <p:cNvSpPr/>
          <p:nvPr/>
        </p:nvSpPr>
        <p:spPr>
          <a:xfrm>
            <a:off x="1563202" y="4842620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#4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A7F9DDC-C61A-404C-B26B-17BB9E590C20}"/>
              </a:ext>
            </a:extLst>
          </p:cNvPr>
          <p:cNvSpPr/>
          <p:nvPr/>
        </p:nvSpPr>
        <p:spPr>
          <a:xfrm>
            <a:off x="1563202" y="4365182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A2D811B-7EBF-4C96-819F-DD090B09ADA4}"/>
              </a:ext>
            </a:extLst>
          </p:cNvPr>
          <p:cNvSpPr/>
          <p:nvPr/>
        </p:nvSpPr>
        <p:spPr>
          <a:xfrm>
            <a:off x="1563202" y="3885935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F48D944-76DB-4CEE-89F5-DB402D91F57B}"/>
              </a:ext>
            </a:extLst>
          </p:cNvPr>
          <p:cNvSpPr/>
          <p:nvPr/>
        </p:nvSpPr>
        <p:spPr>
          <a:xfrm>
            <a:off x="1563200" y="5320945"/>
            <a:ext cx="1288730" cy="4774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4EBA279-8EE1-40D3-A5C9-808D9BF9AA52}"/>
              </a:ext>
            </a:extLst>
          </p:cNvPr>
          <p:cNvSpPr/>
          <p:nvPr/>
        </p:nvSpPr>
        <p:spPr>
          <a:xfrm>
            <a:off x="2988571" y="5320945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#2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6867434-340E-4E4F-882A-86212BEBD3DA}"/>
              </a:ext>
            </a:extLst>
          </p:cNvPr>
          <p:cNvSpPr/>
          <p:nvPr/>
        </p:nvSpPr>
        <p:spPr>
          <a:xfrm>
            <a:off x="2988571" y="4842620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C2C3C67-6229-4B7F-81E9-3D8789212AB4}"/>
              </a:ext>
            </a:extLst>
          </p:cNvPr>
          <p:cNvSpPr/>
          <p:nvPr/>
        </p:nvSpPr>
        <p:spPr>
          <a:xfrm>
            <a:off x="2988571" y="4365182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#3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89DF09C-555B-4D34-8BB9-4AD4B26D2242}"/>
              </a:ext>
            </a:extLst>
          </p:cNvPr>
          <p:cNvSpPr/>
          <p:nvPr/>
        </p:nvSpPr>
        <p:spPr>
          <a:xfrm>
            <a:off x="2988571" y="3885935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#3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FD4917C-14EB-4A03-8A5E-6E8433C282EA}"/>
              </a:ext>
            </a:extLst>
          </p:cNvPr>
          <p:cNvSpPr/>
          <p:nvPr/>
        </p:nvSpPr>
        <p:spPr>
          <a:xfrm>
            <a:off x="1563200" y="4365182"/>
            <a:ext cx="1288730" cy="477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#7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03E3B45-E0C7-4BC4-971B-E18BDCAA24E4}"/>
              </a:ext>
            </a:extLst>
          </p:cNvPr>
          <p:cNvSpPr/>
          <p:nvPr/>
        </p:nvSpPr>
        <p:spPr>
          <a:xfrm>
            <a:off x="4405293" y="5320945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#11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3D1B8A0-E921-4E93-92E6-9D31473B17E8}"/>
              </a:ext>
            </a:extLst>
          </p:cNvPr>
          <p:cNvSpPr/>
          <p:nvPr/>
        </p:nvSpPr>
        <p:spPr>
          <a:xfrm>
            <a:off x="4405293" y="4842620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13B703A-BDC1-498D-9849-FF49CA636CCD}"/>
              </a:ext>
            </a:extLst>
          </p:cNvPr>
          <p:cNvSpPr/>
          <p:nvPr/>
        </p:nvSpPr>
        <p:spPr>
          <a:xfrm>
            <a:off x="4405293" y="4365182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#7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FDF2DFF-B4A1-4891-8767-BB500322F6CD}"/>
              </a:ext>
            </a:extLst>
          </p:cNvPr>
          <p:cNvSpPr/>
          <p:nvPr/>
        </p:nvSpPr>
        <p:spPr>
          <a:xfrm>
            <a:off x="4405293" y="3885935"/>
            <a:ext cx="1288730" cy="477436"/>
          </a:xfrm>
          <a:prstGeom prst="rect">
            <a:avLst/>
          </a:prstGeom>
          <a:solidFill>
            <a:srgbClr val="FFFC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#5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D539CFA-68DE-4893-B2B0-7617A9094D54}"/>
              </a:ext>
            </a:extLst>
          </p:cNvPr>
          <p:cNvSpPr/>
          <p:nvPr/>
        </p:nvSpPr>
        <p:spPr>
          <a:xfrm>
            <a:off x="1563200" y="3885935"/>
            <a:ext cx="1288730" cy="4774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7C892EB-9A49-48D7-AE75-12DCAFFEC85D}"/>
              </a:ext>
            </a:extLst>
          </p:cNvPr>
          <p:cNvSpPr/>
          <p:nvPr/>
        </p:nvSpPr>
        <p:spPr>
          <a:xfrm>
            <a:off x="2988571" y="4842620"/>
            <a:ext cx="1288730" cy="477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Parity #7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C7B5006-F4E9-408D-A9D4-2BBC50DC905E}"/>
              </a:ext>
            </a:extLst>
          </p:cNvPr>
          <p:cNvSpPr/>
          <p:nvPr/>
        </p:nvSpPr>
        <p:spPr>
          <a:xfrm>
            <a:off x="1506930" y="3830375"/>
            <a:ext cx="1398193" cy="23465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3770393-C765-44F1-9511-790E5D7578CD}"/>
              </a:ext>
            </a:extLst>
          </p:cNvPr>
          <p:cNvSpPr/>
          <p:nvPr/>
        </p:nvSpPr>
        <p:spPr>
          <a:xfrm>
            <a:off x="2988571" y="4365600"/>
            <a:ext cx="1288730" cy="477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783" tIns="58893" rIns="117783" bIns="588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#3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D32966-72C1-485D-B1E8-D9045EBB0375}"/>
              </a:ext>
            </a:extLst>
          </p:cNvPr>
          <p:cNvGrpSpPr/>
          <p:nvPr/>
        </p:nvGrpSpPr>
        <p:grpSpPr>
          <a:xfrm>
            <a:off x="2560621" y="4741009"/>
            <a:ext cx="4955848" cy="707886"/>
            <a:chOff x="2707696" y="4727185"/>
            <a:chExt cx="4955848" cy="707886"/>
          </a:xfrm>
        </p:grpSpPr>
        <p:sp>
          <p:nvSpPr>
            <p:cNvPr id="182" name="화살표: 아래쪽 181">
              <a:extLst>
                <a:ext uri="{FF2B5EF4-FFF2-40B4-BE49-F238E27FC236}">
                  <a16:creationId xmlns:a16="http://schemas.microsoft.com/office/drawing/2014/main" id="{4B1E41A6-3481-40A1-8991-71457B958A3B}"/>
                </a:ext>
              </a:extLst>
            </p:cNvPr>
            <p:cNvSpPr/>
            <p:nvPr/>
          </p:nvSpPr>
          <p:spPr>
            <a:xfrm rot="5400000">
              <a:off x="2816524" y="4848685"/>
              <a:ext cx="247650" cy="46530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5E94D14D-AD9C-459F-9931-8189CB3D51B6}"/>
                </a:ext>
              </a:extLst>
            </p:cNvPr>
            <p:cNvSpPr/>
            <p:nvPr/>
          </p:nvSpPr>
          <p:spPr>
            <a:xfrm>
              <a:off x="3021599" y="4727185"/>
              <a:ext cx="4641945" cy="707886"/>
            </a:xfrm>
            <a:prstGeom prst="rect">
              <a:avLst/>
            </a:prstGeom>
            <a:solidFill>
              <a:srgbClr val="FFFCC4"/>
            </a:solidFill>
            <a:ln w="571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Valid page copy in garbage collection</a:t>
              </a:r>
            </a:p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Reduce lifespan and latency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0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6" grpId="3" animBg="1"/>
      <p:bldP spid="46" grpId="4" animBg="1"/>
      <p:bldP spid="46" grpId="5" animBg="1"/>
      <p:bldP spid="177" grpId="0" animBg="1"/>
      <p:bldP spid="177" grpId="1" animBg="1"/>
      <p:bldP spid="177" grpId="2" animBg="1"/>
      <p:bldP spid="176" grpId="0" animBg="1"/>
      <p:bldP spid="176" grpId="1" animBg="1"/>
      <p:bldP spid="176" grpId="2" animBg="1"/>
      <p:bldP spid="171" grpId="0" animBg="1"/>
      <p:bldP spid="171" grpId="1" animBg="1"/>
      <p:bldP spid="171" grpId="2" animBg="1"/>
      <p:bldP spid="171" grpId="3" animBg="1"/>
      <p:bldP spid="141" grpId="0" animBg="1"/>
      <p:bldP spid="143" grpId="0" animBg="1"/>
      <p:bldP spid="145" grpId="0" animBg="1"/>
      <p:bldP spid="147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8" grpId="0" animBg="1"/>
      <p:bldP spid="1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79FF-AEED-438F-BD1C-2D3A273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Our Approach to Reduce Parity-Induced Wear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86D4E-99CE-4CBE-AC73-B95E41A0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Parity-stream separation</a:t>
            </a:r>
          </a:p>
          <a:p>
            <a:pPr lvl="1"/>
            <a:r>
              <a:rPr lang="en-US" altLang="ko-KR" sz="2400" dirty="0"/>
              <a:t>Separate frequently-updating parity </a:t>
            </a:r>
            <a:r>
              <a:rPr lang="en-US" altLang="ko-KR" dirty="0"/>
              <a:t>page</a:t>
            </a:r>
            <a:r>
              <a:rPr lang="en-US" altLang="ko-KR" sz="2400" dirty="0"/>
              <a:t>s from data pages</a:t>
            </a:r>
          </a:p>
          <a:p>
            <a:pPr lvl="1"/>
            <a:r>
              <a:rPr lang="en-US" altLang="ko-KR" sz="2400" dirty="0"/>
              <a:t>This reduces valid page copy operations during garbage collection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>
                <a:solidFill>
                  <a:srgbClr val="C00000"/>
                </a:solidFill>
              </a:rPr>
              <a:t>SLC/MLC convertible programming</a:t>
            </a:r>
          </a:p>
          <a:p>
            <a:pPr lvl="1"/>
            <a:r>
              <a:rPr lang="en-US" altLang="ko-KR" dirty="0"/>
              <a:t>Various types of NAND flash memory</a:t>
            </a:r>
          </a:p>
          <a:p>
            <a:pPr lvl="2"/>
            <a:r>
              <a:rPr lang="en-US" altLang="ko-KR" dirty="0"/>
              <a:t>Single-level Cell(SLC) and Multi-level Cell(MLC),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r>
              <a:rPr lang="en-US" altLang="ko-KR" dirty="0"/>
              <a:t>SLC has a longer lifespan than MLC</a:t>
            </a:r>
          </a:p>
          <a:p>
            <a:pPr lvl="1"/>
            <a:r>
              <a:rPr lang="en-US" altLang="ko-KR" dirty="0"/>
              <a:t>It is possible to program MLCs as if they are SLCs</a:t>
            </a:r>
          </a:p>
          <a:p>
            <a:pPr lvl="1"/>
            <a:r>
              <a:rPr lang="en-US" altLang="ko-KR" dirty="0"/>
              <a:t>Our approach programs </a:t>
            </a:r>
            <a:r>
              <a:rPr lang="en-US" altLang="ko-KR" sz="2400" dirty="0"/>
              <a:t>parity </a:t>
            </a:r>
            <a:r>
              <a:rPr lang="en-US" altLang="ko-KR" dirty="0"/>
              <a:t>pages in SLC mode to extend lifespan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CC025-14DB-44D1-B508-63565D2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2E68-FE6A-49E7-99C8-DD9DA2E3F2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1794</Words>
  <Application>Microsoft Office PowerPoint</Application>
  <PresentationFormat>와이드스크린</PresentationFormat>
  <Paragraphs>548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나눔스퀘어 Bold</vt:lpstr>
      <vt:lpstr>나눔스퀘어</vt:lpstr>
      <vt:lpstr>맑은 고딕</vt:lpstr>
      <vt:lpstr>Arial</vt:lpstr>
      <vt:lpstr>Wingdings</vt:lpstr>
      <vt:lpstr>Office 테마</vt:lpstr>
      <vt:lpstr>디자인 사용자 지정</vt:lpstr>
      <vt:lpstr>Parity-Stream Separation and SLC/MLC Convertible Programming for Lifespan and Performance Improvement of SSD RAIDs</vt:lpstr>
      <vt:lpstr>Introduction</vt:lpstr>
      <vt:lpstr>Partial Stripe Write Problem</vt:lpstr>
      <vt:lpstr>Partial Stripe Write Problem</vt:lpstr>
      <vt:lpstr>Partial Stripe Write Problem</vt:lpstr>
      <vt:lpstr>Partial Stripe Write Problem</vt:lpstr>
      <vt:lpstr>Partial-Stripe Write Problem</vt:lpstr>
      <vt:lpstr>Adversary Effect from Mixing Parity and Data</vt:lpstr>
      <vt:lpstr>Our Approach to Reduce Parity-Induced Wear</vt:lpstr>
      <vt:lpstr>Parity-stream separation</vt:lpstr>
      <vt:lpstr>Parity-stream separation</vt:lpstr>
      <vt:lpstr>Parity-stream separation</vt:lpstr>
      <vt:lpstr>SLC/MLC Convertible Programming</vt:lpstr>
      <vt:lpstr>SLC/MLC Convertible Programming</vt:lpstr>
      <vt:lpstr>SLC/MLC Convertible Programming</vt:lpstr>
      <vt:lpstr>SLC/MLC Convertible Programming</vt:lpstr>
      <vt:lpstr>SLC/MLC Convertible Programming</vt:lpstr>
      <vt:lpstr>SLC/MLC Convertible Programming</vt:lpstr>
      <vt:lpstr>SLC/MLC Convertible Programming</vt:lpstr>
      <vt:lpstr>SLC/MLC Convertible Programming</vt:lpstr>
      <vt:lpstr>Evaluation Environment</vt:lpstr>
      <vt:lpstr>Parameters for SSD Simulator</vt:lpstr>
      <vt:lpstr>Parameters for SSD Simulator</vt:lpstr>
      <vt:lpstr>Reduced Page Copy Operations of Garbage Collection</vt:lpstr>
      <vt:lpstr>Reduced Page Copy Operations for Garbage Collection</vt:lpstr>
      <vt:lpstr>Write Operation in Cassandra</vt:lpstr>
      <vt:lpstr>Reduced Page Copy Operations for Garbage Collection</vt:lpstr>
      <vt:lpstr>Expected Lifespans under Various MLC:SLC Stress</vt:lpstr>
      <vt:lpstr>Expected Lifespans under Various MLC:SLC Stress</vt:lpstr>
      <vt:lpstr>Problem of SLC mode</vt:lpstr>
      <vt:lpstr>Overhead with Varying Capacity Utilization</vt:lpstr>
      <vt:lpstr>Overhead with Varying Capacity Utilization</vt:lpstr>
      <vt:lpstr>Overhead with Varying SLC Block Ratio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Parity-Stream Separation and SLC/MLC Convertible Programming for Lifespan and Performance Imporvement of SSD RAIDs</dc:title>
  <dc:creator>임유혁</dc:creator>
  <cp:lastModifiedBy>임유혁</cp:lastModifiedBy>
  <cp:revision>417</cp:revision>
  <dcterms:created xsi:type="dcterms:W3CDTF">2017-06-29T10:04:17Z</dcterms:created>
  <dcterms:modified xsi:type="dcterms:W3CDTF">2017-07-24T05:30:48Z</dcterms:modified>
</cp:coreProperties>
</file>