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1"/>
  </p:sldMasterIdLst>
  <p:notesMasterIdLst>
    <p:notesMasterId r:id="rId32"/>
  </p:notesMasterIdLst>
  <p:handoutMasterIdLst>
    <p:handoutMasterId r:id="rId33"/>
  </p:handoutMasterIdLst>
  <p:sldIdLst>
    <p:sldId id="256" r:id="rId2"/>
    <p:sldId id="925" r:id="rId3"/>
    <p:sldId id="1063" r:id="rId4"/>
    <p:sldId id="1064" r:id="rId5"/>
    <p:sldId id="1065" r:id="rId6"/>
    <p:sldId id="1066" r:id="rId7"/>
    <p:sldId id="1067" r:id="rId8"/>
    <p:sldId id="1068" r:id="rId9"/>
    <p:sldId id="1072" r:id="rId10"/>
    <p:sldId id="1069" r:id="rId11"/>
    <p:sldId id="1070" r:id="rId12"/>
    <p:sldId id="1071" r:id="rId13"/>
    <p:sldId id="1073" r:id="rId14"/>
    <p:sldId id="1074" r:id="rId15"/>
    <p:sldId id="1075" r:id="rId16"/>
    <p:sldId id="1076" r:id="rId17"/>
    <p:sldId id="1077" r:id="rId18"/>
    <p:sldId id="1078" r:id="rId19"/>
    <p:sldId id="1079" r:id="rId20"/>
    <p:sldId id="1080" r:id="rId21"/>
    <p:sldId id="1081" r:id="rId22"/>
    <p:sldId id="1082" r:id="rId23"/>
    <p:sldId id="1083" r:id="rId24"/>
    <p:sldId id="1084" r:id="rId25"/>
    <p:sldId id="1085" r:id="rId26"/>
    <p:sldId id="1086" r:id="rId27"/>
    <p:sldId id="1087" r:id="rId28"/>
    <p:sldId id="1088" r:id="rId29"/>
    <p:sldId id="1089" r:id="rId30"/>
    <p:sldId id="936" r:id="rId31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24BF32C-05EF-4D44-AEB1-5232D0CBBAE7}">
          <p14:sldIdLst>
            <p14:sldId id="256"/>
            <p14:sldId id="925"/>
            <p14:sldId id="1063"/>
            <p14:sldId id="1064"/>
            <p14:sldId id="1065"/>
            <p14:sldId id="1066"/>
            <p14:sldId id="1067"/>
            <p14:sldId id="1068"/>
            <p14:sldId id="1072"/>
            <p14:sldId id="1069"/>
            <p14:sldId id="1070"/>
            <p14:sldId id="1071"/>
            <p14:sldId id="1073"/>
            <p14:sldId id="1074"/>
            <p14:sldId id="1075"/>
            <p14:sldId id="1076"/>
            <p14:sldId id="1077"/>
            <p14:sldId id="1078"/>
            <p14:sldId id="1079"/>
            <p14:sldId id="1080"/>
            <p14:sldId id="1081"/>
            <p14:sldId id="1082"/>
            <p14:sldId id="1083"/>
            <p14:sldId id="1084"/>
            <p14:sldId id="1085"/>
            <p14:sldId id="1086"/>
            <p14:sldId id="1087"/>
            <p14:sldId id="1088"/>
            <p14:sldId id="1089"/>
            <p14:sldId id="9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" initials="l" lastIdx="2" clrIdx="0">
    <p:extLst>
      <p:ext uri="{19B8F6BF-5375-455C-9EA6-DF929625EA0E}">
        <p15:presenceInfo xmlns:p15="http://schemas.microsoft.com/office/powerpoint/2012/main" userId="d9f3c1e6d1a882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F4"/>
    <a:srgbClr val="FFBABB"/>
    <a:srgbClr val="FFCECE"/>
    <a:srgbClr val="4472C4"/>
    <a:srgbClr val="FAFAFA"/>
    <a:srgbClr val="A6A6A6"/>
    <a:srgbClr val="FF1818"/>
    <a:srgbClr val="E2AC88"/>
    <a:srgbClr val="BC1010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7" autoAdjust="0"/>
    <p:restoredTop sz="81598" autoAdjust="0"/>
  </p:normalViewPr>
  <p:slideViewPr>
    <p:cSldViewPr snapToGrid="0" snapToObjects="1">
      <p:cViewPr varScale="1">
        <p:scale>
          <a:sx n="95" d="100"/>
          <a:sy n="95" d="100"/>
        </p:scale>
        <p:origin x="126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0" d="100"/>
          <a:sy n="120" d="100"/>
        </p:scale>
        <p:origin x="510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CA46ED9-F836-42F5-925C-87E810E6827B}" type="datetimeFigureOut">
              <a:rPr lang="ko-KR" altLang="en-US" smtClean="0"/>
              <a:t>2025. 4. 9.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72125C6-1DA3-4557-B4A9-2C41DC8087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1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3163B5C-D765-4B4B-A317-AF1C37DEC412}" type="datetimeFigureOut">
              <a:rPr kumimoji="1" lang="ko-KR" altLang="en-US" smtClean="0"/>
              <a:t>2025. 4. 9.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E399959-E852-8C4A-ADD9-E2A693337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6398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DC3B5-FDA1-652F-F4F7-9BA8EF2B56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16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F1BF0-7B98-855D-3641-D19074B92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4AB687-F8B3-0187-5545-04C275167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EB45AA-5C0D-9B1B-E980-D1BBD7E57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0C3DCE-EC3F-E259-D24F-EC31E33E6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8A6F5-AED8-6352-84A9-707CBF19E7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650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85EE-D5A2-9249-B322-0DDA01C9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608F36-7332-BB12-B413-5C1BF32A1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85E480-234D-2C92-AC0B-9758F580B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12C2E-B0D0-7893-1CE9-86BB83F432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413ACD-719D-6F4D-9E47-0E275A3B8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941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EF35-05D9-5A90-307E-9C677B05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F73F70-5D5D-87C0-CBC0-4E68C62D1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AD04E2-6B1E-0702-011F-5FEDD82C0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50D02F-6BD2-967D-1CDF-C79B03516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63DEB6-3287-1685-6258-FC286AC16D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8030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3E165-4B34-44B9-1427-D745DF7F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8BC575-E5C6-FE7C-628A-D4FC9CDF6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E559BF-71A5-FB76-CA2E-FCF847EAE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51A908-7E5F-74C6-2C72-33637AF523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6AC90F-9A9F-7E48-79F6-9CD061FDC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3410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4BEF-8712-59D1-D73D-84965B7CD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53C557-A69C-1197-E480-41778A03C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A81BCB-CDA4-B1CC-CA17-6DF5048CD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F7D06-56FB-7C1C-FA9B-C5DBAC8E3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31CD4-E8DE-BAA4-6250-294D8962AE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99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F822-ABCF-D4DA-FA14-8BF7DBCC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D2A416-E6A0-9F93-2010-8677C8711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EA5A10-F8A2-E6C4-24E2-C8DD36BD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81D377-C53A-3A3A-FD78-2604E1FD4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3C08DA-4DBA-32C2-2EF0-49F721354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762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5AA64-F53F-B078-9ABE-8B40B155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5EDCF-1C3B-3F5D-5AC8-5ACA271AA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6A8227-83C5-019E-4C72-BB15F8F2E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CC5EA-97A7-E6F9-0CEF-37E78FEBF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D5B2F-C0ED-2F01-BC6C-CC31DA78F3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7475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414B-1CF1-F60D-F00E-10CD5F308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D5289A-949D-3716-C075-39CB6B71A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DE1F35-55E8-E824-C808-10F55BBB7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B3585-F045-4284-7554-CBEE64F14B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21528-DDF6-99B8-29A2-2C475B0A05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76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F24CD-8A0A-D706-1A82-CE868A99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382DF-3685-6850-2111-AF78C7A2E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F5959B-1C64-06FB-F7D7-723102CE5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C4FFAF-C6DF-DCA6-5560-E66971F71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D0C8B-C10A-37AF-03EA-871D74180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348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5A40D-0348-91B8-AE9F-9209CB040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7E2608-9D94-73C6-E6E9-EE3D7898D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DCD869-4C19-7E01-2355-B30BC097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2EE18-9327-1114-E6DE-4DB4C8285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85D338-78F5-6B38-AE62-BC3BDC179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54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59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09E7-4061-B94F-BDDB-A85481B8B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95FC5E-619A-A6C0-DF1B-5AC9B8CEB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DFD936-979D-5814-DC80-4B5C0593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C163AA-ED27-C2F4-ECA4-606EE3416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C05A55-DA74-94EB-B483-E190086286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4385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A2B1-33D2-45F6-2483-39FA1A80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7FC3D4-BECA-49C5-6CAF-65A2B8F46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B706CE-5897-FF1C-AB4B-799E44566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28594C-A99D-B090-7DDC-6D99FCAD4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0DA2B-CBBE-C247-A6AD-1D645E8ECE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3462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0800E-A3A2-666E-81DD-7156AE7A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609186-7726-BE9C-EA12-168373A47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B18E0D-55E8-8A7D-6B55-DE3757C1E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66352-F3D8-1150-7D8E-7CF4E468A7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EDBE-CD0E-5620-1FBF-9DD14728D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1100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D195-0729-F43C-5970-62653DDC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D1FCBB-1087-909A-E43A-507E2CA77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635B36-2DDD-91F3-1907-7C129F039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개선 단계를 한번 거치면 정책이 탐욕 정책으로 바뀜 </a:t>
            </a:r>
            <a:r>
              <a:rPr lang="en-US" altLang="ko-KR" sz="1000" dirty="0"/>
              <a:t>-&gt; </a:t>
            </a:r>
            <a:r>
              <a:rPr lang="ko-KR" altLang="en-US" sz="1000" dirty="0"/>
              <a:t>탐욕 정책은 값이 최대인 행동 하나만 선택</a:t>
            </a: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C01EE-774B-0814-ABE7-1676B71267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698C5-4B3D-BB46-F4E6-1A5F174180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1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3EE8-2108-8031-0DE4-0CF262C0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3ADD84-B696-3C9A-12BF-A084B0DF5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4F764B-C292-F657-12FF-2349D873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B651F9-613B-D09F-D1C0-6FA2118004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CFBEF5-E53E-A711-B0B7-6E0E07ADE3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48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B97C1-F9E8-8E9E-B8BF-0A7411DE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9A2C36-A5AE-0060-DB02-354BDA63E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AE0336-D634-E547-E918-B13E43D6A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상태 전이가 결정적</a:t>
            </a: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2C0B3F-FA84-0749-7228-AE5792B473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7F66D-A9F2-9343-B61C-84AF9344E8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7437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B5ED1-4270-9D4A-AB04-5DD03C5BE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0243E0-752E-A30F-B5BE-E19A9245F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7E7D85-9126-B1E5-14E9-292DA5D65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4E3E3-7667-CA61-841C-E946C1F2B6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03CEF6-E65F-8B07-EEE8-17C7F9213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613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8AE24-3C0A-6202-E0E8-A12B1E19D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645EDE-1751-AB39-43A5-94808F6CE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2A2A29-2E65-AD4B-2E37-71CB08A8E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5FB60-9BCB-B2C5-65B4-613D0201A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C7309-4428-0E64-509D-912B032B9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2371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DA985-8140-1B6D-E744-B7B30083A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AC1274-21E9-463F-F41D-DB893674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E7D2A4-7BD6-1BBD-3555-4664147E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34E24-3536-F816-E63E-9EFE9D6E07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D6D1DA-7468-7506-741D-356D0C4905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8823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A8D6-E521-5A85-E4C8-D33EA5FB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E36A9-6C74-86E5-1041-B3699B94F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34510B-8E3E-AB25-FF47-6C1D3B3D3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457BF4-19ED-6D99-9E60-A624DDE826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0240F2-C89E-D8CA-A88B-C46CC9E13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79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306F9-FC47-2DD1-04E6-360209FD5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3C99BC-A580-44BE-CD21-D37F5B55D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013E3D-DE0A-A579-C70D-E145A9CCE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2DC6A3-4DE0-146E-6A1D-9AF1DA69A4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0EF147-B880-2CAF-77C9-A502B80D2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6035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0BC4F-62CF-C51F-AE78-EE983782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859248-C3E3-4BED-FBCA-1EC38E241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DF904E-4414-4C1E-B958-557FBEABC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DEB9A1-8C59-4FB6-D52F-E08F32FA9D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1B3B3-D0C3-98CC-EA8B-8DE735240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177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0D65-8FA7-C4A2-B053-5FEAF710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896D60-05F2-01E6-A00A-BA0530965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F42FE0-627B-9168-547A-45C203ABC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F2188-D5F7-74C9-83DE-981CFE866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D6EDD-6C3B-A367-5EC5-1BE67ACF0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769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ABD2-4AD2-B123-C24B-35F7F836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CDD175-2293-E154-821A-055980F328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321266-550C-0F75-CD5D-8A532A17B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919DA-2A03-D625-EC31-EB33B2CD6E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FE99CA-74CD-06A5-E861-C113F42231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79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3F24-E83E-52D6-DDCF-A3E211F61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BB93C8-BE8F-1250-D54E-29BBB02D0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E12246-FDA7-19E1-9268-D43847C0D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5F632B-456F-BABE-8C10-C4007BA393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14243-B158-4F2F-B244-9CA0A45481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0AE29-468A-A889-8224-7C476BBB3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1686C2-2C45-70C7-110D-78B9365C0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198B4E-4A2D-B421-D59B-831355858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DA238-D8BA-F75A-5A88-4C469C6E0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43441-987D-E89F-421A-EB5775A520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306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0A007-3FCC-2267-693B-D44653280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1D3086-3B90-3512-EE22-B0BC908AD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33022C-E745-5411-CC4A-D88F476D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62531-9BF9-6FB9-B0F3-4BBD2829A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9EA749-530E-38F1-8AAE-3070523302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399959-E852-8C4A-ADD9-E2A69333765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27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154726-64EB-6448-BDF7-24EF6F65A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DC025A-CCD8-EC4A-B7AA-9ACD0B6C1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5088"/>
            <a:ext cx="9073414" cy="2231387"/>
          </a:xfrm>
        </p:spPr>
        <p:txBody>
          <a:bodyPr anchor="ctr"/>
          <a:lstStyle>
            <a:lvl1pPr algn="l">
              <a:defRPr sz="6000" b="1">
                <a:solidFill>
                  <a:srgbClr val="00338A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7FFF24-5F04-5F48-AA43-9E9A2CE93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0467"/>
            <a:ext cx="6331889" cy="230935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9616237" y="5433659"/>
            <a:ext cx="1872000" cy="1125160"/>
            <a:chOff x="8928608" y="5200152"/>
            <a:chExt cx="2755940" cy="16564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FE32EA8-8AFB-6340-95CC-6ACA8C9A2A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061492" y="5200152"/>
              <a:ext cx="2476984" cy="659986"/>
            </a:xfrm>
            <a:prstGeom prst="rect">
              <a:avLst/>
            </a:prstGeom>
          </p:spPr>
        </p:pic>
        <p:pic>
          <p:nvPicPr>
            <p:cNvPr id="8" name="Picture 2" descr="ver2_sizeup.png"/>
            <p:cNvPicPr>
              <a:picLocks noChangeAspect="1" noChangeArrowheads="1"/>
            </p:cNvPicPr>
            <p:nvPr userDrawn="1"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8608" y="5883783"/>
              <a:ext cx="2755940" cy="972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163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7322576-CAE4-EF44-9048-C1C33C6CFC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C151E8E-388E-884E-A6B3-357458C6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37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D87A5BA9-857A-A54A-B021-E8DDEB7C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0473"/>
            <a:ext cx="5157787" cy="4017106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08E76E9-18BD-AE4F-9AAB-AC237CB8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037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BCEEAE7C-D0F6-7442-A560-3B1CF79AF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0473"/>
            <a:ext cx="5183188" cy="4017106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539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5BC142-1CCF-BD4B-BFA7-2A8B88378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A4FF773-9D4D-2E4D-B079-1F9481AA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37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74342E-5790-8241-AFCE-9C7361882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0473"/>
            <a:ext cx="5157787" cy="4017106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91448C50-DEB3-1049-8092-0F3EFA97A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037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263CBEB7-4818-4341-8CDB-7C0F672F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0473"/>
            <a:ext cx="5183188" cy="4017106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0645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A31EC57-FEAA-B245-8D45-A981197C71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064D7F-4B6B-9B4F-B17C-C79F107D7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29" y="1792709"/>
            <a:ext cx="6794240" cy="1325563"/>
          </a:xfrm>
        </p:spPr>
        <p:txBody>
          <a:bodyPr/>
          <a:lstStyle>
            <a:lvl1pPr algn="ctr">
              <a:defRPr>
                <a:solidFill>
                  <a:srgbClr val="2D4B93"/>
                </a:solidFill>
              </a:defRPr>
            </a:lvl1pPr>
          </a:lstStyle>
          <a:p>
            <a:r>
              <a:rPr kumimoji="1"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7701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E88A794-DBE1-6A67-5F22-172CC03CB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75741"/>
            <a:ext cx="1467542" cy="25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528F"/>
                </a:solidFill>
              </a:defRPr>
            </a:lvl1pPr>
          </a:lstStyle>
          <a:p>
            <a:fld id="{134D8531-3774-45E9-BAE7-717B593970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8" y="6403610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FCA25-752C-C046-4088-46088C46A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0747526" cy="54684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24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60907138-C16D-3215-8AB5-B40F0601E3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357" y="6475741"/>
            <a:ext cx="7632257" cy="251663"/>
          </a:xfrm>
        </p:spPr>
        <p:txBody>
          <a:bodyPr numCol="2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600" kern="1200" dirty="0" smtClean="0">
                <a:solidFill>
                  <a:srgbClr val="2F528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6BC8C-CA26-B260-FBD5-514C17414DBE}"/>
              </a:ext>
            </a:extLst>
          </p:cNvPr>
          <p:cNvSpPr/>
          <p:nvPr userDrawn="1"/>
        </p:nvSpPr>
        <p:spPr>
          <a:xfrm>
            <a:off x="98121" y="102150"/>
            <a:ext cx="11988000" cy="6660000"/>
          </a:xfrm>
          <a:prstGeom prst="rect">
            <a:avLst/>
          </a:prstGeom>
          <a:noFill/>
          <a:ln w="28575">
            <a:solidFill>
              <a:srgbClr val="003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810928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57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810928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44A347B-9E14-A0B5-32C8-014A01696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67874" y="6475741"/>
            <a:ext cx="495993" cy="25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528F"/>
                </a:solidFill>
              </a:defRPr>
            </a:lvl1pPr>
          </a:lstStyle>
          <a:p>
            <a:fld id="{134D8531-3774-45E9-BAE7-717B593970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5C3F9C-1816-72DF-6130-4906D30F1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51A9462-EB66-5D25-BB08-21B178F34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418" y="6403610"/>
            <a:ext cx="1019860" cy="370252"/>
          </a:xfrm>
          <a:prstGeom prst="rect">
            <a:avLst/>
          </a:prstGeom>
        </p:spPr>
      </p:pic>
      <p:sp>
        <p:nvSpPr>
          <p:cNvPr id="9" name="텍스트 개체 틀 19">
            <a:extLst>
              <a:ext uri="{FF2B5EF4-FFF2-40B4-BE49-F238E27FC236}">
                <a16:creationId xmlns:a16="http://schemas.microsoft.com/office/drawing/2014/main" id="{91FDD543-6E02-721C-3EFF-ABDC285014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357" y="6475741"/>
            <a:ext cx="8862674" cy="251663"/>
          </a:xfrm>
        </p:spPr>
        <p:txBody>
          <a:bodyPr numCol="2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600" kern="1200" dirty="0" smtClean="0">
                <a:solidFill>
                  <a:srgbClr val="2F528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6BC8C-CA26-B260-FBD5-514C17414DBE}"/>
              </a:ext>
            </a:extLst>
          </p:cNvPr>
          <p:cNvSpPr/>
          <p:nvPr userDrawn="1"/>
        </p:nvSpPr>
        <p:spPr>
          <a:xfrm>
            <a:off x="98121" y="102150"/>
            <a:ext cx="11988000" cy="6660000"/>
          </a:xfrm>
          <a:prstGeom prst="rect">
            <a:avLst/>
          </a:prstGeom>
          <a:noFill/>
          <a:ln w="28575">
            <a:solidFill>
              <a:srgbClr val="003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FCA25-752C-C046-4088-46088C46A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0747526" cy="54684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24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229138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E88A794-DBE1-6A67-5F22-172CC03CB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75741"/>
            <a:ext cx="1467542" cy="25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528F"/>
                </a:solidFill>
              </a:defRPr>
            </a:lvl1pPr>
          </a:lstStyle>
          <a:p>
            <a:fld id="{134D8531-3774-45E9-BAE7-717B593970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8" y="6403610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FCA25-752C-C046-4088-46088C46A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0747526" cy="54684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24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60907138-C16D-3215-8AB5-B40F0601E3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357" y="6475741"/>
            <a:ext cx="7632257" cy="251663"/>
          </a:xfrm>
        </p:spPr>
        <p:txBody>
          <a:bodyPr numCol="2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600" kern="1200" dirty="0" smtClean="0">
                <a:solidFill>
                  <a:srgbClr val="2F528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6BC8C-CA26-B260-FBD5-514C17414DBE}"/>
              </a:ext>
            </a:extLst>
          </p:cNvPr>
          <p:cNvSpPr/>
          <p:nvPr userDrawn="1"/>
        </p:nvSpPr>
        <p:spPr>
          <a:xfrm>
            <a:off x="98121" y="102150"/>
            <a:ext cx="11988000" cy="6660000"/>
          </a:xfrm>
          <a:prstGeom prst="rect">
            <a:avLst/>
          </a:prstGeom>
          <a:noFill/>
          <a:ln w="28575">
            <a:solidFill>
              <a:srgbClr val="003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810928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5D327-A589-0180-204A-1DB721DD5EFF}"/>
              </a:ext>
            </a:extLst>
          </p:cNvPr>
          <p:cNvSpPr/>
          <p:nvPr userDrawn="1"/>
        </p:nvSpPr>
        <p:spPr>
          <a:xfrm>
            <a:off x="703740" y="6473023"/>
            <a:ext cx="36000" cy="288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68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E88A794-DBE1-6A67-5F22-172CC03CB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75741"/>
            <a:ext cx="1467542" cy="25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528F"/>
                </a:solidFill>
              </a:defRPr>
            </a:lvl1pPr>
          </a:lstStyle>
          <a:p>
            <a:fld id="{134D8531-3774-45E9-BAE7-717B593970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8" y="6403610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FCA25-752C-C046-4088-46088C46A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0747526" cy="546845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24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60907138-C16D-3215-8AB5-B40F0601E3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357" y="6475741"/>
            <a:ext cx="7632257" cy="251663"/>
          </a:xfrm>
        </p:spPr>
        <p:txBody>
          <a:bodyPr numCol="2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600" kern="1200" dirty="0" smtClean="0">
                <a:solidFill>
                  <a:srgbClr val="2F528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810928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1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BOA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8" y="6403610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7" y="2400506"/>
            <a:ext cx="10747541" cy="976957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4" name="Google Shape;33;p32">
            <a:extLst>
              <a:ext uri="{FF2B5EF4-FFF2-40B4-BE49-F238E27FC236}">
                <a16:creationId xmlns:a16="http://schemas.microsoft.com/office/drawing/2014/main" id="{77A5668C-EA0C-2369-0F77-D70D68F04238}"/>
              </a:ext>
            </a:extLst>
          </p:cNvPr>
          <p:cNvSpPr txBox="1"/>
          <p:nvPr userDrawn="1"/>
        </p:nvSpPr>
        <p:spPr>
          <a:xfrm>
            <a:off x="962108" y="738657"/>
            <a:ext cx="10312800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B3C6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7;g10afdd3bf0a_0_25">
            <a:extLst>
              <a:ext uri="{FF2B5EF4-FFF2-40B4-BE49-F238E27FC236}">
                <a16:creationId xmlns:a16="http://schemas.microsoft.com/office/drawing/2014/main" id="{3403A842-09C4-2581-8050-90F26D6B31F8}"/>
              </a:ext>
            </a:extLst>
          </p:cNvPr>
          <p:cNvSpPr txBox="1">
            <a:spLocks/>
          </p:cNvSpPr>
          <p:nvPr userDrawn="1"/>
        </p:nvSpPr>
        <p:spPr>
          <a:xfrm>
            <a:off x="939600" y="829169"/>
            <a:ext cx="10312800" cy="340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6BC8C-CA26-B260-FBD5-514C17414DBE}"/>
              </a:ext>
            </a:extLst>
          </p:cNvPr>
          <p:cNvSpPr/>
          <p:nvPr userDrawn="1"/>
        </p:nvSpPr>
        <p:spPr>
          <a:xfrm>
            <a:off x="98121" y="102150"/>
            <a:ext cx="11988000" cy="6660000"/>
          </a:xfrm>
          <a:prstGeom prst="rect">
            <a:avLst/>
          </a:prstGeom>
          <a:noFill/>
          <a:ln w="28575">
            <a:solidFill>
              <a:srgbClr val="003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3377463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7134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BOA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7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8" y="6403610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0" y="403236"/>
            <a:ext cx="10747541" cy="976957"/>
          </a:xfrm>
        </p:spPr>
        <p:txBody>
          <a:bodyPr>
            <a:noAutofit/>
          </a:bodyPr>
          <a:lstStyle>
            <a:lvl1pPr algn="ctr">
              <a:defRPr sz="54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4" name="Google Shape;33;p32">
            <a:extLst>
              <a:ext uri="{FF2B5EF4-FFF2-40B4-BE49-F238E27FC236}">
                <a16:creationId xmlns:a16="http://schemas.microsoft.com/office/drawing/2014/main" id="{77A5668C-EA0C-2369-0F77-D70D68F04238}"/>
              </a:ext>
            </a:extLst>
          </p:cNvPr>
          <p:cNvSpPr txBox="1"/>
          <p:nvPr userDrawn="1"/>
        </p:nvSpPr>
        <p:spPr>
          <a:xfrm>
            <a:off x="962108" y="738657"/>
            <a:ext cx="10312800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B3C6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7;g10afdd3bf0a_0_25">
            <a:extLst>
              <a:ext uri="{FF2B5EF4-FFF2-40B4-BE49-F238E27FC236}">
                <a16:creationId xmlns:a16="http://schemas.microsoft.com/office/drawing/2014/main" id="{3403A842-09C4-2581-8050-90F26D6B31F8}"/>
              </a:ext>
            </a:extLst>
          </p:cNvPr>
          <p:cNvSpPr txBox="1">
            <a:spLocks/>
          </p:cNvSpPr>
          <p:nvPr userDrawn="1"/>
        </p:nvSpPr>
        <p:spPr>
          <a:xfrm>
            <a:off x="939600" y="829169"/>
            <a:ext cx="10312800" cy="340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6BC8C-CA26-B260-FBD5-514C17414DBE}"/>
              </a:ext>
            </a:extLst>
          </p:cNvPr>
          <p:cNvSpPr/>
          <p:nvPr userDrawn="1"/>
        </p:nvSpPr>
        <p:spPr>
          <a:xfrm>
            <a:off x="98121" y="102150"/>
            <a:ext cx="11988000" cy="6660000"/>
          </a:xfrm>
          <a:prstGeom prst="rect">
            <a:avLst/>
          </a:prstGeom>
          <a:noFill/>
          <a:ln w="28575">
            <a:solidFill>
              <a:srgbClr val="003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1344193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10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0" y="1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E88A794-DBE1-6A67-5F22-172CC03CB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475741"/>
            <a:ext cx="1467542" cy="25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528F"/>
                </a:solidFill>
              </a:defRPr>
            </a:lvl1pPr>
          </a:lstStyle>
          <a:p>
            <a:fld id="{134D8531-3774-45E9-BAE7-717B593970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018" y="6403610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8" y="6403610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FCA25-752C-C046-4088-46088C46A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1177786"/>
            <a:ext cx="10747526" cy="521642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Google Shape;33;p32">
            <a:extLst>
              <a:ext uri="{FF2B5EF4-FFF2-40B4-BE49-F238E27FC236}">
                <a16:creationId xmlns:a16="http://schemas.microsoft.com/office/drawing/2014/main" id="{77A5668C-EA0C-2369-0F77-D70D68F04238}"/>
              </a:ext>
            </a:extLst>
          </p:cNvPr>
          <p:cNvSpPr txBox="1"/>
          <p:nvPr userDrawn="1"/>
        </p:nvSpPr>
        <p:spPr>
          <a:xfrm>
            <a:off x="962108" y="738657"/>
            <a:ext cx="10312800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B3C6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7;g10afdd3bf0a_0_25">
            <a:extLst>
              <a:ext uri="{FF2B5EF4-FFF2-40B4-BE49-F238E27FC236}">
                <a16:creationId xmlns:a16="http://schemas.microsoft.com/office/drawing/2014/main" id="{3403A842-09C4-2581-8050-90F26D6B31F8}"/>
              </a:ext>
            </a:extLst>
          </p:cNvPr>
          <p:cNvSpPr txBox="1">
            <a:spLocks/>
          </p:cNvSpPr>
          <p:nvPr userDrawn="1"/>
        </p:nvSpPr>
        <p:spPr>
          <a:xfrm>
            <a:off x="939600" y="829169"/>
            <a:ext cx="10312800" cy="340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9C7425E-385A-ABC9-EB44-20FC4E08A4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8351" y="874279"/>
            <a:ext cx="10747541" cy="24138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60907138-C16D-3215-8AB5-B40F0601E3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357" y="6475741"/>
            <a:ext cx="7632257" cy="251663"/>
          </a:xfrm>
        </p:spPr>
        <p:txBody>
          <a:bodyPr numCol="2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600" kern="1200" dirty="0" smtClean="0">
                <a:solidFill>
                  <a:srgbClr val="2F528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6BC8C-CA26-B260-FBD5-514C17414DBE}"/>
              </a:ext>
            </a:extLst>
          </p:cNvPr>
          <p:cNvSpPr/>
          <p:nvPr userDrawn="1"/>
        </p:nvSpPr>
        <p:spPr>
          <a:xfrm>
            <a:off x="98121" y="102150"/>
            <a:ext cx="11988000" cy="6660000"/>
          </a:xfrm>
          <a:prstGeom prst="rect">
            <a:avLst/>
          </a:prstGeom>
          <a:noFill/>
          <a:ln w="28575">
            <a:solidFill>
              <a:srgbClr val="0033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B962EF-0794-D704-A612-387F266B1725}"/>
              </a:ext>
            </a:extLst>
          </p:cNvPr>
          <p:cNvSpPr/>
          <p:nvPr userDrawn="1"/>
        </p:nvSpPr>
        <p:spPr>
          <a:xfrm>
            <a:off x="332121" y="810928"/>
            <a:ext cx="11520000" cy="36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88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AB7E52C-1D44-BE4F-9ED5-8ED29E30F2DA}"/>
              </a:ext>
            </a:extLst>
          </p:cNvPr>
          <p:cNvSpPr/>
          <p:nvPr userDrawn="1"/>
        </p:nvSpPr>
        <p:spPr>
          <a:xfrm>
            <a:off x="2223247" y="0"/>
            <a:ext cx="9968753" cy="1492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FDB239-7DCD-9D4C-90BB-1B5C76672A21}"/>
              </a:ext>
            </a:extLst>
          </p:cNvPr>
          <p:cNvSpPr/>
          <p:nvPr userDrawn="1"/>
        </p:nvSpPr>
        <p:spPr>
          <a:xfrm>
            <a:off x="0" y="0"/>
            <a:ext cx="3418541" cy="6858000"/>
          </a:xfrm>
          <a:prstGeom prst="rect">
            <a:avLst/>
          </a:prstGeom>
          <a:solidFill>
            <a:srgbClr val="003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A2FCAD-7D53-4747-B4E0-72E3C06F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11" y="1763486"/>
            <a:ext cx="2940698" cy="3930863"/>
          </a:xfrm>
        </p:spPr>
        <p:txBody>
          <a:bodyPr anchor="t">
            <a:normAutofit/>
          </a:bodyPr>
          <a:lstStyle>
            <a:lvl1pPr algn="l">
              <a:defRPr kumimoji="1" lang="ko-KR" altLang="en-US" sz="2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9C33D-C5B5-C046-A4B4-AB0365A5F7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54963" y="577049"/>
            <a:ext cx="7882813" cy="5708341"/>
          </a:xfrm>
        </p:spPr>
        <p:txBody>
          <a:bodyPr>
            <a:normAutofit/>
          </a:bodyPr>
          <a:lstStyle>
            <a:lvl1pPr marL="0" indent="0" algn="just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 dirty="0"/>
              <a:t>마스터 텍스트 스타일 편집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sz="1800" dirty="0"/>
              <a:t>둘째 수준</a:t>
            </a:r>
            <a:endParaRPr kumimoji="1" lang="en-US" altLang="ko-KR" sz="1800" dirty="0"/>
          </a:p>
          <a:p>
            <a:r>
              <a:rPr kumimoji="1" lang="en-US" altLang="ko-KR" sz="1800" dirty="0"/>
              <a:t>		&gt; </a:t>
            </a:r>
            <a:r>
              <a:rPr kumimoji="1" lang="ko-KR" altLang="en-US" sz="1600" dirty="0"/>
              <a:t>셋째 수준</a:t>
            </a:r>
            <a:endParaRPr kumimoji="1"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6122A11-6D17-334F-B2D8-A9B4B9B6947B}"/>
              </a:ext>
            </a:extLst>
          </p:cNvPr>
          <p:cNvSpPr txBox="1">
            <a:spLocks/>
          </p:cNvSpPr>
          <p:nvPr userDrawn="1"/>
        </p:nvSpPr>
        <p:spPr>
          <a:xfrm>
            <a:off x="231711" y="847747"/>
            <a:ext cx="2940698" cy="645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2D4B9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R" sz="4000" dirty="0">
                <a:solidFill>
                  <a:schemeClr val="bg1"/>
                </a:solidFill>
              </a:rPr>
              <a:t>CONTENTS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6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401B3E3-14CD-BE96-5DDB-04ADF5FE9D36}"/>
              </a:ext>
            </a:extLst>
          </p:cNvPr>
          <p:cNvSpPr/>
          <p:nvPr userDrawn="1"/>
        </p:nvSpPr>
        <p:spPr>
          <a:xfrm>
            <a:off x="-3880" y="0"/>
            <a:ext cx="12192002" cy="696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94F88-7C88-D9F7-8E19-B1076E4ADF5D}"/>
              </a:ext>
            </a:extLst>
          </p:cNvPr>
          <p:cNvSpPr/>
          <p:nvPr userDrawn="1"/>
        </p:nvSpPr>
        <p:spPr>
          <a:xfrm>
            <a:off x="365305" y="224350"/>
            <a:ext cx="466433" cy="900000"/>
          </a:xfrm>
          <a:prstGeom prst="rect">
            <a:avLst/>
          </a:prstGeom>
          <a:solidFill>
            <a:srgbClr val="0033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302F89-3D31-6E0E-A601-8196ED0EF508}"/>
              </a:ext>
            </a:extLst>
          </p:cNvPr>
          <p:cNvSpPr/>
          <p:nvPr userDrawn="1"/>
        </p:nvSpPr>
        <p:spPr>
          <a:xfrm>
            <a:off x="336000" y="6504316"/>
            <a:ext cx="10076539" cy="251663"/>
          </a:xfrm>
          <a:prstGeom prst="rect">
            <a:avLst/>
          </a:prstGeom>
          <a:solidFill>
            <a:srgbClr val="0033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9E88A794-DBE1-6A67-5F22-172CC03CB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04316"/>
            <a:ext cx="1801939" cy="25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34D8531-3774-45E9-BAE7-717B593970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F2B3F9-B6AF-EABA-8E3E-D66CE84761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540" y="6451235"/>
            <a:ext cx="766746" cy="3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2F50863-9A3A-8B1B-9458-E2C9C0B4DB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140" y="6451235"/>
            <a:ext cx="1019860" cy="370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01CA7-6470-2622-83C7-2EAE2FF0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21" y="243895"/>
            <a:ext cx="10260000" cy="661947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8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4DA97-AF80-E51D-FC24-C866E6F57207}"/>
              </a:ext>
            </a:extLst>
          </p:cNvPr>
          <p:cNvSpPr txBox="1">
            <a:spLocks/>
          </p:cNvSpPr>
          <p:nvPr userDrawn="1"/>
        </p:nvSpPr>
        <p:spPr>
          <a:xfrm>
            <a:off x="802433" y="1194317"/>
            <a:ext cx="10683551" cy="51878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ko-KR" altLang="en-US" sz="2000" dirty="0">
              <a:latin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FCA25-752C-C046-4088-46088C46A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62121" y="1242204"/>
            <a:ext cx="10260000" cy="49760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Google Shape;33;p32">
            <a:extLst>
              <a:ext uri="{FF2B5EF4-FFF2-40B4-BE49-F238E27FC236}">
                <a16:creationId xmlns:a16="http://schemas.microsoft.com/office/drawing/2014/main" id="{77A5668C-EA0C-2369-0F77-D70D68F04238}"/>
              </a:ext>
            </a:extLst>
          </p:cNvPr>
          <p:cNvSpPr txBox="1"/>
          <p:nvPr userDrawn="1"/>
        </p:nvSpPr>
        <p:spPr>
          <a:xfrm>
            <a:off x="962108" y="738657"/>
            <a:ext cx="10312800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B3C6E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7;g10afdd3bf0a_0_25">
            <a:extLst>
              <a:ext uri="{FF2B5EF4-FFF2-40B4-BE49-F238E27FC236}">
                <a16:creationId xmlns:a16="http://schemas.microsoft.com/office/drawing/2014/main" id="{3403A842-09C4-2581-8050-90F26D6B31F8}"/>
              </a:ext>
            </a:extLst>
          </p:cNvPr>
          <p:cNvSpPr txBox="1">
            <a:spLocks/>
          </p:cNvSpPr>
          <p:nvPr userDrawn="1"/>
        </p:nvSpPr>
        <p:spPr>
          <a:xfrm>
            <a:off x="939600" y="829169"/>
            <a:ext cx="10312800" cy="3407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altLang="ko-KR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9C7425E-385A-ABC9-EB44-20FC4E08A4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2121" y="783552"/>
            <a:ext cx="10260000" cy="340798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60907138-C16D-3215-8AB5-B40F0601E3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8373" y="6504316"/>
            <a:ext cx="7942242" cy="251663"/>
          </a:xfrm>
        </p:spPr>
        <p:txBody>
          <a:bodyPr numCol="2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ko-KR" altLang="en-US" sz="11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ko-KR" alt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E685F8-6ED9-1046-A451-B593D808F9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15"/>
            <a:ext cx="12192000" cy="1079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8EF9-D066-8D4F-B9DF-1C896527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33A333-4747-7048-8B52-9F23FF902B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639559" y="318205"/>
            <a:ext cx="1372155" cy="365607"/>
          </a:xfrm>
          <a:prstGeom prst="rect">
            <a:avLst/>
          </a:prstGeom>
        </p:spPr>
      </p:pic>
      <p:sp>
        <p:nvSpPr>
          <p:cNvPr id="8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81976" y="64494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F98E-D449-491A-BB66-07467C501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0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7322576-CAE4-EF44-9048-C1C33C6CFC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8EF9-D066-8D4F-B9DF-1C896527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3185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5BC142-1CCF-BD4B-BFA7-2A8B88378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8EF9-D066-8D4F-B9DF-1C896527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52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085EA2-9714-F447-B1D0-31B160B66F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15"/>
            <a:ext cx="12192000" cy="10795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E7D9EA-11C5-FF4E-B9C8-0ABD9506C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7584"/>
            <a:ext cx="5181600" cy="474937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68D82A8-4E18-1943-9B1C-1C330E6A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7584"/>
            <a:ext cx="5181600" cy="474937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271A24-4BD6-7245-B8F9-9C99416C4F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639559" y="318205"/>
            <a:ext cx="1372155" cy="3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4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E7D9EA-11C5-FF4E-B9C8-0ABD9506C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7584"/>
            <a:ext cx="5181600" cy="474937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68D82A8-4E18-1943-9B1C-1C330E6A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7584"/>
            <a:ext cx="5181600" cy="474937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503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55BC142-1CCF-BD4B-BFA7-2A8B88378B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1AE1E9-B4E5-564F-8133-0B12F4E9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EB9C124-11FD-2443-B432-C0BDA0A96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7584"/>
            <a:ext cx="5181600" cy="474937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A695ADA-97B1-C34F-970F-4F1272F24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7584"/>
            <a:ext cx="5181600" cy="4749379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312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1159B87-ADAA-0745-8E74-DED8A2AA78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15"/>
            <a:ext cx="12192000" cy="10795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2CE06A-804F-D640-A023-C2786F6D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37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F391B-50A7-F646-AF1D-A52447B7C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0473"/>
            <a:ext cx="5157787" cy="4017106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359681-0EF7-A242-AE4A-5B1A1D038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037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565EB-30C4-304E-978E-B59A21338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0473"/>
            <a:ext cx="5183188" cy="4017106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6F567B-160A-2B4B-BC8C-9DD91215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08" y="119271"/>
            <a:ext cx="9462052" cy="850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8414BD-6821-3C47-B269-2153F36331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639559" y="318205"/>
            <a:ext cx="1372155" cy="3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8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3EDD012-79BD-F048-9E7B-29D43EB8CCFA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5524F7-B1B1-3441-9D29-CC54EBB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08" y="119271"/>
            <a:ext cx="9462052" cy="85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AE3B2-7BFD-B546-9B74-267EDB1B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579" y="1288111"/>
            <a:ext cx="10312842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pic>
        <p:nvPicPr>
          <p:cNvPr id="7" name="Picture 2" descr="ver2_sizeup.png"/>
          <p:cNvPicPr>
            <a:picLocks noChangeAspect="1" noChangeArrowheads="1"/>
          </p:cNvPicPr>
          <p:nvPr userDrawn="1"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176" y="6410824"/>
            <a:ext cx="1266824" cy="44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181976" y="64494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6F98E-D449-491A-BB66-07467C501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9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9" r:id="rId2"/>
    <p:sldLayoutId id="2147483716" r:id="rId3"/>
    <p:sldLayoutId id="2147483797" r:id="rId4"/>
    <p:sldLayoutId id="2147483717" r:id="rId5"/>
    <p:sldLayoutId id="2147483720" r:id="rId6"/>
    <p:sldLayoutId id="2147483798" r:id="rId7"/>
    <p:sldLayoutId id="2147483725" r:id="rId8"/>
    <p:sldLayoutId id="2147483728" r:id="rId9"/>
    <p:sldLayoutId id="2147483732" r:id="rId10"/>
    <p:sldLayoutId id="2147483733" r:id="rId11"/>
    <p:sldLayoutId id="2147483744" r:id="rId12"/>
    <p:sldLayoutId id="2147483809" r:id="rId13"/>
    <p:sldLayoutId id="2147483817" r:id="rId14"/>
    <p:sldLayoutId id="2147483816" r:id="rId15"/>
    <p:sldLayoutId id="2147483815" r:id="rId16"/>
    <p:sldLayoutId id="2147483813" r:id="rId17"/>
    <p:sldLayoutId id="2147483814" r:id="rId18"/>
    <p:sldLayoutId id="2147483812" r:id="rId19"/>
    <p:sldLayoutId id="2147483811" r:id="rId20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27EF283-84CB-074C-874E-297B6CDD5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동적 프로그래밍</a:t>
            </a:r>
            <a:endParaRPr kumimoji="1" lang="ko-KR" altLang="en-US" sz="3000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3ED17B8-8B56-1242-816D-4D5B10AA3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김영민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2025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04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</a:t>
            </a:r>
            <a:r>
              <a:rPr kumimoji="1" lang="en-US" altLang="ko-KR" sz="2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</a:t>
            </a: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79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A2371-FEAD-AA66-8429-0C50FB8A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7EFA93-80C4-7E1B-F627-464EC6A70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10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A28E6DF0-202F-88FE-EEBD-10F4C259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5F4DC28-75F9-C374-CD84-E3FDC44192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반복적 정책 평가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K=1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EA8B17-2CF3-D486-D219-6B510956D6CC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5" name="그림 4" descr="텍스트, 스크린샷, 도표, 사각형이(가) 표시된 사진&#10;&#10;자동 생성된 설명">
            <a:extLst>
              <a:ext uri="{FF2B5EF4-FFF2-40B4-BE49-F238E27FC236}">
                <a16:creationId xmlns:a16="http://schemas.microsoft.com/office/drawing/2014/main" id="{D15CA89D-DE82-EB09-856A-B952D255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2" y="1963372"/>
            <a:ext cx="4875170" cy="3656378"/>
          </a:xfrm>
          <a:prstGeom prst="rect">
            <a:avLst/>
          </a:prstGeom>
        </p:spPr>
      </p:pic>
      <p:sp>
        <p:nvSpPr>
          <p:cNvPr id="10" name="아래로 구부러진 화살표[C] 9">
            <a:extLst>
              <a:ext uri="{FF2B5EF4-FFF2-40B4-BE49-F238E27FC236}">
                <a16:creationId xmlns:a16="http://schemas.microsoft.com/office/drawing/2014/main" id="{7E01E0B0-1509-59AA-B65F-0CA169A65648}"/>
              </a:ext>
            </a:extLst>
          </p:cNvPr>
          <p:cNvSpPr/>
          <p:nvPr/>
        </p:nvSpPr>
        <p:spPr>
          <a:xfrm>
            <a:off x="3361765" y="1301910"/>
            <a:ext cx="3133164" cy="11092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F1623-7821-184B-93DC-A100AC563360}"/>
              </a:ext>
            </a:extLst>
          </p:cNvPr>
          <p:cNvSpPr txBox="1"/>
          <p:nvPr/>
        </p:nvSpPr>
        <p:spPr>
          <a:xfrm>
            <a:off x="6133958" y="2598596"/>
            <a:ext cx="2574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0.25 x (0 + 0.9x0) - </a:t>
            </a:r>
            <a:r>
              <a:rPr kumimoji="1" lang="ko-KR" altLang="en-US" dirty="0"/>
              <a:t>상</a:t>
            </a:r>
            <a:endParaRPr kumimoji="1" lang="en-US" altLang="ko-KR" dirty="0"/>
          </a:p>
          <a:p>
            <a:r>
              <a:rPr kumimoji="1" lang="en-US" altLang="ko-KR" dirty="0"/>
              <a:t>0.25 x (0 + 0.9x0) - </a:t>
            </a:r>
            <a:r>
              <a:rPr kumimoji="1" lang="ko-KR" altLang="en-US" dirty="0"/>
              <a:t>하</a:t>
            </a:r>
            <a:endParaRPr kumimoji="1" lang="en-US" altLang="ko-KR" dirty="0"/>
          </a:p>
          <a:p>
            <a:r>
              <a:rPr kumimoji="1" lang="en-US" altLang="ko-KR" dirty="0"/>
              <a:t>0.25 x (0 + 0.9x0) - </a:t>
            </a:r>
            <a:r>
              <a:rPr kumimoji="1" lang="ko-KR" altLang="en-US" dirty="0"/>
              <a:t>좌</a:t>
            </a:r>
          </a:p>
          <a:p>
            <a:r>
              <a:rPr kumimoji="1" lang="en-US" altLang="ko-KR" dirty="0"/>
              <a:t>0.25 x (1 + 0.9x0) - </a:t>
            </a:r>
            <a:r>
              <a:rPr kumimoji="1" lang="ko-KR" altLang="en-US" dirty="0"/>
              <a:t>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0.25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4C032C-ABBB-C6B6-D87E-ACCB6679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09" y="5970582"/>
            <a:ext cx="400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6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C947F-6F44-85F4-0291-F3ADC002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2A86CA-9CF7-F278-0B26-149D57E70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11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BF3DE615-380C-3536-17AF-D13633E3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4B19CC-F6F0-0A6B-8767-3C25460138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반복적 정책 평가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K=23</a:t>
            </a:r>
          </a:p>
          <a:p>
            <a:pPr lvl="1"/>
            <a:r>
              <a:rPr lang="ko-KR" altLang="en-US" dirty="0">
                <a:latin typeface="+mj-lt"/>
              </a:rPr>
              <a:t>무작위 정책의 가치 함수</a:t>
            </a:r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C82FDC-CA6C-1E9E-8189-47CF083E15B8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CF894EA2-6981-827E-1CCE-1717BF9C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11" t="11645" r="9528" b="10094"/>
          <a:stretch/>
        </p:blipFill>
        <p:spPr>
          <a:xfrm>
            <a:off x="3810000" y="2595282"/>
            <a:ext cx="457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15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50BF5-C14B-5CE7-CBF7-4DEE0B5A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69F9F9-D60A-D955-C64D-D573C24CE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12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0BCA871D-223C-E182-1DF6-F248D160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8BE5059-CEFC-7745-74B5-B4C13D6228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sz="1800" dirty="0"/>
              <a:t>이전까지는 정책을 평가</a:t>
            </a:r>
            <a:endParaRPr lang="en-US" altLang="ko-KR" sz="1800" dirty="0"/>
          </a:p>
          <a:p>
            <a:pPr lvl="1"/>
            <a:r>
              <a:rPr lang="ko-KR" altLang="en-US" sz="1800" dirty="0"/>
              <a:t>정책을 수정하여 </a:t>
            </a:r>
            <a:r>
              <a:rPr lang="ko-KR" altLang="en-US" sz="1800" b="1" dirty="0"/>
              <a:t>개선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D97DFC-230E-F04C-28E3-BB864D3FB093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32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8102-22B7-0412-B87B-190B48ACA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D35D26-4BB6-FB25-19A4-9BEC513FF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13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3C30DDFE-3979-8072-26CC-5FAE32CF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8D2DD7C-9792-86CD-9B26-0C414ECF19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sz="1800" dirty="0"/>
              <a:t>최적 정책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1800" dirty="0"/>
              <a:t>국소적인 후보 중에서 최선의 행동을 선택</a:t>
            </a:r>
            <a:endParaRPr lang="en-US" altLang="ko-KR" sz="1800" dirty="0"/>
          </a:p>
          <a:p>
            <a:pPr lvl="1"/>
            <a:r>
              <a:rPr lang="ko-KR" altLang="en-US" sz="1800" dirty="0"/>
              <a:t>최적 가치 함수를 알면 최적 정책을 구할 수 있고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최적 정책이 있어야 최적 가치 함수를 알 수 있음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C6118C-2EF6-CBA8-30B8-29FD39A2D651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CF94C198-12AC-60F7-BB25-2E5841F3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08" r="17230"/>
          <a:stretch/>
        </p:blipFill>
        <p:spPr>
          <a:xfrm>
            <a:off x="1364973" y="1726648"/>
            <a:ext cx="5685181" cy="134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1520B-5A49-C3EE-9057-2EF94EEAB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2BE06F-A71B-C2B4-09E2-FAA49239E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14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1B76B414-09FB-749F-5615-09F16981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911D322F-EF91-45FA-78A2-037EABE7B91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정책 개선</a:t>
                </a:r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sz="1800" dirty="0"/>
                  <a:t>임의의 결정적 정책에 대하여</a:t>
                </a:r>
                <a:r>
                  <a:rPr lang="en-US" altLang="ko-KR" sz="1800" dirty="0"/>
                  <a:t>,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r>
                  <a:rPr lang="ko-KR" altLang="en-US" sz="1800" dirty="0"/>
                  <a:t>탐욕화를 수행해도 정책이 그대로라면 최적 정책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모든 상태 </a:t>
                </a:r>
                <a:r>
                  <a:rPr lang="en-US" altLang="ko-KR" sz="1800" dirty="0"/>
                  <a:t>s</a:t>
                </a:r>
                <a:r>
                  <a:rPr lang="ko-KR" altLang="en-US" sz="1800" dirty="0"/>
                  <a:t>에서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가 갱신되지 않는다면 최적 정책</a:t>
                </a:r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911D322F-EF91-45FA-78A2-037EABE7B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BD72FF5-AE58-DC26-7A21-E9606BBE1996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5" name="그림 4" descr="텍스트, 폰트, 화이트, 스크린샷이(가) 표시된 사진&#10;&#10;자동 생성된 설명">
            <a:extLst>
              <a:ext uri="{FF2B5EF4-FFF2-40B4-BE49-F238E27FC236}">
                <a16:creationId xmlns:a16="http://schemas.microsoft.com/office/drawing/2014/main" id="{1A6E4755-7F9F-DBD9-C264-42741ED3DA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877" r="18092"/>
          <a:stretch/>
        </p:blipFill>
        <p:spPr>
          <a:xfrm>
            <a:off x="1325218" y="1832664"/>
            <a:ext cx="5755844" cy="13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389A4-A528-A806-EBBA-6483AB507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256AE7-4499-7175-D70A-43C45146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15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123CD436-47BE-CDD3-EFCD-CF7167A3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A9E7ED1-E738-EB54-184F-37AA5589B25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sz="1800" dirty="0"/>
              <a:t>현재의 정책을 평가하여 가치 함수 계산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가치 함수를 바탕으로 </a:t>
            </a:r>
            <a:r>
              <a:rPr lang="ko-KR" altLang="en-US" sz="1800" dirty="0" err="1"/>
              <a:t>탐욕화된</a:t>
            </a:r>
            <a:r>
              <a:rPr lang="ko-KR" altLang="en-US" sz="1800" dirty="0"/>
              <a:t> 새로운 정책을 얻음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정책이 갱신되었는지 확인하고</a:t>
            </a:r>
            <a:r>
              <a:rPr lang="en-US" altLang="ko-KR" sz="1800" dirty="0"/>
              <a:t>, </a:t>
            </a:r>
            <a:r>
              <a:rPr lang="ko-KR" altLang="en-US" sz="1800" dirty="0"/>
              <a:t>갱신되지 않았다면 종료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3C6067-0279-91D2-244F-DE084117FD41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591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80DE-E3D8-4FE1-CD5E-495C8CC78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AA847E-FF53-FB0A-883D-3B0BED3A8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16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214E43B-AF3D-644F-8E85-1D9CCD95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F6FCF8D-162B-C250-F00B-394C3E89F0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처음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959A0-3547-68CD-6009-FC57FE4D351F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10FA5638-FE4C-AAAE-08ED-668B40E08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45" y="1793089"/>
            <a:ext cx="5059597" cy="37946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09C13B-F78C-D57F-2075-417F5930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76" y="1427115"/>
            <a:ext cx="5750779" cy="45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49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04B0-9F60-0340-6E4A-7F2E6733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A47D11-196D-30BA-E1EB-B8B515876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17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459BA8F4-80C7-B7EC-7289-5AF80D26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7B42E64-7B81-F83B-C66D-9C620378205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회</a:t>
            </a:r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E4F7F-34DD-D2D4-E0BD-A344793A205F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3C80C-9845-AFE8-08EB-46CC1CA6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64" y="1334588"/>
            <a:ext cx="5884436" cy="4711700"/>
          </a:xfrm>
          <a:prstGeom prst="rect">
            <a:avLst/>
          </a:prstGeom>
        </p:spPr>
      </p:pic>
      <p:pic>
        <p:nvPicPr>
          <p:cNvPr id="10" name="그림 9" descr="스크린샷, 사각형, 직사각형, 도표이(가) 표시된 사진&#10;&#10;자동 생성된 설명">
            <a:extLst>
              <a:ext uri="{FF2B5EF4-FFF2-40B4-BE49-F238E27FC236}">
                <a16:creationId xmlns:a16="http://schemas.microsoft.com/office/drawing/2014/main" id="{FA54705F-6EDC-3623-7F65-AB2D5021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1" y="1767504"/>
            <a:ext cx="4942861" cy="3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C0B45-97B2-7C6B-7717-99155B4C7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767077-A11C-C4DA-8B43-6AA68E91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18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F8D6058D-0ABE-F77F-DE02-1327B07A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EF1255C-9D14-F7A2-F0FC-ECC3B17773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2</a:t>
            </a:r>
            <a:r>
              <a:rPr lang="ko-KR" altLang="en-US" dirty="0">
                <a:latin typeface="+mj-lt"/>
              </a:rPr>
              <a:t>회</a:t>
            </a:r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B0F96-C4FB-6D01-01CA-34180154FF9F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6" name="그림 5" descr="스크린샷, 사각형, 직사각형, 도표이(가) 표시된 사진&#10;&#10;자동 생성된 설명">
            <a:extLst>
              <a:ext uri="{FF2B5EF4-FFF2-40B4-BE49-F238E27FC236}">
                <a16:creationId xmlns:a16="http://schemas.microsoft.com/office/drawing/2014/main" id="{8FB91E41-B922-1FCB-575B-A46B56291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1" y="1767504"/>
            <a:ext cx="4942861" cy="3707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CB0582-2299-BE9F-BC22-8725FA3C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266" y="1383350"/>
            <a:ext cx="5995079" cy="465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D29F8-7C04-4D60-DA1D-C54D9B010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91C990-F84D-0D24-B7D2-B177FBBD1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19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155BC052-3587-A6F9-BA0D-DA044C13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95BAF8A-6ECA-3ED0-A7F1-A209E13C29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개선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3</a:t>
            </a:r>
            <a:r>
              <a:rPr lang="ko-KR" altLang="en-US" dirty="0">
                <a:latin typeface="+mj-lt"/>
              </a:rPr>
              <a:t>회</a:t>
            </a:r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5373B-0EBC-495E-8EEA-8ED9C80E7477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5" name="그림 4" descr="스크린샷, 사각형, 직사각형, 도표이(가) 표시된 사진&#10;&#10;자동 생성된 설명">
            <a:extLst>
              <a:ext uri="{FF2B5EF4-FFF2-40B4-BE49-F238E27FC236}">
                <a16:creationId xmlns:a16="http://schemas.microsoft.com/office/drawing/2014/main" id="{5A303FC7-ED64-ABC6-9B37-FF34EACCC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1" y="1767504"/>
            <a:ext cx="4942861" cy="37071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43E1B0-CED6-AB9B-23D8-CA4CECDF0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76" y="2129864"/>
            <a:ext cx="6080380" cy="259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CBC6493-BA1A-4F79-8676-ABADEAA7386E}"/>
              </a:ext>
            </a:extLst>
          </p:cNvPr>
          <p:cNvSpPr txBox="1">
            <a:spLocks/>
          </p:cNvSpPr>
          <p:nvPr/>
        </p:nvSpPr>
        <p:spPr>
          <a:xfrm>
            <a:off x="3629391" y="2600311"/>
            <a:ext cx="7882813" cy="141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770FE-2B55-ABE3-4191-F4DFBD0986C4}"/>
              </a:ext>
            </a:extLst>
          </p:cNvPr>
          <p:cNvSpPr txBox="1"/>
          <p:nvPr/>
        </p:nvSpPr>
        <p:spPr>
          <a:xfrm>
            <a:off x="3781789" y="1009108"/>
            <a:ext cx="8585096" cy="3447098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+mj-lt"/>
                <a:cs typeface="Arial" panose="020B0604020202020204" pitchFamily="34" charset="0"/>
              </a:rPr>
              <a:t>정책 평가</a:t>
            </a:r>
            <a:endParaRPr lang="en-US" altLang="ko-KR" sz="30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lt"/>
                <a:cs typeface="Arial" panose="020B0604020202020204" pitchFamily="34" charset="0"/>
              </a:rPr>
              <a:t>반복적 정책 평가</a:t>
            </a:r>
            <a:endParaRPr lang="en-US" altLang="ko-KR" sz="24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lt"/>
                <a:cs typeface="Arial" panose="020B0604020202020204" pitchFamily="34" charset="0"/>
              </a:rPr>
              <a:t>정책 반복법</a:t>
            </a:r>
            <a:endParaRPr lang="en-US" altLang="ko-KR" sz="24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lt"/>
                <a:cs typeface="Arial" panose="020B0604020202020204" pitchFamily="34" charset="0"/>
              </a:rPr>
              <a:t>가치 반복법</a:t>
            </a:r>
            <a:endParaRPr lang="en-US" altLang="ko-KR" sz="2400" dirty="0">
              <a:latin typeface="+mj-lt"/>
              <a:cs typeface="Arial" panose="020B0604020202020204" pitchFamily="34" charset="0"/>
            </a:endParaRPr>
          </a:p>
          <a:p>
            <a:pPr lvl="2"/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29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06D7B-FF5C-1951-0DDB-231F1101A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7F35A29-58C6-F39D-09F8-5AFC5802F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20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EE0ECBEE-38AD-F7F0-8F13-D889FAAC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반복법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84A07DDC-674E-AA2B-CEA9-0C83E967FBA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정책 개선</a:t>
                </a:r>
                <a:endParaRPr lang="en-US" altLang="ko-KR" dirty="0">
                  <a:latin typeface="+mj-lt"/>
                </a:endParaRPr>
              </a:p>
              <a:p>
                <a:pPr lvl="1"/>
                <a:r>
                  <a:rPr lang="en-US" altLang="ko-KR" dirty="0">
                    <a:latin typeface="+mj-lt"/>
                  </a:rPr>
                  <a:t>4</a:t>
                </a:r>
                <a:r>
                  <a:rPr lang="ko-KR" altLang="en-US" dirty="0">
                    <a:latin typeface="+mj-lt"/>
                  </a:rPr>
                  <a:t>회</a:t>
                </a:r>
                <a:r>
                  <a:rPr lang="en-US" altLang="ko-KR" dirty="0">
                    <a:latin typeface="+mj-lt"/>
                  </a:rPr>
                  <a:t>, </a:t>
                </a:r>
                <a:r>
                  <a:rPr lang="ko-KR" altLang="en-US" dirty="0" err="1">
                    <a:latin typeface="+mj-lt"/>
                  </a:rPr>
                  <a:t>변화없음</a:t>
                </a:r>
                <a:r>
                  <a:rPr lang="ko-KR" altLang="en-US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>
                    <a:latin typeface="+mj-lt"/>
                  </a:rPr>
                  <a:t>최적 정책</a:t>
                </a:r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84A07DDC-674E-AA2B-CEA9-0C83E967F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16EBE28-DC05-09A1-CB5F-C072A4F21B79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6" name="그림 5" descr="스크린샷, 사각형, 직사각형, 도표이(가) 표시된 사진&#10;&#10;자동 생성된 설명">
            <a:extLst>
              <a:ext uri="{FF2B5EF4-FFF2-40B4-BE49-F238E27FC236}">
                <a16:creationId xmlns:a16="http://schemas.microsoft.com/office/drawing/2014/main" id="{B02E2F7F-11AA-B8A3-2E43-16B4677A1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51" y="1767504"/>
            <a:ext cx="4942862" cy="37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EEB57-18CD-A9A0-ACB3-57410092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389F30-0900-6D81-3DC6-EF47EADB7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21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FEBFF3C0-8651-381A-A407-CF31E5AD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834DA93-60AE-7159-4B02-C5E425EAD6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평가와 개선을 반복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평가와 개선이 교대로 반복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일반화한 정책 반복 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작업이 끝나기 전에 전환</a:t>
            </a:r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58DAD-3D22-3B74-943F-1BEE32FEB51F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라인, 도표, 경사이(가) 표시된 사진&#10;&#10;자동 생성된 설명">
            <a:extLst>
              <a:ext uri="{FF2B5EF4-FFF2-40B4-BE49-F238E27FC236}">
                <a16:creationId xmlns:a16="http://schemas.microsoft.com/office/drawing/2014/main" id="{7D969308-3796-0B70-EF78-0B0C0EF631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79"/>
          <a:stretch/>
        </p:blipFill>
        <p:spPr>
          <a:xfrm>
            <a:off x="1677829" y="2595281"/>
            <a:ext cx="3581400" cy="2542957"/>
          </a:xfrm>
          <a:prstGeom prst="rect">
            <a:avLst/>
          </a:prstGeom>
        </p:spPr>
      </p:pic>
      <p:pic>
        <p:nvPicPr>
          <p:cNvPr id="8" name="그림 7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1AA5DEBB-9B18-550E-46C6-8CC5787910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179"/>
          <a:stretch/>
        </p:blipFill>
        <p:spPr>
          <a:xfrm>
            <a:off x="7553672" y="2595281"/>
            <a:ext cx="3581400" cy="25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81DE2-274B-5EB0-97DC-E40F5AAB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AC085D-16FD-894C-A485-280FC3DA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22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A7F30220-9282-6DDB-771A-14DBA228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14D3C621-DA30-0B6E-2388-4A4DF38D4EE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평가와 개선을 반복</a:t>
                </a:r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dirty="0">
                    <a:latin typeface="+mj-lt"/>
                  </a:rPr>
                  <a:t>평가와 개선을 </a:t>
                </a:r>
                <a:r>
                  <a:rPr lang="ko-KR" altLang="en-US" b="1" dirty="0">
                    <a:latin typeface="+mj-lt"/>
                  </a:rPr>
                  <a:t>최소한</a:t>
                </a:r>
                <a:r>
                  <a:rPr lang="ko-KR" altLang="en-US" dirty="0">
                    <a:latin typeface="+mj-lt"/>
                  </a:rPr>
                  <a:t>으로 수행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b="1" dirty="0"/>
                  <a:t> </a:t>
                </a:r>
                <a:r>
                  <a:rPr lang="ko-KR" altLang="en-US" sz="1800" dirty="0"/>
                  <a:t>가치 반복법</a:t>
                </a:r>
                <a:endParaRPr lang="en-US" altLang="ko-KR" sz="1800" b="1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14D3C621-DA30-0B6E-2388-4A4DF38D4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282CD0E-F77B-4A03-2B65-737F43B0CD32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라인, 도표, 경사이(가) 표시된 사진&#10;&#10;자동 생성된 설명">
            <a:extLst>
              <a:ext uri="{FF2B5EF4-FFF2-40B4-BE49-F238E27FC236}">
                <a16:creationId xmlns:a16="http://schemas.microsoft.com/office/drawing/2014/main" id="{32D41150-DBE1-FEBB-8768-F69A6EE8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179"/>
          <a:stretch/>
        </p:blipFill>
        <p:spPr>
          <a:xfrm>
            <a:off x="1677829" y="2595281"/>
            <a:ext cx="3581400" cy="2542957"/>
          </a:xfrm>
          <a:prstGeom prst="rect">
            <a:avLst/>
          </a:prstGeom>
        </p:spPr>
      </p:pic>
      <p:pic>
        <p:nvPicPr>
          <p:cNvPr id="8" name="그림 7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7FB4CD39-24C2-5901-244B-24477F4BE7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179"/>
          <a:stretch/>
        </p:blipFill>
        <p:spPr>
          <a:xfrm>
            <a:off x="7553672" y="2595281"/>
            <a:ext cx="3581400" cy="25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4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CA1ED-320A-3BAA-AB49-0379A5A45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9CE67D-1416-EB92-7394-DD98E44C1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23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3716EDE2-274B-D6B9-E538-3A6142A6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65CA3C9-462D-78EB-789C-256BC740EE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 계산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/>
              <a:t>개선 단계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평가 단계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EF6DBE-101D-A2B4-70E9-86F714FDA49E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8A3183-3B90-ABBC-F85D-D5CB3E6B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24" r="17542"/>
          <a:stretch/>
        </p:blipFill>
        <p:spPr>
          <a:xfrm>
            <a:off x="1385048" y="3429000"/>
            <a:ext cx="6333564" cy="7920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AA0A72E-082F-BFFC-D538-AEBFE657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34" r="18885"/>
          <a:stretch/>
        </p:blipFill>
        <p:spPr>
          <a:xfrm>
            <a:off x="1385048" y="1890063"/>
            <a:ext cx="6225988" cy="846821"/>
          </a:xfrm>
          <a:prstGeom prst="rect">
            <a:avLst/>
          </a:prstGeom>
        </p:spPr>
      </p:pic>
      <p:pic>
        <p:nvPicPr>
          <p:cNvPr id="14" name="그림 13" descr="텍스트, 폰트, 화이트, 서예이(가) 표시된 사진&#10;&#10;자동 생성된 설명">
            <a:extLst>
              <a:ext uri="{FF2B5EF4-FFF2-40B4-BE49-F238E27FC236}">
                <a16:creationId xmlns:a16="http://schemas.microsoft.com/office/drawing/2014/main" id="{6BBACA40-9C80-A713-45A7-F16373D460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232" r="21671"/>
          <a:stretch/>
        </p:blipFill>
        <p:spPr>
          <a:xfrm>
            <a:off x="1385048" y="4476466"/>
            <a:ext cx="5096434" cy="119871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D7D91BC6-7D12-9355-0F30-DA1D1543DFBE}"/>
              </a:ext>
            </a:extLst>
          </p:cNvPr>
          <p:cNvCxnSpPr>
            <a:cxnSpLocks/>
          </p:cNvCxnSpPr>
          <p:nvPr/>
        </p:nvCxnSpPr>
        <p:spPr>
          <a:xfrm flipV="1">
            <a:off x="2998693" y="3523129"/>
            <a:ext cx="874060" cy="4888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4569D6D-30A3-82D4-60FC-D967F2452F4E}"/>
              </a:ext>
            </a:extLst>
          </p:cNvPr>
          <p:cNvSpPr/>
          <p:nvPr/>
        </p:nvSpPr>
        <p:spPr>
          <a:xfrm>
            <a:off x="3818965" y="2003612"/>
            <a:ext cx="3697941" cy="4975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768E4F8-2CF8-80A3-3DE9-3258C61054D1}"/>
              </a:ext>
            </a:extLst>
          </p:cNvPr>
          <p:cNvSpPr/>
          <p:nvPr/>
        </p:nvSpPr>
        <p:spPr>
          <a:xfrm>
            <a:off x="2971800" y="5032211"/>
            <a:ext cx="3307978" cy="4975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75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7D61C-999F-1D31-197F-E7F25163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9549A5-B3DE-4A67-35AB-9A950B5AE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24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5BA2ADA5-C7A3-AF77-6D39-D8491432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948F3D1-F679-816B-689A-C9F5247908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 계산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/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38B99F-B743-7E91-F73F-D02A12723252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722E0C14-19AC-BF2A-C445-4659B9F269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03"/>
          <a:stretch/>
        </p:blipFill>
        <p:spPr>
          <a:xfrm>
            <a:off x="1110624" y="1667435"/>
            <a:ext cx="6662776" cy="26209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8108EB-F263-B0F3-2B50-DB3EA25B28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83" r="20364"/>
          <a:stretch/>
        </p:blipFill>
        <p:spPr>
          <a:xfrm>
            <a:off x="1110624" y="4999560"/>
            <a:ext cx="5459506" cy="7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7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36B0B-BCC7-6F40-2E40-CAF43CA83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FC0183-C053-70FB-B8FC-59D5D6126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25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A78CD3D4-E530-ADDF-8F5D-81A2707C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724D904-595F-A41E-1D34-2AFCAC1412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 계산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/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BFA5D0-E499-C160-F967-D0EFA664A57A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16" name="그림 15" descr="텍스트, 스크린샷, 도표, 사각형이(가) 표시된 사진&#10;&#10;자동 생성된 설명">
            <a:extLst>
              <a:ext uri="{FF2B5EF4-FFF2-40B4-BE49-F238E27FC236}">
                <a16:creationId xmlns:a16="http://schemas.microsoft.com/office/drawing/2014/main" id="{C2446270-8D02-9E50-9746-A77C9145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21" y="1500935"/>
            <a:ext cx="5842000" cy="438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DF5C00B-EBBA-4377-11EB-EBD82B6FB7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83" r="20364"/>
          <a:stretch/>
        </p:blipFill>
        <p:spPr>
          <a:xfrm>
            <a:off x="718351" y="5872665"/>
            <a:ext cx="5459506" cy="728907"/>
          </a:xfrm>
          <a:prstGeom prst="rect">
            <a:avLst/>
          </a:prstGeom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2DB5C2C-63DC-A0C7-C825-0DDB1466DF9F}"/>
              </a:ext>
            </a:extLst>
          </p:cNvPr>
          <p:cNvCxnSpPr>
            <a:cxnSpLocks/>
          </p:cNvCxnSpPr>
          <p:nvPr/>
        </p:nvCxnSpPr>
        <p:spPr>
          <a:xfrm flipV="1">
            <a:off x="2380128" y="5997388"/>
            <a:ext cx="1411943" cy="4514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38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E0A5-9059-2A28-898E-77AB6DC0B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72BCE8-94D9-13A0-9393-4CFA2A583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26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F9632033-4621-D221-75ED-EB29024B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4E471B6-A0E7-E9B3-0D6F-F8201F4F97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 계산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/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FE1501-B568-D645-D623-F204AD6257CC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스크린샷, 도표, 사각형이(가) 표시된 사진&#10;&#10;자동 생성된 설명">
            <a:extLst>
              <a:ext uri="{FF2B5EF4-FFF2-40B4-BE49-F238E27FC236}">
                <a16:creationId xmlns:a16="http://schemas.microsoft.com/office/drawing/2014/main" id="{7973EDFB-0093-3C83-2E2E-0BC616599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32" y="1499689"/>
            <a:ext cx="5842000" cy="438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6503CF-9D3B-8502-9935-8694971498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83" r="20364"/>
          <a:stretch/>
        </p:blipFill>
        <p:spPr>
          <a:xfrm>
            <a:off x="718351" y="5872665"/>
            <a:ext cx="5459506" cy="728907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342B3F5-0D23-E57F-3C2F-85D5B5FFB08F}"/>
              </a:ext>
            </a:extLst>
          </p:cNvPr>
          <p:cNvCxnSpPr>
            <a:cxnSpLocks/>
          </p:cNvCxnSpPr>
          <p:nvPr/>
        </p:nvCxnSpPr>
        <p:spPr>
          <a:xfrm flipV="1">
            <a:off x="2380128" y="5908510"/>
            <a:ext cx="1264024" cy="567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6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02BEC-4F73-A370-3021-A663DB3FE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4CA37D-FA46-E4EF-9436-31C05BD79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27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F4E5198B-6709-BB7E-9613-8E5FFC10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A2CE91B-CA37-06CF-74B3-CCB90C6FFB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 계산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dirty="0"/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89220-D39F-F6E0-4B53-F75C1E8C1BA0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스크린샷, 도표, 사각형이(가) 표시된 사진&#10;&#10;자동 생성된 설명">
            <a:extLst>
              <a:ext uri="{FF2B5EF4-FFF2-40B4-BE49-F238E27FC236}">
                <a16:creationId xmlns:a16="http://schemas.microsoft.com/office/drawing/2014/main" id="{DB3F5567-B842-E8D7-35D1-B3239EDA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32" y="1499689"/>
            <a:ext cx="5842000" cy="438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CAE636-DED5-9158-05E5-081729C6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83" r="20364"/>
          <a:stretch/>
        </p:blipFill>
        <p:spPr>
          <a:xfrm>
            <a:off x="718351" y="5872665"/>
            <a:ext cx="5459506" cy="728907"/>
          </a:xfrm>
          <a:prstGeom prst="rect">
            <a:avLst/>
          </a:prstGeom>
        </p:spPr>
      </p:pic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D234EA7-5192-8418-1529-30817217CF2F}"/>
              </a:ext>
            </a:extLst>
          </p:cNvPr>
          <p:cNvCxnSpPr>
            <a:cxnSpLocks/>
          </p:cNvCxnSpPr>
          <p:nvPr/>
        </p:nvCxnSpPr>
        <p:spPr>
          <a:xfrm flipV="1">
            <a:off x="2380128" y="5908510"/>
            <a:ext cx="1264024" cy="567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27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5EEA7-AF59-3E16-F20A-66FEA7D5A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325201-9A0E-FAF4-C914-5EA46F14E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28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9653F0EE-B256-6478-8AED-A3B6E5D5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A76C97B-7F9E-15CF-DF81-7BEAA4910F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가치 반복법 계산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최적 가치를 통해 최적 정책을 구할 수 있음</a:t>
            </a:r>
            <a:endParaRPr lang="en-US" altLang="ko-KR" dirty="0"/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95B5FF-FEB4-F21D-9513-87A372470B57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6" name="그림 5" descr="스크린샷, 사각형, 직사각형, 도표이(가) 표시된 사진&#10;&#10;자동 생성된 설명">
            <a:extLst>
              <a:ext uri="{FF2B5EF4-FFF2-40B4-BE49-F238E27FC236}">
                <a16:creationId xmlns:a16="http://schemas.microsoft.com/office/drawing/2014/main" id="{5B743615-7973-945F-BB0E-524E706D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89" t="10887" r="6890" b="8703"/>
          <a:stretch/>
        </p:blipFill>
        <p:spPr>
          <a:xfrm>
            <a:off x="3818965" y="1976718"/>
            <a:ext cx="4791636" cy="3523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0ABA9A-A204-3925-46F0-938EA0B35B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83" r="20364"/>
          <a:stretch/>
        </p:blipFill>
        <p:spPr>
          <a:xfrm>
            <a:off x="718351" y="5872665"/>
            <a:ext cx="5459506" cy="728907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83B3EC9-AC70-51FA-97F2-BC3B497A3315}"/>
              </a:ext>
            </a:extLst>
          </p:cNvPr>
          <p:cNvCxnSpPr>
            <a:cxnSpLocks/>
          </p:cNvCxnSpPr>
          <p:nvPr/>
        </p:nvCxnSpPr>
        <p:spPr>
          <a:xfrm flipV="1">
            <a:off x="2380128" y="5908510"/>
            <a:ext cx="1264024" cy="567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0D99-3806-96E2-7C88-3BDA5605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823D5B-1E54-148E-88DC-623163E56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29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A24D9488-3E17-A5F4-093A-232279E9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결론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43721AE-237B-F3D7-E95E-5F50EEBEF0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동적 프로그래밍을 이용하여 최적 가치 함수에 도달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최적 가치 함수를 통해 최적 정책을 얻음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CCB6F-D5EA-5458-5A99-98D12A51ADAE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69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3051-628E-6722-033B-8BA68F659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230005-7C81-1688-8AAA-569062712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3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C3CA57D7-4D7B-A724-EC5F-11E160A7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8BD7C4CD-7313-2BA7-358A-57759A96489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정책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>
                    <a:latin typeface="+mj-lt"/>
                  </a:rPr>
                  <a:t>가 주어졌을 때</a:t>
                </a:r>
                <a:r>
                  <a:rPr lang="en-US" altLang="ko-KR" dirty="0">
                    <a:latin typeface="+mj-lt"/>
                  </a:rPr>
                  <a:t>, </a:t>
                </a:r>
                <a:r>
                  <a:rPr lang="ko-KR" altLang="en-US" dirty="0">
                    <a:latin typeface="+mj-lt"/>
                  </a:rPr>
                  <a:t>그 정책의 가치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>
                    <a:latin typeface="+mj-lt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 err="1">
                    <a:latin typeface="+mj-lt"/>
                  </a:rPr>
                  <a:t>를</a:t>
                </a:r>
                <a:r>
                  <a:rPr lang="ko-KR" altLang="en-US" dirty="0">
                    <a:latin typeface="+mj-lt"/>
                  </a:rPr>
                  <a:t> 구하는 문제</a:t>
                </a:r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sz="1800" dirty="0" err="1">
                    <a:latin typeface="+mj-lt"/>
                  </a:rPr>
                  <a:t>벨만</a:t>
                </a:r>
                <a:r>
                  <a:rPr lang="ko-KR" altLang="en-US" sz="1800" dirty="0">
                    <a:latin typeface="+mj-lt"/>
                  </a:rPr>
                  <a:t> 방정식 </a:t>
                </a:r>
                <a:r>
                  <a:rPr lang="en-US" altLang="ko-KR" sz="1800" dirty="0">
                    <a:latin typeface="+mj-lt"/>
                  </a:rPr>
                  <a:t>: </a:t>
                </a:r>
                <a:r>
                  <a:rPr lang="ko-KR" altLang="en-US" sz="1800" dirty="0">
                    <a:latin typeface="+mj-lt"/>
                  </a:rPr>
                  <a:t>현재 상태 </a:t>
                </a:r>
                <a:r>
                  <a:rPr lang="en-US" altLang="ko-KR" sz="1800" dirty="0">
                    <a:latin typeface="+mj-lt"/>
                  </a:rPr>
                  <a:t>s</a:t>
                </a:r>
                <a:r>
                  <a:rPr lang="ko-KR" altLang="en-US" sz="1800" dirty="0">
                    <a:latin typeface="+mj-lt"/>
                  </a:rPr>
                  <a:t>의 가치 함수와 다음 상태 </a:t>
                </a:r>
                <a:r>
                  <a:rPr lang="en-US" altLang="ko-KR" sz="1800" dirty="0">
                    <a:latin typeface="+mj-lt"/>
                  </a:rPr>
                  <a:t>s’</a:t>
                </a:r>
                <a:r>
                  <a:rPr lang="ko-KR" altLang="en-US" sz="1800" dirty="0">
                    <a:latin typeface="+mj-lt"/>
                  </a:rPr>
                  <a:t>의 가치 함수의 관계</a:t>
                </a:r>
                <a:endParaRPr lang="en-US" altLang="ko-KR" sz="18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endParaRPr lang="en-US" altLang="ko-KR" sz="18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8BD7C4CD-7313-2BA7-358A-57759A964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1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27FE915-0BEE-6E47-9719-EDE529A08B27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0F389E-2E48-3EF5-A860-A0952DE327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124" r="20072"/>
          <a:stretch/>
        </p:blipFill>
        <p:spPr>
          <a:xfrm>
            <a:off x="1876236" y="3095951"/>
            <a:ext cx="8896286" cy="117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6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E1C2-DB7F-520F-9478-BB7439A4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99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5391F-16B3-1E32-1FA2-A06A9AC2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B6A12C-90AA-71A0-F675-F117ADF67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4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736B3771-75E0-51BC-D7FF-4CD866D2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F445EE2F-1600-3DF4-22E8-E35EC5150F1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정책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>
                    <a:latin typeface="+mj-lt"/>
                  </a:rPr>
                  <a:t>가 주어졌을 때</a:t>
                </a:r>
                <a:r>
                  <a:rPr lang="en-US" altLang="ko-KR" dirty="0">
                    <a:latin typeface="+mj-lt"/>
                  </a:rPr>
                  <a:t>, </a:t>
                </a:r>
                <a:r>
                  <a:rPr lang="ko-KR" altLang="en-US" dirty="0">
                    <a:latin typeface="+mj-lt"/>
                  </a:rPr>
                  <a:t>그 정책의 가치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>
                    <a:latin typeface="+mj-lt"/>
                  </a:rPr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>
                    <a:latin typeface="+mj-lt"/>
                  </a:rPr>
                  <a:t> </a:t>
                </a:r>
                <a:r>
                  <a:rPr lang="ko-KR" altLang="en-US" dirty="0" err="1">
                    <a:latin typeface="+mj-lt"/>
                  </a:rPr>
                  <a:t>를</a:t>
                </a:r>
                <a:r>
                  <a:rPr lang="ko-KR" altLang="en-US" dirty="0">
                    <a:latin typeface="+mj-lt"/>
                  </a:rPr>
                  <a:t> 구하는 문제</a:t>
                </a:r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sz="1800" dirty="0" err="1">
                    <a:latin typeface="+mj-lt"/>
                  </a:rPr>
                  <a:t>벨만</a:t>
                </a:r>
                <a:r>
                  <a:rPr lang="ko-KR" altLang="en-US" sz="1800" dirty="0">
                    <a:latin typeface="+mj-lt"/>
                  </a:rPr>
                  <a:t> 방정식을 </a:t>
                </a:r>
                <a:r>
                  <a:rPr lang="en-US" altLang="ko-KR" sz="1800" b="1" dirty="0">
                    <a:latin typeface="+mj-lt"/>
                  </a:rPr>
                  <a:t>‘</a:t>
                </a:r>
                <a:r>
                  <a:rPr lang="ko-KR" altLang="en-US" sz="1800" b="1" dirty="0" err="1">
                    <a:latin typeface="+mj-lt"/>
                  </a:rPr>
                  <a:t>갱신식</a:t>
                </a:r>
                <a:r>
                  <a:rPr lang="en-US" altLang="ko-KR" sz="1800" b="1" dirty="0">
                    <a:latin typeface="+mj-lt"/>
                  </a:rPr>
                  <a:t>’</a:t>
                </a:r>
                <a:r>
                  <a:rPr lang="ko-KR" altLang="en-US" sz="1800" dirty="0" err="1">
                    <a:latin typeface="+mj-lt"/>
                  </a:rPr>
                  <a:t>으로</a:t>
                </a:r>
                <a:r>
                  <a:rPr lang="ko-KR" altLang="en-US" sz="1800" dirty="0">
                    <a:latin typeface="+mj-lt"/>
                  </a:rPr>
                  <a:t> 변형</a:t>
                </a:r>
                <a:endParaRPr lang="en-US" altLang="ko-KR" sz="1800" dirty="0">
                  <a:latin typeface="+mj-lt"/>
                </a:endParaRPr>
              </a:p>
              <a:p>
                <a:pPr lvl="1"/>
                <a:r>
                  <a:rPr lang="ko-KR" altLang="en-US" sz="1800" b="1" dirty="0">
                    <a:latin typeface="+mj-lt"/>
                  </a:rPr>
                  <a:t>다음 상태의 가치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 err="1">
                    <a:latin typeface="+mj-lt"/>
                  </a:rPr>
                  <a:t>를</a:t>
                </a:r>
                <a:r>
                  <a:rPr lang="ko-KR" altLang="en-US" sz="1800" dirty="0">
                    <a:latin typeface="+mj-lt"/>
                  </a:rPr>
                  <a:t> 이용하여 </a:t>
                </a:r>
                <a:r>
                  <a:rPr lang="ko-KR" altLang="en-US" sz="1800" b="1" dirty="0">
                    <a:latin typeface="+mj-lt"/>
                  </a:rPr>
                  <a:t>지금 상태의 가치 함수</a:t>
                </a:r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1800" dirty="0" err="1">
                    <a:latin typeface="+mj-lt"/>
                  </a:rPr>
                  <a:t>를</a:t>
                </a:r>
                <a:r>
                  <a:rPr lang="ko-KR" altLang="en-US" sz="1800" dirty="0">
                    <a:latin typeface="+mj-lt"/>
                  </a:rPr>
                  <a:t> 갱신</a:t>
                </a:r>
                <a:endParaRPr lang="en-US" altLang="ko-KR" sz="1800" dirty="0">
                  <a:latin typeface="+mj-lt"/>
                </a:endParaRPr>
              </a:p>
              <a:p>
                <a:pPr lvl="1"/>
                <a:r>
                  <a:rPr lang="ko-KR" altLang="en-US" sz="1800" dirty="0">
                    <a:latin typeface="+mj-lt"/>
                  </a:rPr>
                  <a:t>이를 반복하여 최종 목표인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 err="1">
                    <a:latin typeface="+mj-lt"/>
                  </a:rPr>
                  <a:t>에</a:t>
                </a:r>
                <a:r>
                  <a:rPr lang="ko-KR" altLang="en-US" sz="1800" dirty="0">
                    <a:latin typeface="+mj-lt"/>
                  </a:rPr>
                  <a:t> </a:t>
                </a:r>
                <a:r>
                  <a:rPr lang="ko-KR" altLang="en-US" sz="1800" dirty="0" err="1">
                    <a:latin typeface="+mj-lt"/>
                  </a:rPr>
                  <a:t>가까워짐</a:t>
                </a:r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F445EE2F-1600-3DF4-22E8-E35EC51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11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7F33F4F-F7E5-A0A0-A4C1-C7CD2AE4DE3F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9859A-7B23-92D7-2F23-1287F21E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80" r="18309"/>
          <a:stretch/>
        </p:blipFill>
        <p:spPr>
          <a:xfrm>
            <a:off x="2243197" y="3170193"/>
            <a:ext cx="8162364" cy="104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9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F768-FD5F-BA89-32C3-9F823E8E1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8A65B9-F1C8-4C83-E763-8ACDB159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5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F88B64CF-57CE-7A5A-ABDA-C51E9F9B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A4EC95BC-5B16-75BF-00D6-DDE3DE98F8F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반복적 정책 평가</a:t>
                </a:r>
                <a:endParaRPr lang="en-US" altLang="ko-KR" dirty="0">
                  <a:latin typeface="+mj-lt"/>
                </a:endParaRPr>
              </a:p>
              <a:p>
                <a:pPr lvl="1"/>
                <a:r>
                  <a:rPr lang="ko-KR" altLang="en-US" dirty="0">
                    <a:latin typeface="+mj-lt"/>
                  </a:rPr>
                  <a:t>무작위 정책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>
                    <a:latin typeface="+mj-lt"/>
                  </a:rPr>
                  <a:t> (</a:t>
                </a:r>
                <a:r>
                  <a:rPr lang="ko-KR" altLang="en-US" dirty="0">
                    <a:latin typeface="+mj-lt"/>
                  </a:rPr>
                  <a:t>왼쪽</a:t>
                </a:r>
                <a:r>
                  <a:rPr lang="en-US" altLang="ko-KR" dirty="0">
                    <a:latin typeface="+mj-lt"/>
                  </a:rPr>
                  <a:t>, </a:t>
                </a:r>
                <a:r>
                  <a:rPr lang="ko-KR" altLang="en-US" dirty="0">
                    <a:latin typeface="+mj-lt"/>
                  </a:rPr>
                  <a:t>오른쪽 이동 확률 </a:t>
                </a:r>
                <a:r>
                  <a:rPr lang="en-US" altLang="ko-KR" dirty="0">
                    <a:latin typeface="+mj-lt"/>
                  </a:rPr>
                  <a:t>0.5)</a:t>
                </a:r>
              </a:p>
              <a:p>
                <a:pPr lvl="1"/>
                <a:r>
                  <a:rPr lang="ko-KR" altLang="en-US" dirty="0">
                    <a:latin typeface="+mj-lt"/>
                  </a:rPr>
                  <a:t>상태전이는 결정적</a:t>
                </a:r>
                <a:endParaRPr lang="en-US" altLang="ko-KR" dirty="0">
                  <a:latin typeface="+mj-lt"/>
                </a:endParaRPr>
              </a:p>
              <a:p>
                <a:pPr lvl="2"/>
                <a:r>
                  <a:rPr lang="ko-KR" altLang="en-US" dirty="0">
                    <a:latin typeface="+mj-lt"/>
                  </a:rPr>
                  <a:t>어떤 상태 </a:t>
                </a:r>
                <a:r>
                  <a:rPr lang="en-US" altLang="ko-KR" dirty="0">
                    <a:latin typeface="+mj-lt"/>
                  </a:rPr>
                  <a:t>s</a:t>
                </a:r>
                <a:r>
                  <a:rPr lang="ko-KR" altLang="en-US" dirty="0">
                    <a:latin typeface="+mj-lt"/>
                  </a:rPr>
                  <a:t>에서 행동 </a:t>
                </a:r>
                <a:r>
                  <a:rPr lang="en-US" altLang="ko-KR" dirty="0">
                    <a:latin typeface="+mj-lt"/>
                  </a:rPr>
                  <a:t>a</a:t>
                </a:r>
                <a:r>
                  <a:rPr lang="ko-KR" altLang="en-US" dirty="0" err="1">
                    <a:latin typeface="+mj-lt"/>
                  </a:rPr>
                  <a:t>를</a:t>
                </a:r>
                <a:r>
                  <a:rPr lang="ko-KR" altLang="en-US" dirty="0">
                    <a:latin typeface="+mj-lt"/>
                  </a:rPr>
                  <a:t> 수행하면 다음 상태 </a:t>
                </a:r>
                <a:r>
                  <a:rPr lang="en-US" altLang="ko-KR" dirty="0">
                    <a:latin typeface="+mj-lt"/>
                  </a:rPr>
                  <a:t>s’</a:t>
                </a:r>
                <a:r>
                  <a:rPr lang="ko-KR" altLang="en-US" dirty="0">
                    <a:latin typeface="+mj-lt"/>
                  </a:rPr>
                  <a:t>는 한 가지로 귀결</a:t>
                </a: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A4EC95BC-5B16-75BF-00D6-DDE3DE98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F7F4EEC-BF01-31DB-C368-BA592F360BC5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379CBCD-9499-3D53-FB00-4E803EDD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04"/>
          <a:stretch/>
        </p:blipFill>
        <p:spPr>
          <a:xfrm>
            <a:off x="2761004" y="2985887"/>
            <a:ext cx="6669992" cy="29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7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7D281-3D82-C8F6-A03F-5D7DD3456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C130D0-3DBF-C414-BCEE-E63C82DB2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6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7CF2B61D-478C-577D-378F-0CD3E67C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B43160C-AE75-31FD-0306-39B63A0214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반복적 정책 평가</a:t>
            </a:r>
            <a:endParaRPr lang="en-US" altLang="ko-KR" dirty="0">
              <a:latin typeface="+mj-lt"/>
            </a:endParaRPr>
          </a:p>
          <a:p>
            <a:pPr lvl="1"/>
            <a:r>
              <a:rPr lang="ko-KR" altLang="en-US" dirty="0">
                <a:latin typeface="+mj-lt"/>
              </a:rPr>
              <a:t>상태전이는 </a:t>
            </a:r>
            <a:r>
              <a:rPr lang="ko-KR" altLang="en-US" b="1" dirty="0">
                <a:latin typeface="+mj-lt"/>
              </a:rPr>
              <a:t>결정적</a:t>
            </a:r>
            <a:endParaRPr lang="en-US" altLang="ko-KR" b="1" dirty="0"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어떤 상태 </a:t>
            </a:r>
            <a:r>
              <a:rPr lang="en-US" altLang="ko-KR" dirty="0">
                <a:latin typeface="+mj-lt"/>
              </a:rPr>
              <a:t>s</a:t>
            </a:r>
            <a:r>
              <a:rPr lang="ko-KR" altLang="en-US" dirty="0">
                <a:latin typeface="+mj-lt"/>
              </a:rPr>
              <a:t>에서 행동 </a:t>
            </a:r>
            <a:r>
              <a:rPr lang="en-US" altLang="ko-KR" dirty="0">
                <a:latin typeface="+mj-lt"/>
              </a:rPr>
              <a:t>a</a:t>
            </a:r>
            <a:r>
              <a:rPr lang="ko-KR" altLang="en-US" dirty="0" err="1">
                <a:latin typeface="+mj-lt"/>
              </a:rPr>
              <a:t>를</a:t>
            </a:r>
            <a:r>
              <a:rPr lang="ko-KR" altLang="en-US" dirty="0">
                <a:latin typeface="+mj-lt"/>
              </a:rPr>
              <a:t> 수행하면 다음 상태 </a:t>
            </a:r>
            <a:r>
              <a:rPr lang="en-US" altLang="ko-KR" dirty="0">
                <a:latin typeface="+mj-lt"/>
              </a:rPr>
              <a:t>s’</a:t>
            </a:r>
            <a:r>
              <a:rPr lang="ko-KR" altLang="en-US" dirty="0">
                <a:latin typeface="+mj-lt"/>
              </a:rPr>
              <a:t>는 한 가지로 귀결</a:t>
            </a:r>
            <a:endParaRPr lang="en-US" altLang="ko-KR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6B8D0E-78D7-8B19-210D-17191244148D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401703A-5547-47C9-F215-7AFB38307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88"/>
          <a:stretch/>
        </p:blipFill>
        <p:spPr>
          <a:xfrm>
            <a:off x="2662072" y="2548551"/>
            <a:ext cx="6860097" cy="3927190"/>
          </a:xfrm>
          <a:prstGeom prst="rect">
            <a:avLst/>
          </a:prstGeom>
        </p:spPr>
      </p:pic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F1E4348-D6EC-7513-7DA3-E487D3E8E85E}"/>
              </a:ext>
            </a:extLst>
          </p:cNvPr>
          <p:cNvCxnSpPr/>
          <p:nvPr/>
        </p:nvCxnSpPr>
        <p:spPr>
          <a:xfrm flipV="1">
            <a:off x="5567082" y="4007224"/>
            <a:ext cx="757297" cy="4692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EE83F-7C11-65E8-96B1-4E276308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86127-BD2E-2BE5-001E-7ED61B559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7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13EDC8B0-E627-2CA8-0416-4691247C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D488C8AD-A88E-298B-36EE-82D9285027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</p:spPr>
            <p:txBody>
              <a:bodyPr/>
              <a:lstStyle/>
              <a:p>
                <a:r>
                  <a:rPr lang="ko-KR" altLang="en-US" dirty="0">
                    <a:latin typeface="+mj-lt"/>
                  </a:rPr>
                  <a:t>반복적 정책 평가</a:t>
                </a:r>
                <a:endParaRPr lang="en-US" altLang="ko-KR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latin typeface="+mj-lt"/>
                  </a:rPr>
                  <a:t> = 0.5 x (-1+0.9x0) + </a:t>
                </a:r>
                <a:r>
                  <a:rPr lang="en-US" altLang="ko-KR" sz="1800" dirty="0"/>
                  <a:t>0.5 x (1+0.9x0) = 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latin typeface="+mj-lt"/>
                  </a:rPr>
                  <a:t> = 0.5 x (0+0.9x0) + </a:t>
                </a:r>
                <a:r>
                  <a:rPr lang="en-US" altLang="ko-KR" sz="1800" dirty="0"/>
                  <a:t>0.5 x (-1+0.9x0) = -0.5</a:t>
                </a:r>
              </a:p>
              <a:p>
                <a:pPr lvl="1"/>
                <a:r>
                  <a:rPr lang="ko-KR" altLang="en-US" sz="1800" dirty="0"/>
                  <a:t>반복하면 거의 같은 값으로 수렴</a:t>
                </a:r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8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lvl="1"/>
                <a:endParaRPr lang="en-US" altLang="ko-KR" sz="1600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sz="1600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1"/>
                <a:endParaRPr lang="en-US" altLang="ko-KR" dirty="0">
                  <a:latin typeface="+mj-lt"/>
                </a:endParaRPr>
              </a:p>
              <a:p>
                <a:pPr marL="457200" lvl="1" indent="0">
                  <a:buNone/>
                </a:pPr>
                <a:endParaRPr lang="en-US" altLang="ko-KR" dirty="0">
                  <a:latin typeface="+mj-lt"/>
                </a:endParaRPr>
              </a:p>
              <a:p>
                <a:pPr lvl="2"/>
                <a:endParaRPr lang="en-US" altLang="ko-KR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altLang="ko-KR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내용 개체 틀 3">
                <a:extLst>
                  <a:ext uri="{FF2B5EF4-FFF2-40B4-BE49-F238E27FC236}">
                    <a16:creationId xmlns:a16="http://schemas.microsoft.com/office/drawing/2014/main" id="{D488C8AD-A88E-298B-36EE-82D928502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18358" y="956213"/>
                <a:ext cx="11212042" cy="5468453"/>
              </a:xfrm>
              <a:blipFill>
                <a:blip r:embed="rId3"/>
                <a:stretch>
                  <a:fillRect l="-792" t="-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F9313B1-05AE-FA34-0B45-8DCC351BAC64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5" name="그림 4" descr="텍스트, 스크린샷, 라인, 원이(가) 표시된 사진&#10;&#10;자동 생성된 설명">
            <a:extLst>
              <a:ext uri="{FF2B5EF4-FFF2-40B4-BE49-F238E27FC236}">
                <a16:creationId xmlns:a16="http://schemas.microsoft.com/office/drawing/2014/main" id="{9EFE6F48-382B-349C-9FB4-CFA58B54E3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817"/>
          <a:stretch/>
        </p:blipFill>
        <p:spPr>
          <a:xfrm>
            <a:off x="7464677" y="954776"/>
            <a:ext cx="4465723" cy="35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0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C146-51E0-E9E8-F98C-BC005023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531193-F1F7-E4F6-EFCB-A330BDCC5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8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A76E8E69-3CB3-556E-C05C-C34B7F8A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806CD7C-2061-5DD2-3CFA-56ECF00481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반복적 정책 평가</a:t>
            </a:r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EE21CA-F7E0-6567-FAA1-7B70F12C3BA7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4" name="그림 3" descr="스크린샷, 과일, 도표이(가) 표시된 사진&#10;&#10;자동 생성된 설명">
            <a:extLst>
              <a:ext uri="{FF2B5EF4-FFF2-40B4-BE49-F238E27FC236}">
                <a16:creationId xmlns:a16="http://schemas.microsoft.com/office/drawing/2014/main" id="{3D79558B-83A8-CD5D-6B39-55E0900C64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441"/>
          <a:stretch/>
        </p:blipFill>
        <p:spPr>
          <a:xfrm>
            <a:off x="3625189" y="1795427"/>
            <a:ext cx="4933863" cy="326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7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1749B-1128-BDF4-A5FF-B37A21B31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DB75A6-F4C3-D826-62F8-2DBE14C4B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4D8531-3774-45E9-BAE7-717B59397099}" type="slidenum">
              <a:rPr lang="ko-KR" altLang="en-US" smtClean="0">
                <a:latin typeface="+mj-lt"/>
              </a:rPr>
              <a:pPr/>
              <a:t>9</a:t>
            </a:fld>
            <a:endParaRPr lang="ko-KR" altLang="en-US" dirty="0">
              <a:latin typeface="+mj-lt"/>
            </a:endParaRPr>
          </a:p>
        </p:txBody>
      </p:sp>
      <p:sp>
        <p:nvSpPr>
          <p:cNvPr id="11" name="제목 2">
            <a:extLst>
              <a:ext uri="{FF2B5EF4-FFF2-40B4-BE49-F238E27FC236}">
                <a16:creationId xmlns:a16="http://schemas.microsoft.com/office/drawing/2014/main" id="{60A257C9-2E2F-1F38-68D7-AB587CD2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51" y="183013"/>
            <a:ext cx="10747541" cy="66194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정책 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12EF192-C329-B3D9-0600-E7172DB4E9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358" y="956213"/>
            <a:ext cx="11212042" cy="5468453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반복적 정책 평가</a:t>
            </a:r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K=1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8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lvl="1"/>
            <a:endParaRPr lang="en-US" altLang="ko-KR" sz="1600" dirty="0">
              <a:latin typeface="+mj-lt"/>
            </a:endParaRPr>
          </a:p>
          <a:p>
            <a:pPr marL="457200" lvl="1" indent="0">
              <a:buNone/>
            </a:pPr>
            <a:endParaRPr lang="en-US" altLang="ko-KR" sz="1600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  <a:p>
            <a:pPr lvl="1"/>
            <a:endParaRPr lang="en-US" altLang="ko-KR" dirty="0">
              <a:latin typeface="+mj-lt"/>
            </a:endParaRPr>
          </a:p>
          <a:p>
            <a:pPr marL="457200" lvl="1" indent="0">
              <a:buNone/>
            </a:pPr>
            <a:endParaRPr lang="en-US" altLang="ko-KR" dirty="0">
              <a:latin typeface="+mj-lt"/>
            </a:endParaRPr>
          </a:p>
          <a:p>
            <a:pPr lvl="2"/>
            <a:endParaRPr lang="en-US" altLang="ko-KR" dirty="0">
              <a:latin typeface="+mj-lt"/>
            </a:endParaRPr>
          </a:p>
          <a:p>
            <a:pPr marL="914400" lvl="2" indent="0">
              <a:buNone/>
            </a:pPr>
            <a:endParaRPr lang="en-US" altLang="ko-KR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0EB97-9840-2C06-3B01-E5E56BFCD93F}"/>
              </a:ext>
            </a:extLst>
          </p:cNvPr>
          <p:cNvSpPr txBox="1"/>
          <p:nvPr/>
        </p:nvSpPr>
        <p:spPr>
          <a:xfrm>
            <a:off x="8830101" y="4476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>
              <a:latin typeface="+mj-lt"/>
            </a:endParaRPr>
          </a:p>
        </p:txBody>
      </p:sp>
      <p:pic>
        <p:nvPicPr>
          <p:cNvPr id="5" name="그림 4" descr="텍스트, 스크린샷, 도표, 사각형이(가) 표시된 사진&#10;&#10;자동 생성된 설명">
            <a:extLst>
              <a:ext uri="{FF2B5EF4-FFF2-40B4-BE49-F238E27FC236}">
                <a16:creationId xmlns:a16="http://schemas.microsoft.com/office/drawing/2014/main" id="{713B3EB7-E9BC-C6AF-4E37-2712ABB2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2" y="1963372"/>
            <a:ext cx="4875170" cy="3656378"/>
          </a:xfrm>
          <a:prstGeom prst="rect">
            <a:avLst/>
          </a:prstGeom>
        </p:spPr>
      </p:pic>
      <p:sp>
        <p:nvSpPr>
          <p:cNvPr id="10" name="아래로 구부러진 화살표[C] 9">
            <a:extLst>
              <a:ext uri="{FF2B5EF4-FFF2-40B4-BE49-F238E27FC236}">
                <a16:creationId xmlns:a16="http://schemas.microsoft.com/office/drawing/2014/main" id="{ABC98318-0694-86E5-7AA1-E9EE4630E223}"/>
              </a:ext>
            </a:extLst>
          </p:cNvPr>
          <p:cNvSpPr/>
          <p:nvPr/>
        </p:nvSpPr>
        <p:spPr>
          <a:xfrm>
            <a:off x="3361765" y="1301910"/>
            <a:ext cx="3133164" cy="110928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E8FA-B432-92B4-8358-5F596D1EAEFF}"/>
              </a:ext>
            </a:extLst>
          </p:cNvPr>
          <p:cNvSpPr txBox="1"/>
          <p:nvPr/>
        </p:nvSpPr>
        <p:spPr>
          <a:xfrm>
            <a:off x="6092121" y="252244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1CE29F-F30F-0B5C-096E-C8FC0739D2A3}"/>
              </a:ext>
            </a:extLst>
          </p:cNvPr>
          <p:cNvSpPr/>
          <p:nvPr/>
        </p:nvSpPr>
        <p:spPr>
          <a:xfrm>
            <a:off x="3550024" y="2438085"/>
            <a:ext cx="309282" cy="237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6FE066-20CE-7EAB-F7AC-963A6CDCC405}"/>
              </a:ext>
            </a:extLst>
          </p:cNvPr>
          <p:cNvSpPr/>
          <p:nvPr/>
        </p:nvSpPr>
        <p:spPr>
          <a:xfrm>
            <a:off x="2588703" y="2424638"/>
            <a:ext cx="309282" cy="23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64B3EF-04B5-DB70-0425-CCA3AD861DAC}"/>
              </a:ext>
            </a:extLst>
          </p:cNvPr>
          <p:cNvSpPr/>
          <p:nvPr/>
        </p:nvSpPr>
        <p:spPr>
          <a:xfrm>
            <a:off x="1627382" y="2438085"/>
            <a:ext cx="309282" cy="23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A8DFA2-C463-F9B1-A12F-FDDB8C05A593}"/>
              </a:ext>
            </a:extLst>
          </p:cNvPr>
          <p:cNvSpPr/>
          <p:nvPr/>
        </p:nvSpPr>
        <p:spPr>
          <a:xfrm>
            <a:off x="1627382" y="3367998"/>
            <a:ext cx="309282" cy="23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473CC3-F7FF-1633-9EEA-C0B61ED349E9}"/>
              </a:ext>
            </a:extLst>
          </p:cNvPr>
          <p:cNvSpPr/>
          <p:nvPr/>
        </p:nvSpPr>
        <p:spPr>
          <a:xfrm>
            <a:off x="3516852" y="3410663"/>
            <a:ext cx="309282" cy="237880"/>
          </a:xfrm>
          <a:prstGeom prst="rect">
            <a:avLst/>
          </a:prstGeom>
          <a:solidFill>
            <a:srgbClr val="FF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5E9AC-A8C2-BCAC-E07B-2687BD632AA6}"/>
              </a:ext>
            </a:extLst>
          </p:cNvPr>
          <p:cNvSpPr/>
          <p:nvPr/>
        </p:nvSpPr>
        <p:spPr>
          <a:xfrm>
            <a:off x="4452770" y="3370762"/>
            <a:ext cx="309282" cy="235116"/>
          </a:xfrm>
          <a:prstGeom prst="rect">
            <a:avLst/>
          </a:prstGeom>
          <a:solidFill>
            <a:srgbClr val="FF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74AFD4-1C71-AFE6-9E7D-5153D79123C1}"/>
              </a:ext>
            </a:extLst>
          </p:cNvPr>
          <p:cNvSpPr/>
          <p:nvPr/>
        </p:nvSpPr>
        <p:spPr>
          <a:xfrm>
            <a:off x="4452770" y="4298988"/>
            <a:ext cx="309282" cy="237880"/>
          </a:xfrm>
          <a:prstGeom prst="rect">
            <a:avLst/>
          </a:prstGeom>
          <a:solidFill>
            <a:srgbClr val="FFBA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19A57-7A18-549C-4376-DBA0FFDE9939}"/>
              </a:ext>
            </a:extLst>
          </p:cNvPr>
          <p:cNvSpPr/>
          <p:nvPr/>
        </p:nvSpPr>
        <p:spPr>
          <a:xfrm>
            <a:off x="3516852" y="4310005"/>
            <a:ext cx="309282" cy="237880"/>
          </a:xfrm>
          <a:prstGeom prst="rect">
            <a:avLst/>
          </a:prstGeom>
          <a:solidFill>
            <a:srgbClr val="FF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41D1BD-92D3-C812-CEBD-AD6FA4AC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609" y="5970582"/>
            <a:ext cx="400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64421"/>
      </p:ext>
    </p:extLst>
  </p:cSld>
  <p:clrMapOvr>
    <a:masterClrMapping/>
  </p:clrMapOvr>
</p:sld>
</file>

<file path=ppt/theme/theme1.xml><?xml version="1.0" encoding="utf-8"?>
<a:theme xmlns:a="http://schemas.openxmlformats.org/drawingml/2006/main" name="SNUH_테마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167477</TotalTime>
  <Words>581</Words>
  <Application>Microsoft Macintosh PowerPoint</Application>
  <PresentationFormat>와이드스크린</PresentationFormat>
  <Paragraphs>940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SNUH_테마01</vt:lpstr>
      <vt:lpstr>동적 프로그래밍</vt:lpstr>
      <vt:lpstr>PowerPoint 프레젠테이션</vt:lpstr>
      <vt:lpstr>정책 평가</vt:lpstr>
      <vt:lpstr>정책 평가</vt:lpstr>
      <vt:lpstr>정책 평가</vt:lpstr>
      <vt:lpstr>정책 평가</vt:lpstr>
      <vt:lpstr>정책 평가</vt:lpstr>
      <vt:lpstr>정책 평가</vt:lpstr>
      <vt:lpstr>정책 평가</vt:lpstr>
      <vt:lpstr>정책 평가</vt:lpstr>
      <vt:lpstr>정책 평가</vt:lpstr>
      <vt:lpstr>정책 반복법</vt:lpstr>
      <vt:lpstr>정책 반복법</vt:lpstr>
      <vt:lpstr>정책 반복법</vt:lpstr>
      <vt:lpstr>정책 반복법</vt:lpstr>
      <vt:lpstr>정책 반복법</vt:lpstr>
      <vt:lpstr>정책 반복법</vt:lpstr>
      <vt:lpstr>정책 반복법</vt:lpstr>
      <vt:lpstr>정책 반복법</vt:lpstr>
      <vt:lpstr>정책 반복법</vt:lpstr>
      <vt:lpstr>가치 반복법</vt:lpstr>
      <vt:lpstr>가치 반복법</vt:lpstr>
      <vt:lpstr>가치 반복법</vt:lpstr>
      <vt:lpstr>가치 반복법</vt:lpstr>
      <vt:lpstr>가치 반복법</vt:lpstr>
      <vt:lpstr>가치 반복법</vt:lpstr>
      <vt:lpstr>가치 반복법</vt:lpstr>
      <vt:lpstr>가치 반복법</vt:lpstr>
      <vt:lpstr>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김영민</cp:lastModifiedBy>
  <cp:revision>3066</cp:revision>
  <cp:lastPrinted>2022-02-14T08:43:15Z</cp:lastPrinted>
  <dcterms:created xsi:type="dcterms:W3CDTF">2021-03-18T02:00:23Z</dcterms:created>
  <dcterms:modified xsi:type="dcterms:W3CDTF">2025-04-09T00:51:43Z</dcterms:modified>
</cp:coreProperties>
</file>