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12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9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0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>
                <a:outerShdw blurRad="76200" dir="18900000" algn="tl">
                  <a:srgbClr val="000000">
                    <a:alpha val="80000"/>
                  </a:srgbClr>
                </a:outerShdw>
              </a:effectLst>
            </c:spPr>
          </c:dPt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05C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9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0"/>
            <c:bubble3D val="0"/>
            <c:spPr>
              <a:noFill/>
              <a:ln w="12700" cap="flat">
                <a:noFill/>
                <a:miter lim="400000"/>
              </a:ln>
              <a:effectLst>
                <a:outerShdw blurRad="76200" dir="18900000" algn="tl">
                  <a:srgbClr val="000000">
                    <a:alpha val="80000"/>
                  </a:srgbClr>
                </a:outerShdw>
              </a:effectLst>
            </c:spPr>
          </c:dPt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>
              <a:outerShdw blurRad="177800" dist="129313" dir="18900000" algn="tl">
                <a:srgbClr val="005C60">
                  <a:alpha val="100000"/>
                </a:srgbClr>
              </a:outerShdw>
            </a:effectLst>
          </c:spPr>
          <c:dPt>
            <c:idx val="0"/>
            <c:bubble3D val="0"/>
            <c:spPr>
              <a:noFill/>
              <a:ln w="12700" cap="flat">
                <a:noFill/>
                <a:miter lim="400000"/>
              </a:ln>
              <a:effectLst>
                <a:outerShdw blurRad="177800" dist="129313" dir="18900000" algn="tl">
                  <a:srgbClr val="005C60">
                    <a:alpha val="10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>
                <a:outerShdw blurRad="177800" dist="129313" dir="18900000" algn="tl">
                  <a:srgbClr val="005C60">
                    <a:alpha val="100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  <c:spPr>
              <a:solidFill>
                <a:srgbClr val="006CD3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bubble3D val="0"/>
            <c:spPr>
              <a:solidFill>
                <a:srgbClr val="006CD3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bubble3D val="0"/>
            <c:spPr>
              <a:solidFill>
                <a:srgbClr val="006CD3"/>
              </a:solidFill>
              <a:ln w="12700" cap="flat">
                <a:noFill/>
                <a:miter lim="400000"/>
              </a:ln>
              <a:effectLst>
                <a:outerShdw blurRad="177800" dist="129313" dir="18900000" algn="tl">
                  <a:srgbClr val="005C60">
                    <a:alpha val="100000"/>
                  </a:srgbClr>
                </a:outerShdw>
              </a:effectLst>
            </c:spPr>
          </c:dPt>
          <c:dPt>
            <c:idx val="9"/>
            <c:bubble3D val="0"/>
            <c:spPr>
              <a:noFill/>
              <a:ln w="12700" cap="flat">
                <a:noFill/>
                <a:miter lim="400000"/>
              </a:ln>
              <a:effectLst>
                <a:outerShdw blurRad="177800" dist="129313" dir="18900000" algn="tl">
                  <a:srgbClr val="005C60">
                    <a:alpha val="100000"/>
                  </a:srgbClr>
                </a:outerShdw>
              </a:effectLst>
            </c:spPr>
          </c:dPt>
          <c:cat>
            <c:strRef>
              <c:f>Sheet1!$B$1:$K$1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9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0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>
                <a:outerShdw blurRad="76200" dir="18900000" algn="tl">
                  <a:srgbClr val="000000">
                    <a:alpha val="80000"/>
                  </a:srgbClr>
                </a:outerShdw>
              </a:effectLst>
            </c:spPr>
          </c:dPt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05C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9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0"/>
            <c:bubble3D val="0"/>
            <c:spPr>
              <a:noFill/>
              <a:ln w="12700" cap="flat">
                <a:noFill/>
                <a:miter lim="400000"/>
              </a:ln>
              <a:effectLst>
                <a:outerShdw blurRad="76200" dir="18900000" algn="tl">
                  <a:srgbClr val="000000">
                    <a:alpha val="80000"/>
                  </a:srgbClr>
                </a:outerShdw>
              </a:effectLst>
            </c:spPr>
          </c:dPt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>
                <a:outerShdw blurRad="76200" dir="18900000" algn="tl">
                  <a:srgbClr val="000000">
                    <a:alpha val="80000"/>
                  </a:srgbClr>
                </a:outerShdw>
              </a:effectLst>
            </c:spPr>
          </c:dPt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05C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  <c:spPr>
              <a:noFill/>
              <a:ln w="12700" cap="flat">
                <a:noFill/>
                <a:miter lim="400000"/>
              </a:ln>
              <a:effectLst>
                <a:outerShdw blurRad="76200" dir="18900000" algn="tl">
                  <a:srgbClr val="000000">
                    <a:alpha val="80000"/>
                  </a:srgbClr>
                </a:outerShdw>
              </a:effectLst>
            </c:spPr>
          </c:dPt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3793199999999998E-2"/>
          <c:y val="7.9317899999999997E-2"/>
          <c:w val="0.85652799999999996"/>
          <c:h val="0.79492499999999999"/>
        </c:manualLayout>
      </c:layout>
      <c:area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Section1</c:v>
                </c:pt>
              </c:strCache>
            </c:strRef>
          </c:tx>
          <c:spPr>
            <a:solidFill>
              <a:srgbClr val="003536"/>
            </a:solidFill>
            <a:ln w="76200" cap="flat">
              <a:noFill/>
              <a:miter lim="400000"/>
            </a:ln>
            <a:effectLst/>
          </c:spPr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5</c:v>
                </c:pt>
                <c:pt idx="1">
                  <c:v>60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Section2</c:v>
                </c:pt>
              </c:strCache>
            </c:strRef>
          </c:tx>
          <c:spPr>
            <a:solidFill>
              <a:srgbClr val="014547"/>
            </a:solidFill>
            <a:ln w="76200" cap="flat">
              <a:noFill/>
              <a:miter lim="400000"/>
            </a:ln>
            <a:effectLst/>
          </c:spPr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25</c:v>
                </c:pt>
                <c:pt idx="1">
                  <c:v>10</c:v>
                </c:pt>
                <c:pt idx="2">
                  <c:v>5</c:v>
                </c:pt>
                <c:pt idx="3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Section3</c:v>
                </c:pt>
              </c:strCache>
            </c:strRef>
          </c:tx>
          <c:spPr>
            <a:solidFill>
              <a:srgbClr val="005659"/>
            </a:solidFill>
            <a:ln w="76200" cap="flat">
              <a:noFill/>
              <a:miter lim="400000"/>
            </a:ln>
            <a:effectLst/>
          </c:spPr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</c:v>
                </c:pt>
                <c:pt idx="1">
                  <c:v>50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Section4</c:v>
                </c:pt>
              </c:strCache>
            </c:strRef>
          </c:tx>
          <c:spPr>
            <a:solidFill>
              <a:srgbClr val="02797D"/>
            </a:solidFill>
            <a:ln w="76200" cap="flat">
              <a:noFill/>
              <a:miter lim="400000"/>
            </a:ln>
            <a:effectLst/>
          </c:spPr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5</c:v>
                </c:pt>
                <c:pt idx="1">
                  <c:v>35</c:v>
                </c:pt>
                <c:pt idx="2">
                  <c:v>15</c:v>
                </c:pt>
                <c:pt idx="3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Section5</c:v>
                </c:pt>
              </c:strCache>
            </c:strRef>
          </c:tx>
          <c:spPr>
            <a:solidFill>
              <a:srgbClr val="08A9AF"/>
            </a:solidFill>
            <a:ln w="76200" cap="flat">
              <a:noFill/>
              <a:miter lim="400000"/>
            </a:ln>
            <a:effectLst/>
          </c:spPr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33</c:v>
                </c:pt>
                <c:pt idx="1">
                  <c:v>43</c:v>
                </c:pt>
                <c:pt idx="2">
                  <c:v>55</c:v>
                </c:pt>
                <c:pt idx="3">
                  <c:v>55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Section6</c:v>
                </c:pt>
              </c:strCache>
            </c:strRef>
          </c:tx>
          <c:spPr>
            <a:solidFill>
              <a:srgbClr val="12DBE3"/>
            </a:solidFill>
            <a:ln w="76200" cap="flat">
              <a:noFill/>
              <a:miter lim="400000"/>
            </a:ln>
            <a:effectLst>
              <a:outerShdw blurRad="12700" dist="25400" dir="2700000" algn="tl">
                <a:srgbClr val="000000">
                  <a:alpha val="25000"/>
                </a:srgbClr>
              </a:outerShdw>
            </a:effectLst>
          </c:spPr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27</c:v>
                </c:pt>
                <c:pt idx="1">
                  <c:v>50</c:v>
                </c:pt>
                <c:pt idx="2">
                  <c:v>48</c:v>
                </c:pt>
                <c:pt idx="3">
                  <c:v>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119680"/>
        <c:axId val="162121216"/>
      </c:areaChart>
      <c:catAx>
        <c:axId val="162119680"/>
        <c:scaling>
          <c:orientation val="minMax"/>
        </c:scaling>
        <c:delete val="0"/>
        <c:axPos val="b"/>
        <c:minorGridlines>
          <c:spPr>
            <a:ln w="9525" cap="flat">
              <a:solidFill>
                <a:srgbClr val="7A7A7A"/>
              </a:solidFill>
              <a:custDash>
                <a:ds d="200000" sp="200000"/>
              </a:custDash>
              <a:miter lim="400000"/>
            </a:ln>
          </c:spPr>
        </c:minorGridlines>
        <c:numFmt formatCode="General" sourceLinked="0"/>
        <c:majorTickMark val="none"/>
        <c:minorTickMark val="none"/>
        <c:tickLblPos val="low"/>
        <c:spPr>
          <a:ln w="9525" cap="flat">
            <a:solidFill>
              <a:srgbClr val="12DBE3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1600" b="0" i="1" u="none" strike="noStrike">
                <a:solidFill>
                  <a:srgbClr val="11DBE3"/>
                </a:solidFill>
                <a:effectLst/>
                <a:latin typeface="Futura"/>
              </a:defRPr>
            </a:pPr>
            <a:endParaRPr lang="ko-KR"/>
          </a:p>
        </c:txPr>
        <c:crossAx val="162121216"/>
        <c:crosses val="autoZero"/>
        <c:auto val="1"/>
        <c:lblAlgn val="ctr"/>
        <c:lblOffset val="100"/>
        <c:noMultiLvlLbl val="1"/>
      </c:catAx>
      <c:valAx>
        <c:axId val="162121216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7A7A7A"/>
              </a:solidFill>
              <a:custDash>
                <a:ds d="200000" sp="200000"/>
              </a:custDash>
              <a:miter lim="400000"/>
            </a:ln>
          </c:spPr>
        </c:majorGridlines>
        <c:numFmt formatCode="#\ ##/16" sourceLinked="0"/>
        <c:majorTickMark val="none"/>
        <c:minorTickMark val="none"/>
        <c:tickLblPos val="nextTo"/>
        <c:spPr>
          <a:ln w="9525" cap="flat">
            <a:solidFill>
              <a:srgbClr val="12DBE3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1400" b="0" i="0" u="none" strike="noStrike">
                <a:solidFill>
                  <a:srgbClr val="12DBE3"/>
                </a:solidFill>
                <a:effectLst>
                  <a:outerShdw dist="38100" dir="2700000" rotWithShape="0">
                    <a:srgbClr val="000000"/>
                  </a:outerShdw>
                </a:effectLst>
                <a:latin typeface="Gill Sans"/>
              </a:defRPr>
            </a:pPr>
            <a:endParaRPr lang="ko-KR"/>
          </a:p>
        </c:txPr>
        <c:crossAx val="162119680"/>
        <c:crosses val="autoZero"/>
        <c:crossBetween val="midCat"/>
        <c:majorUnit val="150"/>
        <c:minorUnit val="75"/>
      </c:valAx>
      <c:spPr>
        <a:noFill/>
        <a:ln w="9525" cap="flat">
          <a:solidFill>
            <a:srgbClr val="12DBE3"/>
          </a:solidFill>
          <a:prstDash val="solid"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6.5217399999999995E-2"/>
          <c:y val="5.9774000000000001E-2"/>
          <c:w val="0.86956500000000003"/>
          <c:h val="0.796987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SECTION</c:v>
                </c:pt>
              </c:strCache>
            </c:strRef>
          </c:tx>
          <c:spPr>
            <a:solidFill>
              <a:srgbClr val="06AAAF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03797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005659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014548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013536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explosion val="15"/>
            <c:spPr>
              <a:solidFill>
                <a:srgbClr val="12DBE3"/>
              </a:solidFill>
              <a:ln w="12700" cap="flat">
                <a:noFill/>
                <a:miter lim="400000"/>
              </a:ln>
              <a:effectLst/>
            </c:spPr>
          </c:dPt>
          <c:dLbls>
            <c:numFmt formatCode="0%" sourceLinked="0"/>
            <c:txPr>
              <a:bodyPr/>
              <a:lstStyle/>
              <a:p>
                <a:pPr lvl="0">
                  <a:defRPr sz="1800" b="1" i="0" u="none" strike="noStrike">
                    <a:solidFill>
                      <a:srgbClr val="FFFFFF"/>
                    </a:solidFill>
                    <a:effectLst/>
                    <a:latin typeface="Futura Condensed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6.8728499999999998E-3"/>
          <c:y val="0.94960599999999995"/>
          <c:w val="0.98625399999999996"/>
          <c:h val="6.2893699999999997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1400" b="0" i="0" u="none" strike="noStrike">
              <a:solidFill>
                <a:srgbClr val="11DBE3"/>
              </a:solidFill>
              <a:effectLst/>
              <a:latin typeface="Gill Sans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339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bg>
      <p:bgPr>
        <a:solidFill>
          <a:srgbClr val="0123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8"/>
          <p:cNvGrpSpPr/>
          <p:nvPr/>
        </p:nvGrpSpPr>
        <p:grpSpPr>
          <a:xfrm>
            <a:off x="1252786" y="331525"/>
            <a:ext cx="7042151" cy="7042150"/>
            <a:chOff x="322644" y="579219"/>
            <a:chExt cx="7042150" cy="7042150"/>
          </a:xfrm>
        </p:grpSpPr>
        <p:graphicFrame>
          <p:nvGraphicFramePr>
            <p:cNvPr id="32" name="Chart 32"/>
            <p:cNvGraphicFramePr/>
            <p:nvPr>
              <p:extLst>
                <p:ext uri="{D42A27DB-BD31-4B8C-83A1-F6EECF244321}">
                  <p14:modId xmlns:p14="http://schemas.microsoft.com/office/powerpoint/2010/main" val="3381098951"/>
                </p:ext>
              </p:extLst>
            </p:nvPr>
          </p:nvGraphicFramePr>
          <p:xfrm>
            <a:off x="322644" y="579219"/>
            <a:ext cx="7042151" cy="70421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3" name="Shape 33"/>
            <p:cNvSpPr/>
            <p:nvPr/>
          </p:nvSpPr>
          <p:spPr>
            <a:xfrm>
              <a:off x="620065" y="876639"/>
              <a:ext cx="6447310" cy="6447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9FC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34" name="Chart 34"/>
            <p:cNvGraphicFramePr/>
            <p:nvPr/>
          </p:nvGraphicFramePr>
          <p:xfrm>
            <a:off x="762950" y="1010958"/>
            <a:ext cx="6178672" cy="61786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5" name="Shape 35"/>
            <p:cNvSpPr/>
            <p:nvPr/>
          </p:nvSpPr>
          <p:spPr>
            <a:xfrm>
              <a:off x="978957" y="1226965"/>
              <a:ext cx="5746659" cy="57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2639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36" name="Chart 36"/>
            <p:cNvGraphicFramePr/>
            <p:nvPr/>
          </p:nvGraphicFramePr>
          <p:xfrm>
            <a:off x="1186123" y="1442698"/>
            <a:ext cx="5315193" cy="53151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7" name="Shape 37"/>
            <p:cNvSpPr/>
            <p:nvPr/>
          </p:nvSpPr>
          <p:spPr>
            <a:xfrm>
              <a:off x="1483543" y="1740118"/>
              <a:ext cx="4720353" cy="472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2639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2700128" y="3371684"/>
            <a:ext cx="4164602" cy="738664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>
                <a:solidFill>
                  <a:srgbClr val="90D7D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dirty="0" err="1" smtClean="0">
                <a:solidFill>
                  <a:srgbClr val="000000"/>
                </a:solidFill>
              </a:rPr>
              <a:t>S</a:t>
            </a:r>
            <a:r>
              <a:rPr lang="en-US" sz="4800" b="1" dirty="0" err="1">
                <a:solidFill>
                  <a:schemeClr val="tx1"/>
                </a:solidFill>
              </a:rPr>
              <a:t>S</a:t>
            </a:r>
            <a:r>
              <a:rPr lang="en-US" sz="4800" b="1" dirty="0" err="1" smtClean="0">
                <a:solidFill>
                  <a:schemeClr val="tx1"/>
                </a:solidFill>
              </a:rPr>
              <a:t>afety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유모차</a:t>
            </a:r>
            <a:endParaRPr sz="4800" b="1" dirty="0">
              <a:solidFill>
                <a:schemeClr val="tx1"/>
              </a:solidFill>
            </a:endParaRPr>
          </a:p>
        </p:txBody>
      </p:sp>
      <p:grpSp>
        <p:nvGrpSpPr>
          <p:cNvPr id="52" name="Group 52"/>
          <p:cNvGrpSpPr/>
          <p:nvPr/>
        </p:nvGrpSpPr>
        <p:grpSpPr>
          <a:xfrm>
            <a:off x="8826473" y="2516543"/>
            <a:ext cx="3539209" cy="3539209"/>
            <a:chOff x="0" y="0"/>
            <a:chExt cx="2686051" cy="2686051"/>
          </a:xfrm>
        </p:grpSpPr>
        <p:grpSp>
          <p:nvGrpSpPr>
            <p:cNvPr id="50" name="Group 50"/>
            <p:cNvGrpSpPr/>
            <p:nvPr/>
          </p:nvGrpSpPr>
          <p:grpSpPr>
            <a:xfrm>
              <a:off x="0" y="0"/>
              <a:ext cx="2686051" cy="2686051"/>
              <a:chOff x="123064" y="220928"/>
              <a:chExt cx="2686051" cy="2686051"/>
            </a:xfrm>
          </p:grpSpPr>
          <p:graphicFrame>
            <p:nvGraphicFramePr>
              <p:cNvPr id="46" name="Chart 46"/>
              <p:cNvGraphicFramePr/>
              <p:nvPr/>
            </p:nvGraphicFramePr>
            <p:xfrm>
              <a:off x="123064" y="220928"/>
              <a:ext cx="2686051" cy="268605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47" name="Shape 47"/>
              <p:cNvSpPr/>
              <p:nvPr/>
            </p:nvSpPr>
            <p:spPr>
              <a:xfrm>
                <a:off x="236508" y="334372"/>
                <a:ext cx="2459164" cy="2459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9F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aphicFrame>
            <p:nvGraphicFramePr>
              <p:cNvPr id="48" name="Chart 48"/>
              <p:cNvGraphicFramePr/>
              <p:nvPr/>
            </p:nvGraphicFramePr>
            <p:xfrm>
              <a:off x="291008" y="385604"/>
              <a:ext cx="2356699" cy="23566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49" name="Shape 49"/>
              <p:cNvSpPr/>
              <p:nvPr/>
            </p:nvSpPr>
            <p:spPr>
              <a:xfrm>
                <a:off x="373398" y="467993"/>
                <a:ext cx="2191918" cy="2191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2639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51" name="Shape 51"/>
            <p:cNvSpPr/>
            <p:nvPr/>
          </p:nvSpPr>
          <p:spPr>
            <a:xfrm>
              <a:off x="310150" y="1156158"/>
              <a:ext cx="2065761" cy="373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01600" dist="100889" dir="5400000" rotWithShape="0">
                <a:srgbClr val="00A6AC"/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>
                  <a:solidFill>
                    <a:srgbClr val="90D7D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3200" b="1" dirty="0" smtClean="0">
                  <a:solidFill>
                    <a:schemeClr val="tx1"/>
                  </a:solidFill>
                </a:rPr>
                <a:t>Team My </a:t>
              </a:r>
              <a:r>
                <a:rPr lang="en-US" sz="3200" b="1" dirty="0" err="1" smtClean="0">
                  <a:solidFill>
                    <a:schemeClr val="tx1"/>
                  </a:solidFill>
                </a:rPr>
                <a:t>WaY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52"/>
          <p:cNvGrpSpPr/>
          <p:nvPr/>
        </p:nvGrpSpPr>
        <p:grpSpPr>
          <a:xfrm>
            <a:off x="8021056" y="5730210"/>
            <a:ext cx="4023390" cy="4023390"/>
            <a:chOff x="0" y="0"/>
            <a:chExt cx="2686051" cy="2686051"/>
          </a:xfrm>
        </p:grpSpPr>
        <p:grpSp>
          <p:nvGrpSpPr>
            <p:cNvPr id="24" name="Group 50"/>
            <p:cNvGrpSpPr/>
            <p:nvPr/>
          </p:nvGrpSpPr>
          <p:grpSpPr>
            <a:xfrm>
              <a:off x="0" y="0"/>
              <a:ext cx="2686051" cy="2686051"/>
              <a:chOff x="123064" y="220928"/>
              <a:chExt cx="2686051" cy="2686051"/>
            </a:xfrm>
          </p:grpSpPr>
          <p:graphicFrame>
            <p:nvGraphicFramePr>
              <p:cNvPr id="26" name="Chart 46"/>
              <p:cNvGraphicFramePr/>
              <p:nvPr/>
            </p:nvGraphicFramePr>
            <p:xfrm>
              <a:off x="123064" y="220928"/>
              <a:ext cx="2686051" cy="268605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27" name="Shape 47"/>
              <p:cNvSpPr/>
              <p:nvPr/>
            </p:nvSpPr>
            <p:spPr>
              <a:xfrm>
                <a:off x="236508" y="334372"/>
                <a:ext cx="2459164" cy="2459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9F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aphicFrame>
            <p:nvGraphicFramePr>
              <p:cNvPr id="28" name="Chart 48"/>
              <p:cNvGraphicFramePr/>
              <p:nvPr>
                <p:extLst>
                  <p:ext uri="{D42A27DB-BD31-4B8C-83A1-F6EECF244321}">
                    <p14:modId xmlns:p14="http://schemas.microsoft.com/office/powerpoint/2010/main" val="3795381973"/>
                  </p:ext>
                </p:extLst>
              </p:nvPr>
            </p:nvGraphicFramePr>
            <p:xfrm>
              <a:off x="291008" y="385604"/>
              <a:ext cx="2356699" cy="23566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sp>
            <p:nvSpPr>
              <p:cNvPr id="29" name="Shape 49"/>
              <p:cNvSpPr/>
              <p:nvPr/>
            </p:nvSpPr>
            <p:spPr>
              <a:xfrm>
                <a:off x="373398" y="467993"/>
                <a:ext cx="2191918" cy="2191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2639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25" name="Shape 51"/>
            <p:cNvSpPr/>
            <p:nvPr/>
          </p:nvSpPr>
          <p:spPr>
            <a:xfrm>
              <a:off x="411440" y="1055362"/>
              <a:ext cx="1863182" cy="575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01600" dist="100889" dir="5400000" rotWithShape="0">
                <a:srgbClr val="00A6AC"/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>
                  <a:solidFill>
                    <a:srgbClr val="90D7D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800" b="1" dirty="0" smtClean="0">
                  <a:solidFill>
                    <a:schemeClr val="tx1"/>
                  </a:solidFill>
                </a:rPr>
                <a:t>20132752 </a:t>
              </a:r>
              <a:r>
                <a:rPr lang="ko-KR" altLang="en-US" sz="2800" b="1" dirty="0" smtClean="0">
                  <a:solidFill>
                    <a:schemeClr val="tx1"/>
                  </a:solidFill>
                </a:rPr>
                <a:t>한승진</a:t>
              </a:r>
              <a:endParaRPr lang="en-US" altLang="ko-KR" sz="2800" b="1" dirty="0" smtClean="0">
                <a:solidFill>
                  <a:schemeClr val="tx1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800" b="1" dirty="0" smtClean="0">
                  <a:solidFill>
                    <a:schemeClr val="tx1"/>
                  </a:solidFill>
                </a:rPr>
                <a:t>20130000 </a:t>
              </a:r>
              <a:r>
                <a:rPr lang="ko-KR" altLang="en-US" sz="2800" b="1" dirty="0" smtClean="0">
                  <a:solidFill>
                    <a:schemeClr val="tx1"/>
                  </a:solidFill>
                </a:rPr>
                <a:t>원영건</a:t>
              </a:r>
              <a:endParaRPr sz="28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 advAuto="0"/>
      <p:bldP spid="39" grpId="4" animBg="1" advAuto="0"/>
      <p:bldP spid="52" grpId="2" animBg="1" advAuto="0"/>
      <p:bldP spid="2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427747" y="331485"/>
            <a:ext cx="2834110" cy="784830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lang="ko-KR" altLang="en-US" sz="5100" u="sng" dirty="0" smtClean="0">
                <a:solidFill>
                  <a:srgbClr val="90D7DA"/>
                </a:solidFill>
              </a:rPr>
              <a:t>작품 개요</a:t>
            </a:r>
            <a:endParaRPr sz="5100" u="sng" dirty="0">
              <a:solidFill>
                <a:srgbClr val="90D7DA"/>
              </a:solidFill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79637" y="1282700"/>
            <a:ext cx="12445536" cy="796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extrusionOk="0">
                <a:moveTo>
                  <a:pt x="1480" y="69"/>
                </a:moveTo>
                <a:lnTo>
                  <a:pt x="21371" y="0"/>
                </a:lnTo>
                <a:cubicBezTo>
                  <a:pt x="21247" y="3598"/>
                  <a:pt x="21247" y="7202"/>
                  <a:pt x="21371" y="10800"/>
                </a:cubicBezTo>
                <a:cubicBezTo>
                  <a:pt x="21433" y="12601"/>
                  <a:pt x="21525" y="14410"/>
                  <a:pt x="21371" y="16200"/>
                </a:cubicBezTo>
                <a:cubicBezTo>
                  <a:pt x="21207" y="18096"/>
                  <a:pt x="20772" y="19916"/>
                  <a:pt x="20095" y="21531"/>
                </a:cubicBezTo>
                <a:lnTo>
                  <a:pt x="91" y="21600"/>
                </a:lnTo>
                <a:cubicBezTo>
                  <a:pt x="223" y="18003"/>
                  <a:pt x="223" y="14397"/>
                  <a:pt x="91" y="10800"/>
                </a:cubicBezTo>
                <a:cubicBezTo>
                  <a:pt x="24" y="8999"/>
                  <a:pt x="-75" y="7188"/>
                  <a:pt x="91" y="5400"/>
                </a:cubicBezTo>
                <a:cubicBezTo>
                  <a:pt x="268" y="3482"/>
                  <a:pt x="745" y="1655"/>
                  <a:pt x="1480" y="69"/>
                </a:cubicBezTo>
                <a:close/>
              </a:path>
            </a:pathLst>
          </a:custGeom>
          <a:ln>
            <a:solidFill>
              <a:srgbClr val="12DBE3"/>
            </a:solidFill>
            <a:miter lim="400000"/>
          </a:ln>
          <a:effectLst>
            <a:outerShdw blurRad="101600" dist="100889" dir="5400000" rotWithShape="0">
              <a:srgbClr val="00A6AC"/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705568" y="1716529"/>
            <a:ext cx="65" cy="630942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100">
                <a:solidFill>
                  <a:srgbClr val="90D7D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4100" dirty="0">
              <a:solidFill>
                <a:srgbClr val="90D7D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5896" y="2572544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3192" y="2295544"/>
            <a:ext cx="918200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부모님의 부주의나 예상치 못한 위험에 의한</a:t>
            </a:r>
            <a:endParaRPr lang="en-US" altLang="ko-KR" dirty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아이의 안전을 최우선으로 하 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1" animBg="1" advAuto="0"/>
      <p:bldP spid="97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77824" y="285750"/>
            <a:ext cx="6689752" cy="876301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CONTENT Include Photo</a:t>
            </a:r>
          </a:p>
        </p:txBody>
      </p:sp>
      <p:sp>
        <p:nvSpPr>
          <p:cNvPr id="100" name="Shape 100"/>
          <p:cNvSpPr/>
          <p:nvPr/>
        </p:nvSpPr>
        <p:spPr>
          <a:xfrm>
            <a:off x="7251937" y="1478761"/>
            <a:ext cx="5651036" cy="334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extrusionOk="0">
                <a:moveTo>
                  <a:pt x="1480" y="69"/>
                </a:moveTo>
                <a:lnTo>
                  <a:pt x="21371" y="0"/>
                </a:lnTo>
                <a:cubicBezTo>
                  <a:pt x="21247" y="3598"/>
                  <a:pt x="21247" y="7202"/>
                  <a:pt x="21371" y="10800"/>
                </a:cubicBezTo>
                <a:cubicBezTo>
                  <a:pt x="21433" y="12601"/>
                  <a:pt x="21525" y="14410"/>
                  <a:pt x="21371" y="16200"/>
                </a:cubicBezTo>
                <a:cubicBezTo>
                  <a:pt x="21207" y="18096"/>
                  <a:pt x="20772" y="19916"/>
                  <a:pt x="20095" y="21531"/>
                </a:cubicBezTo>
                <a:lnTo>
                  <a:pt x="91" y="21600"/>
                </a:lnTo>
                <a:cubicBezTo>
                  <a:pt x="223" y="18003"/>
                  <a:pt x="223" y="14397"/>
                  <a:pt x="91" y="10800"/>
                </a:cubicBezTo>
                <a:cubicBezTo>
                  <a:pt x="24" y="8999"/>
                  <a:pt x="-75" y="7188"/>
                  <a:pt x="91" y="5400"/>
                </a:cubicBezTo>
                <a:cubicBezTo>
                  <a:pt x="268" y="3482"/>
                  <a:pt x="745" y="1655"/>
                  <a:pt x="1480" y="69"/>
                </a:cubicBezTo>
                <a:close/>
              </a:path>
            </a:pathLst>
          </a:custGeom>
          <a:ln>
            <a:solidFill>
              <a:srgbClr val="12DBE3"/>
            </a:solidFill>
            <a:miter lim="400000"/>
          </a:ln>
          <a:effectLst>
            <a:outerShdw blurRad="101600" dist="100889" dir="5400000" rotWithShape="0">
              <a:srgbClr val="00A6AC"/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987386" y="1695450"/>
            <a:ext cx="3689428" cy="723901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100">
                <a:solidFill>
                  <a:srgbClr val="90D7D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90D7DA"/>
                </a:solidFill>
              </a:rPr>
              <a:t>This is a my blog</a:t>
            </a:r>
          </a:p>
        </p:txBody>
      </p:sp>
      <p:pic>
        <p:nvPicPr>
          <p:cNvPr id="102" name="스크린샷 2015-07-28 오전 8.03.37.png"/>
          <p:cNvPicPr/>
          <p:nvPr/>
        </p:nvPicPr>
        <p:blipFill>
          <a:blip r:embed="rId2">
            <a:alphaModFix amt="60516"/>
            <a:extLst/>
          </a:blip>
          <a:stretch>
            <a:fillRect/>
          </a:stretch>
        </p:blipFill>
        <p:spPr>
          <a:xfrm>
            <a:off x="7737314" y="1628364"/>
            <a:ext cx="4807277" cy="304089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470137" y="1473200"/>
            <a:ext cx="6413036" cy="7708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extrusionOk="0">
                <a:moveTo>
                  <a:pt x="1480" y="69"/>
                </a:moveTo>
                <a:lnTo>
                  <a:pt x="21371" y="0"/>
                </a:lnTo>
                <a:cubicBezTo>
                  <a:pt x="21247" y="3598"/>
                  <a:pt x="21247" y="7202"/>
                  <a:pt x="21371" y="10800"/>
                </a:cubicBezTo>
                <a:cubicBezTo>
                  <a:pt x="21433" y="12601"/>
                  <a:pt x="21525" y="14410"/>
                  <a:pt x="21371" y="16200"/>
                </a:cubicBezTo>
                <a:cubicBezTo>
                  <a:pt x="21207" y="18096"/>
                  <a:pt x="20772" y="19916"/>
                  <a:pt x="20095" y="21531"/>
                </a:cubicBezTo>
                <a:lnTo>
                  <a:pt x="91" y="21600"/>
                </a:lnTo>
                <a:cubicBezTo>
                  <a:pt x="223" y="18003"/>
                  <a:pt x="223" y="14397"/>
                  <a:pt x="91" y="10800"/>
                </a:cubicBezTo>
                <a:cubicBezTo>
                  <a:pt x="24" y="8999"/>
                  <a:pt x="-75" y="7188"/>
                  <a:pt x="91" y="5400"/>
                </a:cubicBezTo>
                <a:cubicBezTo>
                  <a:pt x="268" y="3482"/>
                  <a:pt x="745" y="1655"/>
                  <a:pt x="1480" y="69"/>
                </a:cubicBezTo>
                <a:close/>
              </a:path>
            </a:pathLst>
          </a:custGeom>
          <a:ln>
            <a:solidFill>
              <a:srgbClr val="12DBE3"/>
            </a:solidFill>
            <a:miter lim="400000"/>
          </a:ln>
          <a:effectLst>
            <a:outerShdw blurRad="101600" dist="100889" dir="5400000" rotWithShape="0">
              <a:srgbClr val="00A6AC"/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9258300" y="4812511"/>
            <a:ext cx="3311919" cy="330201"/>
          </a:xfrm>
          <a:prstGeom prst="rect">
            <a:avLst/>
          </a:prstGeom>
          <a:solidFill>
            <a:srgbClr val="12DBE3"/>
          </a:solidFill>
          <a:ln w="12700">
            <a:miter lim="400000"/>
          </a:ln>
          <a:effectLst>
            <a:outerShdw blurRad="101600" dist="52043" dir="5400000" rotWithShape="0">
              <a:srgbClr val="00A6AC"/>
            </a:outerShdw>
          </a:effectLst>
        </p:spPr>
        <p:txBody>
          <a:bodyPr lIns="0" tIns="0" rIns="0" bIns="0"/>
          <a:lstStyle/>
          <a:p>
            <a:pPr lvl="0">
              <a:defRPr sz="2300"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7251937" y="5517361"/>
            <a:ext cx="5651036" cy="334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extrusionOk="0">
                <a:moveTo>
                  <a:pt x="1480" y="69"/>
                </a:moveTo>
                <a:lnTo>
                  <a:pt x="21371" y="0"/>
                </a:lnTo>
                <a:cubicBezTo>
                  <a:pt x="21247" y="3598"/>
                  <a:pt x="21247" y="7202"/>
                  <a:pt x="21371" y="10800"/>
                </a:cubicBezTo>
                <a:cubicBezTo>
                  <a:pt x="21433" y="12601"/>
                  <a:pt x="21525" y="14410"/>
                  <a:pt x="21371" y="16200"/>
                </a:cubicBezTo>
                <a:cubicBezTo>
                  <a:pt x="21207" y="18096"/>
                  <a:pt x="20772" y="19916"/>
                  <a:pt x="20095" y="21531"/>
                </a:cubicBezTo>
                <a:lnTo>
                  <a:pt x="91" y="21600"/>
                </a:lnTo>
                <a:cubicBezTo>
                  <a:pt x="223" y="18003"/>
                  <a:pt x="223" y="14397"/>
                  <a:pt x="91" y="10800"/>
                </a:cubicBezTo>
                <a:cubicBezTo>
                  <a:pt x="24" y="8999"/>
                  <a:pt x="-75" y="7188"/>
                  <a:pt x="91" y="5400"/>
                </a:cubicBezTo>
                <a:cubicBezTo>
                  <a:pt x="268" y="3482"/>
                  <a:pt x="745" y="1655"/>
                  <a:pt x="1480" y="69"/>
                </a:cubicBezTo>
                <a:close/>
              </a:path>
            </a:pathLst>
          </a:custGeom>
          <a:ln>
            <a:solidFill>
              <a:srgbClr val="12DBE3"/>
            </a:solidFill>
            <a:miter lim="400000"/>
          </a:ln>
          <a:effectLst>
            <a:outerShdw blurRad="101600" dist="100889" dir="5400000" rotWithShape="0">
              <a:srgbClr val="00A6AC"/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pic>
        <p:nvPicPr>
          <p:cNvPr id="106" name="스크린샷 2015-07-28 오전 8.03.37.png"/>
          <p:cNvPicPr/>
          <p:nvPr/>
        </p:nvPicPr>
        <p:blipFill>
          <a:blip r:embed="rId2">
            <a:alphaModFix amt="60516"/>
            <a:extLst/>
          </a:blip>
          <a:stretch>
            <a:fillRect/>
          </a:stretch>
        </p:blipFill>
        <p:spPr>
          <a:xfrm>
            <a:off x="7737314" y="5666964"/>
            <a:ext cx="4807277" cy="3040895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9258300" y="8851111"/>
            <a:ext cx="3311919" cy="330201"/>
          </a:xfrm>
          <a:prstGeom prst="rect">
            <a:avLst/>
          </a:prstGeom>
          <a:solidFill>
            <a:srgbClr val="12DBE3"/>
          </a:solidFill>
          <a:ln w="12700">
            <a:miter lim="400000"/>
          </a:ln>
          <a:effectLst>
            <a:outerShdw blurRad="101600" dist="52043" dir="5400000" rotWithShape="0">
              <a:srgbClr val="00A6AC"/>
            </a:outerShdw>
          </a:effectLst>
        </p:spPr>
        <p:txBody>
          <a:bodyPr lIns="0" tIns="0" rIns="0" bIns="0"/>
          <a:lstStyle/>
          <a:p>
            <a:pPr lvl="0">
              <a:defRPr sz="23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1" animBg="1" advAuto="0"/>
      <p:bldP spid="101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464546" y="285750"/>
            <a:ext cx="6716307" cy="876301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CONTENT Include Movie</a:t>
            </a:r>
          </a:p>
        </p:txBody>
      </p:sp>
      <p:grpSp>
        <p:nvGrpSpPr>
          <p:cNvPr id="115" name="Group 115"/>
          <p:cNvGrpSpPr/>
          <p:nvPr/>
        </p:nvGrpSpPr>
        <p:grpSpPr>
          <a:xfrm>
            <a:off x="1719970" y="1794630"/>
            <a:ext cx="9945859" cy="7046439"/>
            <a:chOff x="0" y="0"/>
            <a:chExt cx="9945857" cy="7046437"/>
          </a:xfrm>
        </p:grpSpPr>
        <p:grpSp>
          <p:nvGrpSpPr>
            <p:cNvPr id="113" name="Group 113"/>
            <p:cNvGrpSpPr/>
            <p:nvPr/>
          </p:nvGrpSpPr>
          <p:grpSpPr>
            <a:xfrm>
              <a:off x="0" y="0"/>
              <a:ext cx="9945858" cy="7046438"/>
              <a:chOff x="0" y="0"/>
              <a:chExt cx="9945857" cy="7046437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0"/>
                <a:ext cx="9945858" cy="5717072"/>
              </a:xfrm>
              <a:prstGeom prst="rect">
                <a:avLst/>
              </a:prstGeom>
              <a:noFill/>
              <a:ln w="25400" cap="flat">
                <a:solidFill>
                  <a:srgbClr val="12DBE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3713212" y="5711287"/>
                <a:ext cx="2519433" cy="1251237"/>
              </a:xfrm>
              <a:prstGeom prst="rect">
                <a:avLst/>
              </a:prstGeom>
              <a:noFill/>
              <a:ln w="25400" cap="flat">
                <a:solidFill>
                  <a:srgbClr val="12DBE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2250262" y="6969438"/>
                <a:ext cx="5445329" cy="77000"/>
              </a:xfrm>
              <a:prstGeom prst="rect">
                <a:avLst/>
              </a:prstGeom>
              <a:noFill/>
              <a:ln w="25400" cap="flat">
                <a:solidFill>
                  <a:srgbClr val="12DBE3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ㅊ</a:t>
                </a:r>
              </a:p>
            </p:txBody>
          </p:sp>
        </p:grpSp>
        <p:sp>
          <p:nvSpPr>
            <p:cNvPr id="114" name="Shape 114"/>
            <p:cNvSpPr/>
            <p:nvPr/>
          </p:nvSpPr>
          <p:spPr>
            <a:xfrm>
              <a:off x="215900" y="190500"/>
              <a:ext cx="9514058" cy="5361472"/>
            </a:xfrm>
            <a:prstGeom prst="rect">
              <a:avLst/>
            </a:prstGeom>
            <a:noFill/>
            <a:ln w="25400" cap="flat">
              <a:solidFill>
                <a:srgbClr val="12DBE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66166" y="285750"/>
            <a:ext cx="6713068" cy="876301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CONTENT Include Chart </a:t>
            </a:r>
          </a:p>
        </p:txBody>
      </p:sp>
      <p:sp>
        <p:nvSpPr>
          <p:cNvPr id="118" name="Shape 118"/>
          <p:cNvSpPr/>
          <p:nvPr/>
        </p:nvSpPr>
        <p:spPr>
          <a:xfrm>
            <a:off x="305036" y="1422400"/>
            <a:ext cx="12394738" cy="811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extrusionOk="0">
                <a:moveTo>
                  <a:pt x="1480" y="69"/>
                </a:moveTo>
                <a:lnTo>
                  <a:pt x="21371" y="0"/>
                </a:lnTo>
                <a:cubicBezTo>
                  <a:pt x="21247" y="3598"/>
                  <a:pt x="21247" y="7202"/>
                  <a:pt x="21371" y="10800"/>
                </a:cubicBezTo>
                <a:cubicBezTo>
                  <a:pt x="21433" y="12601"/>
                  <a:pt x="21525" y="14410"/>
                  <a:pt x="21371" y="16200"/>
                </a:cubicBezTo>
                <a:cubicBezTo>
                  <a:pt x="21207" y="18096"/>
                  <a:pt x="20772" y="19916"/>
                  <a:pt x="20095" y="21531"/>
                </a:cubicBezTo>
                <a:lnTo>
                  <a:pt x="91" y="21600"/>
                </a:lnTo>
                <a:cubicBezTo>
                  <a:pt x="223" y="18003"/>
                  <a:pt x="223" y="14397"/>
                  <a:pt x="91" y="10800"/>
                </a:cubicBezTo>
                <a:cubicBezTo>
                  <a:pt x="24" y="8999"/>
                  <a:pt x="-75" y="7188"/>
                  <a:pt x="91" y="5400"/>
                </a:cubicBezTo>
                <a:cubicBezTo>
                  <a:pt x="268" y="3482"/>
                  <a:pt x="745" y="1655"/>
                  <a:pt x="1480" y="69"/>
                </a:cubicBezTo>
                <a:close/>
              </a:path>
            </a:pathLst>
          </a:custGeom>
          <a:ln>
            <a:solidFill>
              <a:srgbClr val="12DBE3"/>
            </a:solidFill>
            <a:miter lim="400000"/>
          </a:ln>
          <a:effectLst>
            <a:outerShdw blurRad="101600" dist="100889" dir="5400000" rotWithShape="0">
              <a:srgbClr val="00A6AC"/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graphicFrame>
        <p:nvGraphicFramePr>
          <p:cNvPr id="119" name="Chart 119"/>
          <p:cNvGraphicFramePr/>
          <p:nvPr/>
        </p:nvGraphicFramePr>
        <p:xfrm>
          <a:off x="1138956" y="3410917"/>
          <a:ext cx="5367488" cy="3287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0" name="Chart 120"/>
          <p:cNvGraphicFramePr/>
          <p:nvPr/>
        </p:nvGraphicFramePr>
        <p:xfrm>
          <a:off x="7670800" y="3028950"/>
          <a:ext cx="3695700" cy="403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1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사용자 지정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Black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2</cp:revision>
  <dcterms:modified xsi:type="dcterms:W3CDTF">2017-06-05T10:22:06Z</dcterms:modified>
</cp:coreProperties>
</file>