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72" r:id="rId4"/>
    <p:sldId id="273" r:id="rId5"/>
    <p:sldId id="259" r:id="rId6"/>
    <p:sldId id="271" r:id="rId7"/>
    <p:sldId id="282" r:id="rId8"/>
    <p:sldId id="275" r:id="rId9"/>
    <p:sldId id="277" r:id="rId10"/>
    <p:sldId id="278" r:id="rId11"/>
    <p:sldId id="279" r:id="rId12"/>
    <p:sldId id="276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944"/>
    <a:srgbClr val="E8BF89"/>
    <a:srgbClr val="373B46"/>
    <a:srgbClr val="070708"/>
    <a:srgbClr val="363433"/>
    <a:srgbClr val="0F0E13"/>
    <a:srgbClr val="232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95480" autoAdjust="0"/>
  </p:normalViewPr>
  <p:slideViewPr>
    <p:cSldViewPr snapToGrid="0">
      <p:cViewPr varScale="1">
        <p:scale>
          <a:sx n="111" d="100"/>
          <a:sy n="111" d="100"/>
        </p:scale>
        <p:origin x="184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0" d="100"/>
          <a:sy n="110" d="100"/>
        </p:scale>
        <p:origin x="156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6/8/2017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6/8/2017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12.91</a:t>
            </a:r>
            <a:r>
              <a:rPr lang="en-US" altLang="ko-KR" baseline="0" dirty="0" smtClean="0"/>
              <a:t> 6.69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2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9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62125" y="3049433"/>
            <a:ext cx="5619750" cy="754988"/>
          </a:xfrm>
        </p:spPr>
        <p:txBody>
          <a:bodyPr lIns="0" rIns="0" anchor="ctr">
            <a:norm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3400" b="1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BLACK AND WHITE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62125" y="3942925"/>
            <a:ext cx="5619750" cy="457626"/>
          </a:xfrm>
        </p:spPr>
        <p:txBody>
          <a:bodyPr lIns="0" rIns="0" anchor="ctr"/>
          <a:lstStyle>
            <a:lvl1pPr marL="0" indent="0" algn="dist">
              <a:buFont typeface="Arial" panose="020B0604020202020204" pitchFamily="34" charset="0"/>
              <a:buNone/>
              <a:defRPr sz="1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POWERPOINT TEMPLATE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9080" y="4944685"/>
            <a:ext cx="1005840" cy="631614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/>
              <a:t>DESIGNED BY</a:t>
            </a:r>
          </a:p>
          <a:p>
            <a:r>
              <a:rPr lang="en-US"/>
              <a:t>L@RGO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12" hasCustomPrompt="1"/>
          </p:nvPr>
        </p:nvSpPr>
        <p:spPr>
          <a:xfrm>
            <a:off x="1762125" y="2483503"/>
            <a:ext cx="5619750" cy="450116"/>
          </a:xfrm>
        </p:spPr>
        <p:txBody>
          <a:bodyPr vert="horz" lIns="0" tIns="45720" rIns="0" bIns="45720" rtlCol="0" anchor="ctr">
            <a:noAutofit/>
          </a:bodyPr>
          <a:lstStyle>
            <a:lvl1pPr>
              <a:defRPr lang="ko-KR" altLang="en-US" sz="1600" b="0" baseline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ko-KR" altLang="en-US" sz="1400" smtClean="0">
                <a:solidFill>
                  <a:schemeClr val="bg1"/>
                </a:solidFill>
              </a:defRPr>
            </a:lvl2pPr>
            <a:lvl3pPr>
              <a:defRPr lang="ko-KR" altLang="en-US" sz="1200" smtClean="0">
                <a:solidFill>
                  <a:schemeClr val="bg1"/>
                </a:solidFill>
              </a:defRPr>
            </a:lvl3pPr>
            <a:lvl4pPr>
              <a:defRPr lang="ko-KR" altLang="en-US" sz="1100" smtClean="0">
                <a:solidFill>
                  <a:schemeClr val="bg1"/>
                </a:solidFill>
              </a:defRPr>
            </a:lvl4pPr>
            <a:lvl5pPr>
              <a:defRPr lang="ko-KR" altLang="en-US" sz="1100">
                <a:solidFill>
                  <a:schemeClr val="bg1"/>
                </a:solidFill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</a:pPr>
            <a:r>
              <a:rPr lang="en-US" altLang="ko-KR" dirty="0"/>
              <a:t>YOUR LOGO HERE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4507341" y="5859352"/>
            <a:ext cx="147954" cy="99353"/>
          </a:xfrm>
          <a:prstGeom prst="line">
            <a:avLst/>
          </a:prstGeom>
          <a:ln w="6350" cap="rnd" cmpd="sng">
            <a:solidFill>
              <a:schemeClr val="tx1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19"/>
          <p:cNvSpPr>
            <a:spLocks noGrp="1"/>
          </p:cNvSpPr>
          <p:nvPr>
            <p:ph sz="quarter" idx="13" hasCustomPrompt="1"/>
          </p:nvPr>
        </p:nvSpPr>
        <p:spPr>
          <a:xfrm>
            <a:off x="4068763" y="6229350"/>
            <a:ext cx="1006475" cy="628650"/>
          </a:xfrm>
        </p:spPr>
        <p:txBody>
          <a:bodyPr/>
          <a:lstStyle>
            <a:lvl1pPr algn="ctr">
              <a:lnSpc>
                <a:spcPct val="100000"/>
              </a:lnSpc>
              <a:defRPr sz="2000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LOGO2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827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14" y="488112"/>
            <a:ext cx="8314586" cy="48820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spc="-90" baseline="0" dirty="0">
                <a:solidFill>
                  <a:srgbClr val="373B46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50883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29414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58667" y="6325221"/>
            <a:ext cx="83592" cy="78118"/>
          </a:xfrm>
          <a:prstGeom prst="line">
            <a:avLst/>
          </a:prstGeom>
          <a:ln w="6350" cap="rnd" cmpd="sng">
            <a:solidFill>
              <a:schemeClr val="bg1">
                <a:lumMod val="85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64349" y="1721645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64349" y="976313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227">
            <a:off x="38766" y="263059"/>
            <a:ext cx="718413" cy="450196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4878265" y="1152295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4350" y="5679168"/>
            <a:ext cx="488113" cy="468540"/>
          </a:xfrm>
        </p:spPr>
        <p:txBody>
          <a:bodyPr/>
          <a:lstStyle>
            <a:lvl1pPr algn="dist">
              <a:defRPr sz="8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0" y="975520"/>
            <a:ext cx="488113" cy="746125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SIMPLE</a:t>
            </a:r>
          </a:p>
          <a:p>
            <a:pPr lvl="0"/>
            <a:r>
              <a:rPr lang="en-US" altLang="ko-KR" dirty="0"/>
              <a:t>WHITE</a:t>
            </a:r>
          </a:p>
          <a:p>
            <a:pPr lvl="0"/>
            <a:r>
              <a:rPr lang="en-US" altLang="ko-KR" dirty="0"/>
              <a:t>BASIC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185" y="6572689"/>
            <a:ext cx="488114" cy="18304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835634" y="1840111"/>
            <a:ext cx="8219465" cy="492378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06442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9" userDrawn="1">
          <p15:clr>
            <a:srgbClr val="FBAE40"/>
          </p15:clr>
        </p15:guide>
        <p15:guide id="3" pos="52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8"/>
          <p:cNvSpPr txBox="1">
            <a:spLocks/>
          </p:cNvSpPr>
          <p:nvPr userDrawn="1"/>
        </p:nvSpPr>
        <p:spPr>
          <a:xfrm>
            <a:off x="917349" y="140941"/>
            <a:ext cx="8099878" cy="65761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827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14" y="488112"/>
            <a:ext cx="8314586" cy="48820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spc="-90" baseline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50883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29414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58667" y="6325221"/>
            <a:ext cx="83592" cy="78118"/>
          </a:xfrm>
          <a:prstGeom prst="line">
            <a:avLst/>
          </a:prstGeom>
          <a:ln w="6350" cap="rnd" cmpd="sng">
            <a:solidFill>
              <a:schemeClr val="bg1">
                <a:lumMod val="85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64349" y="1721645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64349" y="976313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227">
            <a:off x="38766" y="263059"/>
            <a:ext cx="718413" cy="450196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4878265" y="1152295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4350" y="5679168"/>
            <a:ext cx="488113" cy="468540"/>
          </a:xfrm>
        </p:spPr>
        <p:txBody>
          <a:bodyPr/>
          <a:lstStyle>
            <a:lvl1pPr algn="dist">
              <a:defRPr sz="8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0" y="975520"/>
            <a:ext cx="488113" cy="746125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SIMPLE</a:t>
            </a:r>
          </a:p>
          <a:p>
            <a:pPr lvl="0"/>
            <a:r>
              <a:rPr lang="en-US" altLang="ko-KR" dirty="0"/>
              <a:t>WHITE</a:t>
            </a:r>
          </a:p>
          <a:p>
            <a:pPr lvl="0"/>
            <a:r>
              <a:rPr lang="en-US" altLang="ko-KR" dirty="0"/>
              <a:t>BASIC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185" y="6572689"/>
            <a:ext cx="488114" cy="18304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835634" y="1840111"/>
            <a:ext cx="8219465" cy="492378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09216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9">
          <p15:clr>
            <a:srgbClr val="FBAE40"/>
          </p15:clr>
        </p15:guide>
        <p15:guide id="3" pos="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70000"/>
        </a:lnSpc>
        <a:spcBef>
          <a:spcPts val="1000"/>
        </a:spcBef>
        <a:buFont typeface="Arial" panose="020B0604020202020204" pitchFamily="34" charset="0"/>
        <a:buNone/>
        <a:defRPr sz="2800" kern="1200" spc="-7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2400" kern="1200" spc="-7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2000" kern="1200" spc="-7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1800" kern="1200" spc="-7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1800" kern="1200" spc="-7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ctrTitle"/>
          </p:nvPr>
        </p:nvSpPr>
        <p:spPr>
          <a:xfrm>
            <a:off x="2265770" y="3599692"/>
            <a:ext cx="4952326" cy="754988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  <a:ea typeface="+mn-ea"/>
              </a:rPr>
              <a:t>Safety </a:t>
            </a:r>
            <a:r>
              <a:rPr lang="ko-KR" altLang="en-US" sz="5400" dirty="0" smtClean="0">
                <a:solidFill>
                  <a:schemeClr val="tx1"/>
                </a:solidFill>
                <a:latin typeface="+mn-ea"/>
                <a:ea typeface="+mn-ea"/>
              </a:rPr>
              <a:t>유모차</a:t>
            </a:r>
            <a:endParaRPr lang="ko-KR" altLang="en-US" sz="5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738993" y="3008901"/>
            <a:ext cx="5666014" cy="836478"/>
            <a:chOff x="1892363" y="3049858"/>
            <a:chExt cx="5364480" cy="754563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892363" y="3804421"/>
              <a:ext cx="5364480" cy="0"/>
            </a:xfrm>
            <a:prstGeom prst="line">
              <a:avLst/>
            </a:prstGeom>
            <a:ln w="12700">
              <a:solidFill>
                <a:schemeClr val="bg1"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892363" y="3049858"/>
              <a:ext cx="5364480" cy="0"/>
            </a:xfrm>
            <a:prstGeom prst="line">
              <a:avLst/>
            </a:prstGeom>
            <a:ln w="12700">
              <a:solidFill>
                <a:schemeClr val="bg1"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제목 19"/>
          <p:cNvSpPr txBox="1">
            <a:spLocks/>
          </p:cNvSpPr>
          <p:nvPr/>
        </p:nvSpPr>
        <p:spPr>
          <a:xfrm>
            <a:off x="2691362" y="2471066"/>
            <a:ext cx="3749898" cy="525524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Team </a:t>
            </a:r>
            <a:r>
              <a:rPr lang="en-US" altLang="ko-KR" b="0" dirty="0" err="1" smtClean="0">
                <a:solidFill>
                  <a:schemeClr val="tx1"/>
                </a:solidFill>
                <a:latin typeface="+mn-ea"/>
                <a:ea typeface="+mn-ea"/>
              </a:rPr>
              <a:t>MyWay</a:t>
            </a:r>
            <a:endParaRPr lang="ko-KR" altLang="en-US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제목 19"/>
          <p:cNvSpPr txBox="1">
            <a:spLocks/>
          </p:cNvSpPr>
          <p:nvPr/>
        </p:nvSpPr>
        <p:spPr>
          <a:xfrm>
            <a:off x="4863703" y="5469231"/>
            <a:ext cx="3911740" cy="525524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70000" lnSpcReduction="20000"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20132752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한승진</a:t>
            </a:r>
            <a:endParaRPr lang="en-US" altLang="ko-KR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en-US" altLang="ko-KR" sz="2400" smtClean="0">
                <a:solidFill>
                  <a:schemeClr val="tx1"/>
                </a:solidFill>
                <a:latin typeface="+mn-ea"/>
                <a:ea typeface="+mn-ea"/>
              </a:rPr>
              <a:t>20131598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원영건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4" y="64737"/>
            <a:ext cx="2118090" cy="21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상세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View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257877" y="158285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리드 스위치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78" y="1577945"/>
            <a:ext cx="5038255" cy="41916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02133" y="2378079"/>
            <a:ext cx="31854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유모차 바퀴 위 프레임에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장착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바퀴에 부착한 자석으로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바퀴 회전 시 마다 신호를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받아 회전 속도를 받아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m/h</a:t>
            </a:r>
            <a:r>
              <a:rPr lang="ko-KR" altLang="en-US" sz="2000" b="1" dirty="0" smtClean="0"/>
              <a:t>로 속도를 측정해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블루투스로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스마트폰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어플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로</a:t>
            </a:r>
            <a:r>
              <a:rPr lang="ko-KR" altLang="en-US" sz="2000" b="1" dirty="0" smtClean="0"/>
              <a:t> 전송</a:t>
            </a:r>
            <a:endParaRPr lang="en-US" altLang="ko-KR" sz="2000" b="1" dirty="0" smtClean="0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78" y="1582852"/>
            <a:ext cx="5040000" cy="4190400"/>
          </a:xfrm>
          <a:prstGeom prst="rect">
            <a:avLst/>
          </a:prstGeom>
        </p:spPr>
      </p:pic>
      <p:pic>
        <p:nvPicPr>
          <p:cNvPr id="5" name="그림 4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78" y="1577945"/>
            <a:ext cx="5040000" cy="41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상세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View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257877" y="158285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온습도</a:t>
            </a:r>
            <a:r>
              <a:rPr lang="ko-KR" altLang="en-US" sz="2400" b="1" dirty="0" smtClean="0"/>
              <a:t> 센서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78" y="1577945"/>
            <a:ext cx="5038255" cy="41916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02133" y="2378079"/>
            <a:ext cx="30187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유모차 내부 천장에 부착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유모차 내부 </a:t>
            </a:r>
            <a:r>
              <a:rPr lang="ko-KR" altLang="en-US" sz="2000" b="1" dirty="0" err="1" smtClean="0"/>
              <a:t>온습도를</a:t>
            </a:r>
            <a:r>
              <a:rPr lang="ko-KR" altLang="en-US" sz="2000" b="1" dirty="0" smtClean="0"/>
              <a:t> </a:t>
            </a:r>
            <a:endParaRPr lang="en-US" altLang="ko-KR" sz="2000" b="1" dirty="0"/>
          </a:p>
          <a:p>
            <a:r>
              <a:rPr lang="ko-KR" altLang="en-US" sz="2000" b="1" dirty="0" smtClean="0"/>
              <a:t>측정해 </a:t>
            </a:r>
            <a:r>
              <a:rPr lang="ko-KR" altLang="en-US" sz="2000" b="1" dirty="0" err="1" smtClean="0"/>
              <a:t>스마트폰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어플로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전송</a:t>
            </a:r>
            <a:endParaRPr lang="en-US" altLang="ko-KR" sz="2000" b="1" dirty="0" smtClean="0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78" y="1582852"/>
            <a:ext cx="5040000" cy="4190400"/>
          </a:xfrm>
          <a:prstGeom prst="rect">
            <a:avLst/>
          </a:prstGeom>
        </p:spPr>
      </p:pic>
      <p:pic>
        <p:nvPicPr>
          <p:cNvPr id="5" name="그림 4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78" y="1577945"/>
            <a:ext cx="5040000" cy="4194000"/>
          </a:xfrm>
          <a:prstGeom prst="rect">
            <a:avLst/>
          </a:prstGeom>
        </p:spPr>
      </p:pic>
      <p:pic>
        <p:nvPicPr>
          <p:cNvPr id="6" name="그림 5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78" y="1582852"/>
            <a:ext cx="5040000" cy="41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3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45" y="1159183"/>
            <a:ext cx="2774557" cy="55491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err="1" smtClean="0"/>
              <a:t>스마트폰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APP </a:t>
            </a:r>
            <a:r>
              <a:rPr lang="ko-KR" altLang="en-US" sz="3200" b="1" dirty="0" smtClean="0"/>
              <a:t>구성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12" y="1525675"/>
            <a:ext cx="2379577" cy="45900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22075" y="1525675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시작 화면</a:t>
            </a:r>
            <a:endParaRPr lang="ko-KR" altLang="en-US" sz="2400" b="1" dirty="0"/>
          </a:p>
        </p:txBody>
      </p:sp>
      <p:sp>
        <p:nvSpPr>
          <p:cNvPr id="19" name="아래쪽 화살표 18"/>
          <p:cNvSpPr/>
          <p:nvPr/>
        </p:nvSpPr>
        <p:spPr>
          <a:xfrm rot="4418254">
            <a:off x="4301982" y="5086097"/>
            <a:ext cx="253474" cy="100244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14341" y="5187211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기기 검색</a:t>
            </a:r>
            <a:endParaRPr lang="ko-KR" altLang="en-US" sz="2000" b="1" dirty="0"/>
          </a:p>
        </p:txBody>
      </p:sp>
      <p:pic>
        <p:nvPicPr>
          <p:cNvPr id="13" name="그림 1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12" y="1525741"/>
            <a:ext cx="2409611" cy="4648481"/>
          </a:xfrm>
          <a:prstGeom prst="rect">
            <a:avLst/>
          </a:prstGeom>
        </p:spPr>
      </p:pic>
      <p:pic>
        <p:nvPicPr>
          <p:cNvPr id="14" name="그림 13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12" y="1526621"/>
            <a:ext cx="2424011" cy="4704245"/>
          </a:xfrm>
          <a:prstGeom prst="rect">
            <a:avLst/>
          </a:prstGeom>
        </p:spPr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23" y="1550908"/>
            <a:ext cx="2408400" cy="4539600"/>
          </a:xfrm>
          <a:prstGeom prst="rect">
            <a:avLst/>
          </a:prstGeom>
        </p:spPr>
      </p:pic>
      <p:sp>
        <p:nvSpPr>
          <p:cNvPr id="26" name="아래쪽 화살표 25"/>
          <p:cNvSpPr/>
          <p:nvPr/>
        </p:nvSpPr>
        <p:spPr>
          <a:xfrm rot="5400000">
            <a:off x="4116837" y="2396049"/>
            <a:ext cx="253474" cy="1341533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61125" y="2896034"/>
            <a:ext cx="3623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아두이노</a:t>
            </a:r>
            <a:r>
              <a:rPr lang="ko-KR" altLang="en-US" sz="2000" b="1" dirty="0" smtClean="0"/>
              <a:t> 보드에서 </a:t>
            </a:r>
            <a:r>
              <a:rPr lang="ko-KR" altLang="en-US" sz="2000" b="1" dirty="0" err="1" smtClean="0"/>
              <a:t>블루투스로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정보 받아와 실시간으로 출력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092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  <p:bldP spid="20" grpId="0"/>
      <p:bldP spid="2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ctrTitle"/>
          </p:nvPr>
        </p:nvSpPr>
        <p:spPr>
          <a:xfrm>
            <a:off x="1973444" y="3049930"/>
            <a:ext cx="4952326" cy="754988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  <a:ea typeface="+mn-ea"/>
              </a:rPr>
              <a:t>END</a:t>
            </a:r>
            <a:endParaRPr lang="ko-KR" altLang="en-US" sz="5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4" y="64737"/>
            <a:ext cx="2118090" cy="21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b="1" dirty="0" smtClean="0"/>
              <a:t>작품 개요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9650" y="1903578"/>
            <a:ext cx="7943199" cy="3594570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158994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ko-KR" altLang="en-US" sz="2400" dirty="0" smtClean="0">
                <a:solidFill>
                  <a:srgbClr val="333944"/>
                </a:solidFill>
              </a:rPr>
              <a:t>현재 상용화된 유모차는 수동으로만 멈출 수 있어</a:t>
            </a:r>
            <a:endParaRPr lang="en-US" altLang="ko-KR" sz="2400" dirty="0" smtClean="0">
              <a:solidFill>
                <a:srgbClr val="333944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2400" dirty="0" smtClean="0">
                <a:solidFill>
                  <a:srgbClr val="333944"/>
                </a:solidFill>
              </a:rPr>
              <a:t>안전성이 부족하여 아이의 안전성이 우려됨</a:t>
            </a:r>
            <a:endParaRPr lang="en-US" altLang="ko-KR" sz="2400" dirty="0" smtClean="0">
              <a:solidFill>
                <a:srgbClr val="333944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2400" dirty="0">
              <a:solidFill>
                <a:srgbClr val="333944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2400" dirty="0" smtClean="0">
                <a:solidFill>
                  <a:srgbClr val="333944"/>
                </a:solidFill>
              </a:rPr>
              <a:t>기본 유모차에 </a:t>
            </a:r>
            <a:r>
              <a:rPr lang="ko-KR" altLang="en-US" sz="2400" dirty="0" err="1" smtClean="0">
                <a:solidFill>
                  <a:srgbClr val="333944"/>
                </a:solidFill>
              </a:rPr>
              <a:t>아두이노</a:t>
            </a:r>
            <a:r>
              <a:rPr lang="ko-KR" altLang="en-US" sz="2400" dirty="0" smtClean="0">
                <a:solidFill>
                  <a:srgbClr val="333944"/>
                </a:solidFill>
              </a:rPr>
              <a:t> 센서 및 자동 제어 장치를 부착하고 </a:t>
            </a:r>
            <a:r>
              <a:rPr lang="ko-KR" altLang="en-US" sz="2400" dirty="0" err="1" smtClean="0">
                <a:solidFill>
                  <a:srgbClr val="333944"/>
                </a:solidFill>
              </a:rPr>
              <a:t>블루투스</a:t>
            </a:r>
            <a:r>
              <a:rPr lang="ko-KR" altLang="en-US" sz="2400" dirty="0" smtClean="0">
                <a:solidFill>
                  <a:srgbClr val="333944"/>
                </a:solidFill>
              </a:rPr>
              <a:t> 모듈로 </a:t>
            </a:r>
            <a:r>
              <a:rPr lang="ko-KR" altLang="en-US" sz="2400" dirty="0" err="1" smtClean="0">
                <a:solidFill>
                  <a:srgbClr val="333944"/>
                </a:solidFill>
              </a:rPr>
              <a:t>스마트폰</a:t>
            </a:r>
            <a:r>
              <a:rPr lang="ko-KR" altLang="en-US" sz="2400" dirty="0" smtClean="0">
                <a:solidFill>
                  <a:srgbClr val="333944"/>
                </a:solidFill>
              </a:rPr>
              <a:t> 어플리케이션과 연동하여 유모차의 현재 정보를 받아옴으로써 안정성 증진과 사용자의</a:t>
            </a:r>
            <a:r>
              <a:rPr lang="en-US" altLang="ko-KR" sz="2400" dirty="0" smtClean="0">
                <a:solidFill>
                  <a:srgbClr val="333944"/>
                </a:solidFill>
              </a:rPr>
              <a:t> </a:t>
            </a:r>
            <a:r>
              <a:rPr lang="ko-KR" altLang="en-US" sz="2400" dirty="0" smtClean="0">
                <a:solidFill>
                  <a:srgbClr val="333944"/>
                </a:solidFill>
              </a:rPr>
              <a:t>편의를 꾀</a:t>
            </a:r>
            <a:r>
              <a:rPr lang="ko-KR" altLang="en-US" sz="2400" dirty="0">
                <a:solidFill>
                  <a:srgbClr val="333944"/>
                </a:solidFill>
              </a:rPr>
              <a:t>함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7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8073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작동 원리</a:t>
            </a:r>
            <a:endParaRPr lang="ko-KR" alt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09650" y="3803320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전방에 달린 </a:t>
            </a:r>
            <a:r>
              <a:rPr lang="en-US" altLang="ko-KR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2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개의 초음파 센서 </a:t>
            </a:r>
            <a:r>
              <a:rPr lang="en-US" altLang="ko-KR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50cm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이내에 물체가 탐지되면 </a:t>
            </a:r>
            <a:r>
              <a:rPr lang="ko-KR" altLang="en-US" sz="16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피에조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스피커로 </a:t>
            </a:r>
            <a:r>
              <a:rPr lang="ko-KR" altLang="en-US" sz="16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경보음이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작동</a:t>
            </a:r>
            <a:r>
              <a:rPr lang="en-US" altLang="ko-KR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부품 고장으로 브레이크 구현 실패</a:t>
            </a:r>
            <a:r>
              <a:rPr lang="en-US" altLang="ko-KR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)</a:t>
            </a:r>
            <a:endParaRPr lang="ko-KR" altLang="en-US" sz="16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09650" y="1903578"/>
            <a:ext cx="7943199" cy="3594570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1" y="1927865"/>
            <a:ext cx="1695450" cy="16954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99250" y="2773652"/>
            <a:ext cx="1254265" cy="849663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886" y="2050026"/>
            <a:ext cx="1695450" cy="16954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677407" y="2657688"/>
            <a:ext cx="833479" cy="48552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77406" y="2824924"/>
            <a:ext cx="833479" cy="48552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677405" y="3028027"/>
            <a:ext cx="833479" cy="48552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82244" y="3928356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ko-KR" altLang="en-US" sz="16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91094" y="3711254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바퀴에 부착한 리드 스위치로 유모차의 속도를 측정하여 일정 속도 초과 시 브레이크 자동으로 작동</a:t>
            </a:r>
            <a:endParaRPr lang="ko-KR" altLang="en-US" sz="16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5420">
            <a:off x="2343642" y="1477553"/>
            <a:ext cx="1077209" cy="10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작동 원리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9650" y="1903578"/>
            <a:ext cx="7943199" cy="3594570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282244" y="3928356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ko-KR" altLang="en-US" sz="16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12616" y="1927865"/>
            <a:ext cx="5607780" cy="4060241"/>
            <a:chOff x="-150021" y="1927865"/>
            <a:chExt cx="5607780" cy="4060241"/>
          </a:xfrm>
        </p:grpSpPr>
        <p:sp>
          <p:nvSpPr>
            <p:cNvPr id="29" name="TextBox 28"/>
            <p:cNvSpPr txBox="1"/>
            <p:nvPr/>
          </p:nvSpPr>
          <p:spPr>
            <a:xfrm>
              <a:off x="-150021" y="3803320"/>
              <a:ext cx="5607780" cy="2184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indent="0" algn="ctr" defTabSz="914400" latinLnBrk="1">
                <a:lnSpc>
                  <a:spcPct val="8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/>
              </a:lvl1pPr>
              <a:lvl2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/>
              </a:lvl2pPr>
              <a:lvl3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/>
              </a:lvl3pPr>
              <a:lvl4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4pPr>
              <a:lvl5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l"/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유모차에 부착한 </a:t>
              </a:r>
              <a:r>
                <a:rPr lang="ko-KR" altLang="en-US" sz="20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아두이노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보드와 </a:t>
              </a:r>
              <a:r>
                <a:rPr lang="ko-KR" altLang="en-US" sz="20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스마트폰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어플리케이션을 </a:t>
              </a:r>
              <a:r>
                <a:rPr lang="ko-KR" altLang="en-US" sz="20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블루투스</a:t>
              </a:r>
              <a:r>
                <a:rPr lang="ko-KR" altLang="en-US" sz="2000" b="1" dirty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모듈로 연동하여 현재 유모차의 속도와 </a:t>
              </a:r>
              <a:r>
                <a:rPr lang="ko-KR" altLang="en-US" sz="20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온습도를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받아옴</a:t>
              </a:r>
              <a:endParaRPr lang="ko-KR" altLang="en-US" sz="2000" b="1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11407" y="1927865"/>
              <a:ext cx="4359998" cy="1695600"/>
              <a:chOff x="511407" y="1927865"/>
              <a:chExt cx="4359998" cy="169560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5955" y="1927865"/>
                <a:ext cx="1695450" cy="1695450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407" y="1927865"/>
                <a:ext cx="1695600" cy="1695600"/>
              </a:xfrm>
              <a:prstGeom prst="rect">
                <a:avLst/>
              </a:prstGeom>
            </p:spPr>
          </p:pic>
          <p:grpSp>
            <p:nvGrpSpPr>
              <p:cNvPr id="8" name="그룹 7"/>
              <p:cNvGrpSpPr/>
              <p:nvPr/>
            </p:nvGrpSpPr>
            <p:grpSpPr>
              <a:xfrm>
                <a:off x="1565683" y="2331335"/>
                <a:ext cx="1937293" cy="987155"/>
                <a:chOff x="1565683" y="2331335"/>
                <a:chExt cx="1937293" cy="987155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565683" y="2331337"/>
                  <a:ext cx="987153" cy="987153"/>
                </a:xfrm>
                <a:prstGeom prst="rect">
                  <a:avLst/>
                </a:prstGeom>
              </p:spPr>
            </p:pic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 flipV="1">
                  <a:off x="2534329" y="2349842"/>
                  <a:ext cx="987153" cy="950140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2039" y="2331337"/>
                  <a:ext cx="581595" cy="88835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572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b="1" dirty="0" smtClean="0"/>
              <a:t>동작 알고리즘</a:t>
            </a:r>
            <a:endParaRPr lang="ko-KR" altLang="en-US" sz="32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415231" y="1711824"/>
            <a:ext cx="7163843" cy="4996473"/>
            <a:chOff x="1009650" y="1714796"/>
            <a:chExt cx="7943199" cy="1868431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009650" y="1714796"/>
              <a:ext cx="794319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009650" y="3583227"/>
              <a:ext cx="794319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1165254" y="200682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시작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69225" y="200682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속도 감지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69225" y="3413492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초음파 센서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전방 물체 감지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925918" y="200682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피에조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스피커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작</a:t>
            </a:r>
            <a:r>
              <a:rPr lang="ko-KR" altLang="en-US" sz="1200" b="1" dirty="0">
                <a:solidFill>
                  <a:schemeClr val="tx1"/>
                </a:solidFill>
              </a:rPr>
              <a:t>동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65254" y="583435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블루투스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모듈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69225" y="583435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스마트폰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APP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69225" y="4644828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온습도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센서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06244" y="583435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온습도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6244" y="4847129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전방 물체거리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06244" y="3777633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속도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1586039" y="2864581"/>
            <a:ext cx="315589" cy="284030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6200000">
            <a:off x="2486507" y="2214444"/>
            <a:ext cx="315589" cy="31304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>
            <a:off x="3328524" y="2864580"/>
            <a:ext cx="315589" cy="404601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>
            <a:off x="3323129" y="4232134"/>
            <a:ext cx="315589" cy="33177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 rot="14793204">
            <a:off x="5113777" y="2216662"/>
            <a:ext cx="315589" cy="2409713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 rot="20197973">
            <a:off x="4087806" y="3075134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50cm</a:t>
            </a:r>
            <a:r>
              <a:rPr lang="ko-KR" altLang="en-US" sz="1400" b="1" dirty="0" smtClean="0"/>
              <a:t>이내 물체 </a:t>
            </a:r>
            <a:r>
              <a:rPr lang="ko-KR" altLang="en-US" sz="1400" b="1" dirty="0" err="1" smtClean="0"/>
              <a:t>탐지시</a:t>
            </a:r>
            <a:endParaRPr lang="ko-KR" altLang="en-US" sz="1400" b="1" dirty="0"/>
          </a:p>
        </p:txBody>
      </p:sp>
      <p:sp>
        <p:nvSpPr>
          <p:cNvPr id="48" name="아래쪽 화살표 47"/>
          <p:cNvSpPr/>
          <p:nvPr/>
        </p:nvSpPr>
        <p:spPr>
          <a:xfrm rot="2327509">
            <a:off x="2467701" y="5354755"/>
            <a:ext cx="315589" cy="46590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아래쪽 화살표 48"/>
          <p:cNvSpPr/>
          <p:nvPr/>
        </p:nvSpPr>
        <p:spPr>
          <a:xfrm rot="16200000">
            <a:off x="2478904" y="6002683"/>
            <a:ext cx="315589" cy="297835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아래쪽 화살표 49"/>
          <p:cNvSpPr/>
          <p:nvPr/>
        </p:nvSpPr>
        <p:spPr>
          <a:xfrm rot="16200000">
            <a:off x="5123361" y="5329702"/>
            <a:ext cx="315589" cy="173758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 rot="14720295">
            <a:off x="5150165" y="4631545"/>
            <a:ext cx="315589" cy="1924216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 rot="13723540">
            <a:off x="5066054" y="3719240"/>
            <a:ext cx="315589" cy="255179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b="1" dirty="0" smtClean="0"/>
              <a:t>사용 부품 </a:t>
            </a:r>
            <a:r>
              <a:rPr lang="en-US" altLang="ko-KR" sz="3200" b="1" dirty="0" smtClean="0"/>
              <a:t>&amp; </a:t>
            </a:r>
            <a:r>
              <a:rPr lang="ko-KR" altLang="en-US" sz="3200" b="1" dirty="0" smtClean="0"/>
              <a:t>회로도</a:t>
            </a:r>
            <a:endParaRPr lang="ko-KR" altLang="en-US" sz="32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657975" y="2199485"/>
            <a:ext cx="819150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64" y="1545280"/>
            <a:ext cx="4923250" cy="3916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7714" y="1545279"/>
            <a:ext cx="3293542" cy="3916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아두이노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UNO Board x 1</a:t>
            </a:r>
          </a:p>
          <a:p>
            <a:pPr algn="l"/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브레드보드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1</a:t>
            </a:r>
          </a:p>
          <a:p>
            <a:pPr algn="l"/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배터리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x1</a:t>
            </a:r>
          </a:p>
          <a:p>
            <a:pPr algn="l"/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HC-05 </a:t>
            </a:r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블루투스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모듈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1</a:t>
            </a:r>
          </a:p>
          <a:p>
            <a:pPr algn="l"/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DHT11 </a:t>
            </a:r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온습도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센서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1</a:t>
            </a:r>
          </a:p>
          <a:p>
            <a:pPr algn="l"/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초음파 센서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HC-SR04 x 2</a:t>
            </a:r>
          </a:p>
          <a:p>
            <a:pPr algn="l"/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DC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모터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2</a:t>
            </a:r>
          </a:p>
          <a:p>
            <a:pPr algn="l"/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피에조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스피커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2</a:t>
            </a:r>
          </a:p>
          <a:p>
            <a:pPr algn="l"/>
            <a:endParaRPr lang="en-US" altLang="ko-KR" sz="18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  <a:p>
            <a:pPr algn="l"/>
            <a:endParaRPr lang="en-US" altLang="ko-KR" sz="1800" b="1" dirty="0" smtClean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  <a:p>
            <a:pPr algn="l"/>
            <a:endParaRPr lang="en-US" altLang="ko-KR" sz="1800" b="1" dirty="0" smtClean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  <a:p>
            <a:pPr algn="l"/>
            <a:endParaRPr lang="en-US" altLang="ko-KR" sz="1800" b="1" dirty="0" smtClean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75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상세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View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257877" y="1582852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블루투스</a:t>
            </a:r>
            <a:r>
              <a:rPr lang="ko-KR" altLang="en-US" sz="2400" b="1" dirty="0" smtClean="0"/>
              <a:t> 모듈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78" y="1577945"/>
            <a:ext cx="5038255" cy="41916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02133" y="2378079"/>
            <a:ext cx="31742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유모차 주머니 내부에 장착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err="1" smtClean="0"/>
              <a:t>아두이노</a:t>
            </a:r>
            <a:r>
              <a:rPr lang="ko-KR" altLang="en-US" sz="2000" b="1" dirty="0" smtClean="0"/>
              <a:t> 보드와 </a:t>
            </a:r>
            <a:r>
              <a:rPr lang="ko-KR" altLang="en-US" sz="2000" b="1" dirty="0" err="1" smtClean="0"/>
              <a:t>스마트폰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어플의</a:t>
            </a:r>
            <a:r>
              <a:rPr lang="ko-KR" altLang="en-US" sz="2000" b="1" dirty="0" smtClean="0"/>
              <a:t> 정보를 송수신함</a:t>
            </a:r>
            <a:endParaRPr lang="en-US" altLang="ko-KR" sz="2000" b="1" dirty="0" smtClean="0"/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06" y="1579221"/>
            <a:ext cx="5040000" cy="41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상세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View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257877" y="158285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초음파 센서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78" y="1577945"/>
            <a:ext cx="5038255" cy="41916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80323" y="2378079"/>
            <a:ext cx="30187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유모차 전방 프레임에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개 장착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평소 </a:t>
            </a:r>
            <a:r>
              <a:rPr lang="ko-KR" altLang="en-US" sz="2000" b="1" dirty="0" err="1" smtClean="0"/>
              <a:t>블루투스</a:t>
            </a:r>
            <a:r>
              <a:rPr lang="ko-KR" altLang="en-US" sz="2000" b="1" dirty="0" smtClean="0"/>
              <a:t> 모듈을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통하여 </a:t>
            </a:r>
            <a:r>
              <a:rPr lang="ko-KR" altLang="en-US" sz="2000" b="1" dirty="0" err="1" smtClean="0"/>
              <a:t>스마트폰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어플에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전방의 물체 거리 전달 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50cm</a:t>
            </a:r>
            <a:r>
              <a:rPr lang="ko-KR" altLang="en-US" sz="2000" b="1" dirty="0" smtClean="0"/>
              <a:t>이내로 물체 접근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시 </a:t>
            </a:r>
            <a:r>
              <a:rPr lang="ko-KR" altLang="en-US" sz="2000" b="1" dirty="0" err="1" smtClean="0"/>
              <a:t>피에조</a:t>
            </a:r>
            <a:r>
              <a:rPr lang="ko-KR" altLang="en-US" sz="2000" b="1" dirty="0" smtClean="0"/>
              <a:t> 스피커 작동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22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상세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View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257877" y="15828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피에조</a:t>
            </a:r>
            <a:r>
              <a:rPr lang="ko-KR" altLang="en-US" sz="2400" b="1" dirty="0" smtClean="0"/>
              <a:t> 스피커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78" y="1577945"/>
            <a:ext cx="5038255" cy="41916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02133" y="2378079"/>
            <a:ext cx="31678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유모차 상단 후드에 장착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초음파 센서 </a:t>
            </a:r>
            <a:r>
              <a:rPr lang="en-US" altLang="ko-KR" sz="2000" b="1" dirty="0" smtClean="0"/>
              <a:t>50cm</a:t>
            </a:r>
            <a:r>
              <a:rPr lang="ko-KR" altLang="en-US" sz="2000" b="1" dirty="0" smtClean="0"/>
              <a:t>이내에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물체 탐지 시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초간 작동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(50cm</a:t>
            </a:r>
            <a:r>
              <a:rPr lang="ko-KR" altLang="en-US" sz="2000" b="1" dirty="0" smtClean="0"/>
              <a:t>이내에 계속 물체가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탐지 될 시 반복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78" y="1582852"/>
            <a:ext cx="5040000" cy="41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poqa">
      <a:majorFont>
        <a:latin typeface="SpoqaHanSans"/>
        <a:ea typeface="SpoqaHanSans"/>
        <a:cs typeface=""/>
      </a:majorFont>
      <a:minorFont>
        <a:latin typeface="SpoqaHanSans-thin"/>
        <a:ea typeface="SpoqaHanSans-thin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2118</TotalTime>
  <Words>324</Words>
  <Application>Microsoft Office PowerPoint</Application>
  <PresentationFormat>화면 슬라이드 쇼(4:3)</PresentationFormat>
  <Paragraphs>105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SpoqaHanSans</vt:lpstr>
      <vt:lpstr>SpoqaHanSans-thin</vt:lpstr>
      <vt:lpstr>맑은 고딕</vt:lpstr>
      <vt:lpstr>Arial</vt:lpstr>
      <vt:lpstr>Office 테마</vt:lpstr>
      <vt:lpstr>Safety 유모차</vt:lpstr>
      <vt:lpstr>작품 개요</vt:lpstr>
      <vt:lpstr>작품 작동 원리</vt:lpstr>
      <vt:lpstr>작품 작동 원리</vt:lpstr>
      <vt:lpstr>동작 알고리즘</vt:lpstr>
      <vt:lpstr>사용 부품 &amp; 회로도</vt:lpstr>
      <vt:lpstr>작품 상세 View</vt:lpstr>
      <vt:lpstr>작품 상세 View</vt:lpstr>
      <vt:lpstr>작품 상세 View</vt:lpstr>
      <vt:lpstr>작품 상세 View</vt:lpstr>
      <vt:lpstr>작품 상세 View</vt:lpstr>
      <vt:lpstr>스마트폰 APP 구성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최원석</dc:creator>
  <cp:lastModifiedBy>219</cp:lastModifiedBy>
  <cp:revision>446</cp:revision>
  <dcterms:created xsi:type="dcterms:W3CDTF">2016-11-18T22:13:00Z</dcterms:created>
  <dcterms:modified xsi:type="dcterms:W3CDTF">2017-06-08T03:55:55Z</dcterms:modified>
</cp:coreProperties>
</file>