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72" r:id="rId4"/>
    <p:sldId id="273" r:id="rId5"/>
    <p:sldId id="259" r:id="rId6"/>
    <p:sldId id="271" r:id="rId7"/>
    <p:sldId id="282" r:id="rId8"/>
    <p:sldId id="283" r:id="rId9"/>
    <p:sldId id="284" r:id="rId10"/>
    <p:sldId id="285" r:id="rId11"/>
    <p:sldId id="286" r:id="rId12"/>
    <p:sldId id="276" r:id="rId13"/>
    <p:sldId id="28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944"/>
    <a:srgbClr val="E8BF89"/>
    <a:srgbClr val="373B46"/>
    <a:srgbClr val="070708"/>
    <a:srgbClr val="363433"/>
    <a:srgbClr val="0F0E13"/>
    <a:srgbClr val="2326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2" autoAdjust="0"/>
    <p:restoredTop sz="95480" autoAdjust="0"/>
  </p:normalViewPr>
  <p:slideViewPr>
    <p:cSldViewPr snapToGrid="0">
      <p:cViewPr varScale="1">
        <p:scale>
          <a:sx n="111" d="100"/>
          <a:sy n="111" d="100"/>
        </p:scale>
        <p:origin x="-185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0" d="100"/>
          <a:sy n="110" d="100"/>
        </p:scale>
        <p:origin x="156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AD422-0CE2-7345-9C9C-5AE431B01D98}" type="datetimeFigureOut">
              <a:rPr lang="en-US" altLang="ko-KR" smtClean="0"/>
              <a:t>6/20/2017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FAF04-A4AB-394B-8174-0452DE40444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83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593C2-BB06-FE4C-A097-5F24D72EFBBA}" type="datetimeFigureOut">
              <a:rPr lang="en-US" altLang="ko-KR" smtClean="0"/>
              <a:t>6/20/2017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C0F5F-2408-184D-BCB4-04B8D7BCC9C3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745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12.91</a:t>
            </a:r>
            <a:r>
              <a:rPr lang="en-US" altLang="ko-KR" baseline="0" dirty="0" smtClean="0"/>
              <a:t> 6.69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745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745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745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325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11.64 14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491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11.64 14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491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11.64 14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491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11.64 14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491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11.64 14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49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62125" y="3049433"/>
            <a:ext cx="5619750" cy="754988"/>
          </a:xfrm>
        </p:spPr>
        <p:txBody>
          <a:bodyPr lIns="0" rIns="0" anchor="ctr">
            <a:normAutofit/>
          </a:bodyPr>
          <a:lstStyle>
            <a:lvl1pPr marL="0" indent="0" algn="dist">
              <a:lnSpc>
                <a:spcPct val="100000"/>
              </a:lnSpc>
              <a:buFont typeface="Arial" panose="020B0604020202020204" pitchFamily="34" charset="0"/>
              <a:buNone/>
              <a:defRPr sz="3400" b="1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BLACK AND WHITE BASIC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62125" y="3942925"/>
            <a:ext cx="5619750" cy="457626"/>
          </a:xfrm>
        </p:spPr>
        <p:txBody>
          <a:bodyPr lIns="0" rIns="0" anchor="ctr"/>
          <a:lstStyle>
            <a:lvl1pPr marL="0" indent="0" algn="dist">
              <a:buFont typeface="Arial" panose="020B0604020202020204" pitchFamily="34" charset="0"/>
              <a:buNone/>
              <a:defRPr sz="16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POWERPOINT TEMPLATE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69080" y="4944685"/>
            <a:ext cx="1005840" cy="631614"/>
          </a:xfrm>
        </p:spPr>
        <p:txBody>
          <a:bodyPr anchor="ctr"/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050" kern="1000" spc="-7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/>
              <a:t>DESIGNED BY</a:t>
            </a:r>
          </a:p>
          <a:p>
            <a:r>
              <a:rPr lang="en-US"/>
              <a:t>L@RGO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sz="quarter" idx="12" hasCustomPrompt="1"/>
          </p:nvPr>
        </p:nvSpPr>
        <p:spPr>
          <a:xfrm>
            <a:off x="1762125" y="2483503"/>
            <a:ext cx="5619750" cy="450116"/>
          </a:xfrm>
        </p:spPr>
        <p:txBody>
          <a:bodyPr vert="horz" lIns="0" tIns="45720" rIns="0" bIns="45720" rtlCol="0" anchor="ctr">
            <a:noAutofit/>
          </a:bodyPr>
          <a:lstStyle>
            <a:lvl1pPr>
              <a:defRPr lang="ko-KR" altLang="en-US" sz="1600" b="0" baseline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ko-KR" altLang="en-US" sz="1400" smtClean="0">
                <a:solidFill>
                  <a:schemeClr val="bg1"/>
                </a:solidFill>
              </a:defRPr>
            </a:lvl2pPr>
            <a:lvl3pPr>
              <a:defRPr lang="ko-KR" altLang="en-US" sz="1200" smtClean="0">
                <a:solidFill>
                  <a:schemeClr val="bg1"/>
                </a:solidFill>
              </a:defRPr>
            </a:lvl3pPr>
            <a:lvl4pPr>
              <a:defRPr lang="ko-KR" altLang="en-US" sz="1100" smtClean="0">
                <a:solidFill>
                  <a:schemeClr val="bg1"/>
                </a:solidFill>
              </a:defRPr>
            </a:lvl4pPr>
            <a:lvl5pPr>
              <a:defRPr lang="ko-KR" altLang="en-US" sz="1100">
                <a:solidFill>
                  <a:schemeClr val="bg1"/>
                </a:solidFill>
              </a:defRPr>
            </a:lvl5pPr>
          </a:lstStyle>
          <a:p>
            <a:pPr lvl="0" algn="ctr">
              <a:lnSpc>
                <a:spcPct val="100000"/>
              </a:lnSpc>
              <a:spcBef>
                <a:spcPct val="0"/>
              </a:spcBef>
            </a:pPr>
            <a:r>
              <a:rPr lang="en-US" altLang="ko-KR" dirty="0"/>
              <a:t>YOUR LOGO HERE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4507341" y="5859352"/>
            <a:ext cx="147954" cy="99353"/>
          </a:xfrm>
          <a:prstGeom prst="line">
            <a:avLst/>
          </a:prstGeom>
          <a:ln w="6350" cap="rnd" cmpd="sng">
            <a:solidFill>
              <a:schemeClr val="tx1"/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19"/>
          <p:cNvSpPr>
            <a:spLocks noGrp="1"/>
          </p:cNvSpPr>
          <p:nvPr>
            <p:ph sz="quarter" idx="13" hasCustomPrompt="1"/>
          </p:nvPr>
        </p:nvSpPr>
        <p:spPr>
          <a:xfrm>
            <a:off x="4068763" y="6229350"/>
            <a:ext cx="1006475" cy="628650"/>
          </a:xfrm>
        </p:spPr>
        <p:txBody>
          <a:bodyPr/>
          <a:lstStyle>
            <a:lvl1pPr algn="ctr">
              <a:lnSpc>
                <a:spcPct val="100000"/>
              </a:lnSpc>
              <a:defRPr sz="2000">
                <a:ln>
                  <a:solidFill>
                    <a:schemeClr val="tx1">
                      <a:alpha val="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dirty="0"/>
              <a:t>LOGO2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36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82708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414" y="488112"/>
            <a:ext cx="8314586" cy="48820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400" spc="-90" baseline="0" dirty="0">
                <a:solidFill>
                  <a:srgbClr val="373B46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buFont typeface="Arial" panose="020B0604020202020204" pitchFamily="34" charset="0"/>
            </a:pPr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634" y="1270762"/>
            <a:ext cx="8219465" cy="450883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ko-KR" altLang="en-US" sz="13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ko-KR" altLang="en-US" dirty="0"/>
              <a:t>마스터 텍스트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829414" y="0"/>
            <a:ext cx="0" cy="6858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58667" y="6325221"/>
            <a:ext cx="83592" cy="78118"/>
          </a:xfrm>
          <a:prstGeom prst="line">
            <a:avLst/>
          </a:prstGeom>
          <a:ln w="6350" cap="rnd" cmpd="sng">
            <a:solidFill>
              <a:schemeClr val="bg1">
                <a:lumMod val="85000"/>
              </a:schemeClr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164349" y="1721645"/>
            <a:ext cx="48811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164349" y="976313"/>
            <a:ext cx="48811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183227">
            <a:off x="38766" y="263059"/>
            <a:ext cx="718413" cy="450196"/>
          </a:xfrm>
          <a:prstGeom prst="rect">
            <a:avLst/>
          </a:prstGeom>
        </p:spPr>
      </p:pic>
      <p:cxnSp>
        <p:nvCxnSpPr>
          <p:cNvPr id="15" name="직선 연결선 14"/>
          <p:cNvCxnSpPr/>
          <p:nvPr userDrawn="1"/>
        </p:nvCxnSpPr>
        <p:spPr>
          <a:xfrm>
            <a:off x="4878265" y="1152295"/>
            <a:ext cx="205968" cy="0"/>
          </a:xfrm>
          <a:prstGeom prst="line">
            <a:avLst/>
          </a:prstGeom>
          <a:ln w="34925">
            <a:solidFill>
              <a:srgbClr val="E8BF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64350" y="5679168"/>
            <a:ext cx="488113" cy="468540"/>
          </a:xfrm>
        </p:spPr>
        <p:txBody>
          <a:bodyPr/>
          <a:lstStyle>
            <a:lvl1pPr algn="dist">
              <a:defRPr sz="800" b="1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73B46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ADSTORE</a:t>
            </a:r>
          </a:p>
          <a:p>
            <a:pPr lvl="0"/>
            <a:r>
              <a:rPr lang="en-US" altLang="ko-KR" dirty="0"/>
              <a:t>-L@RGO</a:t>
            </a:r>
            <a:endParaRPr lang="ko-KR" altLang="en-US" dirty="0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164350" y="975520"/>
            <a:ext cx="488113" cy="746125"/>
          </a:xfrm>
        </p:spPr>
        <p:txBody>
          <a:bodyPr/>
          <a:lstStyle>
            <a:lvl1pPr marL="0" indent="0" algn="dist" defTabSz="914377" rtl="0" eaLnBrk="1" latin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1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SIMPLE</a:t>
            </a:r>
          </a:p>
          <a:p>
            <a:pPr lvl="0"/>
            <a:r>
              <a:rPr lang="en-US" altLang="ko-KR" dirty="0"/>
              <a:t>WHITE</a:t>
            </a:r>
          </a:p>
          <a:p>
            <a:pPr lvl="0"/>
            <a:r>
              <a:rPr lang="en-US" altLang="ko-KR" dirty="0"/>
              <a:t>BASIC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185" y="6572689"/>
            <a:ext cx="488114" cy="183043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idx="12"/>
          </p:nvPr>
        </p:nvSpPr>
        <p:spPr>
          <a:xfrm>
            <a:off x="835634" y="1840111"/>
            <a:ext cx="8219465" cy="492378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ko-KR" altLang="en-US" sz="13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0644295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129" userDrawn="1">
          <p15:clr>
            <a:srgbClr val="FBAE40"/>
          </p15:clr>
        </p15:guide>
        <p15:guide id="3" pos="52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8"/>
          <p:cNvSpPr txBox="1">
            <a:spLocks/>
          </p:cNvSpPr>
          <p:nvPr userDrawn="1"/>
        </p:nvSpPr>
        <p:spPr>
          <a:xfrm>
            <a:off x="917349" y="140941"/>
            <a:ext cx="8099878" cy="65761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82708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414" y="488112"/>
            <a:ext cx="8314586" cy="48820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400" spc="-90" baseline="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buFont typeface="Arial" panose="020B0604020202020204" pitchFamily="34" charset="0"/>
            </a:pPr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634" y="1270762"/>
            <a:ext cx="8219465" cy="450883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ko-KR" altLang="en-US" sz="13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ko-KR" altLang="en-US" dirty="0"/>
              <a:t>마스터 텍스트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829414" y="0"/>
            <a:ext cx="0" cy="6858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58667" y="6325221"/>
            <a:ext cx="83592" cy="78118"/>
          </a:xfrm>
          <a:prstGeom prst="line">
            <a:avLst/>
          </a:prstGeom>
          <a:ln w="6350" cap="rnd" cmpd="sng">
            <a:solidFill>
              <a:schemeClr val="bg1">
                <a:lumMod val="85000"/>
              </a:schemeClr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164349" y="1721645"/>
            <a:ext cx="48811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164349" y="976313"/>
            <a:ext cx="48811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183227">
            <a:off x="38766" y="263059"/>
            <a:ext cx="718413" cy="450196"/>
          </a:xfrm>
          <a:prstGeom prst="rect">
            <a:avLst/>
          </a:prstGeom>
        </p:spPr>
      </p:pic>
      <p:cxnSp>
        <p:nvCxnSpPr>
          <p:cNvPr id="15" name="직선 연결선 14"/>
          <p:cNvCxnSpPr/>
          <p:nvPr userDrawn="1"/>
        </p:nvCxnSpPr>
        <p:spPr>
          <a:xfrm>
            <a:off x="4878265" y="1152295"/>
            <a:ext cx="205968" cy="0"/>
          </a:xfrm>
          <a:prstGeom prst="line">
            <a:avLst/>
          </a:prstGeom>
          <a:ln w="34925">
            <a:solidFill>
              <a:srgbClr val="E8BF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64350" y="5679168"/>
            <a:ext cx="488113" cy="468540"/>
          </a:xfrm>
        </p:spPr>
        <p:txBody>
          <a:bodyPr/>
          <a:lstStyle>
            <a:lvl1pPr algn="dist">
              <a:defRPr sz="800" b="1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73B46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ADSTORE</a:t>
            </a:r>
          </a:p>
          <a:p>
            <a:pPr lvl="0"/>
            <a:r>
              <a:rPr lang="en-US" altLang="ko-KR" dirty="0"/>
              <a:t>-L@RGO</a:t>
            </a:r>
            <a:endParaRPr lang="ko-KR" altLang="en-US" dirty="0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164350" y="975520"/>
            <a:ext cx="488113" cy="746125"/>
          </a:xfrm>
        </p:spPr>
        <p:txBody>
          <a:bodyPr/>
          <a:lstStyle>
            <a:lvl1pPr marL="0" indent="0" algn="dist" defTabSz="914377" rtl="0" eaLnBrk="1" latin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1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SIMPLE</a:t>
            </a:r>
          </a:p>
          <a:p>
            <a:pPr lvl="0"/>
            <a:r>
              <a:rPr lang="en-US" altLang="ko-KR" dirty="0"/>
              <a:t>WHITE</a:t>
            </a:r>
          </a:p>
          <a:p>
            <a:pPr lvl="0"/>
            <a:r>
              <a:rPr lang="en-US" altLang="ko-KR" dirty="0"/>
              <a:t>BASIC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185" y="6572689"/>
            <a:ext cx="488114" cy="183043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idx="12"/>
          </p:nvPr>
        </p:nvSpPr>
        <p:spPr>
          <a:xfrm>
            <a:off x="835634" y="1840111"/>
            <a:ext cx="8219465" cy="492378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ko-KR" altLang="en-US" sz="13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092164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9">
          <p15:clr>
            <a:srgbClr val="FBAE40"/>
          </p15:clr>
        </p15:guide>
        <p15:guide id="3" pos="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>
              <a:lnSpc>
                <a:spcPct val="70000"/>
              </a:lnSpc>
              <a:defRPr sz="1200" spc="-7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33ED0-BB53-40D6-86C9-526C8F33B5AF}" type="datetimeFigureOut">
              <a:rPr lang="ko-KR" altLang="en-US" smtClean="0"/>
              <a:pPr/>
              <a:t>2017-06-20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lnSpc>
                <a:spcPct val="70000"/>
              </a:lnSpc>
              <a:defRPr sz="1200" spc="-7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r">
              <a:lnSpc>
                <a:spcPct val="70000"/>
              </a:lnSpc>
              <a:defRPr sz="1200" spc="-7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84D7C-4A9F-42D1-ACE2-755204AF4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20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4400" kern="1200" spc="-7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70000"/>
        </a:lnSpc>
        <a:spcBef>
          <a:spcPts val="1000"/>
        </a:spcBef>
        <a:buFont typeface="Arial" panose="020B0604020202020204" pitchFamily="34" charset="0"/>
        <a:buNone/>
        <a:defRPr sz="2800" kern="1200" spc="-7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70000"/>
        </a:lnSpc>
        <a:spcBef>
          <a:spcPts val="500"/>
        </a:spcBef>
        <a:buFont typeface="Arial" panose="020B0604020202020204" pitchFamily="34" charset="0"/>
        <a:buNone/>
        <a:defRPr sz="2400" kern="1200" spc="-7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70000"/>
        </a:lnSpc>
        <a:spcBef>
          <a:spcPts val="500"/>
        </a:spcBef>
        <a:buFont typeface="Arial" panose="020B0604020202020204" pitchFamily="34" charset="0"/>
        <a:buNone/>
        <a:defRPr sz="2000" kern="1200" spc="-7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70000"/>
        </a:lnSpc>
        <a:spcBef>
          <a:spcPts val="500"/>
        </a:spcBef>
        <a:buFont typeface="Arial" panose="020B0604020202020204" pitchFamily="34" charset="0"/>
        <a:buNone/>
        <a:defRPr sz="1800" kern="1200" spc="-7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70000"/>
        </a:lnSpc>
        <a:spcBef>
          <a:spcPts val="500"/>
        </a:spcBef>
        <a:buFont typeface="Arial" panose="020B0604020202020204" pitchFamily="34" charset="0"/>
        <a:buNone/>
        <a:defRPr sz="1800" kern="1200" spc="-7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/>
          <p:cNvSpPr>
            <a:spLocks noGrp="1"/>
          </p:cNvSpPr>
          <p:nvPr>
            <p:ph type="ctrTitle"/>
          </p:nvPr>
        </p:nvSpPr>
        <p:spPr>
          <a:xfrm>
            <a:off x="2265770" y="3599692"/>
            <a:ext cx="4952326" cy="754988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dirty="0" smtClean="0">
                <a:solidFill>
                  <a:schemeClr val="tx1"/>
                </a:solidFill>
                <a:latin typeface="+mn-ea"/>
                <a:ea typeface="+mn-ea"/>
              </a:rPr>
              <a:t>Safety </a:t>
            </a:r>
            <a:r>
              <a:rPr lang="ko-KR" altLang="en-US" sz="5400" dirty="0" smtClean="0">
                <a:solidFill>
                  <a:schemeClr val="tx1"/>
                </a:solidFill>
                <a:latin typeface="+mn-ea"/>
                <a:ea typeface="+mn-ea"/>
              </a:rPr>
              <a:t>유모차</a:t>
            </a:r>
            <a:endParaRPr lang="ko-KR" altLang="en-US" sz="5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738993" y="3008901"/>
            <a:ext cx="5666014" cy="836478"/>
            <a:chOff x="1892363" y="3049858"/>
            <a:chExt cx="5364480" cy="754563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1892363" y="3804421"/>
              <a:ext cx="5364480" cy="0"/>
            </a:xfrm>
            <a:prstGeom prst="line">
              <a:avLst/>
            </a:prstGeom>
            <a:ln w="12700">
              <a:solidFill>
                <a:schemeClr val="bg1">
                  <a:alpha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892363" y="3049858"/>
              <a:ext cx="5364480" cy="0"/>
            </a:xfrm>
            <a:prstGeom prst="line">
              <a:avLst/>
            </a:prstGeom>
            <a:ln w="12700">
              <a:solidFill>
                <a:schemeClr val="bg1">
                  <a:alpha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제목 19"/>
          <p:cNvSpPr txBox="1">
            <a:spLocks/>
          </p:cNvSpPr>
          <p:nvPr/>
        </p:nvSpPr>
        <p:spPr>
          <a:xfrm>
            <a:off x="2691362" y="2471066"/>
            <a:ext cx="3749898" cy="525524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10000"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0" dirty="0" smtClean="0">
                <a:solidFill>
                  <a:schemeClr val="tx1"/>
                </a:solidFill>
                <a:latin typeface="+mn-ea"/>
                <a:ea typeface="+mn-ea"/>
              </a:rPr>
              <a:t>Team </a:t>
            </a:r>
            <a:r>
              <a:rPr lang="en-US" altLang="ko-KR" b="0" dirty="0" err="1" smtClean="0">
                <a:solidFill>
                  <a:schemeClr val="tx1"/>
                </a:solidFill>
                <a:latin typeface="+mn-ea"/>
                <a:ea typeface="+mn-ea"/>
              </a:rPr>
              <a:t>MyWay</a:t>
            </a:r>
            <a:endParaRPr lang="ko-KR" altLang="en-US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4" name="제목 19"/>
          <p:cNvSpPr txBox="1">
            <a:spLocks/>
          </p:cNvSpPr>
          <p:nvPr/>
        </p:nvSpPr>
        <p:spPr>
          <a:xfrm>
            <a:off x="4863703" y="5469231"/>
            <a:ext cx="3911740" cy="525524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70000" lnSpcReduction="20000"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20132752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한승진</a:t>
            </a:r>
            <a:endParaRPr lang="en-US" altLang="ko-KR" sz="24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r"/>
            <a:r>
              <a:rPr lang="en-US" altLang="ko-KR" sz="2400" smtClean="0">
                <a:solidFill>
                  <a:schemeClr val="tx1"/>
                </a:solidFill>
                <a:latin typeface="+mn-ea"/>
                <a:ea typeface="+mn-ea"/>
              </a:rPr>
              <a:t>20131598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원영건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74" y="64737"/>
            <a:ext cx="2118090" cy="21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1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9128" y="496204"/>
            <a:ext cx="8314586" cy="488202"/>
          </a:xfrm>
        </p:spPr>
        <p:txBody>
          <a:bodyPr/>
          <a:lstStyle/>
          <a:p>
            <a:pPr algn="ctr"/>
            <a:r>
              <a:rPr lang="ko-KR" altLang="en-US" sz="3200" b="1" dirty="0" smtClean="0"/>
              <a:t>작품 상세</a:t>
            </a:r>
            <a:r>
              <a:rPr lang="en-US" altLang="ko-KR" sz="3200" b="1" dirty="0"/>
              <a:t> </a:t>
            </a:r>
            <a:r>
              <a:rPr lang="en-US" altLang="ko-KR" sz="3200" b="1" dirty="0" smtClean="0"/>
              <a:t>View</a:t>
            </a:r>
            <a:endParaRPr lang="ko-KR" altLang="en-US" sz="32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254265" y="962951"/>
            <a:ext cx="7698584" cy="5745345"/>
            <a:chOff x="1261681" y="1903578"/>
            <a:chExt cx="7653069" cy="3594570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1261681" y="549814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261681" y="190357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702387" y="1582852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리드 스위치</a:t>
            </a:r>
            <a:endParaRPr lang="ko-KR" alt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700471" y="2378079"/>
            <a:ext cx="32768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유모차 바퀴 위 프레임에 </a:t>
            </a:r>
            <a:endParaRPr lang="en-US" altLang="ko-KR" sz="2000" b="1" dirty="0"/>
          </a:p>
          <a:p>
            <a:r>
              <a:rPr lang="ko-KR" altLang="en-US" sz="2000" b="1" dirty="0" smtClean="0"/>
              <a:t>장착하였다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바퀴에 부착한 자석으로 </a:t>
            </a:r>
            <a:endParaRPr lang="en-US" altLang="ko-KR" sz="2000" b="1" dirty="0"/>
          </a:p>
          <a:p>
            <a:r>
              <a:rPr lang="ko-KR" altLang="en-US" sz="2000" b="1" dirty="0"/>
              <a:t>바퀴 회전 시 마다 신호를</a:t>
            </a:r>
            <a:endParaRPr lang="en-US" altLang="ko-KR" sz="2000" b="1" dirty="0"/>
          </a:p>
          <a:p>
            <a:r>
              <a:rPr lang="ko-KR" altLang="en-US" sz="2000" b="1" dirty="0"/>
              <a:t>받아 회전 </a:t>
            </a:r>
            <a:r>
              <a:rPr lang="ko-KR" altLang="en-US" sz="2000" b="1" dirty="0" smtClean="0"/>
              <a:t>속도를 측정한다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</p:txBody>
      </p:sp>
      <p:pic>
        <p:nvPicPr>
          <p:cNvPr id="9" name="그림 8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71" y="1577945"/>
            <a:ext cx="468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7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9128" y="496204"/>
            <a:ext cx="8314586" cy="488202"/>
          </a:xfrm>
        </p:spPr>
        <p:txBody>
          <a:bodyPr/>
          <a:lstStyle/>
          <a:p>
            <a:pPr algn="ctr"/>
            <a:r>
              <a:rPr lang="ko-KR" altLang="en-US" sz="3200" b="1" dirty="0" smtClean="0"/>
              <a:t>작품 상세</a:t>
            </a:r>
            <a:r>
              <a:rPr lang="en-US" altLang="ko-KR" sz="3200" b="1" dirty="0"/>
              <a:t> </a:t>
            </a:r>
            <a:r>
              <a:rPr lang="en-US" altLang="ko-KR" sz="3200" b="1" dirty="0" smtClean="0"/>
              <a:t>View</a:t>
            </a:r>
            <a:endParaRPr lang="ko-KR" altLang="en-US" sz="32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254265" y="962951"/>
            <a:ext cx="7698584" cy="5745345"/>
            <a:chOff x="1261681" y="1903578"/>
            <a:chExt cx="7653069" cy="3594570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1261681" y="549814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261681" y="190357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702387" y="1582852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온습도</a:t>
            </a:r>
            <a:r>
              <a:rPr lang="ko-KR" altLang="en-US" sz="2400" b="1" dirty="0"/>
              <a:t> 센서</a:t>
            </a:r>
            <a:endParaRPr lang="ko-KR" alt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700471" y="2378079"/>
            <a:ext cx="29514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유모차 내부 천장에 부착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유모차 내부 </a:t>
            </a:r>
            <a:r>
              <a:rPr lang="ko-KR" altLang="en-US" sz="2000" b="1" dirty="0" err="1"/>
              <a:t>온습도를</a:t>
            </a:r>
            <a:r>
              <a:rPr lang="ko-KR" altLang="en-US" sz="2000" b="1" dirty="0"/>
              <a:t> </a:t>
            </a:r>
            <a:endParaRPr lang="en-US" altLang="ko-KR" sz="2000" b="1" dirty="0"/>
          </a:p>
          <a:p>
            <a:r>
              <a:rPr lang="ko-KR" altLang="en-US" sz="2000" b="1" dirty="0" smtClean="0"/>
              <a:t>측정한다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</p:txBody>
      </p:sp>
      <p:pic>
        <p:nvPicPr>
          <p:cNvPr id="10" name="그림 9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71" y="1582852"/>
            <a:ext cx="468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945" y="1159183"/>
            <a:ext cx="2774557" cy="554911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9128" y="496204"/>
            <a:ext cx="8314586" cy="488202"/>
          </a:xfrm>
        </p:spPr>
        <p:txBody>
          <a:bodyPr/>
          <a:lstStyle/>
          <a:p>
            <a:pPr algn="ctr"/>
            <a:r>
              <a:rPr lang="ko-KR" altLang="en-US" sz="3200" b="1" dirty="0" err="1" smtClean="0"/>
              <a:t>스마트폰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>APP </a:t>
            </a:r>
            <a:r>
              <a:rPr lang="ko-KR" altLang="en-US" sz="3200" b="1" dirty="0" smtClean="0"/>
              <a:t>구성</a:t>
            </a:r>
            <a:endParaRPr lang="ko-KR" altLang="en-US" sz="32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254265" y="962951"/>
            <a:ext cx="7698584" cy="5745345"/>
            <a:chOff x="1261681" y="1903578"/>
            <a:chExt cx="7653069" cy="3594570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1261681" y="549814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261681" y="190357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412" y="1525675"/>
            <a:ext cx="2379577" cy="45900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22075" y="1525675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시작 화면</a:t>
            </a:r>
            <a:endParaRPr lang="ko-KR" altLang="en-US" sz="2400" b="1" dirty="0"/>
          </a:p>
        </p:txBody>
      </p:sp>
      <p:sp>
        <p:nvSpPr>
          <p:cNvPr id="19" name="아래쪽 화살표 18"/>
          <p:cNvSpPr/>
          <p:nvPr/>
        </p:nvSpPr>
        <p:spPr>
          <a:xfrm rot="4418254">
            <a:off x="4301982" y="5086097"/>
            <a:ext cx="253474" cy="1002448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14341" y="5187211"/>
            <a:ext cx="3214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브레이크 작동</a:t>
            </a:r>
            <a:r>
              <a:rPr lang="en-US" altLang="ko-KR" sz="2000" b="1" dirty="0" smtClean="0"/>
              <a:t>/</a:t>
            </a:r>
            <a:r>
              <a:rPr lang="ko-KR" altLang="en-US" sz="2000" b="1" dirty="0" err="1" smtClean="0"/>
              <a:t>미작동</a:t>
            </a:r>
            <a:r>
              <a:rPr lang="ko-KR" altLang="en-US" sz="2000" b="1" dirty="0" smtClean="0"/>
              <a:t> 구현</a:t>
            </a:r>
            <a:endParaRPr lang="ko-KR" altLang="en-US" sz="2000" b="1" dirty="0"/>
          </a:p>
        </p:txBody>
      </p:sp>
      <p:pic>
        <p:nvPicPr>
          <p:cNvPr id="13" name="그림 1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412" y="1525741"/>
            <a:ext cx="2409611" cy="4648481"/>
          </a:xfrm>
          <a:prstGeom prst="rect">
            <a:avLst/>
          </a:prstGeom>
        </p:spPr>
      </p:pic>
      <p:pic>
        <p:nvPicPr>
          <p:cNvPr id="14" name="그림 13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412" y="1526621"/>
            <a:ext cx="2424011" cy="4704245"/>
          </a:xfrm>
          <a:prstGeom prst="rect">
            <a:avLst/>
          </a:prstGeom>
        </p:spPr>
      </p:pic>
      <p:pic>
        <p:nvPicPr>
          <p:cNvPr id="15" name="그림 14"/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023" y="1550908"/>
            <a:ext cx="2408400" cy="4539600"/>
          </a:xfrm>
          <a:prstGeom prst="rect">
            <a:avLst/>
          </a:prstGeom>
        </p:spPr>
      </p:pic>
      <p:sp>
        <p:nvSpPr>
          <p:cNvPr id="26" name="아래쪽 화살표 25"/>
          <p:cNvSpPr/>
          <p:nvPr/>
        </p:nvSpPr>
        <p:spPr>
          <a:xfrm rot="5400000">
            <a:off x="4116837" y="2396049"/>
            <a:ext cx="253474" cy="1341533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061125" y="2896034"/>
            <a:ext cx="3623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/>
              <a:t>아두이노</a:t>
            </a:r>
            <a:r>
              <a:rPr lang="ko-KR" altLang="en-US" sz="2000" b="1" dirty="0" smtClean="0"/>
              <a:t> 보드에서 </a:t>
            </a:r>
            <a:r>
              <a:rPr lang="ko-KR" altLang="en-US" sz="2000" b="1" dirty="0" err="1" smtClean="0"/>
              <a:t>블루투스로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정보 받아와 실시간으로 출력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1092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 animBg="1"/>
      <p:bldP spid="20" grpId="0"/>
      <p:bldP spid="26" grpId="0" animBg="1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/>
          <p:cNvSpPr>
            <a:spLocks noGrp="1"/>
          </p:cNvSpPr>
          <p:nvPr>
            <p:ph type="ctrTitle"/>
          </p:nvPr>
        </p:nvSpPr>
        <p:spPr>
          <a:xfrm>
            <a:off x="1973444" y="3049930"/>
            <a:ext cx="4952326" cy="754988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dirty="0" smtClean="0">
                <a:solidFill>
                  <a:schemeClr val="tx1"/>
                </a:solidFill>
                <a:latin typeface="+mn-ea"/>
                <a:ea typeface="+mn-ea"/>
              </a:rPr>
              <a:t>END</a:t>
            </a:r>
            <a:endParaRPr lang="ko-KR" altLang="en-US" sz="5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74" y="64737"/>
            <a:ext cx="2118090" cy="21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8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3200" b="1" dirty="0" smtClean="0"/>
              <a:t>작품 개요</a:t>
            </a:r>
            <a:endParaRPr lang="ko-KR" altLang="en-US" sz="32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009650" y="1903578"/>
            <a:ext cx="7943199" cy="3594570"/>
            <a:chOff x="1261681" y="1903578"/>
            <a:chExt cx="7653069" cy="3594570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1261681" y="549814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261681" y="190357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5634" y="1270762"/>
            <a:ext cx="8219465" cy="4158994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rgbClr val="333944"/>
                </a:solidFill>
              </a:rPr>
              <a:t>현재 상용화된 유모차는 수동으로만 멈출 수 있어</a:t>
            </a:r>
            <a:endParaRPr lang="en-US" altLang="ko-KR" sz="2400" dirty="0" smtClean="0">
              <a:solidFill>
                <a:srgbClr val="333944"/>
              </a:solidFill>
            </a:endParaRPr>
          </a:p>
          <a:p>
            <a:pPr algn="l">
              <a:lnSpc>
                <a:spcPct val="100000"/>
              </a:lnSpc>
            </a:pPr>
            <a:r>
              <a:rPr lang="ko-KR" altLang="en-US" sz="2400" dirty="0" smtClean="0">
                <a:solidFill>
                  <a:srgbClr val="333944"/>
                </a:solidFill>
              </a:rPr>
              <a:t>    안전성이 </a:t>
            </a:r>
            <a:r>
              <a:rPr lang="ko-KR" altLang="en-US" sz="2400" dirty="0" smtClean="0">
                <a:solidFill>
                  <a:srgbClr val="333944"/>
                </a:solidFill>
              </a:rPr>
              <a:t>부족하여 아이의 안전성이 </a:t>
            </a:r>
            <a:r>
              <a:rPr lang="ko-KR" altLang="en-US" sz="2400" dirty="0" smtClean="0">
                <a:solidFill>
                  <a:srgbClr val="333944"/>
                </a:solidFill>
              </a:rPr>
              <a:t>우려된다</a:t>
            </a:r>
            <a:endParaRPr lang="en-US" altLang="ko-KR" sz="2400" dirty="0" smtClean="0">
              <a:solidFill>
                <a:srgbClr val="333944"/>
              </a:solidFill>
            </a:endParaRPr>
          </a:p>
          <a:p>
            <a:pPr marL="342900" indent="-342900" algn="l">
              <a:lnSpc>
                <a:spcPct val="100000"/>
              </a:lnSpc>
              <a:buFont typeface="Arial" pitchFamily="34" charset="0"/>
              <a:buChar char="•"/>
            </a:pPr>
            <a:endParaRPr lang="en-US" altLang="ko-KR" sz="2400" dirty="0">
              <a:solidFill>
                <a:srgbClr val="333944"/>
              </a:solidFill>
            </a:endParaRPr>
          </a:p>
          <a:p>
            <a:pPr marL="342900" indent="-342900" algn="l">
              <a:lnSpc>
                <a:spcPct val="100000"/>
              </a:lnSpc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rgbClr val="333944"/>
                </a:solidFill>
              </a:rPr>
              <a:t>기본 유모차에 </a:t>
            </a:r>
            <a:r>
              <a:rPr lang="ko-KR" altLang="en-US" sz="2400" dirty="0" err="1" smtClean="0">
                <a:solidFill>
                  <a:srgbClr val="333944"/>
                </a:solidFill>
              </a:rPr>
              <a:t>아두이노</a:t>
            </a:r>
            <a:r>
              <a:rPr lang="ko-KR" altLang="en-US" sz="2400" dirty="0" smtClean="0">
                <a:solidFill>
                  <a:srgbClr val="333944"/>
                </a:solidFill>
              </a:rPr>
              <a:t> 센서 및 자동 제어 장치를 부착하고 </a:t>
            </a:r>
            <a:r>
              <a:rPr lang="ko-KR" altLang="en-US" sz="2400" dirty="0" err="1" smtClean="0">
                <a:solidFill>
                  <a:srgbClr val="333944"/>
                </a:solidFill>
              </a:rPr>
              <a:t>블루투스</a:t>
            </a:r>
            <a:r>
              <a:rPr lang="ko-KR" altLang="en-US" sz="2400" dirty="0" smtClean="0">
                <a:solidFill>
                  <a:srgbClr val="333944"/>
                </a:solidFill>
              </a:rPr>
              <a:t> 모듈로 </a:t>
            </a:r>
            <a:r>
              <a:rPr lang="ko-KR" altLang="en-US" sz="2400" dirty="0" err="1" smtClean="0">
                <a:solidFill>
                  <a:srgbClr val="333944"/>
                </a:solidFill>
              </a:rPr>
              <a:t>스마트폰</a:t>
            </a:r>
            <a:r>
              <a:rPr lang="ko-KR" altLang="en-US" sz="2400" dirty="0" smtClean="0">
                <a:solidFill>
                  <a:srgbClr val="333944"/>
                </a:solidFill>
              </a:rPr>
              <a:t> 어플리케이션과 연동하여 유모차의 현재 정보를 받아옴으로써 안정성 증진과 사용자의</a:t>
            </a:r>
            <a:r>
              <a:rPr lang="en-US" altLang="ko-KR" sz="2400" dirty="0" smtClean="0">
                <a:solidFill>
                  <a:srgbClr val="333944"/>
                </a:solidFill>
              </a:rPr>
              <a:t> </a:t>
            </a:r>
            <a:r>
              <a:rPr lang="ko-KR" altLang="en-US" sz="2400" dirty="0" smtClean="0">
                <a:solidFill>
                  <a:srgbClr val="333944"/>
                </a:solidFill>
              </a:rPr>
              <a:t>편의를 </a:t>
            </a:r>
            <a:r>
              <a:rPr lang="ko-KR" altLang="en-US" sz="2400" dirty="0" smtClean="0">
                <a:solidFill>
                  <a:srgbClr val="333944"/>
                </a:solidFill>
              </a:rPr>
              <a:t>유도하였다</a:t>
            </a:r>
            <a:r>
              <a:rPr lang="en-US" altLang="ko-KR" sz="2400" dirty="0" smtClean="0">
                <a:solidFill>
                  <a:srgbClr val="333944"/>
                </a:solidFill>
              </a:rPr>
              <a:t>.</a:t>
            </a:r>
            <a:endParaRPr lang="ko-KR" altLang="en-US" sz="2400" dirty="0">
              <a:solidFill>
                <a:srgbClr val="3339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2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8073" y="496204"/>
            <a:ext cx="8314586" cy="488202"/>
          </a:xfrm>
        </p:spPr>
        <p:txBody>
          <a:bodyPr/>
          <a:lstStyle/>
          <a:p>
            <a:pPr algn="ctr"/>
            <a:r>
              <a:rPr lang="ko-KR" altLang="en-US" sz="3200" b="1" dirty="0" smtClean="0"/>
              <a:t>작품 작동 원리</a:t>
            </a:r>
            <a:endParaRPr lang="ko-KR" altLang="en-US" sz="3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009650" y="3803320"/>
            <a:ext cx="3861755" cy="15697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 algn="ctr" defTabSz="914400" latinLnBrk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1pPr>
            <a:lvl2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4pPr>
            <a:lvl5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ko-KR" altLang="en-US" sz="16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전방에 달린 </a:t>
            </a:r>
            <a:r>
              <a:rPr lang="en-US" altLang="ko-KR" sz="16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2</a:t>
            </a:r>
            <a:r>
              <a:rPr lang="ko-KR" altLang="en-US" sz="16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개의 초음파 </a:t>
            </a:r>
            <a:r>
              <a:rPr lang="ko-KR" altLang="en-US" sz="16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센서로 </a:t>
            </a:r>
            <a:r>
              <a:rPr lang="en-US" altLang="ko-KR" sz="16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50cm</a:t>
            </a:r>
            <a:r>
              <a:rPr lang="ko-KR" altLang="en-US" sz="16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이내에 물체가 탐지되면 </a:t>
            </a:r>
            <a:r>
              <a:rPr lang="ko-KR" altLang="en-US" sz="1600" b="1" dirty="0" err="1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피에조</a:t>
            </a:r>
            <a:r>
              <a:rPr lang="ko-KR" altLang="en-US" sz="16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 스피커로 </a:t>
            </a:r>
            <a:r>
              <a:rPr lang="ko-KR" altLang="en-US" sz="1600" b="1" dirty="0" err="1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경보음이</a:t>
            </a:r>
            <a:r>
              <a:rPr lang="ko-KR" altLang="en-US" sz="16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작동한다</a:t>
            </a:r>
            <a:r>
              <a:rPr lang="en-US" altLang="ko-KR" sz="16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.</a:t>
            </a:r>
            <a:endParaRPr lang="ko-KR" altLang="en-US" sz="1600" b="1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333944"/>
              </a:solidFill>
              <a:latin typeface="+mj-ea"/>
              <a:ea typeface="+mj-ea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009650" y="1903578"/>
            <a:ext cx="7943199" cy="3594570"/>
            <a:chOff x="1261681" y="1903578"/>
            <a:chExt cx="7653069" cy="3594570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1261681" y="549814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261681" y="190357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1" y="1927865"/>
            <a:ext cx="1695450" cy="16954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099250" y="2773652"/>
            <a:ext cx="1254265" cy="849663"/>
          </a:xfrm>
          <a:prstGeom prst="rect">
            <a:avLst/>
          </a:prstGeom>
          <a:solidFill>
            <a:srgbClr val="3339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886" y="2050026"/>
            <a:ext cx="1695450" cy="169545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677407" y="2657688"/>
            <a:ext cx="833479" cy="48552"/>
          </a:xfrm>
          <a:prstGeom prst="rect">
            <a:avLst/>
          </a:prstGeom>
          <a:solidFill>
            <a:srgbClr val="3339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77406" y="2824924"/>
            <a:ext cx="833479" cy="48552"/>
          </a:xfrm>
          <a:prstGeom prst="rect">
            <a:avLst/>
          </a:prstGeom>
          <a:solidFill>
            <a:srgbClr val="3339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677405" y="3028027"/>
            <a:ext cx="833479" cy="48552"/>
          </a:xfrm>
          <a:prstGeom prst="rect">
            <a:avLst/>
          </a:prstGeom>
          <a:solidFill>
            <a:srgbClr val="3339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82244" y="3928356"/>
            <a:ext cx="3861755" cy="15697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 algn="ctr" defTabSz="914400" latinLnBrk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1pPr>
            <a:lvl2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4pPr>
            <a:lvl5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endParaRPr lang="ko-KR" altLang="en-US" sz="1600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333944"/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91094" y="3711254"/>
            <a:ext cx="3861755" cy="15697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 algn="ctr" defTabSz="914400" latinLnBrk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1pPr>
            <a:lvl2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4pPr>
            <a:lvl5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ko-KR" altLang="en-US" sz="16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바퀴에 부착한 리드 스위치로 유모차의 속도를 측정하여 일정 속도 초과 시 </a:t>
            </a:r>
            <a:r>
              <a:rPr lang="ko-KR" altLang="en-US" sz="16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브레이크가 </a:t>
            </a:r>
            <a:r>
              <a:rPr lang="ko-KR" altLang="en-US" sz="16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자동으로 작동된다</a:t>
            </a:r>
            <a:endParaRPr lang="ko-KR" altLang="en-US" sz="1600" b="1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333944"/>
              </a:solidFill>
              <a:latin typeface="+mj-ea"/>
              <a:ea typeface="+mj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65420">
            <a:off x="2343642" y="1477553"/>
            <a:ext cx="1077209" cy="107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8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9128" y="496204"/>
            <a:ext cx="8314586" cy="488202"/>
          </a:xfrm>
        </p:spPr>
        <p:txBody>
          <a:bodyPr/>
          <a:lstStyle/>
          <a:p>
            <a:pPr algn="ctr"/>
            <a:r>
              <a:rPr lang="ko-KR" altLang="en-US" sz="3200" b="1" dirty="0" smtClean="0"/>
              <a:t>작품 작동 원리</a:t>
            </a:r>
            <a:endParaRPr lang="ko-KR" altLang="en-US" sz="32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009650" y="1903578"/>
            <a:ext cx="7943199" cy="3594570"/>
            <a:chOff x="1261681" y="1903578"/>
            <a:chExt cx="7653069" cy="3594570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1261681" y="549814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261681" y="190357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5282244" y="3928356"/>
            <a:ext cx="3861755" cy="15697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 algn="ctr" defTabSz="914400" latinLnBrk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1pPr>
            <a:lvl2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4pPr>
            <a:lvl5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endParaRPr lang="ko-KR" altLang="en-US" sz="1600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333944"/>
              </a:solidFill>
              <a:latin typeface="+mj-ea"/>
              <a:ea typeface="+mj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812616" y="1927865"/>
            <a:ext cx="5607780" cy="4060241"/>
            <a:chOff x="-150021" y="1927865"/>
            <a:chExt cx="5607780" cy="4060241"/>
          </a:xfrm>
        </p:grpSpPr>
        <p:sp>
          <p:nvSpPr>
            <p:cNvPr id="29" name="TextBox 28"/>
            <p:cNvSpPr txBox="1"/>
            <p:nvPr/>
          </p:nvSpPr>
          <p:spPr>
            <a:xfrm>
              <a:off x="-150021" y="3803320"/>
              <a:ext cx="5607780" cy="21847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indent="0" algn="ctr" defTabSz="914400" latinLnBrk="1">
                <a:lnSpc>
                  <a:spcPct val="8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/>
              </a:lvl1pPr>
              <a:lvl2pPr indent="0" defTabSz="914400" latinLnBrk="1">
                <a:lnSpc>
                  <a:spcPct val="8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/>
              </a:lvl2pPr>
              <a:lvl3pPr indent="0" defTabSz="914400" latinLnBrk="1">
                <a:lnSpc>
                  <a:spcPct val="8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/>
              </a:lvl3pPr>
              <a:lvl4pPr indent="0" defTabSz="914400" latinLnBrk="1">
                <a:lnSpc>
                  <a:spcPct val="8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100"/>
              </a:lvl4pPr>
              <a:lvl5pPr indent="0" defTabSz="914400" latinLnBrk="1">
                <a:lnSpc>
                  <a:spcPct val="8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100"/>
              </a:lvl5pPr>
              <a:lvl6pPr marL="25146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algn="l"/>
              <a:r>
                <a:rPr lang="ko-KR" altLang="en-US" sz="2000" b="1" dirty="0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유모차에 부착한 </a:t>
              </a:r>
              <a:r>
                <a:rPr lang="ko-KR" altLang="en-US" sz="2000" b="1" dirty="0" err="1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아두이노</a:t>
              </a:r>
              <a:r>
                <a:rPr lang="ko-KR" altLang="en-US" sz="2000" b="1" dirty="0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 보드와 </a:t>
              </a:r>
              <a:r>
                <a:rPr lang="ko-KR" altLang="en-US" sz="2000" b="1" dirty="0" err="1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스마트폰</a:t>
              </a:r>
              <a:r>
                <a:rPr lang="ko-KR" altLang="en-US" sz="2000" b="1" dirty="0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 어플리케이션을 </a:t>
              </a:r>
              <a:r>
                <a:rPr lang="ko-KR" altLang="en-US" sz="2000" b="1" dirty="0" err="1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블루투스</a:t>
              </a:r>
              <a:r>
                <a:rPr lang="ko-KR" altLang="en-US" sz="2000" b="1" dirty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 </a:t>
              </a:r>
              <a:r>
                <a:rPr lang="ko-KR" altLang="en-US" sz="2000" b="1" dirty="0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모듈로 연동하여 현재 유모차의 속도와 </a:t>
              </a:r>
              <a:r>
                <a:rPr lang="ko-KR" altLang="en-US" sz="2000" b="1" dirty="0" err="1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온습도를</a:t>
              </a:r>
              <a:r>
                <a:rPr lang="ko-KR" altLang="en-US" sz="2000" b="1" dirty="0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 </a:t>
              </a:r>
              <a:r>
                <a:rPr lang="ko-KR" altLang="en-US" sz="2000" b="1" dirty="0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받아오며 초음파 센서의 탐지거리가 </a:t>
              </a:r>
              <a:r>
                <a:rPr lang="ko-KR" altLang="en-US" sz="2000" b="1" dirty="0" err="1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제데로</a:t>
              </a:r>
              <a:r>
                <a:rPr lang="ko-KR" altLang="en-US" sz="2000" b="1" dirty="0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 작동하고 있는지 확인할 수 있다</a:t>
              </a:r>
              <a:r>
                <a:rPr lang="en-US" altLang="ko-KR" sz="2000" b="1" dirty="0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. </a:t>
              </a:r>
              <a:r>
                <a:rPr lang="ko-KR" altLang="en-US" sz="2000" b="1" dirty="0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또한 브레이크가 잘 작동되는지 시험해볼 수 있으며 브레이크가 작동되었을 경우 브레이크를 해제할 수 있다</a:t>
              </a:r>
              <a:r>
                <a:rPr lang="en-US" altLang="ko-KR" sz="2000" b="1" dirty="0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.</a:t>
              </a:r>
              <a:endParaRPr lang="ko-KR" altLang="en-US" sz="2000" b="1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11407" y="1927865"/>
              <a:ext cx="4359998" cy="1695600"/>
              <a:chOff x="511407" y="1927865"/>
              <a:chExt cx="4359998" cy="1695600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5955" y="1927865"/>
                <a:ext cx="1695450" cy="1695450"/>
              </a:xfrm>
              <a:prstGeom prst="rect">
                <a:avLst/>
              </a:prstGeom>
            </p:spPr>
          </p:pic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407" y="1927865"/>
                <a:ext cx="1695600" cy="1695600"/>
              </a:xfrm>
              <a:prstGeom prst="rect">
                <a:avLst/>
              </a:prstGeom>
            </p:spPr>
          </p:pic>
          <p:grpSp>
            <p:nvGrpSpPr>
              <p:cNvPr id="8" name="그룹 7"/>
              <p:cNvGrpSpPr/>
              <p:nvPr/>
            </p:nvGrpSpPr>
            <p:grpSpPr>
              <a:xfrm>
                <a:off x="1565683" y="2331335"/>
                <a:ext cx="1937293" cy="987155"/>
                <a:chOff x="1565683" y="2331335"/>
                <a:chExt cx="1937293" cy="987155"/>
              </a:xfrm>
            </p:grpSpPr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565683" y="2331337"/>
                  <a:ext cx="987153" cy="987153"/>
                </a:xfrm>
                <a:prstGeom prst="rect">
                  <a:avLst/>
                </a:prstGeom>
              </p:spPr>
            </p:pic>
            <p:pic>
              <p:nvPicPr>
                <p:cNvPr id="18" name="그림 17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 flipV="1">
                  <a:off x="2534329" y="2349842"/>
                  <a:ext cx="987153" cy="950140"/>
                </a:xfrm>
                <a:prstGeom prst="rect">
                  <a:avLst/>
                </a:prstGeom>
              </p:spPr>
            </p:pic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2039" y="2331337"/>
                  <a:ext cx="581595" cy="888356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55725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3200" b="1" dirty="0" smtClean="0"/>
              <a:t>동작 알고리즘</a:t>
            </a:r>
            <a:endParaRPr lang="ko-KR" altLang="en-US" sz="3200" b="1" dirty="0"/>
          </a:p>
        </p:txBody>
      </p:sp>
      <p:grpSp>
        <p:nvGrpSpPr>
          <p:cNvPr id="26" name="그룹 25"/>
          <p:cNvGrpSpPr/>
          <p:nvPr/>
        </p:nvGrpSpPr>
        <p:grpSpPr>
          <a:xfrm>
            <a:off x="1415231" y="1711824"/>
            <a:ext cx="7163843" cy="4996473"/>
            <a:chOff x="1009650" y="1714796"/>
            <a:chExt cx="7943199" cy="1868431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1009650" y="1714796"/>
              <a:ext cx="794319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009650" y="3583227"/>
              <a:ext cx="794319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/>
          <p:cNvSpPr/>
          <p:nvPr/>
        </p:nvSpPr>
        <p:spPr>
          <a:xfrm>
            <a:off x="1165254" y="2006826"/>
            <a:ext cx="1234188" cy="7282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시작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869225" y="2006826"/>
            <a:ext cx="1234188" cy="7282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속도 감지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69225" y="3413492"/>
            <a:ext cx="1234188" cy="7282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초음파 센서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전방 물체 감지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925918" y="2006826"/>
            <a:ext cx="1234188" cy="7282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피에조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스피커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작</a:t>
            </a:r>
            <a:r>
              <a:rPr lang="ko-KR" altLang="en-US" sz="1200" b="1" dirty="0">
                <a:solidFill>
                  <a:schemeClr val="tx1"/>
                </a:solidFill>
              </a:rPr>
              <a:t>동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65254" y="5834356"/>
            <a:ext cx="1234188" cy="7282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블루투스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모듈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69225" y="5834356"/>
            <a:ext cx="1234188" cy="7282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스마트폰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APP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869225" y="4644828"/>
            <a:ext cx="1234188" cy="7282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온습도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센서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306244" y="5834356"/>
            <a:ext cx="1234188" cy="7282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온습도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출력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6244" y="4847129"/>
            <a:ext cx="1234188" cy="7282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전방 물체거리 출력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306244" y="3777633"/>
            <a:ext cx="1234188" cy="7282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속도 출력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1586039" y="2864581"/>
            <a:ext cx="315589" cy="2840304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아래쪽 화살표 43"/>
          <p:cNvSpPr/>
          <p:nvPr/>
        </p:nvSpPr>
        <p:spPr>
          <a:xfrm rot="16200000">
            <a:off x="2486507" y="2214444"/>
            <a:ext cx="315589" cy="31304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아래쪽 화살표 44"/>
          <p:cNvSpPr/>
          <p:nvPr/>
        </p:nvSpPr>
        <p:spPr>
          <a:xfrm>
            <a:off x="3328524" y="2864580"/>
            <a:ext cx="315589" cy="404601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아래쪽 화살표 45"/>
          <p:cNvSpPr/>
          <p:nvPr/>
        </p:nvSpPr>
        <p:spPr>
          <a:xfrm>
            <a:off x="3323129" y="4232134"/>
            <a:ext cx="315589" cy="331774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아래쪽 화살표 46"/>
          <p:cNvSpPr/>
          <p:nvPr/>
        </p:nvSpPr>
        <p:spPr>
          <a:xfrm rot="14793204">
            <a:off x="5113777" y="2216662"/>
            <a:ext cx="315589" cy="2409713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 rot="20197973">
            <a:off x="4087806" y="3075134"/>
            <a:ext cx="199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50cm</a:t>
            </a:r>
            <a:r>
              <a:rPr lang="ko-KR" altLang="en-US" sz="1400" b="1" dirty="0" smtClean="0"/>
              <a:t>이내 물체 </a:t>
            </a:r>
            <a:r>
              <a:rPr lang="ko-KR" altLang="en-US" sz="1400" b="1" dirty="0" err="1" smtClean="0"/>
              <a:t>탐지시</a:t>
            </a:r>
            <a:endParaRPr lang="ko-KR" altLang="en-US" sz="1400" b="1" dirty="0"/>
          </a:p>
        </p:txBody>
      </p:sp>
      <p:sp>
        <p:nvSpPr>
          <p:cNvPr id="48" name="아래쪽 화살표 47"/>
          <p:cNvSpPr/>
          <p:nvPr/>
        </p:nvSpPr>
        <p:spPr>
          <a:xfrm rot="2327509">
            <a:off x="2467701" y="5354755"/>
            <a:ext cx="315589" cy="465904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아래쪽 화살표 48"/>
          <p:cNvSpPr/>
          <p:nvPr/>
        </p:nvSpPr>
        <p:spPr>
          <a:xfrm rot="16200000">
            <a:off x="2478904" y="6002683"/>
            <a:ext cx="315589" cy="297835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아래쪽 화살표 49"/>
          <p:cNvSpPr/>
          <p:nvPr/>
        </p:nvSpPr>
        <p:spPr>
          <a:xfrm rot="16200000">
            <a:off x="5123361" y="5329702"/>
            <a:ext cx="315589" cy="1737588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아래쪽 화살표 50"/>
          <p:cNvSpPr/>
          <p:nvPr/>
        </p:nvSpPr>
        <p:spPr>
          <a:xfrm rot="14720295">
            <a:off x="5150165" y="4631545"/>
            <a:ext cx="315589" cy="1924216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아래쪽 화살표 51"/>
          <p:cNvSpPr/>
          <p:nvPr/>
        </p:nvSpPr>
        <p:spPr>
          <a:xfrm rot="13723540">
            <a:off x="5066054" y="3719240"/>
            <a:ext cx="315589" cy="2551794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78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3200" b="1" dirty="0" smtClean="0"/>
              <a:t>사용 부품 </a:t>
            </a:r>
            <a:r>
              <a:rPr lang="en-US" altLang="ko-KR" sz="3200" b="1" dirty="0" smtClean="0"/>
              <a:t>&amp; </a:t>
            </a:r>
            <a:r>
              <a:rPr lang="ko-KR" altLang="en-US" sz="3200" b="1" dirty="0" smtClean="0"/>
              <a:t>회로도</a:t>
            </a:r>
            <a:endParaRPr lang="ko-KR" altLang="en-US" sz="3200" b="1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6657975" y="2199485"/>
            <a:ext cx="819150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64" y="1545280"/>
            <a:ext cx="4923250" cy="39168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77714" y="1545279"/>
            <a:ext cx="3293542" cy="39168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indent="0" algn="ctr" defTabSz="914400" latinLnBrk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1pPr>
            <a:lvl2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4pPr>
            <a:lvl5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ko-KR" altLang="en-US" sz="1800" b="1" dirty="0" err="1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아두이노</a:t>
            </a:r>
            <a:r>
              <a:rPr lang="ko-KR" altLang="en-US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UNO Board x 1</a:t>
            </a:r>
          </a:p>
          <a:p>
            <a:pPr algn="l"/>
            <a:r>
              <a:rPr lang="ko-KR" altLang="en-US" sz="1800" b="1" dirty="0" err="1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브레드보드</a:t>
            </a:r>
            <a:r>
              <a:rPr lang="ko-KR" altLang="en-US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x 1</a:t>
            </a:r>
          </a:p>
          <a:p>
            <a:pPr algn="l"/>
            <a:r>
              <a:rPr lang="ko-KR" altLang="en-US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배터리</a:t>
            </a:r>
            <a:r>
              <a:rPr lang="en-US" altLang="ko-KR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x1</a:t>
            </a:r>
          </a:p>
          <a:p>
            <a:pPr algn="l"/>
            <a:r>
              <a:rPr lang="en-US" altLang="ko-KR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HC-05 </a:t>
            </a:r>
            <a:r>
              <a:rPr lang="ko-KR" altLang="en-US" sz="1800" b="1" dirty="0" err="1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블루투스</a:t>
            </a:r>
            <a:r>
              <a:rPr lang="ko-KR" altLang="en-US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 모듈 </a:t>
            </a:r>
            <a:r>
              <a:rPr lang="en-US" altLang="ko-KR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x 1</a:t>
            </a:r>
          </a:p>
          <a:p>
            <a:pPr algn="l"/>
            <a:r>
              <a:rPr lang="en-US" altLang="ko-KR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DHT11 </a:t>
            </a:r>
            <a:r>
              <a:rPr lang="ko-KR" altLang="en-US" sz="1800" b="1" dirty="0" err="1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온습도</a:t>
            </a:r>
            <a:r>
              <a:rPr lang="ko-KR" altLang="en-US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 센서 </a:t>
            </a:r>
            <a:r>
              <a:rPr lang="en-US" altLang="ko-KR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x 1</a:t>
            </a:r>
          </a:p>
          <a:p>
            <a:pPr algn="l"/>
            <a:r>
              <a:rPr lang="ko-KR" altLang="en-US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초음파 센서 </a:t>
            </a:r>
            <a:r>
              <a:rPr lang="en-US" altLang="ko-KR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HC-SR04 x 2</a:t>
            </a:r>
          </a:p>
          <a:p>
            <a:pPr algn="l"/>
            <a:r>
              <a:rPr lang="en-US" altLang="ko-KR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DC</a:t>
            </a:r>
            <a:r>
              <a:rPr lang="ko-KR" altLang="en-US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모터 </a:t>
            </a:r>
            <a:r>
              <a:rPr lang="en-US" altLang="ko-KR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x 2</a:t>
            </a:r>
          </a:p>
          <a:p>
            <a:pPr algn="l"/>
            <a:r>
              <a:rPr lang="ko-KR" altLang="en-US" sz="1800" b="1" dirty="0" err="1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피에조</a:t>
            </a:r>
            <a:r>
              <a:rPr lang="ko-KR" altLang="en-US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 스피커 </a:t>
            </a:r>
            <a:r>
              <a:rPr lang="en-US" altLang="ko-KR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x 2</a:t>
            </a:r>
          </a:p>
          <a:p>
            <a:pPr algn="l"/>
            <a:endParaRPr lang="en-US" altLang="ko-KR" sz="1800" b="1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333944"/>
              </a:solidFill>
              <a:latin typeface="+mj-ea"/>
              <a:ea typeface="+mj-ea"/>
            </a:endParaRPr>
          </a:p>
          <a:p>
            <a:pPr algn="l"/>
            <a:endParaRPr lang="en-US" altLang="ko-KR" sz="1800" b="1" dirty="0" smtClean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333944"/>
              </a:solidFill>
              <a:latin typeface="+mj-ea"/>
              <a:ea typeface="+mj-ea"/>
            </a:endParaRPr>
          </a:p>
          <a:p>
            <a:pPr algn="l"/>
            <a:endParaRPr lang="en-US" altLang="ko-KR" sz="1800" b="1" dirty="0" smtClean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333944"/>
              </a:solidFill>
              <a:latin typeface="+mj-ea"/>
              <a:ea typeface="+mj-ea"/>
            </a:endParaRPr>
          </a:p>
          <a:p>
            <a:pPr algn="l"/>
            <a:endParaRPr lang="en-US" altLang="ko-KR" sz="1800" b="1" dirty="0" smtClean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33394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2759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9128" y="496204"/>
            <a:ext cx="8314586" cy="488202"/>
          </a:xfrm>
        </p:spPr>
        <p:txBody>
          <a:bodyPr/>
          <a:lstStyle/>
          <a:p>
            <a:pPr algn="ctr"/>
            <a:r>
              <a:rPr lang="ko-KR" altLang="en-US" sz="3200" b="1" dirty="0" smtClean="0"/>
              <a:t>작품 상세</a:t>
            </a:r>
            <a:r>
              <a:rPr lang="en-US" altLang="ko-KR" sz="3200" b="1" dirty="0"/>
              <a:t> </a:t>
            </a:r>
            <a:r>
              <a:rPr lang="en-US" altLang="ko-KR" sz="3200" b="1" dirty="0" smtClean="0"/>
              <a:t>View</a:t>
            </a:r>
            <a:endParaRPr lang="ko-KR" altLang="en-US" sz="32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254265" y="962951"/>
            <a:ext cx="7698584" cy="5745345"/>
            <a:chOff x="1261681" y="1903578"/>
            <a:chExt cx="7653069" cy="3594570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1261681" y="549814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261681" y="190357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702387" y="1582852"/>
            <a:ext cx="20938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블루투스</a:t>
            </a:r>
            <a:r>
              <a:rPr lang="ko-KR" altLang="en-US" sz="2400" b="1" dirty="0" smtClean="0"/>
              <a:t> </a:t>
            </a:r>
            <a:r>
              <a:rPr lang="ko-KR" altLang="en-US" sz="2400" b="1" dirty="0" smtClean="0"/>
              <a:t>모듈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HC-06</a:t>
            </a:r>
            <a:endParaRPr lang="ko-KR" alt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700471" y="2378079"/>
            <a:ext cx="35285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유모차 주머니 내부에 장착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err="1" smtClean="0"/>
              <a:t>아두이노</a:t>
            </a:r>
            <a:r>
              <a:rPr lang="ko-KR" altLang="en-US" sz="2000" b="1" dirty="0" smtClean="0"/>
              <a:t> 보드와 </a:t>
            </a:r>
            <a:r>
              <a:rPr lang="ko-KR" altLang="en-US" sz="2000" b="1" dirty="0" err="1" smtClean="0"/>
              <a:t>스마트폰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어플간에</a:t>
            </a:r>
            <a:r>
              <a:rPr lang="ko-KR" altLang="en-US" sz="2000" b="1" dirty="0" smtClean="0"/>
              <a:t> 정보를 송수신 한다</a:t>
            </a:r>
            <a:r>
              <a:rPr lang="en-US" altLang="ko-KR" sz="2000" b="1" dirty="0" smtClean="0"/>
              <a:t>.</a:t>
            </a:r>
            <a:endParaRPr lang="en-US" altLang="ko-KR" sz="2000" b="1" dirty="0" smtClean="0"/>
          </a:p>
        </p:txBody>
      </p:sp>
      <p:pic>
        <p:nvPicPr>
          <p:cNvPr id="7" name="그림 6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38" y="1582852"/>
            <a:ext cx="468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9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9128" y="496204"/>
            <a:ext cx="8314586" cy="488202"/>
          </a:xfrm>
        </p:spPr>
        <p:txBody>
          <a:bodyPr/>
          <a:lstStyle/>
          <a:p>
            <a:pPr algn="ctr"/>
            <a:r>
              <a:rPr lang="ko-KR" altLang="en-US" sz="3200" b="1" dirty="0" smtClean="0"/>
              <a:t>작품 상세</a:t>
            </a:r>
            <a:r>
              <a:rPr lang="en-US" altLang="ko-KR" sz="3200" b="1" dirty="0"/>
              <a:t> </a:t>
            </a:r>
            <a:r>
              <a:rPr lang="en-US" altLang="ko-KR" sz="3200" b="1" dirty="0" smtClean="0"/>
              <a:t>View</a:t>
            </a:r>
            <a:endParaRPr lang="ko-KR" altLang="en-US" sz="32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254265" y="962951"/>
            <a:ext cx="7698584" cy="5745345"/>
            <a:chOff x="1261681" y="1903578"/>
            <a:chExt cx="7653069" cy="3594570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1261681" y="549814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261681" y="190357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702387" y="1582852"/>
            <a:ext cx="1792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초음파 </a:t>
            </a:r>
            <a:r>
              <a:rPr lang="ko-KR" altLang="en-US" sz="2400" b="1" dirty="0" smtClean="0"/>
              <a:t>센서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HC-SR04</a:t>
            </a:r>
            <a:endParaRPr lang="ko-KR" alt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700471" y="2378079"/>
            <a:ext cx="353814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유모차 전방 프레임에</a:t>
            </a:r>
            <a:endParaRPr lang="en-US" altLang="ko-KR" sz="2000" b="1" dirty="0"/>
          </a:p>
          <a:p>
            <a:r>
              <a:rPr lang="en-US" altLang="ko-KR" sz="2000" b="1" dirty="0"/>
              <a:t>2</a:t>
            </a:r>
            <a:r>
              <a:rPr lang="ko-KR" altLang="en-US" sz="2000" b="1" dirty="0"/>
              <a:t>개 </a:t>
            </a:r>
            <a:r>
              <a:rPr lang="ko-KR" altLang="en-US" sz="2000" b="1" dirty="0" smtClean="0"/>
              <a:t>장착 하였다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전방의 물체와 유모차 사이의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거리를 측정해준다</a:t>
            </a:r>
            <a:r>
              <a:rPr lang="en-US" altLang="ko-KR" sz="2000" b="1" dirty="0" smtClean="0"/>
              <a:t>.</a:t>
            </a:r>
          </a:p>
          <a:p>
            <a:r>
              <a:rPr lang="ko-KR" altLang="en-US" sz="2000" b="1" dirty="0" smtClean="0"/>
              <a:t>전방에 초음파를 보내 다시 돌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아오는</a:t>
            </a:r>
            <a:r>
              <a:rPr lang="ko-KR" altLang="en-US" sz="2000" b="1" dirty="0" smtClean="0"/>
              <a:t> 데 걸리는 시간을 거리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로</a:t>
            </a:r>
            <a:r>
              <a:rPr lang="ko-KR" altLang="en-US" sz="2000" b="1" dirty="0" smtClean="0"/>
              <a:t> 변환하여 사용한다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</p:txBody>
      </p:sp>
      <p:pic>
        <p:nvPicPr>
          <p:cNvPr id="9" name="그림 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37" y="1582852"/>
            <a:ext cx="468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8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9128" y="496204"/>
            <a:ext cx="8314586" cy="488202"/>
          </a:xfrm>
        </p:spPr>
        <p:txBody>
          <a:bodyPr/>
          <a:lstStyle/>
          <a:p>
            <a:pPr algn="ctr"/>
            <a:r>
              <a:rPr lang="ko-KR" altLang="en-US" sz="3200" b="1" dirty="0" smtClean="0"/>
              <a:t>작품 상세</a:t>
            </a:r>
            <a:r>
              <a:rPr lang="en-US" altLang="ko-KR" sz="3200" b="1" dirty="0"/>
              <a:t> </a:t>
            </a:r>
            <a:r>
              <a:rPr lang="en-US" altLang="ko-KR" sz="3200" b="1" dirty="0" smtClean="0"/>
              <a:t>View</a:t>
            </a:r>
            <a:endParaRPr lang="ko-KR" altLang="en-US" sz="32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254265" y="962951"/>
            <a:ext cx="7698584" cy="5745345"/>
            <a:chOff x="1261681" y="1903578"/>
            <a:chExt cx="7653069" cy="3594570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1261681" y="549814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261681" y="190357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702387" y="1582852"/>
            <a:ext cx="209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피에조</a:t>
            </a:r>
            <a:r>
              <a:rPr lang="ko-KR" altLang="en-US" sz="2400" b="1" dirty="0"/>
              <a:t> 스피커</a:t>
            </a:r>
            <a:endParaRPr lang="ko-KR" alt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700471" y="2378079"/>
            <a:ext cx="311014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유모차 상단 후드에 </a:t>
            </a:r>
            <a:r>
              <a:rPr lang="ko-KR" altLang="en-US" sz="2000" b="1" dirty="0" smtClean="0"/>
              <a:t>장착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하였다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초음파 센서 </a:t>
            </a:r>
            <a:r>
              <a:rPr lang="en-US" altLang="ko-KR" sz="2000" b="1" dirty="0"/>
              <a:t>50cm</a:t>
            </a:r>
            <a:r>
              <a:rPr lang="ko-KR" altLang="en-US" sz="2000" b="1" dirty="0"/>
              <a:t>이내에</a:t>
            </a:r>
            <a:endParaRPr lang="en-US" altLang="ko-KR" sz="2000" b="1" dirty="0"/>
          </a:p>
          <a:p>
            <a:r>
              <a:rPr lang="ko-KR" altLang="en-US" sz="2000" b="1" dirty="0"/>
              <a:t>물체 탐지 시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초간 작동</a:t>
            </a:r>
            <a:endParaRPr lang="en-US" altLang="ko-KR" sz="2000" b="1" dirty="0"/>
          </a:p>
          <a:p>
            <a:r>
              <a:rPr lang="en-US" altLang="ko-KR" sz="2000" b="1" dirty="0"/>
              <a:t>(50cm</a:t>
            </a:r>
            <a:r>
              <a:rPr lang="ko-KR" altLang="en-US" sz="2000" b="1" dirty="0"/>
              <a:t>이내에 계속 물체가</a:t>
            </a:r>
            <a:endParaRPr lang="en-US" altLang="ko-KR" sz="2000" b="1" dirty="0"/>
          </a:p>
          <a:p>
            <a:r>
              <a:rPr lang="ko-KR" altLang="en-US" sz="2000" b="1" dirty="0"/>
              <a:t>탐지 될 시 반복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pic>
        <p:nvPicPr>
          <p:cNvPr id="10" name="그림 9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71" y="1586212"/>
            <a:ext cx="468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6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poqa">
      <a:majorFont>
        <a:latin typeface="SpoqaHanSans"/>
        <a:ea typeface="SpoqaHanSans"/>
        <a:cs typeface=""/>
      </a:majorFont>
      <a:minorFont>
        <a:latin typeface="SpoqaHanSans-thin"/>
        <a:ea typeface="SpoqaHanSans-thin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2155</TotalTime>
  <Words>350</Words>
  <Application>Microsoft Office PowerPoint</Application>
  <PresentationFormat>화면 슬라이드 쇼(4:3)</PresentationFormat>
  <Paragraphs>103</Paragraphs>
  <Slides>13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Safety 유모차</vt:lpstr>
      <vt:lpstr>작품 개요</vt:lpstr>
      <vt:lpstr>작품 작동 원리</vt:lpstr>
      <vt:lpstr>작품 작동 원리</vt:lpstr>
      <vt:lpstr>동작 알고리즘</vt:lpstr>
      <vt:lpstr>사용 부품 &amp; 회로도</vt:lpstr>
      <vt:lpstr>작품 상세 View</vt:lpstr>
      <vt:lpstr>작품 상세 View</vt:lpstr>
      <vt:lpstr>작품 상세 View</vt:lpstr>
      <vt:lpstr>작품 상세 View</vt:lpstr>
      <vt:lpstr>작품 상세 View</vt:lpstr>
      <vt:lpstr>스마트폰 APP 구성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최원석</dc:creator>
  <cp:lastModifiedBy>LOVE</cp:lastModifiedBy>
  <cp:revision>454</cp:revision>
  <dcterms:created xsi:type="dcterms:W3CDTF">2016-11-18T22:13:00Z</dcterms:created>
  <dcterms:modified xsi:type="dcterms:W3CDTF">2017-06-20T04:29:21Z</dcterms:modified>
</cp:coreProperties>
</file>