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79" r:id="rId4"/>
    <p:sldId id="271" r:id="rId5"/>
    <p:sldId id="282" r:id="rId6"/>
    <p:sldId id="283" r:id="rId7"/>
    <p:sldId id="278" r:id="rId8"/>
    <p:sldId id="281" r:id="rId9"/>
    <p:sldId id="274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8"/>
    <p:restoredTop sz="78846"/>
  </p:normalViewPr>
  <p:slideViewPr>
    <p:cSldViewPr snapToGrid="0" snapToObjects="1">
      <p:cViewPr varScale="1">
        <p:scale>
          <a:sx n="102" d="100"/>
          <a:sy n="102" d="100"/>
        </p:scale>
        <p:origin x="10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4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;n">
            <a:extLst>
              <a:ext uri="{FF2B5EF4-FFF2-40B4-BE49-F238E27FC236}">
                <a16:creationId xmlns:a16="http://schemas.microsoft.com/office/drawing/2014/main" id="{FFCE0376-F882-3C4B-B2D3-7E938D950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" name="Google Shape;4;n">
            <a:extLst>
              <a:ext uri="{FF2B5EF4-FFF2-40B4-BE49-F238E27FC236}">
                <a16:creationId xmlns:a16="http://schemas.microsoft.com/office/drawing/2014/main" id="{D58E6BFB-8F2F-DB46-9E43-865AAE6053D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3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11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전통적인 입장에서 컴퓨터 프로그램을 만드는 방법은 두 가지가 있는데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인터프리트</a:t>
            </a:r>
            <a:r>
              <a:rPr kumimoji="1" lang="ko-KR" altLang="en-US" dirty="0"/>
              <a:t> 방식과 정적 컴파일 방식으로 나눌 수 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 - </a:t>
            </a:r>
            <a:r>
              <a:rPr kumimoji="1" lang="ko-KR" altLang="en-US" dirty="0" err="1"/>
              <a:t>인터프리트</a:t>
            </a:r>
            <a:r>
              <a:rPr kumimoji="1" lang="ko-KR" altLang="en-US" dirty="0"/>
              <a:t> 방식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실행 중 프로그래밍 언어를 읽어가면서 해당 기능에 대응하는 기계어 코드를 실행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 </a:t>
            </a:r>
            <a:r>
              <a:rPr kumimoji="1" lang="ko-KR" altLang="en-US" dirty="0" err="1"/>
              <a:t>인터프러터</a:t>
            </a:r>
            <a:r>
              <a:rPr kumimoji="1" lang="ko-KR" altLang="en-US" dirty="0"/>
              <a:t> 언어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예시</a:t>
            </a:r>
            <a:r>
              <a:rPr kumimoji="1" lang="en-US" altLang="ko-KR" dirty="0"/>
              <a:t>: python)</a:t>
            </a:r>
            <a:r>
              <a:rPr kumimoji="1" lang="ko-KR" altLang="en-US" dirty="0"/>
              <a:t>는 바이트코드나 소스코드를 최적화 과정이 없이 번역하기 때문에 성능이 낮다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 - </a:t>
            </a:r>
            <a:r>
              <a:rPr kumimoji="1" lang="ko-KR" altLang="en-US" dirty="0"/>
              <a:t>정적 컴파일 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실행하기 전에 프로그램 코드를 기계어로 번역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정적으로 컴파일하는 언어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예시</a:t>
            </a:r>
            <a:r>
              <a:rPr kumimoji="1" lang="en-US" altLang="ko-KR" dirty="0"/>
              <a:t>: c </a:t>
            </a:r>
            <a:r>
              <a:rPr kumimoji="1" lang="ko-KR" altLang="en-US" dirty="0"/>
              <a:t>언어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실행 전에 무조건 컴파일을 해야하기 때문에 다양한 플랫폼에 맞게 컴파일을 하려면 시간이 오래 걸린다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바이트코드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바이트코드는 기계어는 아니지만 가상 </a:t>
            </a:r>
            <a:r>
              <a:rPr kumimoji="1" lang="ko-KR" altLang="en-US" dirty="0" err="1"/>
              <a:t>머신에</a:t>
            </a:r>
            <a:r>
              <a:rPr kumimoji="1" lang="ko-KR" altLang="en-US" dirty="0"/>
              <a:t> 의해 기계어로 손쉽게 변환할 수 있는 코드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바이트코드 컴파일러는 소스 코드를 중간 언어인 바이트코드로 변환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최근의 자바 가상 </a:t>
            </a:r>
            <a:r>
              <a:rPr kumimoji="1" lang="ko-KR" altLang="en-US" dirty="0" err="1"/>
              <a:t>머신과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.NET, V8(</a:t>
            </a:r>
            <a:r>
              <a:rPr kumimoji="1" lang="en-US" altLang="ko-KR" dirty="0" err="1"/>
              <a:t>node.js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JIT </a:t>
            </a:r>
            <a:r>
              <a:rPr kumimoji="1" lang="ko-KR" altLang="en-US" dirty="0"/>
              <a:t>컴파일을 지원한다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Java </a:t>
            </a:r>
            <a:r>
              <a:rPr kumimoji="1" lang="ko-KR" altLang="en-US" dirty="0"/>
              <a:t>코드는 </a:t>
            </a:r>
            <a:r>
              <a:rPr kumimoji="1" lang="en-US" altLang="ko-KR" dirty="0" err="1"/>
              <a:t>JavaCompiler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 err="1"/>
              <a:t>ByteCode</a:t>
            </a:r>
            <a:r>
              <a:rPr kumimoji="1" lang="ko-KR" altLang="en-US" dirty="0"/>
              <a:t>로 변환이 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 err="1"/>
              <a:t>ByteCode</a:t>
            </a:r>
            <a:r>
              <a:rPr kumimoji="1" lang="ko-KR" altLang="en-US" dirty="0"/>
              <a:t>는 다시 기계어로 번역이 된다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과정이 있기 때문에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속도면에서</a:t>
            </a:r>
            <a:r>
              <a:rPr kumimoji="1" lang="ko-KR" altLang="en-US" dirty="0"/>
              <a:t> 느리다는 소리를 듣는다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Java Compiler</a:t>
            </a:r>
            <a:r>
              <a:rPr kumimoji="1" lang="ko-KR" altLang="en-US" dirty="0"/>
              <a:t>는 크게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가지로 나뉜다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인터프리트</a:t>
            </a:r>
            <a:r>
              <a:rPr kumimoji="1" lang="ko-KR" altLang="en-US" dirty="0"/>
              <a:t> 방식과 정적 컴파일 방식으로 나눌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- </a:t>
            </a:r>
            <a:r>
              <a:rPr kumimoji="1" lang="ko-KR" altLang="en-US" dirty="0"/>
              <a:t>기존 </a:t>
            </a:r>
            <a:r>
              <a:rPr kumimoji="1" lang="en-US" altLang="ko-KR" dirty="0"/>
              <a:t>: Java</a:t>
            </a:r>
            <a:r>
              <a:rPr kumimoji="1" lang="ko-KR" altLang="en-US" dirty="0"/>
              <a:t>는 인터프리터 방식의 컴파일 방식을 사용한다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문제점이 있다</a:t>
            </a:r>
            <a:r>
              <a:rPr kumimoji="1" lang="en-US" altLang="ko-KR" dirty="0"/>
              <a:t>. Java compiler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Java </a:t>
            </a:r>
            <a:r>
              <a:rPr kumimoji="1" lang="ko-KR" altLang="en-US" dirty="0"/>
              <a:t>파일을 </a:t>
            </a:r>
            <a:r>
              <a:rPr kumimoji="1" lang="en-US" altLang="ko-KR" dirty="0" err="1"/>
              <a:t>ByteCode</a:t>
            </a:r>
            <a:r>
              <a:rPr kumimoji="1" lang="ko-KR" altLang="en-US" dirty="0"/>
              <a:t>로 변환 한 후 다시 기계어로 변환을 하는 작업이 있고 이 작업이 비용이 많이 든다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-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: JIT </a:t>
            </a:r>
            <a:r>
              <a:rPr kumimoji="1" lang="ko-KR" altLang="en-US" dirty="0"/>
              <a:t>방식은 실행 시점에 자주 쓸만한 코드들을 기계어로 변환 시켜놓고 저장해 뒀다가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재사용 할 때 이미 변환된 기계어 코드를 재 사용 하는 방식을 말한다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         </a:t>
            </a:r>
            <a:r>
              <a:rPr kumimoji="1" lang="ko-KR" altLang="en-US" dirty="0"/>
              <a:t>물론 이 과정을 하기 위해 초반에 메모리를 </a:t>
            </a:r>
            <a:r>
              <a:rPr kumimoji="1" lang="ko-KR" altLang="en-US" dirty="0" err="1"/>
              <a:t>잡아두거나</a:t>
            </a:r>
            <a:r>
              <a:rPr kumimoji="1" lang="ko-KR" altLang="en-US" dirty="0"/>
              <a:t> 하는 선행 작업들이 있어서 초기 실행 속도는 다소 느릴 수도 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         </a:t>
            </a:r>
            <a:r>
              <a:rPr kumimoji="1" lang="ko-KR" altLang="en-US" dirty="0"/>
              <a:t>하지만 그 이후로는 </a:t>
            </a:r>
            <a:r>
              <a:rPr kumimoji="1" lang="en-US" altLang="ko-KR" dirty="0" err="1"/>
              <a:t>ByteCode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 할 때마다 </a:t>
            </a:r>
            <a:r>
              <a:rPr kumimoji="1" lang="ko-KR" altLang="en-US" dirty="0" err="1"/>
              <a:t>네이티브</a:t>
            </a:r>
            <a:r>
              <a:rPr kumimoji="1" lang="ko-KR" altLang="en-US" dirty="0"/>
              <a:t> 코드로 변환하는 작업이 들어 실행속도가 많이 향상된다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402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JIT </a:t>
            </a:r>
            <a:r>
              <a:rPr kumimoji="1" lang="ko-KR" altLang="en-US" dirty="0"/>
              <a:t>컴파일러는 전체 프로젝트 파일을 기계어로 번역하지 않고 함수 단위나 파일 단위로 바이트 코드를 기계어로 번역한다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실행 중 모든 바이트 코드를 기계어로 변환하는 것이 아니라 호출된 함수나 파일만 번역되게 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이미 번역된 기계어의 경우 </a:t>
            </a:r>
            <a:r>
              <a:rPr kumimoji="1" lang="ko-KR" altLang="en-US" dirty="0" err="1"/>
              <a:t>캐싱에</a:t>
            </a:r>
            <a:r>
              <a:rPr kumimoji="1" lang="ko-KR" altLang="en-US" dirty="0"/>
              <a:t> 남겨둬 동일한 함수를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호출하는 경우 다시 컴파일 하는게 아니라 기존에 번역한 코드를 재사용한다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최적화 작업을 거치게 되기 때문에 오버헤드가 최소화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물론 </a:t>
            </a:r>
            <a:r>
              <a:rPr kumimoji="1" lang="ko-KR" altLang="en-US" dirty="0" err="1"/>
              <a:t>실행전에</a:t>
            </a:r>
            <a:r>
              <a:rPr kumimoji="1" lang="ko-KR" altLang="en-US" dirty="0"/>
              <a:t> 모두 기계어로 번역한 정적 컴파일 방식에 비해선 성능이 좋지 않다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특히 애플리케이션을 처음 시작 할 때 눈에 띌만한 </a:t>
            </a:r>
            <a:r>
              <a:rPr kumimoji="1" lang="ko-KR" altLang="en-US" dirty="0" err="1"/>
              <a:t>딜레이가</a:t>
            </a:r>
            <a:r>
              <a:rPr kumimoji="1" lang="ko-KR" altLang="en-US" dirty="0"/>
              <a:t> 있는데 이것은 바이트 코드를 불러오고 기계어로 컴파일 하는 과정에서 발생하게 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메모리나 </a:t>
            </a:r>
            <a:r>
              <a:rPr kumimoji="1" lang="en" altLang="ko-KR" dirty="0"/>
              <a:t>CPU</a:t>
            </a:r>
            <a:r>
              <a:rPr kumimoji="1" lang="ko-KR" altLang="en-US" dirty="0"/>
              <a:t>의 제약이 있는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프로그램 특성상 빠른 </a:t>
            </a:r>
            <a:r>
              <a:rPr kumimoji="1" lang="ko-KR" altLang="en-US" dirty="0" err="1"/>
              <a:t>시작시간과</a:t>
            </a:r>
            <a:r>
              <a:rPr kumimoji="1" lang="ko-KR" altLang="en-US" dirty="0"/>
              <a:t> 일관된 성능이 중요한 경우에는 적용하기가 좋지 않다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" altLang="ko-KR" dirty="0"/>
              <a:t>JIT </a:t>
            </a:r>
            <a:r>
              <a:rPr kumimoji="1" lang="ko-KR" altLang="en-US" dirty="0"/>
              <a:t>컴파일러를 사용할 경우 개발자로선 이점이 많다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우선 빌드 과정이 간소화된다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모두 기계어로 번역해야하는 경우 하드웨어 아키텍처 별로 모두 따로 빌드해야하기 때문에 관리가 어렵고 프로젝트 규모가 커질수록 기계어로 번역하는 빌드 과정에서 소요되는 시간도 길어진다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반면 바이트 코드를 사용하면 최적화된 컴파일러를 사용해 빌드 소요 시간을 줄일 수 있고 기계어로 번역하는 과정을 </a:t>
            </a:r>
            <a:r>
              <a:rPr kumimoji="1" lang="en" altLang="ko-KR" dirty="0"/>
              <a:t>JIT </a:t>
            </a:r>
            <a:r>
              <a:rPr kumimoji="1" lang="ko-KR" altLang="en-US" dirty="0"/>
              <a:t>컴파일러에게 일임 할 수 있어 아키텍처별로 따로 빌드를 할 필요가 없어진다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 몇몇 </a:t>
            </a:r>
            <a:r>
              <a:rPr kumimoji="1" lang="en" altLang="ko-KR" dirty="0"/>
              <a:t>VM</a:t>
            </a:r>
            <a:r>
              <a:rPr kumimoji="1" lang="ko-KR" altLang="en-US" dirty="0"/>
              <a:t>의 경우 </a:t>
            </a:r>
            <a:r>
              <a:rPr kumimoji="1" lang="en" altLang="ko-KR" dirty="0"/>
              <a:t>JIT </a:t>
            </a:r>
            <a:r>
              <a:rPr kumimoji="1" lang="ko-KR" altLang="en-US" dirty="0"/>
              <a:t>컴파일러를 이용해 </a:t>
            </a:r>
            <a:r>
              <a:rPr kumimoji="1" lang="en" altLang="ko-KR" dirty="0"/>
              <a:t>Hot Reload </a:t>
            </a:r>
            <a:r>
              <a:rPr kumimoji="1" lang="ko-KR" altLang="en-US" dirty="0"/>
              <a:t>옵션을 제공한다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Hot Reload</a:t>
            </a:r>
            <a:r>
              <a:rPr kumimoji="1" lang="ko-KR" altLang="en-US" dirty="0"/>
              <a:t>는 소스코드 재 컴파일 과정 없이 내가 현재 작성하고 있는 코드 수정사항을 바로 화면에서 업데이트해 볼 수 있는 기능을 말한다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플러터를</a:t>
            </a:r>
            <a:r>
              <a:rPr kumimoji="1" lang="ko-KR" altLang="en-US" dirty="0"/>
              <a:t> 경험한 개발자라면 내가 수정한 코드가 빌드 없이 바로 화면상에 반영되는 것이 이런 원리다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플러터</a:t>
            </a:r>
            <a:r>
              <a:rPr kumimoji="1" lang="ko-KR" altLang="en-US" dirty="0"/>
              <a:t> 상에선 </a:t>
            </a:r>
            <a:r>
              <a:rPr kumimoji="1" lang="en" altLang="ko-KR" dirty="0"/>
              <a:t>Dart VM</a:t>
            </a:r>
            <a:r>
              <a:rPr kumimoji="1" lang="ko-KR" altLang="en-US" dirty="0"/>
              <a:t>에서 업데이트된 소스코드 부분에 대해서 바이트 코드로 변환하고 </a:t>
            </a:r>
            <a:r>
              <a:rPr kumimoji="1" lang="en" altLang="ko-KR" dirty="0"/>
              <a:t>JIT </a:t>
            </a:r>
            <a:r>
              <a:rPr kumimoji="1" lang="ko-KR" altLang="en-US" dirty="0"/>
              <a:t>컴파일러로 바로 기계어로 변환하는 과정을 거쳤기 때문이다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안드로이드 스튜디오 상에선 </a:t>
            </a:r>
            <a:r>
              <a:rPr kumimoji="1" lang="en" altLang="ko-KR" dirty="0"/>
              <a:t>Instant Run</a:t>
            </a:r>
            <a:r>
              <a:rPr kumimoji="1" lang="ko-KR" altLang="en-US" dirty="0"/>
              <a:t>도 </a:t>
            </a:r>
            <a:r>
              <a:rPr kumimoji="1" lang="en" altLang="ko-KR" dirty="0"/>
              <a:t>JIT Compiler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기능이다</a:t>
            </a:r>
            <a:r>
              <a:rPr kumimoji="1" lang="en-US" altLang="ko-KR" dirty="0"/>
              <a:t>.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7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9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08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바이트코드를 런타임에 기계어로 바꾼다면</a:t>
            </a:r>
            <a:r>
              <a:rPr lang="ko-KR" alt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R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ko-KR" alt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실행 전에 바이트코드를 기계어로 바꾸는 컴파일러다</a:t>
            </a:r>
            <a:r>
              <a:rPr lang="en-US" altLang="ko-KR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실행 전에 모두 기계어로 변환되기 때문에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런타임에 컴파일 하기 때문에 발생하는 성능 이슈가 생기지 않고 거의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낼 수 있게 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 정반대의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원리기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 장점은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단점이된다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컴파일러를 사용하면 실행 전에 전체 파일을 빌드해야 하기 때문에 빌드 속도가 느려진다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설치할 때도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컴파일러를 사용하는 경우 바이트 코드만 받으면 되는 반면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컴파일러를 사용하면 기계어로 번역하는 작업까지 포함되기 때문에 느리다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컴파일러의 장점이었던 </a:t>
            </a:r>
            <a:r>
              <a:rPr lang="en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Reload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기능도 사용할 수 없다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46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6" name="Google Shape;907;p9">
            <a:extLst>
              <a:ext uri="{FF2B5EF4-FFF2-40B4-BE49-F238E27FC236}">
                <a16:creationId xmlns:a16="http://schemas.microsoft.com/office/drawing/2014/main" id="{6B1B1BB3-C979-5445-8B3A-A6D835C72225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72" y="73503"/>
            <a:ext cx="769055" cy="76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685C7699-2D22-CA4E-B497-93ECF96E600C}"/>
              </a:ext>
            </a:extLst>
          </p:cNvPr>
          <p:cNvSpPr txBox="1">
            <a:spLocks/>
          </p:cNvSpPr>
          <p:nvPr userDrawn="1"/>
        </p:nvSpPr>
        <p:spPr>
          <a:xfrm>
            <a:off x="278812" y="64359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DSG.DX Labs</a:t>
            </a:r>
            <a:endParaRPr lang="ko-KR" altLang="en-US" sz="1000" dirty="0"/>
          </a:p>
        </p:txBody>
      </p:sp>
      <p:grpSp>
        <p:nvGrpSpPr>
          <p:cNvPr id="8" name="Google Shape;72;p12">
            <a:extLst>
              <a:ext uri="{FF2B5EF4-FFF2-40B4-BE49-F238E27FC236}">
                <a16:creationId xmlns:a16="http://schemas.microsoft.com/office/drawing/2014/main" id="{50B70803-07EE-0841-8B04-444D0A6A1DE7}"/>
              </a:ext>
            </a:extLst>
          </p:cNvPr>
          <p:cNvGrpSpPr/>
          <p:nvPr userDrawn="1"/>
        </p:nvGrpSpPr>
        <p:grpSpPr>
          <a:xfrm>
            <a:off x="1760617" y="4730800"/>
            <a:ext cx="215966" cy="342399"/>
            <a:chOff x="6718575" y="2318625"/>
            <a:chExt cx="256950" cy="407375"/>
          </a:xfrm>
        </p:grpSpPr>
        <p:sp>
          <p:nvSpPr>
            <p:cNvPr id="9" name="Google Shape;73;p12">
              <a:extLst>
                <a:ext uri="{FF2B5EF4-FFF2-40B4-BE49-F238E27FC236}">
                  <a16:creationId xmlns:a16="http://schemas.microsoft.com/office/drawing/2014/main" id="{7CB27D78-DC41-EA4A-832A-A77F020DF211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;p12">
              <a:extLst>
                <a:ext uri="{FF2B5EF4-FFF2-40B4-BE49-F238E27FC236}">
                  <a16:creationId xmlns:a16="http://schemas.microsoft.com/office/drawing/2014/main" id="{9E86B77C-5DB9-0D4E-B61D-14DE88E3A600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;p12">
              <a:extLst>
                <a:ext uri="{FF2B5EF4-FFF2-40B4-BE49-F238E27FC236}">
                  <a16:creationId xmlns:a16="http://schemas.microsoft.com/office/drawing/2014/main" id="{D0FCEC74-70BC-D346-8F89-022948E08801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;p12">
              <a:extLst>
                <a:ext uri="{FF2B5EF4-FFF2-40B4-BE49-F238E27FC236}">
                  <a16:creationId xmlns:a16="http://schemas.microsoft.com/office/drawing/2014/main" id="{72A96F00-B27B-B340-BF95-6A29013AB335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;p12">
              <a:extLst>
                <a:ext uri="{FF2B5EF4-FFF2-40B4-BE49-F238E27FC236}">
                  <a16:creationId xmlns:a16="http://schemas.microsoft.com/office/drawing/2014/main" id="{0609DBF2-4039-9042-AE7C-716194EF14C3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;p12">
              <a:extLst>
                <a:ext uri="{FF2B5EF4-FFF2-40B4-BE49-F238E27FC236}">
                  <a16:creationId xmlns:a16="http://schemas.microsoft.com/office/drawing/2014/main" id="{17E54FD9-0C43-0441-9B0A-F646D296D257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;p12">
              <a:extLst>
                <a:ext uri="{FF2B5EF4-FFF2-40B4-BE49-F238E27FC236}">
                  <a16:creationId xmlns:a16="http://schemas.microsoft.com/office/drawing/2014/main" id="{98BACB26-F2F3-2342-919A-E5C458876EC0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;p12">
              <a:extLst>
                <a:ext uri="{FF2B5EF4-FFF2-40B4-BE49-F238E27FC236}">
                  <a16:creationId xmlns:a16="http://schemas.microsoft.com/office/drawing/2014/main" id="{DED030D1-1695-6A45-84F6-BD4613177526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203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3;p7">
            <a:extLst>
              <a:ext uri="{FF2B5EF4-FFF2-40B4-BE49-F238E27FC236}">
                <a16:creationId xmlns:a16="http://schemas.microsoft.com/office/drawing/2014/main" id="{05BC6D80-718A-8B4D-B7C3-069801B5F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88" y="1180599"/>
            <a:ext cx="3510457" cy="506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43;p7">
            <a:extLst>
              <a:ext uri="{FF2B5EF4-FFF2-40B4-BE49-F238E27FC236}">
                <a16:creationId xmlns:a16="http://schemas.microsoft.com/office/drawing/2014/main" id="{C526BF56-D42C-E64F-AE6C-D2E52A627859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335515" y="1180599"/>
            <a:ext cx="3510457" cy="506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43;p7">
            <a:extLst>
              <a:ext uri="{FF2B5EF4-FFF2-40B4-BE49-F238E27FC236}">
                <a16:creationId xmlns:a16="http://schemas.microsoft.com/office/drawing/2014/main" id="{B97771F2-5794-9843-9D67-9CD09504A702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8071943" y="1180599"/>
            <a:ext cx="3510457" cy="506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2" name="Google Shape;31;p5">
            <a:extLst>
              <a:ext uri="{FF2B5EF4-FFF2-40B4-BE49-F238E27FC236}">
                <a16:creationId xmlns:a16="http://schemas.microsoft.com/office/drawing/2014/main" id="{3338B42D-6252-9345-A73D-BD397AFF4035}"/>
              </a:ext>
            </a:extLst>
          </p:cNvPr>
          <p:cNvCxnSpPr>
            <a:cxnSpLocks/>
          </p:cNvCxnSpPr>
          <p:nvPr userDrawn="1"/>
        </p:nvCxnSpPr>
        <p:spPr>
          <a:xfrm>
            <a:off x="-7842" y="602348"/>
            <a:ext cx="1219984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9;p5">
            <a:extLst>
              <a:ext uri="{FF2B5EF4-FFF2-40B4-BE49-F238E27FC236}">
                <a16:creationId xmlns:a16="http://schemas.microsoft.com/office/drawing/2014/main" id="{0E22B114-58CF-6943-B19F-54009A51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1200" b="0"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985EE658-B408-A245-AE52-C80D1297D6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3861" y="332510"/>
            <a:ext cx="5247939" cy="536626"/>
          </a:xfrm>
          <a:solidFill>
            <a:schemeClr val="bg2"/>
          </a:solidFill>
        </p:spPr>
        <p:txBody>
          <a:bodyPr anchor="ctr"/>
          <a:lstStyle>
            <a:lvl1pPr marL="76200" indent="0" algn="l">
              <a:buFontTx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부제목을 입력하십시오</a:t>
            </a:r>
          </a:p>
        </p:txBody>
      </p:sp>
      <p:sp>
        <p:nvSpPr>
          <p:cNvPr id="25" name="Google Shape;28;p5">
            <a:extLst>
              <a:ext uri="{FF2B5EF4-FFF2-40B4-BE49-F238E27FC236}">
                <a16:creationId xmlns:a16="http://schemas.microsoft.com/office/drawing/2014/main" id="{18AC5166-9EAF-F343-A94F-5891297E053B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52073E-19E3-1C41-B978-C7B8F1A60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21491F-C954-224C-B267-3FD2E5C62DF7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Google Shape;17;p224">
            <a:extLst>
              <a:ext uri="{FF2B5EF4-FFF2-40B4-BE49-F238E27FC236}">
                <a16:creationId xmlns:a16="http://schemas.microsoft.com/office/drawing/2014/main" id="{A3697D12-CCBB-1140-82A2-C69BFBD9E7EC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027D4F-8F62-5D42-A5A9-A404821925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A17D740F-00B6-2C4A-A502-67C57360BD6B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Google Shape;81;p5">
            <a:extLst>
              <a:ext uri="{FF2B5EF4-FFF2-40B4-BE49-F238E27FC236}">
                <a16:creationId xmlns:a16="http://schemas.microsoft.com/office/drawing/2014/main" id="{E520AC31-AFD9-F346-8D01-253058995050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4;p5">
            <a:extLst>
              <a:ext uri="{FF2B5EF4-FFF2-40B4-BE49-F238E27FC236}">
                <a16:creationId xmlns:a16="http://schemas.microsoft.com/office/drawing/2014/main" id="{2E0E07B3-4819-BB40-96A1-A735412F59D7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420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31;p5">
            <a:extLst>
              <a:ext uri="{FF2B5EF4-FFF2-40B4-BE49-F238E27FC236}">
                <a16:creationId xmlns:a16="http://schemas.microsoft.com/office/drawing/2014/main" id="{83480058-9BB4-9049-BDE0-D2A06B52F1F3}"/>
              </a:ext>
            </a:extLst>
          </p:cNvPr>
          <p:cNvCxnSpPr>
            <a:cxnSpLocks/>
          </p:cNvCxnSpPr>
          <p:nvPr userDrawn="1"/>
        </p:nvCxnSpPr>
        <p:spPr>
          <a:xfrm>
            <a:off x="-1" y="602348"/>
            <a:ext cx="1219200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;p5">
            <a:extLst>
              <a:ext uri="{FF2B5EF4-FFF2-40B4-BE49-F238E27FC236}">
                <a16:creationId xmlns:a16="http://schemas.microsoft.com/office/drawing/2014/main" id="{9136B0E5-F91E-D846-AC3D-A07E0DED2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863" y="332510"/>
            <a:ext cx="5247938" cy="53662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18" name="Google Shape;28;p5">
            <a:extLst>
              <a:ext uri="{FF2B5EF4-FFF2-40B4-BE49-F238E27FC236}">
                <a16:creationId xmlns:a16="http://schemas.microsoft.com/office/drawing/2014/main" id="{0FC50BDC-1B56-734C-BA37-5B24C9EA7BFF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BE4009-0ED2-3A40-AC7D-AC7FC7B16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C7DA57-D913-1E43-96BE-0231C59B97BA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Google Shape;17;p224">
            <a:extLst>
              <a:ext uri="{FF2B5EF4-FFF2-40B4-BE49-F238E27FC236}">
                <a16:creationId xmlns:a16="http://schemas.microsoft.com/office/drawing/2014/main" id="{2446CA53-EC76-804A-9C4B-E9B4FE11E58D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E17E5CF-1684-E440-9072-72AD6E35CB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27" name="날짜 개체 틀 3">
            <a:extLst>
              <a:ext uri="{FF2B5EF4-FFF2-40B4-BE49-F238E27FC236}">
                <a16:creationId xmlns:a16="http://schemas.microsoft.com/office/drawing/2014/main" id="{6D44801B-63F9-6A4F-A680-07BDDD08B362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Google Shape;81;p5">
            <a:extLst>
              <a:ext uri="{FF2B5EF4-FFF2-40B4-BE49-F238E27FC236}">
                <a16:creationId xmlns:a16="http://schemas.microsoft.com/office/drawing/2014/main" id="{D1A1892A-C2F8-C04C-934C-B7D413C2A85B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4;p5">
            <a:extLst>
              <a:ext uri="{FF2B5EF4-FFF2-40B4-BE49-F238E27FC236}">
                <a16:creationId xmlns:a16="http://schemas.microsoft.com/office/drawing/2014/main" id="{AC675789-835E-634A-A5A7-A8F0C4AE28A9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8505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31;p5">
            <a:extLst>
              <a:ext uri="{FF2B5EF4-FFF2-40B4-BE49-F238E27FC236}">
                <a16:creationId xmlns:a16="http://schemas.microsoft.com/office/drawing/2014/main" id="{129B2B15-7B05-B942-8892-4469DF9FB5EC}"/>
              </a:ext>
            </a:extLst>
          </p:cNvPr>
          <p:cNvCxnSpPr>
            <a:cxnSpLocks/>
          </p:cNvCxnSpPr>
          <p:nvPr userDrawn="1"/>
        </p:nvCxnSpPr>
        <p:spPr>
          <a:xfrm>
            <a:off x="-7842" y="602348"/>
            <a:ext cx="1219984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9;p5">
            <a:extLst>
              <a:ext uri="{FF2B5EF4-FFF2-40B4-BE49-F238E27FC236}">
                <a16:creationId xmlns:a16="http://schemas.microsoft.com/office/drawing/2014/main" id="{C930DAEA-B679-2A47-AE26-60D8E358A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1200" b="0"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2280BE78-AEE2-B644-AD6A-89054C476A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3861" y="332510"/>
            <a:ext cx="5247939" cy="536626"/>
          </a:xfrm>
          <a:solidFill>
            <a:schemeClr val="bg2"/>
          </a:solidFill>
        </p:spPr>
        <p:txBody>
          <a:bodyPr anchor="ctr"/>
          <a:lstStyle>
            <a:lvl1pPr marL="76200" indent="0" algn="l">
              <a:buFontTx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부제목을 입력하십시오</a:t>
            </a:r>
          </a:p>
        </p:txBody>
      </p:sp>
      <p:sp>
        <p:nvSpPr>
          <p:cNvPr id="23" name="Google Shape;28;p5">
            <a:extLst>
              <a:ext uri="{FF2B5EF4-FFF2-40B4-BE49-F238E27FC236}">
                <a16:creationId xmlns:a16="http://schemas.microsoft.com/office/drawing/2014/main" id="{A65FD976-1FFF-484E-98B5-895610FD5F5B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4295C4-74AB-444A-B5B1-90564C729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02DF2A-7FD1-284B-8809-DC1A9F23DFB3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Google Shape;17;p224">
            <a:extLst>
              <a:ext uri="{FF2B5EF4-FFF2-40B4-BE49-F238E27FC236}">
                <a16:creationId xmlns:a16="http://schemas.microsoft.com/office/drawing/2014/main" id="{038D2696-F15F-1E49-B764-E672DE8F960B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5713F7-BA3C-8D48-B726-71AF0E1444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29" name="날짜 개체 틀 3">
            <a:extLst>
              <a:ext uri="{FF2B5EF4-FFF2-40B4-BE49-F238E27FC236}">
                <a16:creationId xmlns:a16="http://schemas.microsoft.com/office/drawing/2014/main" id="{360625E8-8DDE-8B4F-B7CA-C730F902A143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Google Shape;81;p5">
            <a:extLst>
              <a:ext uri="{FF2B5EF4-FFF2-40B4-BE49-F238E27FC236}">
                <a16:creationId xmlns:a16="http://schemas.microsoft.com/office/drawing/2014/main" id="{D1A73C68-E40F-684F-91F8-F8E88D5DA449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4;p5">
            <a:extLst>
              <a:ext uri="{FF2B5EF4-FFF2-40B4-BE49-F238E27FC236}">
                <a16:creationId xmlns:a16="http://schemas.microsoft.com/office/drawing/2014/main" id="{63378EEB-BF09-6242-A7B8-17F6AED6A689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208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19559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00" i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</a:lstStyle>
          <a:p>
            <a:endParaRPr dirty="0"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157897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05053"/>
            <a:ext cx="305600" cy="305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0BDFC0-701C-D24A-95F6-F21DCDC70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4ABE3-2095-8346-A0FF-D58F65D2027E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Google Shape;17;p224">
            <a:extLst>
              <a:ext uri="{FF2B5EF4-FFF2-40B4-BE49-F238E27FC236}">
                <a16:creationId xmlns:a16="http://schemas.microsoft.com/office/drawing/2014/main" id="{0E6325A8-7114-E645-B7D9-7C383C631F14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C797F2-C9C5-E34B-9D34-55EFE29DA4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EDAB09E6-C3FD-D44A-A7A4-F948F0D7CAF9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81;p5">
            <a:extLst>
              <a:ext uri="{FF2B5EF4-FFF2-40B4-BE49-F238E27FC236}">
                <a16:creationId xmlns:a16="http://schemas.microsoft.com/office/drawing/2014/main" id="{004F4386-4B33-CE41-A966-896F4A19F102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4;p5">
            <a:extLst>
              <a:ext uri="{FF2B5EF4-FFF2-40B4-BE49-F238E27FC236}">
                <a16:creationId xmlns:a16="http://schemas.microsoft.com/office/drawing/2014/main" id="{8A4C06BC-9C4A-3046-B5EA-73A8542E056F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23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5930844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559746"/>
            <a:ext cx="742000" cy="74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DC2245-9C0C-C246-A991-978B36948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56E7A75-BAD5-EC4F-A0E5-7C3C3394669E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Google Shape;17;p224">
            <a:extLst>
              <a:ext uri="{FF2B5EF4-FFF2-40B4-BE49-F238E27FC236}">
                <a16:creationId xmlns:a16="http://schemas.microsoft.com/office/drawing/2014/main" id="{7C209ED9-D261-3B45-A42F-99DF37CAE57C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6BCA4E-370A-4F46-B940-255AF46413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E371FB53-E6BE-4840-9F3B-8EC2BF84DDA7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81;p5">
            <a:extLst>
              <a:ext uri="{FF2B5EF4-FFF2-40B4-BE49-F238E27FC236}">
                <a16:creationId xmlns:a16="http://schemas.microsoft.com/office/drawing/2014/main" id="{BCA84CE7-A8D1-2D4C-B33E-286D23C25E23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5">
            <a:extLst>
              <a:ext uri="{FF2B5EF4-FFF2-40B4-BE49-F238E27FC236}">
                <a16:creationId xmlns:a16="http://schemas.microsoft.com/office/drawing/2014/main" id="{165724EF-2509-9D49-8D46-E7CD6C6DFEE5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3899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DF9FCF-012E-B046-B4E5-660B0810E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380C9D-77D6-2142-9F47-FEF5C53C1441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Google Shape;17;p224">
            <a:extLst>
              <a:ext uri="{FF2B5EF4-FFF2-40B4-BE49-F238E27FC236}">
                <a16:creationId xmlns:a16="http://schemas.microsoft.com/office/drawing/2014/main" id="{32BFEA6F-8B34-8F4F-8870-0EEEB1F4C043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9A6DD2-6DFD-394B-95C8-40935C9193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5740AA61-B4F8-8B4E-B63C-A4D7FFFDDF67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Google Shape;81;p5">
            <a:extLst>
              <a:ext uri="{FF2B5EF4-FFF2-40B4-BE49-F238E27FC236}">
                <a16:creationId xmlns:a16="http://schemas.microsoft.com/office/drawing/2014/main" id="{E132AD97-ABDC-374F-9453-B7F33E05225C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4;p5">
            <a:extLst>
              <a:ext uri="{FF2B5EF4-FFF2-40B4-BE49-F238E27FC236}">
                <a16:creationId xmlns:a16="http://schemas.microsoft.com/office/drawing/2014/main" id="{E56381D0-2BD1-2C43-930A-3C43E71A6A4C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2920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B537E-E785-DE40-82FC-F38DDD0ACC65}"/>
              </a:ext>
            </a:extLst>
          </p:cNvPr>
          <p:cNvSpPr txBox="1"/>
          <p:nvPr userDrawn="1"/>
        </p:nvSpPr>
        <p:spPr>
          <a:xfrm>
            <a:off x="3569196" y="2266738"/>
            <a:ext cx="505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n-ea"/>
                <a:ea typeface="+mn-ea"/>
              </a:rPr>
              <a:t>It started! 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Let’s growing!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Cloud Native</a:t>
            </a:r>
            <a:r>
              <a:rPr lang="en-US" altLang="ko-KR" sz="4000" b="1" baseline="0" dirty="0">
                <a:latin typeface="+mn-ea"/>
                <a:ea typeface="+mn-ea"/>
              </a:rPr>
              <a:t> </a:t>
            </a:r>
            <a:endParaRPr lang="ko-KR" altLang="en-US" sz="4000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67560-154D-B046-84A8-C746E55EA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03" y="6526858"/>
            <a:ext cx="1074503" cy="1705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8632B4-9FA1-5046-AE58-753DD565D6FB}"/>
              </a:ext>
            </a:extLst>
          </p:cNvPr>
          <p:cNvSpPr/>
          <p:nvPr userDrawn="1"/>
        </p:nvSpPr>
        <p:spPr>
          <a:xfrm>
            <a:off x="68" y="6367302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Google Shape;17;p224">
            <a:extLst>
              <a:ext uri="{FF2B5EF4-FFF2-40B4-BE49-F238E27FC236}">
                <a16:creationId xmlns:a16="http://schemas.microsoft.com/office/drawing/2014/main" id="{5CF6F0DA-A44E-0A46-8A3D-94748646A300}"/>
              </a:ext>
            </a:extLst>
          </p:cNvPr>
          <p:cNvSpPr txBox="1"/>
          <p:nvPr userDrawn="1"/>
        </p:nvSpPr>
        <p:spPr>
          <a:xfrm>
            <a:off x="7742191" y="6537525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BD408A-B483-4F40-B526-EC72951E89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39" y="6401169"/>
            <a:ext cx="1564783" cy="248378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6453479D-76C2-E543-B95D-BE0E6040EF2C}"/>
              </a:ext>
            </a:extLst>
          </p:cNvPr>
          <p:cNvSpPr txBox="1">
            <a:spLocks/>
          </p:cNvSpPr>
          <p:nvPr userDrawn="1"/>
        </p:nvSpPr>
        <p:spPr>
          <a:xfrm>
            <a:off x="83208" y="64295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07;p9">
            <a:extLst>
              <a:ext uri="{FF2B5EF4-FFF2-40B4-BE49-F238E27FC236}">
                <a16:creationId xmlns:a16="http://schemas.microsoft.com/office/drawing/2014/main" id="{7DE2EA2F-C661-E54C-A46A-9C3BD350161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72" y="73503"/>
            <a:ext cx="769055" cy="76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7D6DB-6103-514C-A36C-6021B054FA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6300" y="2846567"/>
            <a:ext cx="7455200" cy="1217303"/>
          </a:xfrm>
        </p:spPr>
        <p:txBody>
          <a:bodyPr/>
          <a:lstStyle>
            <a:lvl1pPr marL="76200" indent="0">
              <a:buFontTx/>
              <a:buNone/>
              <a:defRPr sz="1800" b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부제목을 입력하십시오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9B27DC1-3311-F940-B4E1-E42F42BE766B}"/>
              </a:ext>
            </a:extLst>
          </p:cNvPr>
          <p:cNvSpPr txBox="1">
            <a:spLocks/>
          </p:cNvSpPr>
          <p:nvPr userDrawn="1"/>
        </p:nvSpPr>
        <p:spPr>
          <a:xfrm>
            <a:off x="278812" y="64359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DSG.DX Labs</a:t>
            </a:r>
            <a:endParaRPr lang="ko-KR" altLang="en-US" sz="1000" dirty="0"/>
          </a:p>
        </p:txBody>
      </p:sp>
      <p:cxnSp>
        <p:nvCxnSpPr>
          <p:cNvPr id="11" name="Google Shape;18;p3">
            <a:extLst>
              <a:ext uri="{FF2B5EF4-FFF2-40B4-BE49-F238E27FC236}">
                <a16:creationId xmlns:a16="http://schemas.microsoft.com/office/drawing/2014/main" id="{53F4A1EF-A354-B542-83C5-71E35F57538C}"/>
              </a:ext>
            </a:extLst>
          </p:cNvPr>
          <p:cNvCxnSpPr>
            <a:cxnSpLocks/>
          </p:cNvCxnSpPr>
          <p:nvPr userDrawn="1"/>
        </p:nvCxnSpPr>
        <p:spPr>
          <a:xfrm>
            <a:off x="19900" y="2283376"/>
            <a:ext cx="12172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1905376"/>
            <a:ext cx="756000" cy="756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1905376"/>
            <a:ext cx="4825634" cy="75600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0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Lora"/>
              <a:buChar char="◉"/>
              <a:defRPr sz="2800" i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Lora"/>
                <a:ea typeface="Lora"/>
                <a:cs typeface="Lora"/>
                <a:sym typeface="Lora"/>
              </a:rPr>
              <a:t>“</a:t>
            </a:r>
            <a:endParaRPr sz="48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Google Shape;907;p9">
            <a:extLst>
              <a:ext uri="{FF2B5EF4-FFF2-40B4-BE49-F238E27FC236}">
                <a16:creationId xmlns:a16="http://schemas.microsoft.com/office/drawing/2014/main" id="{67D13FF3-65DB-8047-8691-496C04D88C1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72" y="73503"/>
            <a:ext cx="769055" cy="76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709A99-D3C3-5541-BC7E-132D6D98D82A}"/>
              </a:ext>
            </a:extLst>
          </p:cNvPr>
          <p:cNvSpPr txBox="1">
            <a:spLocks/>
          </p:cNvSpPr>
          <p:nvPr userDrawn="1"/>
        </p:nvSpPr>
        <p:spPr>
          <a:xfrm>
            <a:off x="278812" y="64359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DSG.DX Labs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676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31;p5">
            <a:extLst>
              <a:ext uri="{FF2B5EF4-FFF2-40B4-BE49-F238E27FC236}">
                <a16:creationId xmlns:a16="http://schemas.microsoft.com/office/drawing/2014/main" id="{608FA952-3CBF-E543-B9BD-9B4F686EF5B3}"/>
              </a:ext>
            </a:extLst>
          </p:cNvPr>
          <p:cNvCxnSpPr>
            <a:cxnSpLocks/>
            <a:stCxn id="16" idx="3"/>
          </p:cNvCxnSpPr>
          <p:nvPr userDrawn="1"/>
        </p:nvCxnSpPr>
        <p:spPr>
          <a:xfrm>
            <a:off x="2498637" y="601710"/>
            <a:ext cx="9693430" cy="336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04155DF-EFA6-C946-BB9D-E4188DFA8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03" y="6526858"/>
            <a:ext cx="1074503" cy="170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34D096-0883-C545-AA2B-8237D36B199B}"/>
              </a:ext>
            </a:extLst>
          </p:cNvPr>
          <p:cNvSpPr txBox="1"/>
          <p:nvPr userDrawn="1"/>
        </p:nvSpPr>
        <p:spPr>
          <a:xfrm>
            <a:off x="1213862" y="340100"/>
            <a:ext cx="128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INDEX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Google Shape;21;p4">
            <a:extLst>
              <a:ext uri="{FF2B5EF4-FFF2-40B4-BE49-F238E27FC236}">
                <a16:creationId xmlns:a16="http://schemas.microsoft.com/office/drawing/2014/main" id="{B420A7BB-3916-9142-BE81-D846137FDA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06833" y="1367024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73098" lvl="0" indent="-571500" algn="l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romanUcPeriod"/>
              <a:defRPr sz="2400" i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cxnSp>
        <p:nvCxnSpPr>
          <p:cNvPr id="19" name="Google Shape;31;p5">
            <a:extLst>
              <a:ext uri="{FF2B5EF4-FFF2-40B4-BE49-F238E27FC236}">
                <a16:creationId xmlns:a16="http://schemas.microsoft.com/office/drawing/2014/main" id="{09EE3640-61FF-0545-824F-B1AF69A685A6}"/>
              </a:ext>
            </a:extLst>
          </p:cNvPr>
          <p:cNvCxnSpPr>
            <a:cxnSpLocks/>
            <a:stCxn id="16" idx="1"/>
          </p:cNvCxnSpPr>
          <p:nvPr userDrawn="1"/>
        </p:nvCxnSpPr>
        <p:spPr>
          <a:xfrm flipH="1">
            <a:off x="0" y="601710"/>
            <a:ext cx="121386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8;p5">
            <a:extLst>
              <a:ext uri="{FF2B5EF4-FFF2-40B4-BE49-F238E27FC236}">
                <a16:creationId xmlns:a16="http://schemas.microsoft.com/office/drawing/2014/main" id="{9CB13C79-8DED-5E4A-968F-60CEE73D35B3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87;p13">
            <a:extLst>
              <a:ext uri="{FF2B5EF4-FFF2-40B4-BE49-F238E27FC236}">
                <a16:creationId xmlns:a16="http://schemas.microsoft.com/office/drawing/2014/main" id="{7AA12AF7-BB5A-CE4B-B230-99A0917F4F44}"/>
              </a:ext>
            </a:extLst>
          </p:cNvPr>
          <p:cNvGrpSpPr/>
          <p:nvPr userDrawn="1"/>
        </p:nvGrpSpPr>
        <p:grpSpPr>
          <a:xfrm>
            <a:off x="499618" y="474015"/>
            <a:ext cx="214625" cy="214625"/>
            <a:chOff x="2594050" y="1631825"/>
            <a:chExt cx="439625" cy="439625"/>
          </a:xfrm>
        </p:grpSpPr>
        <p:sp>
          <p:nvSpPr>
            <p:cNvPr id="12" name="Google Shape;88;p13">
              <a:extLst>
                <a:ext uri="{FF2B5EF4-FFF2-40B4-BE49-F238E27FC236}">
                  <a16:creationId xmlns:a16="http://schemas.microsoft.com/office/drawing/2014/main" id="{C78B53FF-6CBE-B84B-86D8-AB3D660C603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;p13">
              <a:extLst>
                <a:ext uri="{FF2B5EF4-FFF2-40B4-BE49-F238E27FC236}">
                  <a16:creationId xmlns:a16="http://schemas.microsoft.com/office/drawing/2014/main" id="{48569DFE-1B2F-384E-9A50-A522A4AA4B7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;p13">
              <a:extLst>
                <a:ext uri="{FF2B5EF4-FFF2-40B4-BE49-F238E27FC236}">
                  <a16:creationId xmlns:a16="http://schemas.microsoft.com/office/drawing/2014/main" id="{A1B3BCD2-9B53-214A-A4C9-A98633E0607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;p13">
              <a:extLst>
                <a:ext uri="{FF2B5EF4-FFF2-40B4-BE49-F238E27FC236}">
                  <a16:creationId xmlns:a16="http://schemas.microsoft.com/office/drawing/2014/main" id="{88486610-116B-7D4A-9364-E6BE1AC0FE0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6147CE-DF5A-544F-9A62-A3197E87FFE7}"/>
              </a:ext>
            </a:extLst>
          </p:cNvPr>
          <p:cNvSpPr/>
          <p:nvPr userDrawn="1"/>
        </p:nvSpPr>
        <p:spPr>
          <a:xfrm>
            <a:off x="68" y="6367302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Google Shape;17;p224">
            <a:extLst>
              <a:ext uri="{FF2B5EF4-FFF2-40B4-BE49-F238E27FC236}">
                <a16:creationId xmlns:a16="http://schemas.microsoft.com/office/drawing/2014/main" id="{B5F3614C-6710-3645-872C-0F2097348CF8}"/>
              </a:ext>
            </a:extLst>
          </p:cNvPr>
          <p:cNvSpPr txBox="1"/>
          <p:nvPr userDrawn="1"/>
        </p:nvSpPr>
        <p:spPr>
          <a:xfrm>
            <a:off x="7742191" y="6537525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4308CAC-E0CC-BD47-B39F-95C4644D4F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39" y="6401169"/>
            <a:ext cx="1564783" cy="248378"/>
          </a:xfrm>
          <a:prstGeom prst="rect">
            <a:avLst/>
          </a:prstGeom>
        </p:spPr>
      </p:pic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59798B26-E23D-6B48-9408-57B939560AAC}"/>
              </a:ext>
            </a:extLst>
          </p:cNvPr>
          <p:cNvSpPr txBox="1">
            <a:spLocks/>
          </p:cNvSpPr>
          <p:nvPr userDrawn="1"/>
        </p:nvSpPr>
        <p:spPr>
          <a:xfrm>
            <a:off x="83208" y="64295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76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599089" y="1142339"/>
            <a:ext cx="10993821" cy="511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Quattrocento Sans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>
            <a:cxnSpLocks/>
          </p:cNvCxnSpPr>
          <p:nvPr/>
        </p:nvCxnSpPr>
        <p:spPr>
          <a:xfrm>
            <a:off x="-1" y="602348"/>
            <a:ext cx="1219200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;p5">
            <a:extLst>
              <a:ext uri="{FF2B5EF4-FFF2-40B4-BE49-F238E27FC236}">
                <a16:creationId xmlns:a16="http://schemas.microsoft.com/office/drawing/2014/main" id="{74652ED1-9207-E640-873F-259A52594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863" y="332510"/>
            <a:ext cx="5247938" cy="53662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/>
          <p:nvPr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354E25-2EFE-3946-9C57-7BFC2A625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AC74F8-6CBD-6047-9D47-51C436442B8D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Google Shape;17;p224">
            <a:extLst>
              <a:ext uri="{FF2B5EF4-FFF2-40B4-BE49-F238E27FC236}">
                <a16:creationId xmlns:a16="http://schemas.microsoft.com/office/drawing/2014/main" id="{8D599C32-F69E-D247-827F-BB04AF9552C3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FE8856-0D9A-4D44-8773-7698651E46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4833CFF8-93F1-554A-919C-4B0ABB1B51C8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Google Shape;81;p5">
            <a:extLst>
              <a:ext uri="{FF2B5EF4-FFF2-40B4-BE49-F238E27FC236}">
                <a16:creationId xmlns:a16="http://schemas.microsoft.com/office/drawing/2014/main" id="{B0C0431B-9E4F-F14B-9D77-93080551472E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4;p5">
            <a:extLst>
              <a:ext uri="{FF2B5EF4-FFF2-40B4-BE49-F238E27FC236}">
                <a16:creationId xmlns:a16="http://schemas.microsoft.com/office/drawing/2014/main" id="{0D8B5EF0-BF78-A041-9E3F-E56A8807A7A2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36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599089" y="1142339"/>
            <a:ext cx="10993821" cy="511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Quattrocento Sans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>
            <a:cxnSpLocks/>
          </p:cNvCxnSpPr>
          <p:nvPr/>
        </p:nvCxnSpPr>
        <p:spPr>
          <a:xfrm>
            <a:off x="-7842" y="602348"/>
            <a:ext cx="1219984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1200" b="0"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2CE43352-C56A-3649-A8EF-44C9C6FDF5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3861" y="332510"/>
            <a:ext cx="5247939" cy="536626"/>
          </a:xfrm>
          <a:solidFill>
            <a:schemeClr val="bg2"/>
          </a:solidFill>
        </p:spPr>
        <p:txBody>
          <a:bodyPr anchor="ctr"/>
          <a:lstStyle>
            <a:lvl1pPr marL="76200" indent="0" algn="l">
              <a:buFontTx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부제목을 입력하십시오</a:t>
            </a:r>
          </a:p>
        </p:txBody>
      </p:sp>
      <p:sp>
        <p:nvSpPr>
          <p:cNvPr id="28" name="Google Shape;28;p5"/>
          <p:cNvSpPr/>
          <p:nvPr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B0E35E-0082-6848-8E1A-447F915BA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6DFED6-B735-9347-9C4C-B6D61DE7EF90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Google Shape;17;p224">
            <a:extLst>
              <a:ext uri="{FF2B5EF4-FFF2-40B4-BE49-F238E27FC236}">
                <a16:creationId xmlns:a16="http://schemas.microsoft.com/office/drawing/2014/main" id="{091145F9-DBD3-1D4A-A2D4-2E8E06F010DA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F01005D-2394-0044-AC58-13195CCD9F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FA1254F7-AC21-244E-ABF9-5235951545B0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Google Shape;81;p5">
            <a:extLst>
              <a:ext uri="{FF2B5EF4-FFF2-40B4-BE49-F238E27FC236}">
                <a16:creationId xmlns:a16="http://schemas.microsoft.com/office/drawing/2014/main" id="{3D9A54DA-A070-7440-BC35-5A3513D5CC22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4;p5">
            <a:extLst>
              <a:ext uri="{FF2B5EF4-FFF2-40B4-BE49-F238E27FC236}">
                <a16:creationId xmlns:a16="http://schemas.microsoft.com/office/drawing/2014/main" id="{932E9F81-AEE9-C440-ACBD-0A17A94DF865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94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5;p6">
            <a:extLst>
              <a:ext uri="{FF2B5EF4-FFF2-40B4-BE49-F238E27FC236}">
                <a16:creationId xmlns:a16="http://schemas.microsoft.com/office/drawing/2014/main" id="{204DF50F-76DC-C14C-9B06-84BC92A7B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579" y="1185879"/>
            <a:ext cx="5412827" cy="475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27" name="Google Shape;35;p6">
            <a:extLst>
              <a:ext uri="{FF2B5EF4-FFF2-40B4-BE49-F238E27FC236}">
                <a16:creationId xmlns:a16="http://schemas.microsoft.com/office/drawing/2014/main" id="{06A8C197-AA85-B649-BD0D-D7B0ED7075EE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6195849" y="1185879"/>
            <a:ext cx="5376042" cy="475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cxnSp>
        <p:nvCxnSpPr>
          <p:cNvPr id="18" name="Google Shape;31;p5">
            <a:extLst>
              <a:ext uri="{FF2B5EF4-FFF2-40B4-BE49-F238E27FC236}">
                <a16:creationId xmlns:a16="http://schemas.microsoft.com/office/drawing/2014/main" id="{1A83836A-03CF-8C4A-B577-E5583BA7AD49}"/>
              </a:ext>
            </a:extLst>
          </p:cNvPr>
          <p:cNvCxnSpPr>
            <a:cxnSpLocks/>
          </p:cNvCxnSpPr>
          <p:nvPr userDrawn="1"/>
        </p:nvCxnSpPr>
        <p:spPr>
          <a:xfrm>
            <a:off x="-1" y="602348"/>
            <a:ext cx="1219200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9;p5">
            <a:extLst>
              <a:ext uri="{FF2B5EF4-FFF2-40B4-BE49-F238E27FC236}">
                <a16:creationId xmlns:a16="http://schemas.microsoft.com/office/drawing/2014/main" id="{CC4C33D4-0E8B-234A-8C03-6D8401F0C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863" y="332510"/>
            <a:ext cx="5247938" cy="53662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0" name="Google Shape;28;p5">
            <a:extLst>
              <a:ext uri="{FF2B5EF4-FFF2-40B4-BE49-F238E27FC236}">
                <a16:creationId xmlns:a16="http://schemas.microsoft.com/office/drawing/2014/main" id="{86400A63-31CA-CD4E-8D77-1AAB08B4259F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495F8F-EEB1-224F-96B8-F54BADD0C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056A5C-1F39-FD41-A7D9-927EB7199103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Google Shape;17;p224">
            <a:extLst>
              <a:ext uri="{FF2B5EF4-FFF2-40B4-BE49-F238E27FC236}">
                <a16:creationId xmlns:a16="http://schemas.microsoft.com/office/drawing/2014/main" id="{D11F8A3B-E373-2441-8DC9-663372CEA1D1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919A370-509E-CB43-958A-AB4E8FB53D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31" name="날짜 개체 틀 3">
            <a:extLst>
              <a:ext uri="{FF2B5EF4-FFF2-40B4-BE49-F238E27FC236}">
                <a16:creationId xmlns:a16="http://schemas.microsoft.com/office/drawing/2014/main" id="{F7799966-8E2B-F34C-B2E2-68DA96719D76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81;p5">
            <a:extLst>
              <a:ext uri="{FF2B5EF4-FFF2-40B4-BE49-F238E27FC236}">
                <a16:creationId xmlns:a16="http://schemas.microsoft.com/office/drawing/2014/main" id="{63892478-B382-A047-B137-48DC65AE758A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4;p5">
            <a:extLst>
              <a:ext uri="{FF2B5EF4-FFF2-40B4-BE49-F238E27FC236}">
                <a16:creationId xmlns:a16="http://schemas.microsoft.com/office/drawing/2014/main" id="{F4D4A362-3FE9-1E40-80B7-20138749330D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021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;p6">
            <a:extLst>
              <a:ext uri="{FF2B5EF4-FFF2-40B4-BE49-F238E27FC236}">
                <a16:creationId xmlns:a16="http://schemas.microsoft.com/office/drawing/2014/main" id="{C983CBE3-0CAB-064B-9024-8492F0FEE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579" y="1185879"/>
            <a:ext cx="5412827" cy="475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21" name="Google Shape;35;p6">
            <a:extLst>
              <a:ext uri="{FF2B5EF4-FFF2-40B4-BE49-F238E27FC236}">
                <a16:creationId xmlns:a16="http://schemas.microsoft.com/office/drawing/2014/main" id="{ACDD8F46-0977-FF42-B672-4D5F9F2B0E39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6195849" y="1185879"/>
            <a:ext cx="5376042" cy="475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cxnSp>
        <p:nvCxnSpPr>
          <p:cNvPr id="23" name="Google Shape;31;p5">
            <a:extLst>
              <a:ext uri="{FF2B5EF4-FFF2-40B4-BE49-F238E27FC236}">
                <a16:creationId xmlns:a16="http://schemas.microsoft.com/office/drawing/2014/main" id="{5800BD31-A1AC-6B40-AFB1-87A8290EBCAB}"/>
              </a:ext>
            </a:extLst>
          </p:cNvPr>
          <p:cNvCxnSpPr>
            <a:cxnSpLocks/>
          </p:cNvCxnSpPr>
          <p:nvPr userDrawn="1"/>
        </p:nvCxnSpPr>
        <p:spPr>
          <a:xfrm>
            <a:off x="-7842" y="602348"/>
            <a:ext cx="1219984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9;p5">
            <a:extLst>
              <a:ext uri="{FF2B5EF4-FFF2-40B4-BE49-F238E27FC236}">
                <a16:creationId xmlns:a16="http://schemas.microsoft.com/office/drawing/2014/main" id="{7B5F4809-4A03-B749-B1DF-8EBF92D65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1200" b="0"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60F16A46-85D0-1442-9D04-3318ECAD8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3861" y="332510"/>
            <a:ext cx="5247939" cy="536626"/>
          </a:xfrm>
          <a:solidFill>
            <a:schemeClr val="bg2"/>
          </a:solidFill>
        </p:spPr>
        <p:txBody>
          <a:bodyPr anchor="ctr"/>
          <a:lstStyle>
            <a:lvl1pPr marL="76200" indent="0" algn="l">
              <a:buFontTx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부제목을 입력하십시오</a:t>
            </a:r>
          </a:p>
        </p:txBody>
      </p:sp>
      <p:sp>
        <p:nvSpPr>
          <p:cNvPr id="27" name="Google Shape;28;p5">
            <a:extLst>
              <a:ext uri="{FF2B5EF4-FFF2-40B4-BE49-F238E27FC236}">
                <a16:creationId xmlns:a16="http://schemas.microsoft.com/office/drawing/2014/main" id="{327C7E3C-E225-E64C-9ECF-11508FF14450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20AF7D-10CC-3649-AC03-EB6676694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F7FD0D-82F6-7D40-ACFE-04972FAC71D4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Google Shape;17;p224">
            <a:extLst>
              <a:ext uri="{FF2B5EF4-FFF2-40B4-BE49-F238E27FC236}">
                <a16:creationId xmlns:a16="http://schemas.microsoft.com/office/drawing/2014/main" id="{D6CF8128-D3D7-D84A-A2FF-887769A4F94C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11BAD49-7AE7-AF42-9514-F426C349E8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33" name="날짜 개체 틀 3">
            <a:extLst>
              <a:ext uri="{FF2B5EF4-FFF2-40B4-BE49-F238E27FC236}">
                <a16:creationId xmlns:a16="http://schemas.microsoft.com/office/drawing/2014/main" id="{74EED8D2-24D5-3043-BC52-5FE20E9FBEF9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Google Shape;81;p5">
            <a:extLst>
              <a:ext uri="{FF2B5EF4-FFF2-40B4-BE49-F238E27FC236}">
                <a16:creationId xmlns:a16="http://schemas.microsoft.com/office/drawing/2014/main" id="{070C1512-55E7-D74E-A222-95910B6B9927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4;p5">
            <a:extLst>
              <a:ext uri="{FF2B5EF4-FFF2-40B4-BE49-F238E27FC236}">
                <a16:creationId xmlns:a16="http://schemas.microsoft.com/office/drawing/2014/main" id="{FF7E558E-9248-8A42-B198-7B59610C3F43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60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99088" y="1180599"/>
            <a:ext cx="3510457" cy="506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43;p7">
            <a:extLst>
              <a:ext uri="{FF2B5EF4-FFF2-40B4-BE49-F238E27FC236}">
                <a16:creationId xmlns:a16="http://schemas.microsoft.com/office/drawing/2014/main" id="{2F176971-04FE-1343-8DAA-F2591666EA5D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335515" y="1180599"/>
            <a:ext cx="3510457" cy="506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43;p7">
            <a:extLst>
              <a:ext uri="{FF2B5EF4-FFF2-40B4-BE49-F238E27FC236}">
                <a16:creationId xmlns:a16="http://schemas.microsoft.com/office/drawing/2014/main" id="{EB5A55C4-8DE4-824E-8894-EEB8FB5A990A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8071943" y="1180599"/>
            <a:ext cx="3510457" cy="506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5000"/>
              <a:buChar char="◉"/>
              <a:defRPr sz="120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2" name="Google Shape;31;p5">
            <a:extLst>
              <a:ext uri="{FF2B5EF4-FFF2-40B4-BE49-F238E27FC236}">
                <a16:creationId xmlns:a16="http://schemas.microsoft.com/office/drawing/2014/main" id="{A5DEB249-513B-3F40-9CBB-CD914623EE5C}"/>
              </a:ext>
            </a:extLst>
          </p:cNvPr>
          <p:cNvCxnSpPr>
            <a:cxnSpLocks/>
          </p:cNvCxnSpPr>
          <p:nvPr userDrawn="1"/>
        </p:nvCxnSpPr>
        <p:spPr>
          <a:xfrm>
            <a:off x="-1" y="602348"/>
            <a:ext cx="1219200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9;p5">
            <a:extLst>
              <a:ext uri="{FF2B5EF4-FFF2-40B4-BE49-F238E27FC236}">
                <a16:creationId xmlns:a16="http://schemas.microsoft.com/office/drawing/2014/main" id="{A2DED1FE-2A19-9A4C-9643-F23D744DA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863" y="332510"/>
            <a:ext cx="5247938" cy="53662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4" name="Google Shape;28;p5">
            <a:extLst>
              <a:ext uri="{FF2B5EF4-FFF2-40B4-BE49-F238E27FC236}">
                <a16:creationId xmlns:a16="http://schemas.microsoft.com/office/drawing/2014/main" id="{27832E36-1717-4544-9FA5-1757E10F8F75}"/>
              </a:ext>
            </a:extLst>
          </p:cNvPr>
          <p:cNvSpPr/>
          <p:nvPr userDrawn="1"/>
        </p:nvSpPr>
        <p:spPr>
          <a:xfrm>
            <a:off x="336331" y="332510"/>
            <a:ext cx="541200" cy="541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F8534DB-ED8A-F544-AA98-D57991963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99" y="6518907"/>
            <a:ext cx="1074503" cy="17055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E247F-E8B7-444D-BC04-632A1418DD0C}"/>
              </a:ext>
            </a:extLst>
          </p:cNvPr>
          <p:cNvSpPr/>
          <p:nvPr userDrawn="1"/>
        </p:nvSpPr>
        <p:spPr>
          <a:xfrm>
            <a:off x="2131" y="6359351"/>
            <a:ext cx="12191999" cy="4906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Google Shape;17;p224">
            <a:extLst>
              <a:ext uri="{FF2B5EF4-FFF2-40B4-BE49-F238E27FC236}">
                <a16:creationId xmlns:a16="http://schemas.microsoft.com/office/drawing/2014/main" id="{252B2B9D-9B34-AA4A-B0AA-83639ED2B3DB}"/>
              </a:ext>
            </a:extLst>
          </p:cNvPr>
          <p:cNvSpPr txBox="1"/>
          <p:nvPr userDrawn="1"/>
        </p:nvSpPr>
        <p:spPr>
          <a:xfrm>
            <a:off x="7734240" y="6529574"/>
            <a:ext cx="4449877" cy="39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ctr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5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Copyright 2020 © MEGAZONE CORP. ALL RIGHT RESERVED.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DE30D0E-555C-0C4A-99F8-4D84803FE9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5" y="6393218"/>
            <a:ext cx="1564783" cy="248378"/>
          </a:xfrm>
          <a:prstGeom prst="rect">
            <a:avLst/>
          </a:prstGeom>
        </p:spPr>
      </p:pic>
      <p:sp>
        <p:nvSpPr>
          <p:cNvPr id="32" name="날짜 개체 틀 3">
            <a:extLst>
              <a:ext uri="{FF2B5EF4-FFF2-40B4-BE49-F238E27FC236}">
                <a16:creationId xmlns:a16="http://schemas.microsoft.com/office/drawing/2014/main" id="{94EADA8E-C7FA-7A40-A1E7-A45BB4500882}"/>
              </a:ext>
            </a:extLst>
          </p:cNvPr>
          <p:cNvSpPr txBox="1">
            <a:spLocks/>
          </p:cNvSpPr>
          <p:nvPr userDrawn="1"/>
        </p:nvSpPr>
        <p:spPr>
          <a:xfrm>
            <a:off x="51404" y="64216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DSG.DX Labs</a:t>
            </a:r>
            <a:endParaRPr lang="ko-KR" altLang="en-US" sz="1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Google Shape;81;p5">
            <a:extLst>
              <a:ext uri="{FF2B5EF4-FFF2-40B4-BE49-F238E27FC236}">
                <a16:creationId xmlns:a16="http://schemas.microsoft.com/office/drawing/2014/main" id="{5E067565-1561-F049-9D34-487C20E38C57}"/>
              </a:ext>
            </a:extLst>
          </p:cNvPr>
          <p:cNvSpPr/>
          <p:nvPr userDrawn="1"/>
        </p:nvSpPr>
        <p:spPr>
          <a:xfrm rot="16200000">
            <a:off x="5904070" y="6427851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4;p5">
            <a:extLst>
              <a:ext uri="{FF2B5EF4-FFF2-40B4-BE49-F238E27FC236}">
                <a16:creationId xmlns:a16="http://schemas.microsoft.com/office/drawing/2014/main" id="{33E305C6-2E31-9542-A858-492170CA5041}"/>
              </a:ext>
            </a:extLst>
          </p:cNvPr>
          <p:cNvSpPr txBox="1">
            <a:spLocks/>
          </p:cNvSpPr>
          <p:nvPr userDrawn="1"/>
        </p:nvSpPr>
        <p:spPr>
          <a:xfrm>
            <a:off x="5926891" y="640085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lvl="0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457200" lvl="1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914400" lvl="2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371600" lvl="3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1828800" lvl="4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286000" lvl="5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2743200" lvl="6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200400" lvl="7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3657600" lvl="8" algn="r" defTabSz="914400" rtl="0" eaLnBrk="1" latinLnBrk="1" hangingPunct="1">
              <a:buNone/>
              <a:defRPr sz="1333" kern="12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03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9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11" r:id="rId4"/>
    <p:sldLayoutId id="2147483704" r:id="rId5"/>
    <p:sldLayoutId id="2147483712" r:id="rId6"/>
    <p:sldLayoutId id="2147483705" r:id="rId7"/>
    <p:sldLayoutId id="2147483713" r:id="rId8"/>
    <p:sldLayoutId id="2147483706" r:id="rId9"/>
    <p:sldLayoutId id="2147483714" r:id="rId10"/>
    <p:sldLayoutId id="2147483707" r:id="rId11"/>
    <p:sldLayoutId id="2147483715" r:id="rId12"/>
    <p:sldLayoutId id="2147483708" r:id="rId13"/>
    <p:sldLayoutId id="2147483709" r:id="rId14"/>
    <p:sldLayoutId id="2147483710" r:id="rId15"/>
    <p:sldLayoutId id="2147483716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Font typeface="+mj-lt"/>
        <a:buAutoNum type="romanUcPeriod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450226/just-in-time-jit-vs-ahead-of-time-aot-compilation-in-angul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450226/just-in-time-jit-vs-ahead-of-time-aot-compilation-in-angul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450226/just-in-time-jit-vs-ahead-of-time-aot-compilation-in-angul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450226/just-in-time-jit-vs-ahead-of-time-aot-compilation-in-angula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450226/just-in-time-jit-vs-ahead-of-time-aot-compilation-in-angula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450226/just-in-time-jit-vs-ahead-of-time-aot-compilation-in-angula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450226/just-in-time-jit-vs-ahead-of-time-aot-compilation-in-angular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C636F-1FF2-524E-978D-93957BC7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84" y="1938073"/>
            <a:ext cx="10456761" cy="1546400"/>
          </a:xfrm>
        </p:spPr>
        <p:txBody>
          <a:bodyPr/>
          <a:lstStyle/>
          <a:p>
            <a:pPr algn="ctr"/>
            <a:r>
              <a:rPr lang="en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br>
              <a:rPr lang="en" altLang="ko-KR" dirty="0"/>
            </a:br>
            <a:endParaRPr kumimoji="1" lang="ko-KR" altLang="en-US" dirty="0"/>
          </a:p>
        </p:txBody>
      </p:sp>
      <p:sp>
        <p:nvSpPr>
          <p:cNvPr id="3" name="Google Shape;555;p1">
            <a:extLst>
              <a:ext uri="{FF2B5EF4-FFF2-40B4-BE49-F238E27FC236}">
                <a16:creationId xmlns:a16="http://schemas.microsoft.com/office/drawing/2014/main" id="{7FB4648F-27AE-DA4F-B245-DF0F5000F6EF}"/>
              </a:ext>
            </a:extLst>
          </p:cNvPr>
          <p:cNvSpPr txBox="1">
            <a:spLocks/>
          </p:cNvSpPr>
          <p:nvPr/>
        </p:nvSpPr>
        <p:spPr>
          <a:xfrm>
            <a:off x="9934223" y="5067283"/>
            <a:ext cx="2257777" cy="37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05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romanUcPeriod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latinLnBrk="0">
              <a:buSzPts val="1400"/>
              <a:buFont typeface="+mj-lt"/>
              <a:buNone/>
            </a:pPr>
            <a:r>
              <a:rPr lang="en-US" altLang="ko-KR" sz="2000" b="1" kern="0" dirty="0">
                <a:latin typeface="맑은 고딕" panose="020B0503020000020004" pitchFamily="50" charset="-127"/>
                <a:cs typeface="Malgun Gothic"/>
                <a:sym typeface="Malgun Gothic"/>
              </a:rPr>
              <a:t>2022.02</a:t>
            </a:r>
          </a:p>
          <a:p>
            <a:pPr marL="0" indent="0" latinLnBrk="0">
              <a:buSzPts val="1400"/>
              <a:buFont typeface="+mj-lt"/>
              <a:buNone/>
            </a:pPr>
            <a:r>
              <a:rPr lang="en-US" altLang="ko-KR" sz="2000" b="1" kern="0" dirty="0" err="1">
                <a:latin typeface="맑은 고딕" panose="020B0503020000020004" pitchFamily="50" charset="-127"/>
                <a:cs typeface="Malgun Gothic"/>
                <a:sym typeface="Malgun Gothic"/>
              </a:rPr>
              <a:t>DxLabs</a:t>
            </a:r>
            <a:r>
              <a:rPr lang="en-US" altLang="ko-KR" sz="2000" b="1" kern="0" dirty="0"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000" b="1" kern="0" dirty="0" err="1">
                <a:latin typeface="맑은 고딕" panose="020B0503020000020004" pitchFamily="50" charset="-127"/>
                <a:cs typeface="Malgun Gothic"/>
                <a:sym typeface="Malgun Gothic"/>
              </a:rPr>
              <a:t>가영권</a:t>
            </a:r>
            <a:endParaRPr lang="ko-KR" altLang="en-US" sz="2000" b="1" kern="0" dirty="0">
              <a:latin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138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03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C056CE-E93E-0D45-B08E-399CDFB0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5944" y="1547645"/>
            <a:ext cx="7283098" cy="3498487"/>
          </a:xfrm>
        </p:spPr>
        <p:txBody>
          <a:bodyPr/>
          <a:lstStyle/>
          <a:p>
            <a:r>
              <a:rPr lang="ko-KR" altLang="ko-KR" dirty="0" err="1"/>
              <a:t>JIT란</a:t>
            </a:r>
            <a:r>
              <a:rPr lang="ko-KR" altLang="ko-KR" dirty="0"/>
              <a:t> 무</a:t>
            </a:r>
            <a:r>
              <a:rPr lang="ko-KR" altLang="en-US" dirty="0"/>
              <a:t>엇인가</a:t>
            </a:r>
            <a:r>
              <a:rPr lang="ko-KR" altLang="ko-KR" dirty="0"/>
              <a:t>?</a:t>
            </a:r>
            <a:endParaRPr lang="en-US" altLang="ko-KR" dirty="0"/>
          </a:p>
          <a:p>
            <a:r>
              <a:rPr lang="ko-KR" altLang="ko-KR" dirty="0" err="1"/>
              <a:t>JIT는</a:t>
            </a:r>
            <a:r>
              <a:rPr lang="ko-KR" altLang="ko-KR" dirty="0"/>
              <a:t> 어떻게 </a:t>
            </a:r>
            <a:r>
              <a:rPr lang="ko-KR" altLang="en-US" dirty="0"/>
              <a:t>동작하는가</a:t>
            </a:r>
            <a:r>
              <a:rPr lang="ko-KR" altLang="ko-KR" dirty="0"/>
              <a:t>?</a:t>
            </a:r>
            <a:r>
              <a:rPr kumimoji="1" lang="en-US" altLang="ko-KR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r>
              <a:rPr lang="ko-KR" altLang="ko-KR" dirty="0" err="1"/>
              <a:t>AOT란</a:t>
            </a:r>
            <a:r>
              <a:rPr lang="ko-KR" altLang="ko-KR" dirty="0"/>
              <a:t> 무엇</a:t>
            </a:r>
            <a:r>
              <a:rPr lang="ko-KR" altLang="en-US" dirty="0"/>
              <a:t>인가</a:t>
            </a:r>
            <a:r>
              <a:rPr lang="ko-KR" altLang="ko-KR" dirty="0"/>
              <a:t>?</a:t>
            </a:r>
            <a:r>
              <a:rPr lang="en-US" altLang="ko-KR" dirty="0"/>
              <a:t> </a:t>
            </a:r>
          </a:p>
          <a:p>
            <a:r>
              <a:rPr lang="ko-KR" altLang="ko-KR" dirty="0"/>
              <a:t>JIT 및 AOT 비교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07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943C1-F1C8-194F-A60C-7C5CF082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I. </a:t>
            </a:r>
            <a:r>
              <a:rPr lang="en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2D223-140C-A942-8D42-84C541CC5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2" y="332510"/>
            <a:ext cx="3087206" cy="536626"/>
          </a:xfrm>
        </p:spPr>
        <p:txBody>
          <a:bodyPr/>
          <a:lstStyle/>
          <a:p>
            <a:r>
              <a:rPr lang="ko-KR" altLang="ko-KR" dirty="0" err="1"/>
              <a:t>JIT란</a:t>
            </a:r>
            <a:r>
              <a:rPr lang="ko-KR" altLang="ko-KR" dirty="0"/>
              <a:t> 무</a:t>
            </a:r>
            <a:r>
              <a:rPr lang="ko-KR" altLang="en-US" dirty="0"/>
              <a:t>엇인가</a:t>
            </a:r>
            <a:r>
              <a:rPr lang="ko-KR" altLang="ko-KR" dirty="0"/>
              <a:t>?</a:t>
            </a:r>
            <a:endParaRPr lang="en-US" altLang="ko-KR" dirty="0"/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67197FAB-9181-2549-AFAD-836B18DABDEB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6CE0BEBF-E83B-DF45-9575-6B82D085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862" y="1038974"/>
            <a:ext cx="10761020" cy="5127651"/>
          </a:xfrm>
        </p:spPr>
        <p:txBody>
          <a:bodyPr/>
          <a:lstStyle/>
          <a:p>
            <a:pPr marL="101598" indent="0">
              <a:buNone/>
            </a:pPr>
            <a:r>
              <a:rPr kumimoji="1" lang="en-US" altLang="ko-KR" sz="1800" b="1" dirty="0"/>
              <a:t>JIT</a:t>
            </a:r>
            <a:r>
              <a:rPr kumimoji="1" lang="ko-KR" altLang="en-US" sz="1800" b="1" dirty="0"/>
              <a:t>란</a:t>
            </a:r>
            <a:r>
              <a:rPr kumimoji="1" lang="en-US" altLang="ko-KR" sz="1800" b="1" dirty="0"/>
              <a:t>?</a:t>
            </a:r>
            <a:endParaRPr lang="ko-KR" altLang="en-US" dirty="0"/>
          </a:p>
          <a:p>
            <a:pPr marL="101598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JIT </a:t>
            </a:r>
            <a:r>
              <a:rPr lang="ko-KR" altLang="en-US" b="1" dirty="0">
                <a:solidFill>
                  <a:srgbClr val="FF0000"/>
                </a:solidFill>
              </a:rPr>
              <a:t>컴파일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" altLang="ko-KR" b="1" dirty="0">
                <a:solidFill>
                  <a:srgbClr val="FF0000"/>
                </a:solidFill>
              </a:rPr>
              <a:t>Just-In-Time compilation) </a:t>
            </a:r>
            <a:r>
              <a:rPr lang="ko-KR" altLang="en-US" b="1" dirty="0">
                <a:solidFill>
                  <a:srgbClr val="FF0000"/>
                </a:solidFill>
              </a:rPr>
              <a:t>또는 동적 번역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" altLang="ko-KR" b="1" dirty="0">
                <a:solidFill>
                  <a:srgbClr val="FF0000"/>
                </a:solidFill>
              </a:rPr>
              <a:t>Dynamic Translation)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ko-KR" altLang="en-US" b="1" u="sng" dirty="0">
                <a:solidFill>
                  <a:srgbClr val="FF0000"/>
                </a:solidFill>
              </a:rPr>
              <a:t>프로그램을 실제 실행하는 시점에 기계어로 번역하는 컴파일 기법이다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101598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동적 컴파일 환경은 실행 과정에서 컴파일을 할 수 있기 위해 만들어졌다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marL="101598" indent="0">
              <a:buNone/>
            </a:pPr>
            <a:r>
              <a:rPr lang="en-US" altLang="ko-KR" dirty="0"/>
              <a:t> ✔ </a:t>
            </a:r>
            <a:r>
              <a:rPr lang="ko-KR" altLang="en-US" dirty="0"/>
              <a:t>빠른 개발 주기로 개발이 가능하다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 dirty="0"/>
              <a:t> ✔ </a:t>
            </a:r>
            <a:r>
              <a:rPr lang="ko-KR" altLang="en-US" dirty="0"/>
              <a:t>실행 속도가 느려진다</a:t>
            </a:r>
            <a:r>
              <a:rPr lang="en-US" altLang="ko-KR" dirty="0"/>
              <a:t>.(</a:t>
            </a:r>
            <a:r>
              <a:rPr lang="ko-KR" altLang="en-US" dirty="0"/>
              <a:t>프로그램 실행이 시작될 때 코드를 실행하기 전에 분석 및 컴파일을 수행해야 하기 때문이다</a:t>
            </a:r>
            <a:r>
              <a:rPr lang="en-US" altLang="ko-KR" dirty="0"/>
              <a:t>.)</a:t>
            </a:r>
          </a:p>
          <a:p>
            <a:pPr marL="101598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en" altLang="ko-KR" dirty="0"/>
              <a:t>JIT </a:t>
            </a:r>
            <a:r>
              <a:rPr lang="ko-KR" altLang="en-US" dirty="0"/>
              <a:t>컴파일러는 </a:t>
            </a:r>
            <a:r>
              <a:rPr lang="ko-KR" altLang="en-US" dirty="0" err="1"/>
              <a:t>인터프리트</a:t>
            </a:r>
            <a:r>
              <a:rPr lang="ko-KR" altLang="en-US" dirty="0"/>
              <a:t> 방식</a:t>
            </a:r>
            <a:r>
              <a:rPr lang="en-US" altLang="ko-KR" dirty="0"/>
              <a:t>, </a:t>
            </a:r>
            <a:r>
              <a:rPr lang="ko-KR" altLang="en-US" dirty="0"/>
              <a:t>정적 컴파일을 혼합한 방식으로 생각할 수 있는데</a:t>
            </a:r>
            <a:r>
              <a:rPr lang="en-US" altLang="ko-KR" dirty="0"/>
              <a:t>, </a:t>
            </a:r>
            <a:r>
              <a:rPr lang="ko-KR" altLang="en-US" dirty="0"/>
              <a:t>실행 시점에서 </a:t>
            </a:r>
            <a:r>
              <a:rPr lang="ko-KR" altLang="en-US" dirty="0" err="1"/>
              <a:t>인터프리트</a:t>
            </a:r>
            <a:r>
              <a:rPr lang="ko-KR" altLang="en-US" dirty="0"/>
              <a:t> 방식으로 기계어 코드를 생성하면서 그 코드를 </a:t>
            </a:r>
            <a:r>
              <a:rPr lang="ko-KR" altLang="en-US" dirty="0" err="1"/>
              <a:t>캐싱하여</a:t>
            </a:r>
            <a:r>
              <a:rPr lang="en-US" altLang="ko-KR" dirty="0"/>
              <a:t>, </a:t>
            </a:r>
            <a:r>
              <a:rPr lang="ko-KR" altLang="en-US" dirty="0"/>
              <a:t>같은 함수가 여러 번 불릴 때 매번 기계어 코드를 생성하는 것을 방지한다 </a:t>
            </a:r>
            <a:r>
              <a:rPr lang="en-US" altLang="ko-KR" dirty="0"/>
              <a:t>(</a:t>
            </a:r>
            <a:r>
              <a:rPr lang="ko-KR" altLang="en-US" dirty="0" err="1"/>
              <a:t>재사용시</a:t>
            </a:r>
            <a:r>
              <a:rPr lang="ko-KR" altLang="en-US" dirty="0"/>
              <a:t> 컴파일을 다시 할 필요가 없다</a:t>
            </a:r>
            <a:r>
              <a:rPr lang="en-US" altLang="ko-KR" dirty="0"/>
              <a:t>.).</a:t>
            </a:r>
          </a:p>
          <a:p>
            <a:pPr marL="101598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참고 </a:t>
            </a:r>
            <a:r>
              <a:rPr lang="en-US" altLang="ko-KR" dirty="0"/>
              <a:t>:</a:t>
            </a:r>
            <a:r>
              <a:rPr lang="ko-KR" altLang="en-US" dirty="0"/>
              <a:t> 인터프리터도 런타임에 소스코드를 기계어로 변환해서 비슷하다고 볼 수 있으나 </a:t>
            </a:r>
            <a:r>
              <a:rPr lang="en" altLang="ko-KR" b="1" dirty="0"/>
              <a:t>JIT</a:t>
            </a:r>
            <a:r>
              <a:rPr lang="ko-KR" altLang="en-US" b="1" dirty="0"/>
              <a:t>가 컴파일 하는 대상은 소스 코드가 아니라 최적화를 한번 거친 </a:t>
            </a:r>
            <a:r>
              <a:rPr lang="en-US" altLang="ko-KR" b="1" dirty="0" err="1"/>
              <a:t>ByteCode</a:t>
            </a:r>
            <a:r>
              <a:rPr lang="ko-KR" altLang="en-US" b="1" dirty="0"/>
              <a:t>이다</a:t>
            </a:r>
            <a:r>
              <a:rPr lang="en-US" altLang="ko-KR" dirty="0"/>
              <a:t>.]</a:t>
            </a:r>
          </a:p>
          <a:p>
            <a:pPr marL="101598" indent="0"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JIT</a:t>
            </a:r>
            <a:r>
              <a:rPr lang="ko-KR" altLang="en-US" dirty="0"/>
              <a:t>는 정적 컴파일러만큼 빠르면서 </a:t>
            </a:r>
            <a:r>
              <a:rPr lang="ko-KR" altLang="en-US" dirty="0" err="1"/>
              <a:t>인터프러터</a:t>
            </a:r>
            <a:r>
              <a:rPr lang="ko-KR" altLang="en-US" dirty="0"/>
              <a:t> 언어의 빠른 응답속도를 추구하기 위해 사용한다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en" altLang="ko-KR" dirty="0"/>
              <a:t>IT </a:t>
            </a:r>
            <a:r>
              <a:rPr lang="ko-KR" altLang="en-US" dirty="0"/>
              <a:t>컴파일러는 코드를 실행하기 위해서는 코드 분석과 컴파일을 해야하기 때문에 초기 실행 속도를 느리게 하는 단점이 있다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ko-KR" altLang="en-US" dirty="0"/>
              <a:t>최근에는 자바 가상 머신</a:t>
            </a:r>
            <a:r>
              <a:rPr lang="en-US" altLang="ko-KR" dirty="0"/>
              <a:t>(</a:t>
            </a:r>
            <a:r>
              <a:rPr lang="en" altLang="ko-KR" dirty="0"/>
              <a:t>JVM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.</a:t>
            </a:r>
            <a:r>
              <a:rPr lang="en" altLang="ko-KR" dirty="0"/>
              <a:t>NET, V8(</a:t>
            </a:r>
            <a:r>
              <a:rPr lang="en" altLang="ko-KR" dirty="0" err="1"/>
              <a:t>node.js</a:t>
            </a:r>
            <a:r>
              <a:rPr lang="en" altLang="ko-KR" dirty="0"/>
              <a:t>)</a:t>
            </a:r>
            <a:r>
              <a:rPr lang="ko-KR" altLang="en-US" dirty="0"/>
              <a:t>에서 </a:t>
            </a:r>
            <a:r>
              <a:rPr lang="en" altLang="ko-KR" dirty="0"/>
              <a:t>JIT </a:t>
            </a:r>
            <a:r>
              <a:rPr lang="ko-KR" altLang="en-US" dirty="0"/>
              <a:t>컴파일을 지원한다</a:t>
            </a:r>
            <a:r>
              <a:rPr lang="en-US" altLang="ko-KR" dirty="0"/>
              <a:t>. </a:t>
            </a:r>
          </a:p>
          <a:p>
            <a:pPr marL="101598" indent="0">
              <a:buNone/>
            </a:pPr>
            <a:r>
              <a:rPr lang="en-US" altLang="ko-KR" dirty="0"/>
              <a:t>Java </a:t>
            </a:r>
            <a:r>
              <a:rPr lang="ko-KR" altLang="en-US" dirty="0"/>
              <a:t>코드는 </a:t>
            </a:r>
            <a:r>
              <a:rPr lang="en-US" altLang="ko-KR" dirty="0" err="1"/>
              <a:t>JavaCompiler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 err="1"/>
              <a:t>ByteCode</a:t>
            </a:r>
            <a:r>
              <a:rPr lang="ko-KR" altLang="en-US" dirty="0"/>
              <a:t>로 변환한 다음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 err="1"/>
              <a:t>ByteCode</a:t>
            </a:r>
            <a:r>
              <a:rPr lang="ko-KR" altLang="en-US" dirty="0" err="1"/>
              <a:t>를</a:t>
            </a:r>
            <a:r>
              <a:rPr lang="ko-KR" altLang="en-US" dirty="0"/>
              <a:t> 실행하는 시점에서 자바 가상 머신</a:t>
            </a:r>
            <a:r>
              <a:rPr lang="en-US" altLang="ko-KR" dirty="0"/>
              <a:t>(</a:t>
            </a:r>
            <a:r>
              <a:rPr lang="en" altLang="ko-KR" dirty="0"/>
              <a:t>JVM</a:t>
            </a:r>
            <a:r>
              <a:rPr lang="en-US" altLang="ko-KR" dirty="0"/>
              <a:t>)</a:t>
            </a:r>
            <a:r>
              <a:rPr lang="ko-KR" altLang="en-US" dirty="0"/>
              <a:t>이 바이트코드를 </a:t>
            </a:r>
            <a:r>
              <a:rPr lang="en" altLang="ko-KR" dirty="0"/>
              <a:t>JIT </a:t>
            </a:r>
            <a:r>
              <a:rPr lang="ko-KR" altLang="en-US" dirty="0"/>
              <a:t>컴파일을 통해 빠른 속도로 기계어로 변환한다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ko-KR" altLang="en-US" b="1" dirty="0">
                <a:solidFill>
                  <a:srgbClr val="0432FF"/>
                </a:solidFill>
              </a:rPr>
              <a:t>이런 기계어 변환은 코드가 실행되는 과정에 실시간으로 일어나며</a:t>
            </a:r>
            <a:r>
              <a:rPr lang="en-US" altLang="ko-KR" b="1" dirty="0">
                <a:solidFill>
                  <a:srgbClr val="0432FF"/>
                </a:solidFill>
              </a:rPr>
              <a:t>(</a:t>
            </a:r>
            <a:r>
              <a:rPr lang="ko-KR" altLang="en-US" b="1" dirty="0">
                <a:solidFill>
                  <a:srgbClr val="0432FF"/>
                </a:solidFill>
              </a:rPr>
              <a:t>그래서 </a:t>
            </a:r>
            <a:r>
              <a:rPr lang="en" altLang="ko-KR" b="1" dirty="0">
                <a:solidFill>
                  <a:srgbClr val="0432FF"/>
                </a:solidFill>
              </a:rPr>
              <a:t>Just-In-Time</a:t>
            </a:r>
            <a:r>
              <a:rPr lang="ko-KR" altLang="en-US" b="1" dirty="0">
                <a:solidFill>
                  <a:srgbClr val="0432FF"/>
                </a:solidFill>
              </a:rPr>
              <a:t>이다</a:t>
            </a:r>
            <a:r>
              <a:rPr lang="en-US" altLang="ko-KR" b="1" dirty="0">
                <a:solidFill>
                  <a:srgbClr val="0432FF"/>
                </a:solidFill>
              </a:rPr>
              <a:t>), </a:t>
            </a:r>
            <a:r>
              <a:rPr lang="ko-KR" altLang="en-US" b="1" dirty="0">
                <a:solidFill>
                  <a:srgbClr val="0432FF"/>
                </a:solidFill>
              </a:rPr>
              <a:t>전체 코드의 필요한 부분만 변환한다</a:t>
            </a:r>
            <a:r>
              <a:rPr lang="en-US" altLang="ko-KR" b="1" dirty="0">
                <a:solidFill>
                  <a:srgbClr val="0432FF"/>
                </a:solidFill>
              </a:rPr>
              <a:t>.</a:t>
            </a:r>
            <a:r>
              <a:rPr lang="ko-KR" altLang="en-US" b="1" dirty="0">
                <a:solidFill>
                  <a:srgbClr val="0432FF"/>
                </a:solidFill>
              </a:rPr>
              <a:t> </a:t>
            </a:r>
            <a:endParaRPr kumimoji="1" lang="en-US" altLang="ko-KR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1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943C1-F1C8-194F-A60C-7C5CF082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</p:spPr>
        <p:txBody>
          <a:bodyPr/>
          <a:lstStyle/>
          <a:p>
            <a:r>
              <a:rPr kumimoji="1" lang="en-US" altLang="ko-KR" dirty="0"/>
              <a:t>I. </a:t>
            </a:r>
            <a:r>
              <a:rPr lang="en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2D223-140C-A942-8D42-84C541CC5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1" y="332510"/>
            <a:ext cx="4701517" cy="536626"/>
          </a:xfrm>
        </p:spPr>
        <p:txBody>
          <a:bodyPr/>
          <a:lstStyle/>
          <a:p>
            <a:r>
              <a:rPr lang="ko-KR" altLang="ko-KR" dirty="0" err="1"/>
              <a:t>JIT는</a:t>
            </a:r>
            <a:r>
              <a:rPr lang="ko-KR" altLang="ko-KR" dirty="0"/>
              <a:t> 어떻게 </a:t>
            </a:r>
            <a:r>
              <a:rPr lang="ko-KR" altLang="en-US" dirty="0"/>
              <a:t>동작하는가</a:t>
            </a:r>
            <a:r>
              <a:rPr lang="ko-KR" altLang="ko-KR" dirty="0"/>
              <a:t>?</a:t>
            </a:r>
            <a:r>
              <a:rPr kumimoji="1" lang="en-US" altLang="ko-KR" dirty="0"/>
              <a:t> 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67197FAB-9181-2549-AFAD-836B18DABDEB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2A3A1669-FCD6-4041-B28F-564BD3B5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862" y="1038974"/>
            <a:ext cx="10761020" cy="5127651"/>
          </a:xfrm>
        </p:spPr>
        <p:txBody>
          <a:bodyPr/>
          <a:lstStyle/>
          <a:p>
            <a:pPr marL="101598" indent="0">
              <a:buNone/>
            </a:pPr>
            <a:r>
              <a:rPr kumimoji="1" lang="en-US" altLang="ko-KR" sz="1800" b="1" dirty="0"/>
              <a:t>JIT</a:t>
            </a:r>
            <a:r>
              <a:rPr kumimoji="1" lang="ko-KR" altLang="en-US" sz="1800" b="1" dirty="0"/>
              <a:t> 동작 원리</a:t>
            </a:r>
            <a:endParaRPr kumimoji="1" lang="en-US" altLang="ko-KR" sz="1800" b="1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en-US" altLang="ko-KR" dirty="0"/>
              <a:t>JIT </a:t>
            </a:r>
            <a:r>
              <a:rPr kumimoji="1" lang="ko-KR" altLang="en-US" dirty="0"/>
              <a:t>컴파일러는 전체 프로젝트 파일을 기계어로 번역하지 않고 함수 단위나 파일 단위로 바이트 코드를 기계어로 번역한다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그래서 실행 중 모든 바이트 코드를 기계어로 변환하는 것이 아니라 호출된 함수나 파일만 번역하게 된다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lang="en" altLang="ko-KR" dirty="0"/>
              <a:t>JIT </a:t>
            </a:r>
            <a:r>
              <a:rPr lang="ko-KR" altLang="en-US" dirty="0"/>
              <a:t>컴파일러를 사용하는 </a:t>
            </a:r>
            <a:r>
              <a:rPr lang="en" altLang="ko-KR" dirty="0"/>
              <a:t>JVM</a:t>
            </a:r>
            <a:r>
              <a:rPr lang="ko-KR" altLang="en-US" dirty="0"/>
              <a:t>들은 내부적으로 해당 메서드가 얼마나 자주 수행되는지 체크하고</a:t>
            </a:r>
            <a:r>
              <a:rPr lang="en-US" altLang="ko-KR" dirty="0"/>
              <a:t>, </a:t>
            </a:r>
            <a:r>
              <a:rPr lang="ko-KR" altLang="en-US" dirty="0"/>
              <a:t>일정 정도를 넘을 때에만 컴파일을 수행한다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 번역된 기계어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lang="ko-KR" altLang="en-US" dirty="0"/>
              <a:t>자주 쓰이는 코드를 코드 캐시 공간에 </a:t>
            </a:r>
            <a:r>
              <a:rPr lang="ko-KR" altLang="en-US" dirty="0" err="1"/>
              <a:t>캐싱한</a:t>
            </a:r>
            <a:r>
              <a:rPr lang="ko-KR" altLang="en-US" dirty="0"/>
              <a:t> 뒤 </a:t>
            </a:r>
            <a:r>
              <a:rPr kumimoji="1" lang="ko-KR" altLang="en-US" dirty="0"/>
              <a:t>동일한 코드를 여러</a:t>
            </a:r>
            <a:r>
              <a:rPr kumimoji="1" lang="en-US" altLang="ko-KR" dirty="0"/>
              <a:t> </a:t>
            </a:r>
            <a:r>
              <a:rPr kumimoji="1" lang="ko-KR" altLang="en-US" dirty="0"/>
              <a:t>번 호출하는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다시 컴파일 하는게 아니라 기존에 번역한 코드를 재사용한다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최적화 작업을 거치게 되기 때문에 오버헤드가 최소화 된다</a:t>
            </a:r>
            <a:r>
              <a:rPr kumimoji="1" lang="en-US" altLang="ko-KR" dirty="0"/>
              <a:t>.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en-US" altLang="ko-KR" dirty="0"/>
              <a:t>JIT </a:t>
            </a:r>
            <a:r>
              <a:rPr kumimoji="1" lang="ko-KR" altLang="en-US" dirty="0"/>
              <a:t>컴파일러는 자바에 기본적으로 설정되어 있는 기능이다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메서드가 </a:t>
            </a:r>
            <a:r>
              <a:rPr kumimoji="1" lang="ko-KR" altLang="en-US" dirty="0" err="1"/>
              <a:t>컴파일되면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해석하지 않고 직접 컴파일 메서드를 호출한다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이론적으로 컴파일이 프로세서 시간과 메모리 사용을 필요로 하지 않는다면 </a:t>
            </a:r>
            <a:endParaRPr kumimoji="1" lang="en-US" altLang="ko-KR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모든 메서드를 컴파일 했을 때 </a:t>
            </a:r>
            <a:r>
              <a:rPr kumimoji="1" lang="en-US" altLang="ko-KR" dirty="0"/>
              <a:t>JAVA </a:t>
            </a:r>
            <a:r>
              <a:rPr kumimoji="1" lang="ko-KR" altLang="en-US" dirty="0"/>
              <a:t>프로그램의 속도가 </a:t>
            </a:r>
            <a:r>
              <a:rPr kumimoji="1" lang="ko-KR" altLang="en-US" dirty="0" err="1"/>
              <a:t>네이티브</a:t>
            </a:r>
            <a:r>
              <a:rPr kumimoji="1" lang="ko-KR" altLang="en-US" dirty="0"/>
              <a:t> 프로그램의 속도에 가까워 질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481C83-09D1-FA46-9471-ABBC952D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559" y="3917176"/>
            <a:ext cx="2623323" cy="24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7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943C1-F1C8-194F-A60C-7C5CF082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</p:spPr>
        <p:txBody>
          <a:bodyPr/>
          <a:lstStyle/>
          <a:p>
            <a:r>
              <a:rPr kumimoji="1" lang="en-US" altLang="ko-KR" dirty="0"/>
              <a:t>I. </a:t>
            </a:r>
            <a:r>
              <a:rPr lang="en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2D223-140C-A942-8D42-84C541CC5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1" y="332510"/>
            <a:ext cx="4701517" cy="536626"/>
          </a:xfrm>
        </p:spPr>
        <p:txBody>
          <a:bodyPr/>
          <a:lstStyle/>
          <a:p>
            <a:r>
              <a:rPr lang="ko-KR" altLang="ko-KR" dirty="0" err="1"/>
              <a:t>JIT는</a:t>
            </a:r>
            <a:r>
              <a:rPr lang="ko-KR" altLang="ko-KR" dirty="0"/>
              <a:t> 어떻게 </a:t>
            </a:r>
            <a:r>
              <a:rPr lang="ko-KR" altLang="en-US" dirty="0"/>
              <a:t>동작하는가</a:t>
            </a:r>
            <a:r>
              <a:rPr lang="ko-KR" altLang="ko-KR" dirty="0"/>
              <a:t>?</a:t>
            </a:r>
            <a:r>
              <a:rPr kumimoji="1" lang="en-US" altLang="ko-KR" dirty="0"/>
              <a:t> 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67197FAB-9181-2549-AFAD-836B18DABDEB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2A3A1669-FCD6-4041-B28F-564BD3B5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862" y="1038974"/>
            <a:ext cx="10761020" cy="5127651"/>
          </a:xfrm>
        </p:spPr>
        <p:txBody>
          <a:bodyPr/>
          <a:lstStyle/>
          <a:p>
            <a:pPr marL="101598" indent="0">
              <a:buNone/>
            </a:pPr>
            <a:r>
              <a:rPr kumimoji="1" lang="en-US" altLang="ko-KR" sz="1800" b="1" dirty="0"/>
              <a:t>JIT</a:t>
            </a:r>
            <a:r>
              <a:rPr kumimoji="1" lang="ko-KR" altLang="en-US" sz="1800" b="1" dirty="0"/>
              <a:t> 동작 원리</a:t>
            </a:r>
            <a:endParaRPr kumimoji="1" lang="en-US" altLang="ko-KR" sz="1800" b="1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en-US" altLang="ko-KR" dirty="0"/>
              <a:t>JVM</a:t>
            </a:r>
            <a:r>
              <a:rPr kumimoji="1" lang="ko-KR" altLang="en-US" dirty="0"/>
              <a:t>이 처음 시작되면 수천 가지 메서드가 호출된다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이렇게 모든 메서드를 컴파일하면 결국 프로그램이 매우 우수한 최대 성능을 달성하더라도 시작 시간에 상당한 영향을 줄 수 있다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각 메서드에 대해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사전 정의 된 컴파일 임계 값에서 시작하여 메서드가 호출 될 때마다 감소되는 호출 계수를 정의한다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호출 계수가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도달하면 메서드에 대한 </a:t>
            </a:r>
            <a:r>
              <a:rPr kumimoji="1" lang="en-US" altLang="ko-KR" dirty="0"/>
              <a:t>Just-In-Time </a:t>
            </a:r>
            <a:r>
              <a:rPr kumimoji="1" lang="ko-KR" altLang="en-US" dirty="0"/>
              <a:t>컴파일이 시작된다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따라서 자주 사용되는 메서드는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시작된 직후에 </a:t>
            </a:r>
            <a:r>
              <a:rPr kumimoji="1" lang="ko-KR" altLang="en-US" dirty="0" err="1"/>
              <a:t>컴파일되며</a:t>
            </a:r>
            <a:r>
              <a:rPr kumimoji="1" lang="ko-KR" altLang="en-US" dirty="0"/>
              <a:t> 사용되지 않는 메서드는 훨씬 나중에 컴파일되거나 전혀 </a:t>
            </a:r>
            <a:r>
              <a:rPr kumimoji="1" lang="ko-KR" altLang="en-US" dirty="0" err="1"/>
              <a:t>컴파일되지</a:t>
            </a:r>
            <a:r>
              <a:rPr kumimoji="1" lang="ko-KR" altLang="en-US" dirty="0"/>
              <a:t> 않는다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en-US" altLang="ko-KR" dirty="0"/>
              <a:t>JIT </a:t>
            </a:r>
            <a:r>
              <a:rPr kumimoji="1" lang="ko-KR" altLang="en-US" dirty="0"/>
              <a:t>컴파일 임계 값은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빨리 시작하고 성능이 향상되도록 도와준다</a:t>
            </a:r>
            <a:r>
              <a:rPr kumimoji="1" lang="en-US" altLang="ko-KR" dirty="0"/>
              <a:t>. 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kumimoji="1" lang="ko-KR" altLang="en-US" dirty="0"/>
              <a:t>임계 값은 시작 시간과 장기간 성능 사이의 최적의 균형을 얻기 위해 선택되었다</a:t>
            </a:r>
            <a:r>
              <a:rPr kumimoji="1" lang="en-US" altLang="ko-KR" dirty="0"/>
              <a:t>.</a:t>
            </a:r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lang="en" altLang="ko-KR" dirty="0"/>
              <a:t>JVM</a:t>
            </a:r>
            <a:r>
              <a:rPr lang="ko-KR" altLang="en-US" dirty="0"/>
              <a:t>은 실제로 </a:t>
            </a:r>
            <a:r>
              <a:rPr lang="en" altLang="ko-KR" dirty="0"/>
              <a:t>JIT Compiler</a:t>
            </a:r>
            <a:r>
              <a:rPr lang="ko-KR" altLang="en-US" dirty="0" err="1"/>
              <a:t>를</a:t>
            </a:r>
            <a:r>
              <a:rPr lang="ko-KR" altLang="en-US" dirty="0"/>
              <a:t> 포함하고 있지만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Interpreter </a:t>
            </a:r>
            <a:r>
              <a:rPr lang="ko-KR" altLang="en-US" dirty="0"/>
              <a:t>이고 </a:t>
            </a:r>
            <a:r>
              <a:rPr lang="en" altLang="ko-KR" dirty="0"/>
              <a:t>JIT</a:t>
            </a:r>
            <a:r>
              <a:rPr lang="ko-KR" altLang="en-US" dirty="0"/>
              <a:t>는 </a:t>
            </a:r>
            <a:r>
              <a:rPr lang="en" altLang="ko-KR" dirty="0"/>
              <a:t>Compiler</a:t>
            </a:r>
            <a:r>
              <a:rPr lang="ko-KR" altLang="en-US" dirty="0" err="1"/>
              <a:t>라고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" altLang="ko-KR" dirty="0"/>
              <a:t>JVM</a:t>
            </a:r>
            <a:r>
              <a:rPr lang="ko-KR" altLang="en-US" dirty="0"/>
              <a:t>에서는 </a:t>
            </a:r>
            <a:r>
              <a:rPr lang="en" altLang="ko-KR" dirty="0"/>
              <a:t>JIT</a:t>
            </a:r>
            <a:r>
              <a:rPr lang="ko-KR" altLang="en-US" dirty="0"/>
              <a:t>는 </a:t>
            </a:r>
            <a:r>
              <a:rPr lang="en" altLang="ko-KR" dirty="0"/>
              <a:t>option</a:t>
            </a:r>
            <a:r>
              <a:rPr lang="ko-KR" altLang="en-US" dirty="0" err="1"/>
              <a:t>으로</a:t>
            </a:r>
            <a:r>
              <a:rPr lang="ko-KR" altLang="en-US" dirty="0"/>
              <a:t> 사용 여부를 선택 할 수 있다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13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943C1-F1C8-194F-A60C-7C5CF082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</p:spPr>
        <p:txBody>
          <a:bodyPr/>
          <a:lstStyle/>
          <a:p>
            <a:r>
              <a:rPr kumimoji="1" lang="en-US" altLang="ko-KR" dirty="0"/>
              <a:t>I. </a:t>
            </a:r>
            <a:r>
              <a:rPr lang="en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2D223-140C-A942-8D42-84C541CC5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1" y="332510"/>
            <a:ext cx="4701517" cy="536626"/>
          </a:xfrm>
        </p:spPr>
        <p:txBody>
          <a:bodyPr/>
          <a:lstStyle/>
          <a:p>
            <a:r>
              <a:rPr lang="ko-KR" altLang="ko-KR" dirty="0" err="1"/>
              <a:t>JIT는</a:t>
            </a:r>
            <a:r>
              <a:rPr lang="ko-KR" altLang="ko-KR" dirty="0"/>
              <a:t> 어떻게 </a:t>
            </a:r>
            <a:r>
              <a:rPr lang="ko-KR" altLang="en-US" dirty="0"/>
              <a:t>동작하는가</a:t>
            </a:r>
            <a:r>
              <a:rPr lang="ko-KR" altLang="ko-KR" dirty="0"/>
              <a:t>?</a:t>
            </a:r>
            <a:r>
              <a:rPr kumimoji="1" lang="en-US" altLang="ko-KR" dirty="0"/>
              <a:t> 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67197FAB-9181-2549-AFAD-836B18DABDEB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2A3A1669-FCD6-4041-B28F-564BD3B5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862" y="1038974"/>
            <a:ext cx="10761020" cy="5127651"/>
          </a:xfrm>
        </p:spPr>
        <p:txBody>
          <a:bodyPr/>
          <a:lstStyle/>
          <a:p>
            <a:pPr marL="101598" indent="0">
              <a:buNone/>
            </a:pPr>
            <a:r>
              <a:rPr kumimoji="1" lang="en-US" altLang="ko-KR" sz="1800" b="1" dirty="0"/>
              <a:t>JIT</a:t>
            </a:r>
            <a:r>
              <a:rPr kumimoji="1" lang="ko-KR" altLang="en-US" sz="1800" b="1" dirty="0"/>
              <a:t> 컴파일러의 코드 최적화 방법</a:t>
            </a:r>
            <a:endParaRPr kumimoji="1" lang="en-US" altLang="ko-KR" sz="1800" b="1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r>
              <a:rPr lang="en-US" altLang="ko-KR" dirty="0"/>
              <a:t>JIT </a:t>
            </a:r>
            <a:r>
              <a:rPr lang="ko-KR" altLang="en-US" dirty="0"/>
              <a:t>컴파일은 다음 단계로 구성된다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인라인</a:t>
            </a:r>
            <a:r>
              <a:rPr lang="en-US" altLang="ko-KR" b="1" dirty="0"/>
              <a:t>(</a:t>
            </a:r>
            <a:r>
              <a:rPr lang="en" altLang="ko-KR" b="1" dirty="0" err="1"/>
              <a:t>Inlining</a:t>
            </a:r>
            <a:r>
              <a:rPr lang="en" altLang="ko-KR" b="1" dirty="0"/>
              <a:t>)</a:t>
            </a:r>
            <a:endParaRPr lang="en" altLang="ko-KR" dirty="0"/>
          </a:p>
          <a:p>
            <a:pPr marL="101598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인라인은 작은 메서드의 트리를 병합하거나 </a:t>
            </a:r>
            <a:r>
              <a:rPr lang="en-US" altLang="ko-KR" dirty="0"/>
              <a:t>'</a:t>
            </a:r>
            <a:r>
              <a:rPr lang="ko-KR" altLang="en-US" dirty="0"/>
              <a:t>인라인</a:t>
            </a:r>
            <a:r>
              <a:rPr lang="en-US" altLang="ko-KR" dirty="0"/>
              <a:t>'</a:t>
            </a:r>
            <a:r>
              <a:rPr lang="ko-KR" altLang="en-US" dirty="0"/>
              <a:t>하여 그들의 호출 트리를 만든다</a:t>
            </a:r>
            <a:r>
              <a:rPr lang="en-US" altLang="ko-KR" dirty="0"/>
              <a:t>. </a:t>
            </a:r>
            <a:r>
              <a:rPr lang="ko-KR" altLang="en-US" dirty="0"/>
              <a:t>이렇게 하면 자주 호출되는 메서드의 호출 속도가 빨라진다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지역 최적화</a:t>
            </a:r>
            <a:r>
              <a:rPr lang="en-US" altLang="ko-KR" b="1" dirty="0"/>
              <a:t>(</a:t>
            </a:r>
            <a:r>
              <a:rPr lang="en" altLang="ko-KR" b="1" dirty="0"/>
              <a:t>Local optimizations)</a:t>
            </a:r>
            <a:endParaRPr lang="en" altLang="ko-KR" dirty="0"/>
          </a:p>
          <a:p>
            <a:pPr marL="101598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지역 최적화는 한번에 코드의 작은 부분을 분석하고 성능을 향상시킨다</a:t>
            </a:r>
            <a:r>
              <a:rPr lang="en-US" altLang="ko-KR" dirty="0"/>
              <a:t>. </a:t>
            </a:r>
            <a:r>
              <a:rPr lang="ko-KR" altLang="en-US" dirty="0"/>
              <a:t>주로 코드의 중복된 연산 제거</a:t>
            </a:r>
            <a:r>
              <a:rPr lang="en-US" altLang="ko-KR" dirty="0"/>
              <a:t>, </a:t>
            </a:r>
            <a:r>
              <a:rPr lang="ko-KR" altLang="en-US" dirty="0"/>
              <a:t>예측 가능한 값의 대치 등이다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제어 흐름 최적화</a:t>
            </a:r>
            <a:r>
              <a:rPr lang="en-US" altLang="ko-KR" b="1" dirty="0"/>
              <a:t>(</a:t>
            </a:r>
            <a:r>
              <a:rPr lang="en" altLang="ko-KR" b="1" dirty="0"/>
              <a:t>Control flow optimizations)</a:t>
            </a:r>
            <a:endParaRPr lang="en" altLang="ko-KR" dirty="0"/>
          </a:p>
          <a:p>
            <a:pPr marL="101598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제어 흐름 최적화는 메서드나 그 내부의 제어 흐름을 분석하고 코드 경로를 재정렬하여 효율성을 향상시킨다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전역 최적화</a:t>
            </a:r>
            <a:r>
              <a:rPr lang="en-US" altLang="ko-KR" b="1" dirty="0"/>
              <a:t>(</a:t>
            </a:r>
            <a:r>
              <a:rPr lang="en" altLang="ko-KR" b="1" dirty="0"/>
              <a:t>Global optimizations)</a:t>
            </a:r>
            <a:endParaRPr lang="en" altLang="ko-KR" dirty="0"/>
          </a:p>
          <a:p>
            <a:pPr marL="101598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전역 최적화는 전체 메서드에서 즉시 작동한다</a:t>
            </a:r>
            <a:r>
              <a:rPr lang="en-US" altLang="ko-KR" dirty="0"/>
              <a:t>. </a:t>
            </a:r>
            <a:r>
              <a:rPr lang="ko-KR" altLang="en-US" dirty="0"/>
              <a:t>그들은 더 비싼 컴파일 시간을 요구하지만 성능을 크게 향상시킬 수 있다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r>
              <a:rPr lang="en-US" altLang="ko-KR" b="1" dirty="0"/>
              <a:t>5. </a:t>
            </a:r>
            <a:r>
              <a:rPr lang="ko-KR" altLang="en-US" b="1" dirty="0" err="1"/>
              <a:t>네이티브</a:t>
            </a:r>
            <a:r>
              <a:rPr lang="ko-KR" altLang="en-US" b="1" dirty="0"/>
              <a:t> 코드 생성</a:t>
            </a:r>
            <a:r>
              <a:rPr lang="en-US" altLang="ko-KR" b="1" dirty="0"/>
              <a:t>(</a:t>
            </a:r>
            <a:r>
              <a:rPr lang="en" altLang="ko-KR" b="1" dirty="0"/>
              <a:t>Native code generation)</a:t>
            </a:r>
            <a:endParaRPr lang="en" altLang="ko-KR" dirty="0"/>
          </a:p>
          <a:p>
            <a:pPr marL="101598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코드 생성은 플랫폼 아키텍처에 따라 다르다</a:t>
            </a:r>
            <a:r>
              <a:rPr lang="en-US" altLang="ko-KR" dirty="0"/>
              <a:t>. </a:t>
            </a:r>
            <a:r>
              <a:rPr lang="ko-KR" altLang="en-US" dirty="0"/>
              <a:t>일반적으로 컴파일러는 이 단계에서 메서드 트리를 </a:t>
            </a:r>
            <a:r>
              <a:rPr lang="ko-KR" altLang="en-US" dirty="0" err="1"/>
              <a:t>네이티브</a:t>
            </a:r>
            <a:r>
              <a:rPr lang="ko-KR" altLang="en-US" dirty="0"/>
              <a:t> 코드로 변환한다</a:t>
            </a:r>
            <a:r>
              <a:rPr lang="en-US" altLang="ko-KR" dirty="0"/>
              <a:t>. </a:t>
            </a:r>
            <a:r>
              <a:rPr lang="ko-KR" altLang="en-US" dirty="0"/>
              <a:t>일부 작은 최적화가 아키텍처 특성에 따라 수행된다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97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943C1-F1C8-194F-A60C-7C5CF082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I. </a:t>
            </a:r>
            <a:r>
              <a:rPr lang="en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2D223-140C-A942-8D42-84C541CC5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1" y="332510"/>
            <a:ext cx="4498317" cy="536626"/>
          </a:xfrm>
        </p:spPr>
        <p:txBody>
          <a:bodyPr/>
          <a:lstStyle/>
          <a:p>
            <a:r>
              <a:rPr lang="ko-KR" altLang="ko-KR" dirty="0" err="1"/>
              <a:t>AOT란</a:t>
            </a:r>
            <a:r>
              <a:rPr lang="ko-KR" altLang="ko-KR" dirty="0"/>
              <a:t> 무엇</a:t>
            </a:r>
            <a:r>
              <a:rPr lang="ko-KR" altLang="en-US" dirty="0"/>
              <a:t>인가</a:t>
            </a:r>
            <a:r>
              <a:rPr lang="ko-KR" altLang="ko-KR" dirty="0"/>
              <a:t>?</a:t>
            </a:r>
            <a:endParaRPr lang="en-US" altLang="ko-KR" dirty="0"/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67197FAB-9181-2549-AFAD-836B18DABDEB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C91E7AE6-9348-C945-B3E1-066E982A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862" y="1083579"/>
            <a:ext cx="10761020" cy="5071894"/>
          </a:xfrm>
        </p:spPr>
        <p:txBody>
          <a:bodyPr/>
          <a:lstStyle/>
          <a:p>
            <a:pPr marL="101598" indent="0">
              <a:buNone/>
            </a:pPr>
            <a:r>
              <a:rPr kumimoji="1" lang="en-US" altLang="ko-KR" sz="1800" b="1" dirty="0"/>
              <a:t>AOT</a:t>
            </a:r>
            <a:r>
              <a:rPr kumimoji="1" lang="ko-KR" altLang="en-US" sz="1800" b="1" dirty="0"/>
              <a:t>란</a:t>
            </a:r>
            <a:r>
              <a:rPr kumimoji="1" lang="en-US" altLang="ko-KR" sz="1800" b="1" dirty="0"/>
              <a:t>?</a:t>
            </a:r>
            <a:endParaRPr lang="en-US" altLang="ko-KR" dirty="0"/>
          </a:p>
          <a:p>
            <a:pPr marL="101598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AOT </a:t>
            </a:r>
            <a:r>
              <a:rPr lang="ko-KR" altLang="en-US" b="1" dirty="0">
                <a:solidFill>
                  <a:srgbClr val="FF0000"/>
                </a:solidFill>
              </a:rPr>
              <a:t>컴파일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" altLang="ko-KR" b="1" dirty="0">
                <a:solidFill>
                  <a:srgbClr val="FF0000"/>
                </a:solidFill>
              </a:rPr>
              <a:t>ahead-of-time compile)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ko-KR" altLang="en-US" b="1" u="sng" dirty="0">
                <a:solidFill>
                  <a:srgbClr val="FF0000"/>
                </a:solidFill>
              </a:rPr>
              <a:t>실행 시점 이전</a:t>
            </a:r>
            <a:r>
              <a:rPr lang="en-US" altLang="ko-KR" b="1" u="sng" dirty="0">
                <a:solidFill>
                  <a:srgbClr val="FF0000"/>
                </a:solidFill>
              </a:rPr>
              <a:t>(</a:t>
            </a:r>
            <a:r>
              <a:rPr lang="ko-KR" altLang="en-US" b="1" u="sng" dirty="0">
                <a:solidFill>
                  <a:srgbClr val="FF0000"/>
                </a:solidFill>
              </a:rPr>
              <a:t>런타임 이전에</a:t>
            </a:r>
            <a:r>
              <a:rPr lang="en-US" altLang="ko-KR" b="1" u="sng" dirty="0">
                <a:solidFill>
                  <a:srgbClr val="FF0000"/>
                </a:solidFill>
              </a:rPr>
              <a:t>)</a:t>
            </a:r>
            <a:r>
              <a:rPr lang="ko-KR" altLang="en-US" b="1" u="sng" dirty="0">
                <a:solidFill>
                  <a:srgbClr val="FF0000"/>
                </a:solidFill>
              </a:rPr>
              <a:t>에 기계어로 바꾸는 컴파일러이다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marL="101598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정적 컴파일 환경은 실행 전에 컴파일을 할 수 있기 위해 만들어졌다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marL="101598" indent="0">
              <a:buNone/>
            </a:pPr>
            <a:r>
              <a:rPr lang="ko-KR" altLang="en-US" dirty="0"/>
              <a:t>✔ 개발 중에 </a:t>
            </a:r>
            <a:r>
              <a:rPr lang="en" altLang="ko-KR" dirty="0"/>
              <a:t>AOT</a:t>
            </a:r>
            <a:r>
              <a:rPr lang="ko-KR" altLang="en-US" dirty="0"/>
              <a:t> 컴파일을 수행하면 개발 주기가 느려진다</a:t>
            </a:r>
            <a:r>
              <a:rPr lang="en-US" altLang="ko-KR" dirty="0"/>
              <a:t>. (</a:t>
            </a:r>
            <a:r>
              <a:rPr lang="ko-KR" altLang="en-US" dirty="0"/>
              <a:t>프로그램을 변경 후 실행하여 결과를 봐야하기 때문이다</a:t>
            </a:r>
            <a:r>
              <a:rPr lang="en-US" altLang="ko-KR" dirty="0"/>
              <a:t>.)</a:t>
            </a:r>
            <a:br>
              <a:rPr lang="ko-KR" altLang="en-US" dirty="0"/>
            </a:br>
            <a:r>
              <a:rPr lang="ko-KR" altLang="en-US" dirty="0"/>
              <a:t>✔ 런타임에 분석 및 컴파일을 위해 일시 ​​중지하지 않고</a:t>
            </a:r>
            <a:r>
              <a:rPr lang="en-US" altLang="ko-KR" dirty="0"/>
              <a:t>, </a:t>
            </a:r>
            <a:r>
              <a:rPr lang="ko-KR" altLang="en-US" dirty="0"/>
              <a:t>보다 예측 가능하게 실행할 수 있는 프로그램을 만든다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✔ 실행 속도가 더 빠르다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ko-KR" altLang="en-US" dirty="0"/>
              <a:t>실행 전에 모두 기계어로 변환되어 </a:t>
            </a:r>
            <a:r>
              <a:rPr lang="en" altLang="ko-KR" dirty="0"/>
              <a:t>JIT </a:t>
            </a:r>
            <a:r>
              <a:rPr lang="ko-KR" altLang="en-US" dirty="0"/>
              <a:t>컴파일러가 런타임에 컴파일함으로써 발생하는 성능 이슈가 생기지 않고 거의 </a:t>
            </a:r>
            <a:r>
              <a:rPr lang="en-US" altLang="ko-KR" dirty="0"/>
              <a:t>Native</a:t>
            </a:r>
            <a:r>
              <a:rPr lang="ko-KR" altLang="en-US" dirty="0"/>
              <a:t>의 성능을 낼 수 있게 된다</a:t>
            </a:r>
            <a:r>
              <a:rPr lang="en-US" altLang="ko-KR" dirty="0"/>
              <a:t>. 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AOT </a:t>
            </a:r>
            <a:r>
              <a:rPr lang="ko-KR" altLang="en-US" dirty="0"/>
              <a:t>컴파일러를 사용하면 실행 전에 전체 파일을 빌드해야 하기 때문에 빌드 속도가 느려진다</a:t>
            </a:r>
            <a:r>
              <a:rPr lang="en-US" altLang="ko-KR" dirty="0"/>
              <a:t>. (</a:t>
            </a:r>
            <a:r>
              <a:rPr lang="ko-KR" altLang="en-US" dirty="0"/>
              <a:t>컴파일 시간이 많이 소요</a:t>
            </a:r>
            <a:r>
              <a:rPr lang="en-US" altLang="ko-KR" dirty="0"/>
              <a:t>)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ko-KR" altLang="en-US" dirty="0"/>
              <a:t>설치할 때도 </a:t>
            </a:r>
            <a:r>
              <a:rPr lang="en" altLang="ko-KR" dirty="0"/>
              <a:t>JIT </a:t>
            </a:r>
            <a:r>
              <a:rPr lang="ko-KR" altLang="en-US" dirty="0"/>
              <a:t>컴파일러를 사용하는 경우 바이트 코드만 받으면 되는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AOT </a:t>
            </a:r>
            <a:r>
              <a:rPr lang="ko-KR" altLang="en-US" dirty="0"/>
              <a:t>컴파일러를 사용하면 기계어로 번역하는 작업까지 포함되기 때문에 느리다</a:t>
            </a:r>
            <a:r>
              <a:rPr lang="en-US" altLang="ko-KR" dirty="0"/>
              <a:t>.</a:t>
            </a:r>
          </a:p>
          <a:p>
            <a:pPr marL="101598" indent="0">
              <a:buNone/>
            </a:pPr>
            <a:endParaRPr lang="en-US" altLang="ko-KR" dirty="0"/>
          </a:p>
          <a:p>
            <a:pPr marL="101598" indent="0">
              <a:buNone/>
            </a:pPr>
            <a:r>
              <a:rPr lang="ko-KR" altLang="en-US" dirty="0"/>
              <a:t>이러한 단점에도 불구하고 </a:t>
            </a:r>
            <a:r>
              <a:rPr lang="en" altLang="ko-KR" dirty="0"/>
              <a:t>AOT </a:t>
            </a:r>
            <a:r>
              <a:rPr lang="ko-KR" altLang="en-US" dirty="0"/>
              <a:t>컴파일 방식은 런타임 시점에 프로그램의 동작 예측이 가능하고</a:t>
            </a:r>
            <a:r>
              <a:rPr lang="en-US" altLang="ko-KR" dirty="0"/>
              <a:t>, </a:t>
            </a:r>
            <a:r>
              <a:rPr lang="ko-KR" altLang="en-US" dirty="0"/>
              <a:t>런타임 시점에 분석이나 컴파일을 위해 프로그램을 멈출 </a:t>
            </a:r>
            <a:endParaRPr lang="en-US" altLang="ko-KR" dirty="0"/>
          </a:p>
          <a:p>
            <a:pPr marL="101598" indent="0">
              <a:buNone/>
            </a:pPr>
            <a:r>
              <a:rPr lang="ko-KR" altLang="en-US" dirty="0"/>
              <a:t>필요가 없다</a:t>
            </a:r>
            <a:r>
              <a:rPr lang="en-US" altLang="ko-KR" dirty="0"/>
              <a:t>. </a:t>
            </a:r>
            <a:r>
              <a:rPr lang="ko-KR" altLang="en-US" dirty="0"/>
              <a:t>물론 실행 속도 또한 더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B943C1-F1C8-194F-A60C-7C5CF082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73668"/>
            <a:ext cx="3740638" cy="412777"/>
          </a:xfrm>
        </p:spPr>
        <p:txBody>
          <a:bodyPr/>
          <a:lstStyle/>
          <a:p>
            <a:r>
              <a:rPr kumimoji="1" lang="en-US" altLang="ko-KR" dirty="0"/>
              <a:t>I. </a:t>
            </a:r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Just-in-Time (JiT) vs Ahead-of-Time (AoT)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2D223-140C-A942-8D42-84C541CC5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1" y="332510"/>
            <a:ext cx="4498317" cy="536626"/>
          </a:xfrm>
        </p:spPr>
        <p:txBody>
          <a:bodyPr/>
          <a:lstStyle/>
          <a:p>
            <a:r>
              <a:rPr lang="ko-KR" altLang="ko-KR" dirty="0"/>
              <a:t>JIT 및 AOT 비교</a:t>
            </a:r>
            <a:endParaRPr kumimoji="1" lang="en-US" altLang="ko-KR" dirty="0"/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67197FAB-9181-2549-AFAD-836B18DABDEB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89FEFFE9-24B5-FB43-8E50-ECA052EA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0324" y="1703762"/>
            <a:ext cx="9032183" cy="3498487"/>
          </a:xfrm>
        </p:spPr>
        <p:txBody>
          <a:bodyPr/>
          <a:lstStyle/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>
              <a:buNone/>
            </a:pPr>
            <a:endParaRPr kumimoji="1" lang="en-US" altLang="ko-KR" dirty="0"/>
          </a:p>
          <a:p>
            <a:pPr marL="101598" indent="0" algn="ctr">
              <a:buNone/>
            </a:pPr>
            <a:r>
              <a:rPr lang="ko-KR" altLang="en-US" sz="2000" b="1" u="sng" dirty="0"/>
              <a:t>원시 코드를 곧바로 기계어로 컴파일하느냐</a:t>
            </a:r>
            <a:r>
              <a:rPr lang="en-US" altLang="ko-KR" sz="2000" b="1" u="sng" dirty="0"/>
              <a:t>(AOT),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101598" indent="0" algn="ctr">
              <a:buNone/>
            </a:pPr>
            <a:r>
              <a:rPr lang="ko-KR" altLang="en-US" sz="2000" b="1" u="sng" dirty="0"/>
              <a:t>미리 해석되어 있는 바이트 코드를 기계어로 재차 컴파일 하느냐</a:t>
            </a:r>
            <a:r>
              <a:rPr lang="en-US" altLang="ko-KR" sz="2000" b="1" u="sng" dirty="0"/>
              <a:t>(JIT)</a:t>
            </a:r>
            <a:r>
              <a:rPr lang="ko-KR" altLang="en-US" sz="2000" b="1" u="sng" dirty="0"/>
              <a:t>의 차이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501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56AC68D-2158-F549-9A49-7440BE5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II. MZ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Cloud Native </a:t>
            </a:r>
            <a:r>
              <a:rPr kumimoji="1" lang="ko-KR" altLang="en-US" dirty="0"/>
              <a:t>기술의 성장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1AB94-606C-5B42-B06E-042109FC8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3861" y="332510"/>
            <a:ext cx="5886735" cy="536626"/>
          </a:xfrm>
        </p:spPr>
        <p:txBody>
          <a:bodyPr/>
          <a:lstStyle/>
          <a:p>
            <a:r>
              <a:rPr kumimoji="1" lang="ko-KR" altLang="en-US" dirty="0"/>
              <a:t>참고 사이트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99E37394-D814-D542-95EC-86EB0C62C89E}"/>
              </a:ext>
            </a:extLst>
          </p:cNvPr>
          <p:cNvSpPr txBox="1"/>
          <p:nvPr/>
        </p:nvSpPr>
        <p:spPr>
          <a:xfrm>
            <a:off x="335188" y="30952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E0AC1E95-BFEC-2E43-9540-982A01E034A4}"/>
              </a:ext>
            </a:extLst>
          </p:cNvPr>
          <p:cNvSpPr txBox="1">
            <a:spLocks/>
          </p:cNvSpPr>
          <p:nvPr/>
        </p:nvSpPr>
        <p:spPr>
          <a:xfrm>
            <a:off x="8278989" y="167511"/>
            <a:ext cx="3740638" cy="412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667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pPr latinLnBrk="0"/>
            <a:r>
              <a:rPr kumimoji="1" lang="en-US" altLang="ko-KR" kern="0"/>
              <a:t>I. </a:t>
            </a:r>
            <a:r>
              <a:rPr lang="en" altLang="ko-KR" kern="0"/>
              <a:t>JVM VS GraalVM</a:t>
            </a:r>
            <a:endParaRPr kumimoji="1" lang="ko-KR" altLang="en-US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BC1B2-8736-244D-B1E4-DB911F431DDA}"/>
              </a:ext>
            </a:extLst>
          </p:cNvPr>
          <p:cNvSpPr txBox="1"/>
          <p:nvPr/>
        </p:nvSpPr>
        <p:spPr>
          <a:xfrm>
            <a:off x="607138" y="1872105"/>
            <a:ext cx="1110826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JIT</a:t>
            </a:r>
          </a:p>
          <a:p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medium.com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/@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lazysoul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/jit-just-in-time-16bb63f3ae26</a:t>
            </a:r>
            <a:b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" altLang="ko-KR" sz="1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https://selfish-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developer.com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/entry/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JITJust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-In-Time-Compilation</a:t>
            </a:r>
            <a:b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" altLang="ko-KR" sz="1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https://tjdrnr05571.tistory.com/19</a:t>
            </a:r>
            <a:b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" altLang="ko-KR" sz="1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bloofer.tistory.com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/21</a:t>
            </a:r>
            <a:br>
              <a:rPr lang="en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br>
              <a:rPr lang="en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AOT</a:t>
            </a:r>
          </a:p>
          <a:p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https://selfish-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developer.com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/entry/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AOTAhead-Of-Time-Compiler?category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=692353</a:t>
            </a:r>
            <a:b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" altLang="ko-KR" sz="1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https://y-</a:t>
            </a:r>
            <a:r>
              <a:rPr lang="en" altLang="ko-KR" sz="1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oni.tistory.com</a:t>
            </a:r>
            <a:r>
              <a:rPr lang="en" altLang="ko-KR" sz="1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/191#toc21</a:t>
            </a:r>
          </a:p>
        </p:txBody>
      </p:sp>
    </p:spTree>
    <p:extLst>
      <p:ext uri="{BB962C8B-B14F-4D97-AF65-F5344CB8AC3E}">
        <p14:creationId xmlns:p14="http://schemas.microsoft.com/office/powerpoint/2010/main" val="515307512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20864</TotalTime>
  <Words>1775</Words>
  <Application>Microsoft Macintosh PowerPoint</Application>
  <PresentationFormat>와이드스크린</PresentationFormat>
  <Paragraphs>176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맑은 고딕</vt:lpstr>
      <vt:lpstr>Lora</vt:lpstr>
      <vt:lpstr>Quattrocento Sans</vt:lpstr>
      <vt:lpstr>Arial</vt:lpstr>
      <vt:lpstr>Viola template</vt:lpstr>
      <vt:lpstr>Just-in-Time (JiT) vs Ahead-of-Time (AoT) </vt:lpstr>
      <vt:lpstr>PowerPoint 프레젠테이션</vt:lpstr>
      <vt:lpstr>I. Just-in-Time (JiT) vs Ahead-of-Time (AoT)</vt:lpstr>
      <vt:lpstr>I. Just-in-Time (JiT) vs Ahead-of-Time (AoT)</vt:lpstr>
      <vt:lpstr>I. Just-in-Time (JiT) vs Ahead-of-Time (AoT)</vt:lpstr>
      <vt:lpstr>I. Just-in-Time (JiT) vs Ahead-of-Time (AoT)</vt:lpstr>
      <vt:lpstr>I. Just-in-Time (JiT) vs Ahead-of-Time (AoT)</vt:lpstr>
      <vt:lpstr>I. Just-in-Time (JiT) vs Ahead-of-Time (AoT)</vt:lpstr>
      <vt:lpstr>II. MZ의 Cloud Native 기술의 성장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CQRS &amp; Microservice</dc:title>
  <dc:creator>Microsoft Office User</dc:creator>
  <cp:lastModifiedBy>Microsoft Office User</cp:lastModifiedBy>
  <cp:revision>207</cp:revision>
  <dcterms:created xsi:type="dcterms:W3CDTF">2021-03-09T02:02:46Z</dcterms:created>
  <dcterms:modified xsi:type="dcterms:W3CDTF">2022-02-18T05:49:54Z</dcterms:modified>
</cp:coreProperties>
</file>