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5" r:id="rId6"/>
    <p:sldId id="262" r:id="rId7"/>
    <p:sldId id="266" r:id="rId8"/>
    <p:sldId id="267" r:id="rId9"/>
    <p:sldId id="270" r:id="rId10"/>
    <p:sldId id="268" r:id="rId11"/>
    <p:sldId id="269" r:id="rId12"/>
    <p:sldId id="271" r:id="rId13"/>
    <p:sldId id="272" r:id="rId14"/>
    <p:sldId id="273" r:id="rId15"/>
    <p:sldId id="274" r:id="rId16"/>
    <p:sldId id="275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-78" y="-63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55DFA-99A6-40AA-94CA-F39913BAF94F}" type="datetimeFigureOut">
              <a:rPr lang="ko-KR" altLang="en-US" smtClean="0"/>
              <a:t>2016-11-24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E6E2A-0869-455D-82D8-75E8B88E2C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6559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55DFA-99A6-40AA-94CA-F39913BAF94F}" type="datetimeFigureOut">
              <a:rPr lang="ko-KR" altLang="en-US" smtClean="0"/>
              <a:t>2016-11-24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E6E2A-0869-455D-82D8-75E8B88E2C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8954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55DFA-99A6-40AA-94CA-F39913BAF94F}" type="datetimeFigureOut">
              <a:rPr lang="ko-KR" altLang="en-US" smtClean="0"/>
              <a:t>2016-11-24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E6E2A-0869-455D-82D8-75E8B88E2C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8883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55DFA-99A6-40AA-94CA-F39913BAF94F}" type="datetimeFigureOut">
              <a:rPr lang="ko-KR" altLang="en-US" smtClean="0"/>
              <a:t>2016-11-24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E6E2A-0869-455D-82D8-75E8B88E2C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8403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55DFA-99A6-40AA-94CA-F39913BAF94F}" type="datetimeFigureOut">
              <a:rPr lang="ko-KR" altLang="en-US" smtClean="0"/>
              <a:t>2016-11-24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E6E2A-0869-455D-82D8-75E8B88E2C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1407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55DFA-99A6-40AA-94CA-F39913BAF94F}" type="datetimeFigureOut">
              <a:rPr lang="ko-KR" altLang="en-US" smtClean="0"/>
              <a:t>2016-11-24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E6E2A-0869-455D-82D8-75E8B88E2C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6312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55DFA-99A6-40AA-94CA-F39913BAF94F}" type="datetimeFigureOut">
              <a:rPr lang="ko-KR" altLang="en-US" smtClean="0"/>
              <a:t>2016-11-24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E6E2A-0869-455D-82D8-75E8B88E2C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414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55DFA-99A6-40AA-94CA-F39913BAF94F}" type="datetimeFigureOut">
              <a:rPr lang="ko-KR" altLang="en-US" smtClean="0"/>
              <a:t>2016-11-24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E6E2A-0869-455D-82D8-75E8B88E2C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8963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55DFA-99A6-40AA-94CA-F39913BAF94F}" type="datetimeFigureOut">
              <a:rPr lang="ko-KR" altLang="en-US" smtClean="0"/>
              <a:t>2016-11-24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E6E2A-0869-455D-82D8-75E8B88E2C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3273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55DFA-99A6-40AA-94CA-F39913BAF94F}" type="datetimeFigureOut">
              <a:rPr lang="ko-KR" altLang="en-US" smtClean="0"/>
              <a:t>2016-11-24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E6E2A-0869-455D-82D8-75E8B88E2C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229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55DFA-99A6-40AA-94CA-F39913BAF94F}" type="datetimeFigureOut">
              <a:rPr lang="ko-KR" altLang="en-US" smtClean="0"/>
              <a:t>2016-11-24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E6E2A-0869-455D-82D8-75E8B88E2C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6740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C55DFA-99A6-40AA-94CA-F39913BAF94F}" type="datetimeFigureOut">
              <a:rPr lang="ko-KR" altLang="en-US" smtClean="0"/>
              <a:t>2016-11-24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8E6E2A-0869-455D-82D8-75E8B88E2C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2440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l="29326" t="36771" r="12057" b="13137"/>
          <a:stretch/>
        </p:blipFill>
        <p:spPr>
          <a:xfrm>
            <a:off x="1472118" y="1991360"/>
            <a:ext cx="10719882" cy="48666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>
              <a:alpha val="8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712068" y="1290729"/>
            <a:ext cx="924483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 b="1" dirty="0" smtClean="0">
                <a:solidFill>
                  <a:schemeClr val="accent2"/>
                </a:solidFill>
              </a:rPr>
              <a:t>컴퓨터 시스템 기초설계</a:t>
            </a:r>
            <a:endParaRPr lang="ko-KR" altLang="en-US" sz="6600" b="1" dirty="0">
              <a:solidFill>
                <a:schemeClr val="accent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14254" y="2659559"/>
            <a:ext cx="264046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dirty="0" smtClean="0">
                <a:solidFill>
                  <a:schemeClr val="bg1"/>
                </a:solidFill>
              </a:rPr>
              <a:t>중간 발표</a:t>
            </a:r>
            <a:endParaRPr lang="ko-KR" altLang="en-US" sz="4400" b="1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619609" y="4606589"/>
            <a:ext cx="299633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</a:rPr>
              <a:t>4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조</a:t>
            </a:r>
            <a:endParaRPr lang="en-US" altLang="ko-KR" sz="2400" b="1" dirty="0" smtClean="0">
              <a:solidFill>
                <a:schemeClr val="bg1"/>
              </a:solidFill>
            </a:endParaRPr>
          </a:p>
          <a:p>
            <a:r>
              <a:rPr lang="en-US" altLang="ko-KR" sz="2400" b="1" dirty="0" smtClean="0">
                <a:solidFill>
                  <a:schemeClr val="bg1"/>
                </a:solidFill>
              </a:rPr>
              <a:t>2010136054 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박지민</a:t>
            </a:r>
            <a:endParaRPr lang="en-US" altLang="ko-KR" sz="2400" b="1" dirty="0" smtClean="0">
              <a:solidFill>
                <a:schemeClr val="bg1"/>
              </a:solidFill>
            </a:endParaRPr>
          </a:p>
          <a:p>
            <a:r>
              <a:rPr lang="en-US" altLang="ko-KR" sz="2400" b="1" dirty="0" smtClean="0">
                <a:solidFill>
                  <a:schemeClr val="bg1"/>
                </a:solidFill>
              </a:rPr>
              <a:t>2011136014 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김범영</a:t>
            </a:r>
            <a:endParaRPr lang="en-US" altLang="ko-KR" sz="2400" b="1" dirty="0" smtClean="0">
              <a:solidFill>
                <a:schemeClr val="bg1"/>
              </a:solidFill>
            </a:endParaRPr>
          </a:p>
          <a:p>
            <a:r>
              <a:rPr lang="en-US" altLang="ko-KR" sz="2400" b="1" dirty="0" smtClean="0">
                <a:solidFill>
                  <a:schemeClr val="bg1"/>
                </a:solidFill>
              </a:rPr>
              <a:t>2013136021 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김영규</a:t>
            </a:r>
            <a:endParaRPr lang="en-US" altLang="ko-KR" sz="2400" b="1" dirty="0" smtClean="0">
              <a:solidFill>
                <a:schemeClr val="bg1"/>
              </a:solidFill>
            </a:endParaRPr>
          </a:p>
          <a:p>
            <a:r>
              <a:rPr lang="en-US" altLang="ko-KR" sz="2400" b="1" dirty="0" smtClean="0">
                <a:solidFill>
                  <a:schemeClr val="bg1"/>
                </a:solidFill>
              </a:rPr>
              <a:t>2013136093 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이재영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5725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36104" y="69575"/>
            <a:ext cx="1861407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dirty="0" smtClean="0">
                <a:latin typeface="Bauhaus 93" panose="04030905020B02020C02" pitchFamily="82" charset="0"/>
                <a:ea typeface="HY견고딕" panose="02030600000101010101" pitchFamily="18" charset="-127"/>
              </a:rPr>
              <a:t>03</a:t>
            </a:r>
            <a:endParaRPr lang="ko-KR" altLang="en-US" dirty="0">
              <a:latin typeface="Bauhaus 93" panose="04030905020B02020C02" pitchFamily="82" charset="0"/>
              <a:ea typeface="HY견고딕" panose="02030600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95955" y="525153"/>
            <a:ext cx="545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/>
              <a:t>시스템 구조 설계</a:t>
            </a:r>
            <a:endParaRPr lang="ko-KR" altLang="en-US" sz="3200" b="1" dirty="0"/>
          </a:p>
        </p:txBody>
      </p:sp>
      <p:sp>
        <p:nvSpPr>
          <p:cNvPr id="41" name="직사각형 40"/>
          <p:cNvSpPr/>
          <p:nvPr/>
        </p:nvSpPr>
        <p:spPr>
          <a:xfrm>
            <a:off x="1868644" y="2596050"/>
            <a:ext cx="3291233" cy="3310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3188774" y="2003630"/>
            <a:ext cx="8935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버스</a:t>
            </a:r>
            <a:endParaRPr lang="ko-KR" altLang="en-US" sz="2400" dirty="0"/>
          </a:p>
        </p:txBody>
      </p:sp>
      <p:sp>
        <p:nvSpPr>
          <p:cNvPr id="43" name="직사각형 42"/>
          <p:cNvSpPr/>
          <p:nvPr/>
        </p:nvSpPr>
        <p:spPr>
          <a:xfrm>
            <a:off x="3025939" y="2715986"/>
            <a:ext cx="1447791" cy="80722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통신모듈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2997946" y="4578698"/>
            <a:ext cx="1447791" cy="80722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승하차 </a:t>
            </a:r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감지 모듈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098484" y="2501589"/>
            <a:ext cx="22477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승객 계수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정보</a:t>
            </a:r>
            <a:endParaRPr lang="en-US" altLang="ko-KR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버스의 위치 정보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송신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46" name="직선 화살표 연결선 45"/>
          <p:cNvCxnSpPr/>
          <p:nvPr/>
        </p:nvCxnSpPr>
        <p:spPr>
          <a:xfrm>
            <a:off x="1472540" y="4898331"/>
            <a:ext cx="147223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683982" y="4709189"/>
            <a:ext cx="7439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승객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49" name="직선 화살표 연결선 48"/>
          <p:cNvCxnSpPr/>
          <p:nvPr/>
        </p:nvCxnSpPr>
        <p:spPr>
          <a:xfrm flipV="1">
            <a:off x="3721842" y="3553432"/>
            <a:ext cx="16424" cy="9728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7809260" y="2044320"/>
            <a:ext cx="8935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서버</a:t>
            </a:r>
            <a:endParaRPr lang="ko-KR" altLang="en-US" sz="2400" dirty="0"/>
          </a:p>
        </p:txBody>
      </p:sp>
      <p:sp>
        <p:nvSpPr>
          <p:cNvPr id="52" name="직사각형 51"/>
          <p:cNvSpPr/>
          <p:nvPr/>
        </p:nvSpPr>
        <p:spPr>
          <a:xfrm>
            <a:off x="7281169" y="2758082"/>
            <a:ext cx="1408559" cy="77989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정보수집</a:t>
            </a:r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모듈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5" name="직선 화살표 연결선 54"/>
          <p:cNvCxnSpPr/>
          <p:nvPr/>
        </p:nvCxnSpPr>
        <p:spPr>
          <a:xfrm>
            <a:off x="4539461" y="3107047"/>
            <a:ext cx="2623568" cy="41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742564" y="3775965"/>
            <a:ext cx="22570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승객 승하차 </a:t>
            </a:r>
            <a:endParaRPr lang="en-US" altLang="ko-KR" dirty="0" smtClean="0"/>
          </a:p>
          <a:p>
            <a:r>
              <a:rPr lang="ko-KR" altLang="en-US" dirty="0" smtClean="0"/>
              <a:t>계수 정보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683724" y="4675053"/>
            <a:ext cx="60120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맑은 고딕" pitchFamily="50" charset="-127"/>
                <a:ea typeface="맑은 고딕" pitchFamily="50" charset="-127"/>
                <a:cs typeface="함초롬바탕" pitchFamily="18" charset="-127"/>
              </a:rPr>
              <a:t>승하차 감지 모듈에서 계수한 승객의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  <a:cs typeface="함초롬바탕" pitchFamily="18" charset="-127"/>
              </a:rPr>
              <a:t>정보와 </a:t>
            </a:r>
            <a:endParaRPr lang="en-US" altLang="ko-KR" dirty="0" smtClean="0">
              <a:latin typeface="맑은 고딕" pitchFamily="50" charset="-127"/>
              <a:ea typeface="맑은 고딕" pitchFamily="50" charset="-127"/>
              <a:cs typeface="함초롬바탕" pitchFamily="18" charset="-127"/>
            </a:endParaRPr>
          </a:p>
          <a:p>
            <a:r>
              <a:rPr lang="ko-KR" altLang="en-US" dirty="0" smtClean="0">
                <a:latin typeface="맑은 고딕" pitchFamily="50" charset="-127"/>
                <a:ea typeface="맑은 고딕" pitchFamily="50" charset="-127"/>
                <a:cs typeface="함초롬바탕" pitchFamily="18" charset="-127"/>
              </a:rPr>
              <a:t>버스의 위치 정보를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  <a:cs typeface="함초롬바탕" pitchFamily="18" charset="-127"/>
              </a:rPr>
              <a:t>서버에 전송</a:t>
            </a:r>
            <a:endParaRPr lang="ko-KR" altLang="en-US" dirty="0">
              <a:latin typeface="맑은 고딕" pitchFamily="50" charset="-127"/>
              <a:ea typeface="맑은 고딕" pitchFamily="50" charset="-127"/>
              <a:cs typeface="함초롬바탕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295955" y="1109928"/>
            <a:ext cx="57547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시스템 구조도 </a:t>
            </a:r>
            <a:r>
              <a:rPr lang="en-US" altLang="ko-KR" sz="2400" dirty="0" smtClean="0"/>
              <a:t>- </a:t>
            </a:r>
            <a:r>
              <a:rPr lang="ko-KR" altLang="en-US" sz="2400" dirty="0" smtClean="0"/>
              <a:t>버스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237645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36104" y="69575"/>
            <a:ext cx="1861407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dirty="0" smtClean="0">
                <a:latin typeface="Bauhaus 93" panose="04030905020B02020C02" pitchFamily="82" charset="0"/>
                <a:ea typeface="HY견고딕" panose="02030600000101010101" pitchFamily="18" charset="-127"/>
              </a:rPr>
              <a:t>03</a:t>
            </a:r>
            <a:endParaRPr lang="ko-KR" altLang="en-US" dirty="0">
              <a:latin typeface="Bauhaus 93" panose="04030905020B02020C02" pitchFamily="82" charset="0"/>
              <a:ea typeface="HY견고딕" panose="02030600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95955" y="525153"/>
            <a:ext cx="545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/>
              <a:t>시스템 구조 설계</a:t>
            </a:r>
            <a:endParaRPr lang="ko-KR" altLang="en-US" sz="3200" b="1" dirty="0"/>
          </a:p>
        </p:txBody>
      </p:sp>
      <p:sp>
        <p:nvSpPr>
          <p:cNvPr id="16" name="직사각형 15"/>
          <p:cNvSpPr/>
          <p:nvPr/>
        </p:nvSpPr>
        <p:spPr>
          <a:xfrm>
            <a:off x="2628963" y="2375371"/>
            <a:ext cx="4809857" cy="36696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4469709" y="1931623"/>
            <a:ext cx="8935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서버</a:t>
            </a:r>
            <a:endParaRPr lang="ko-KR" altLang="en-US" sz="2400" dirty="0"/>
          </a:p>
        </p:txBody>
      </p:sp>
      <p:sp>
        <p:nvSpPr>
          <p:cNvPr id="18" name="직사각형 17"/>
          <p:cNvSpPr/>
          <p:nvPr/>
        </p:nvSpPr>
        <p:spPr>
          <a:xfrm>
            <a:off x="2900070" y="2574987"/>
            <a:ext cx="1164098" cy="58594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정보수집</a:t>
            </a:r>
            <a:endParaRPr lang="en-US" altLang="ko-KR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모듈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9" name="직선 화살표 연결선 18"/>
          <p:cNvCxnSpPr/>
          <p:nvPr/>
        </p:nvCxnSpPr>
        <p:spPr>
          <a:xfrm flipV="1">
            <a:off x="4111424" y="2874703"/>
            <a:ext cx="1314892" cy="92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>
            <a:off x="6509895" y="3260152"/>
            <a:ext cx="2941" cy="689345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5896225" y="3979754"/>
            <a:ext cx="1274796" cy="57894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처리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API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원통 23"/>
          <p:cNvSpPr/>
          <p:nvPr/>
        </p:nvSpPr>
        <p:spPr>
          <a:xfrm>
            <a:off x="5578902" y="2433585"/>
            <a:ext cx="1405430" cy="919558"/>
          </a:xfrm>
          <a:prstGeom prst="ca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승하차 정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보</a:t>
            </a:r>
            <a:endParaRPr lang="en-US" altLang="ko-KR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DB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원통 24"/>
          <p:cNvSpPr/>
          <p:nvPr/>
        </p:nvSpPr>
        <p:spPr>
          <a:xfrm>
            <a:off x="5836744" y="5160674"/>
            <a:ext cx="1308149" cy="735547"/>
          </a:xfrm>
          <a:prstGeom prst="ca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노선정보</a:t>
            </a:r>
            <a:endParaRPr lang="en-US" altLang="ko-KR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DB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849922" y="4431124"/>
            <a:ext cx="1256877" cy="121088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시간대별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요일별</a:t>
            </a:r>
          </a:p>
          <a:p>
            <a:pPr algn="ctr"/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통계 계산 모듈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9322611" y="3430664"/>
            <a:ext cx="17803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사용자</a:t>
            </a:r>
            <a:r>
              <a:rPr lang="en-US" altLang="ko-KR" sz="2400" dirty="0" smtClean="0"/>
              <a:t>APP</a:t>
            </a:r>
            <a:endParaRPr lang="ko-KR" altLang="en-US" sz="2400" dirty="0"/>
          </a:p>
        </p:txBody>
      </p:sp>
      <p:sp>
        <p:nvSpPr>
          <p:cNvPr id="30" name="직사각형 29"/>
          <p:cNvSpPr/>
          <p:nvPr/>
        </p:nvSpPr>
        <p:spPr>
          <a:xfrm>
            <a:off x="9430459" y="3919274"/>
            <a:ext cx="1254145" cy="52996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통신 모듈</a:t>
            </a:r>
            <a:endParaRPr lang="en-US" altLang="ko-KR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9" name="직선 화살표 연결선 58"/>
          <p:cNvCxnSpPr/>
          <p:nvPr/>
        </p:nvCxnSpPr>
        <p:spPr>
          <a:xfrm flipV="1">
            <a:off x="7294189" y="4113103"/>
            <a:ext cx="1961913" cy="2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/>
          <p:nvPr/>
        </p:nvCxnSpPr>
        <p:spPr>
          <a:xfrm flipH="1">
            <a:off x="7253041" y="4290668"/>
            <a:ext cx="2010480" cy="7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7486129" y="3546476"/>
            <a:ext cx="1426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혼잡도</a:t>
            </a:r>
            <a:r>
              <a:rPr lang="en-US" altLang="ko-KR" sz="1400" dirty="0"/>
              <a:t> </a:t>
            </a:r>
            <a:r>
              <a:rPr lang="ko-KR" altLang="en-US" sz="1400" dirty="0" smtClean="0"/>
              <a:t>정보</a:t>
            </a:r>
            <a:r>
              <a:rPr lang="en-US" altLang="ko-KR" sz="1400" dirty="0" smtClean="0"/>
              <a:t>, </a:t>
            </a:r>
          </a:p>
          <a:p>
            <a:r>
              <a:rPr lang="ko-KR" altLang="en-US" sz="1400" dirty="0" smtClean="0"/>
              <a:t>노선 정보</a:t>
            </a:r>
            <a:r>
              <a:rPr lang="en-US" altLang="ko-KR" sz="1400" dirty="0"/>
              <a:t> </a:t>
            </a:r>
            <a:r>
              <a:rPr lang="ko-KR" altLang="en-US" sz="1400" dirty="0" smtClean="0"/>
              <a:t>전송</a:t>
            </a:r>
            <a:endParaRPr lang="ko-KR" altLang="en-US" sz="1400" dirty="0"/>
          </a:p>
        </p:txBody>
      </p:sp>
      <p:sp>
        <p:nvSpPr>
          <p:cNvPr id="69" name="TextBox 68"/>
          <p:cNvSpPr txBox="1"/>
          <p:nvPr/>
        </p:nvSpPr>
        <p:spPr>
          <a:xfrm>
            <a:off x="7685183" y="4300903"/>
            <a:ext cx="16374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정보 요청</a:t>
            </a:r>
            <a:endParaRPr lang="ko-KR" altLang="en-US" sz="1400" dirty="0"/>
          </a:p>
        </p:txBody>
      </p:sp>
      <p:cxnSp>
        <p:nvCxnSpPr>
          <p:cNvPr id="72" name="직선 화살표 연결선 71"/>
          <p:cNvCxnSpPr/>
          <p:nvPr/>
        </p:nvCxnSpPr>
        <p:spPr>
          <a:xfrm flipV="1">
            <a:off x="6506322" y="4607243"/>
            <a:ext cx="2437" cy="5067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4087238" y="2397184"/>
            <a:ext cx="14831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승하차 승객 수</a:t>
            </a:r>
            <a:r>
              <a:rPr lang="en-US" altLang="ko-KR" sz="1400" dirty="0" smtClean="0"/>
              <a:t>,</a:t>
            </a:r>
          </a:p>
          <a:p>
            <a:r>
              <a:rPr lang="ko-KR" altLang="en-US" sz="1400" dirty="0" smtClean="0"/>
              <a:t>버스 위치 정보</a:t>
            </a:r>
            <a:endParaRPr lang="ko-KR" altLang="en-US" sz="1400" dirty="0"/>
          </a:p>
        </p:txBody>
      </p:sp>
      <p:sp>
        <p:nvSpPr>
          <p:cNvPr id="76" name="TextBox 75"/>
          <p:cNvSpPr txBox="1"/>
          <p:nvPr/>
        </p:nvSpPr>
        <p:spPr>
          <a:xfrm>
            <a:off x="5183982" y="4806190"/>
            <a:ext cx="16328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버스 노선 정보</a:t>
            </a:r>
            <a:endParaRPr lang="ko-KR" altLang="en-US" sz="1400" dirty="0"/>
          </a:p>
        </p:txBody>
      </p:sp>
      <p:cxnSp>
        <p:nvCxnSpPr>
          <p:cNvPr id="77" name="직선 화살표 연결선 76"/>
          <p:cNvCxnSpPr/>
          <p:nvPr/>
        </p:nvCxnSpPr>
        <p:spPr>
          <a:xfrm flipH="1">
            <a:off x="4190121" y="3316618"/>
            <a:ext cx="1426275" cy="12290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0" name="직선 화살표 연결선 79"/>
          <p:cNvCxnSpPr/>
          <p:nvPr/>
        </p:nvCxnSpPr>
        <p:spPr>
          <a:xfrm flipV="1">
            <a:off x="4264282" y="3443677"/>
            <a:ext cx="1483371" cy="12409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3441036" y="3596227"/>
            <a:ext cx="18299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갱신된 승하차 정보</a:t>
            </a:r>
            <a:endParaRPr lang="ko-KR" altLang="en-US" sz="1400" dirty="0"/>
          </a:p>
        </p:txBody>
      </p:sp>
      <p:sp>
        <p:nvSpPr>
          <p:cNvPr id="84" name="TextBox 83"/>
          <p:cNvSpPr txBox="1"/>
          <p:nvPr/>
        </p:nvSpPr>
        <p:spPr>
          <a:xfrm>
            <a:off x="4540037" y="4316292"/>
            <a:ext cx="117565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계산된 정보</a:t>
            </a:r>
            <a:endParaRPr lang="ko-KR" altLang="en-US" sz="1300" dirty="0"/>
          </a:p>
        </p:txBody>
      </p:sp>
      <p:sp>
        <p:nvSpPr>
          <p:cNvPr id="27" name="TextBox 26"/>
          <p:cNvSpPr txBox="1"/>
          <p:nvPr/>
        </p:nvSpPr>
        <p:spPr>
          <a:xfrm>
            <a:off x="2295955" y="1109928"/>
            <a:ext cx="57547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시스템 구조도 </a:t>
            </a:r>
            <a:r>
              <a:rPr lang="en-US" altLang="ko-KR" sz="2400" dirty="0" smtClean="0"/>
              <a:t>- </a:t>
            </a:r>
            <a:r>
              <a:rPr lang="ko-KR" altLang="en-US" sz="2400" dirty="0" smtClean="0"/>
              <a:t>서버</a:t>
            </a:r>
            <a:endParaRPr lang="ko-KR" altLang="en-US" sz="2400" dirty="0"/>
          </a:p>
        </p:txBody>
      </p:sp>
      <p:sp>
        <p:nvSpPr>
          <p:cNvPr id="28" name="TextBox 27"/>
          <p:cNvSpPr txBox="1"/>
          <p:nvPr/>
        </p:nvSpPr>
        <p:spPr>
          <a:xfrm>
            <a:off x="707205" y="2002670"/>
            <a:ext cx="8935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버스</a:t>
            </a:r>
            <a:endParaRPr lang="ko-KR" altLang="en-US" sz="2400" dirty="0"/>
          </a:p>
        </p:txBody>
      </p:sp>
      <p:sp>
        <p:nvSpPr>
          <p:cNvPr id="31" name="직사각형 30"/>
          <p:cNvSpPr/>
          <p:nvPr/>
        </p:nvSpPr>
        <p:spPr>
          <a:xfrm>
            <a:off x="587773" y="2537062"/>
            <a:ext cx="1109896" cy="61882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통신모듈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57130" y="3234964"/>
            <a:ext cx="18085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승객 계수 정보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</a:p>
          <a:p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버스 위치 정보 송신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3" name="직선 화살표 연결선 32"/>
          <p:cNvCxnSpPr/>
          <p:nvPr/>
        </p:nvCxnSpPr>
        <p:spPr>
          <a:xfrm>
            <a:off x="1781299" y="2846475"/>
            <a:ext cx="106862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9364605" y="5297614"/>
            <a:ext cx="17803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키오스크</a:t>
            </a:r>
            <a:endParaRPr lang="ko-KR" altLang="en-US" sz="2400" dirty="0"/>
          </a:p>
        </p:txBody>
      </p:sp>
      <p:sp>
        <p:nvSpPr>
          <p:cNvPr id="36" name="직사각형 35"/>
          <p:cNvSpPr/>
          <p:nvPr/>
        </p:nvSpPr>
        <p:spPr>
          <a:xfrm>
            <a:off x="9430458" y="5780019"/>
            <a:ext cx="1254145" cy="52996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통신 모듈</a:t>
            </a:r>
            <a:endParaRPr lang="en-US" altLang="ko-KR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7" name="직선 화살표 연결선 36"/>
          <p:cNvCxnSpPr/>
          <p:nvPr/>
        </p:nvCxnSpPr>
        <p:spPr>
          <a:xfrm>
            <a:off x="7366505" y="4517457"/>
            <a:ext cx="1998100" cy="12693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8468337" y="4890897"/>
            <a:ext cx="2227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혼잡도 정보 </a:t>
            </a:r>
            <a:r>
              <a:rPr lang="ko-KR" altLang="en-US" sz="1400" dirty="0" smtClean="0"/>
              <a:t>전송</a:t>
            </a:r>
            <a:endParaRPr lang="en-US" altLang="ko-KR" sz="1400" dirty="0" smtClean="0"/>
          </a:p>
          <a:p>
            <a:r>
              <a:rPr lang="ko-KR" altLang="en-US" sz="1400" dirty="0" smtClean="0"/>
              <a:t> 실시간 제공</a:t>
            </a:r>
            <a:endParaRPr lang="ko-KR" altLang="en-US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6447336" y="3430878"/>
            <a:ext cx="117565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혼잡도 정보</a:t>
            </a:r>
            <a:endParaRPr lang="ko-KR" altLang="en-US" sz="1300" dirty="0"/>
          </a:p>
        </p:txBody>
      </p:sp>
    </p:spTree>
    <p:extLst>
      <p:ext uri="{BB962C8B-B14F-4D97-AF65-F5344CB8AC3E}">
        <p14:creationId xmlns:p14="http://schemas.microsoft.com/office/powerpoint/2010/main" val="3227897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36104" y="69575"/>
            <a:ext cx="1861407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dirty="0" smtClean="0">
                <a:latin typeface="Bauhaus 93" panose="04030905020B02020C02" pitchFamily="82" charset="0"/>
                <a:ea typeface="HY견고딕" panose="02030600000101010101" pitchFamily="18" charset="-127"/>
              </a:rPr>
              <a:t>03</a:t>
            </a:r>
            <a:endParaRPr lang="ko-KR" altLang="en-US" dirty="0">
              <a:latin typeface="Bauhaus 93" panose="04030905020B02020C02" pitchFamily="82" charset="0"/>
              <a:ea typeface="HY견고딕" panose="02030600000101010101" pitchFamily="18" charset="-127"/>
            </a:endParaRPr>
          </a:p>
        </p:txBody>
      </p:sp>
      <p:sp>
        <p:nvSpPr>
          <p:cNvPr id="153" name="직사각형 152"/>
          <p:cNvSpPr/>
          <p:nvPr/>
        </p:nvSpPr>
        <p:spPr>
          <a:xfrm>
            <a:off x="3816565" y="3246480"/>
            <a:ext cx="5256183" cy="28236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295955" y="525153"/>
            <a:ext cx="545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/>
              <a:t>시스템 구조 설계</a:t>
            </a:r>
            <a:endParaRPr lang="ko-KR" altLang="en-US" sz="3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295955" y="1109928"/>
            <a:ext cx="4271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시스템 구조도</a:t>
            </a:r>
            <a:r>
              <a:rPr lang="en-US" altLang="ko-KR" sz="2400" dirty="0"/>
              <a:t> </a:t>
            </a:r>
            <a:r>
              <a:rPr lang="en-US" altLang="ko-KR" sz="2400" dirty="0" smtClean="0"/>
              <a:t>– </a:t>
            </a:r>
            <a:r>
              <a:rPr lang="ko-KR" altLang="en-US" sz="2400" dirty="0" smtClean="0"/>
              <a:t>사용자 </a:t>
            </a:r>
            <a:r>
              <a:rPr lang="en-US" altLang="ko-KR" sz="2400" dirty="0" smtClean="0"/>
              <a:t>APP</a:t>
            </a:r>
            <a:endParaRPr lang="ko-KR" altLang="en-US" sz="2400" dirty="0"/>
          </a:p>
        </p:txBody>
      </p:sp>
      <p:sp>
        <p:nvSpPr>
          <p:cNvPr id="139" name="직사각형 138"/>
          <p:cNvSpPr/>
          <p:nvPr/>
        </p:nvSpPr>
        <p:spPr>
          <a:xfrm>
            <a:off x="3973877" y="3564859"/>
            <a:ext cx="984768" cy="110177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통신</a:t>
            </a:r>
            <a:endParaRPr lang="en-US" altLang="ko-KR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모듈</a:t>
            </a:r>
            <a:endParaRPr lang="en-US" altLang="ko-KR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57" name="직선 화살표 연결선 156"/>
          <p:cNvCxnSpPr/>
          <p:nvPr/>
        </p:nvCxnSpPr>
        <p:spPr>
          <a:xfrm>
            <a:off x="2469332" y="3968550"/>
            <a:ext cx="1474565" cy="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3" name="직사각형 182"/>
          <p:cNvSpPr/>
          <p:nvPr/>
        </p:nvSpPr>
        <p:spPr>
          <a:xfrm>
            <a:off x="5433740" y="4923241"/>
            <a:ext cx="1279949" cy="82545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경로 계산 모듈</a:t>
            </a:r>
            <a:endParaRPr lang="en-US" altLang="ko-KR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2" name="직사각형 141"/>
          <p:cNvSpPr/>
          <p:nvPr/>
        </p:nvSpPr>
        <p:spPr>
          <a:xfrm>
            <a:off x="8051470" y="3547637"/>
            <a:ext cx="897768" cy="21895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UI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7624111" y="2156368"/>
            <a:ext cx="1752486" cy="40731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지도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Open API</a:t>
            </a:r>
          </a:p>
        </p:txBody>
      </p:sp>
      <p:cxnSp>
        <p:nvCxnSpPr>
          <p:cNvPr id="42" name="직선 화살표 연결선 41"/>
          <p:cNvCxnSpPr/>
          <p:nvPr/>
        </p:nvCxnSpPr>
        <p:spPr>
          <a:xfrm>
            <a:off x="8649980" y="2658228"/>
            <a:ext cx="0" cy="7782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/>
          <p:nvPr/>
        </p:nvCxnSpPr>
        <p:spPr>
          <a:xfrm flipH="1" flipV="1">
            <a:off x="8425306" y="2650074"/>
            <a:ext cx="18050" cy="7864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/>
          <p:nvPr/>
        </p:nvCxnSpPr>
        <p:spPr>
          <a:xfrm>
            <a:off x="5082155" y="3961365"/>
            <a:ext cx="290935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/>
          <p:nvPr/>
        </p:nvCxnSpPr>
        <p:spPr>
          <a:xfrm flipH="1">
            <a:off x="5054683" y="4223572"/>
            <a:ext cx="293682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/>
          <p:nvPr/>
        </p:nvCxnSpPr>
        <p:spPr>
          <a:xfrm>
            <a:off x="6804562" y="5222877"/>
            <a:ext cx="117507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8" name="직선 화살표 연결선 87"/>
          <p:cNvCxnSpPr/>
          <p:nvPr/>
        </p:nvCxnSpPr>
        <p:spPr>
          <a:xfrm flipH="1">
            <a:off x="6792687" y="5494030"/>
            <a:ext cx="117507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7" name="직선 화살표 연결선 96"/>
          <p:cNvCxnSpPr/>
          <p:nvPr/>
        </p:nvCxnSpPr>
        <p:spPr>
          <a:xfrm>
            <a:off x="4927290" y="4787223"/>
            <a:ext cx="309730" cy="3715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9" name="직선 화살표 연결선 98"/>
          <p:cNvCxnSpPr/>
          <p:nvPr/>
        </p:nvCxnSpPr>
        <p:spPr>
          <a:xfrm flipH="1" flipV="1">
            <a:off x="4724923" y="4848313"/>
            <a:ext cx="467443" cy="5607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7588484" y="2883089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좌표 요청</a:t>
            </a:r>
            <a:endParaRPr lang="ko-KR" altLang="en-US" sz="1200" dirty="0"/>
          </a:p>
        </p:txBody>
      </p:sp>
      <p:sp>
        <p:nvSpPr>
          <p:cNvPr id="101" name="TextBox 100"/>
          <p:cNvSpPr txBox="1"/>
          <p:nvPr/>
        </p:nvSpPr>
        <p:spPr>
          <a:xfrm>
            <a:off x="8638105" y="2883089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지도 데이터</a:t>
            </a:r>
            <a:endParaRPr lang="ko-KR" altLang="en-US" sz="1200" dirty="0"/>
          </a:p>
        </p:txBody>
      </p:sp>
      <p:sp>
        <p:nvSpPr>
          <p:cNvPr id="102" name="TextBox 101"/>
          <p:cNvSpPr txBox="1"/>
          <p:nvPr/>
        </p:nvSpPr>
        <p:spPr>
          <a:xfrm>
            <a:off x="5949841" y="4245809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정보 요청</a:t>
            </a:r>
            <a:endParaRPr lang="ko-KR" altLang="en-US" sz="1200" dirty="0"/>
          </a:p>
        </p:txBody>
      </p:sp>
      <p:cxnSp>
        <p:nvCxnSpPr>
          <p:cNvPr id="106" name="직선 화살표 연결선 105"/>
          <p:cNvCxnSpPr/>
          <p:nvPr/>
        </p:nvCxnSpPr>
        <p:spPr>
          <a:xfrm flipH="1">
            <a:off x="2481507" y="4302560"/>
            <a:ext cx="1444684" cy="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4987807" y="4658323"/>
            <a:ext cx="14045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혼잡도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노선 정보</a:t>
            </a:r>
            <a:endParaRPr lang="ko-KR" altLang="en-US" sz="1200" dirty="0"/>
          </a:p>
        </p:txBody>
      </p:sp>
      <p:sp>
        <p:nvSpPr>
          <p:cNvPr id="108" name="TextBox 107"/>
          <p:cNvSpPr txBox="1"/>
          <p:nvPr/>
        </p:nvSpPr>
        <p:spPr>
          <a:xfrm>
            <a:off x="6766931" y="5542285"/>
            <a:ext cx="11961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/>
              <a:t>출발지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목적지</a:t>
            </a:r>
            <a:endParaRPr lang="ko-KR" altLang="en-US" sz="1200" dirty="0"/>
          </a:p>
        </p:txBody>
      </p:sp>
      <p:sp>
        <p:nvSpPr>
          <p:cNvPr id="109" name="TextBox 108"/>
          <p:cNvSpPr txBox="1"/>
          <p:nvPr/>
        </p:nvSpPr>
        <p:spPr>
          <a:xfrm>
            <a:off x="6758461" y="4923241"/>
            <a:ext cx="12170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경로 계산 결과</a:t>
            </a:r>
            <a:endParaRPr lang="ko-KR" altLang="en-US" sz="1200" dirty="0"/>
          </a:p>
        </p:txBody>
      </p:sp>
      <p:sp>
        <p:nvSpPr>
          <p:cNvPr id="110" name="TextBox 109"/>
          <p:cNvSpPr txBox="1"/>
          <p:nvPr/>
        </p:nvSpPr>
        <p:spPr>
          <a:xfrm>
            <a:off x="4223562" y="5106660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정보 요청</a:t>
            </a:r>
            <a:endParaRPr lang="ko-KR" altLang="en-US" sz="1200" dirty="0"/>
          </a:p>
        </p:txBody>
      </p:sp>
      <p:sp>
        <p:nvSpPr>
          <p:cNvPr id="111" name="TextBox 110"/>
          <p:cNvSpPr txBox="1"/>
          <p:nvPr/>
        </p:nvSpPr>
        <p:spPr>
          <a:xfrm>
            <a:off x="5728074" y="3657754"/>
            <a:ext cx="14045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혼잡도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노선 정보</a:t>
            </a:r>
            <a:endParaRPr lang="ko-KR" altLang="en-US" sz="1200" dirty="0"/>
          </a:p>
        </p:txBody>
      </p:sp>
      <p:sp>
        <p:nvSpPr>
          <p:cNvPr id="116" name="TextBox 115"/>
          <p:cNvSpPr txBox="1"/>
          <p:nvPr/>
        </p:nvSpPr>
        <p:spPr>
          <a:xfrm>
            <a:off x="2676806" y="4384308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정보 요청</a:t>
            </a:r>
            <a:endParaRPr lang="ko-KR" altLang="en-US" sz="1200" dirty="0"/>
          </a:p>
        </p:txBody>
      </p:sp>
      <p:sp>
        <p:nvSpPr>
          <p:cNvPr id="117" name="TextBox 116"/>
          <p:cNvSpPr txBox="1"/>
          <p:nvPr/>
        </p:nvSpPr>
        <p:spPr>
          <a:xfrm>
            <a:off x="2445815" y="3622962"/>
            <a:ext cx="14045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혼잡도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노선 정보</a:t>
            </a:r>
            <a:endParaRPr lang="ko-KR" altLang="en-US" sz="1200" dirty="0"/>
          </a:p>
        </p:txBody>
      </p:sp>
      <p:sp>
        <p:nvSpPr>
          <p:cNvPr id="120" name="직사각형 119"/>
          <p:cNvSpPr/>
          <p:nvPr/>
        </p:nvSpPr>
        <p:spPr>
          <a:xfrm>
            <a:off x="1299971" y="3547637"/>
            <a:ext cx="1097825" cy="110177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처리</a:t>
            </a:r>
            <a:endParaRPr lang="en-US" altLang="ko-KR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API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299971" y="3005978"/>
            <a:ext cx="8935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mtClean="0"/>
              <a:t>서버</a:t>
            </a:r>
            <a:endParaRPr lang="ko-KR" altLang="en-US" sz="2400" dirty="0"/>
          </a:p>
        </p:txBody>
      </p:sp>
      <p:sp>
        <p:nvSpPr>
          <p:cNvPr id="33" name="TextBox 32"/>
          <p:cNvSpPr txBox="1"/>
          <p:nvPr/>
        </p:nvSpPr>
        <p:spPr>
          <a:xfrm>
            <a:off x="3776773" y="2596574"/>
            <a:ext cx="17565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사용자 </a:t>
            </a:r>
            <a:r>
              <a:rPr lang="en-US" altLang="ko-KR" sz="2400" dirty="0" smtClean="0"/>
              <a:t>APP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842970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36104" y="69575"/>
            <a:ext cx="1861407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dirty="0" smtClean="0">
                <a:latin typeface="Bauhaus 93" panose="04030905020B02020C02" pitchFamily="82" charset="0"/>
                <a:ea typeface="HY견고딕" panose="02030600000101010101" pitchFamily="18" charset="-127"/>
              </a:rPr>
              <a:t>03</a:t>
            </a:r>
            <a:endParaRPr lang="ko-KR" altLang="en-US" dirty="0">
              <a:latin typeface="Bauhaus 93" panose="04030905020B02020C02" pitchFamily="82" charset="0"/>
              <a:ea typeface="HY견고딕" panose="02030600000101010101" pitchFamily="18" charset="-127"/>
            </a:endParaRPr>
          </a:p>
        </p:txBody>
      </p:sp>
      <p:sp>
        <p:nvSpPr>
          <p:cNvPr id="153" name="직사각형 152"/>
          <p:cNvSpPr/>
          <p:nvPr/>
        </p:nvSpPr>
        <p:spPr>
          <a:xfrm>
            <a:off x="3757188" y="3614330"/>
            <a:ext cx="5256183" cy="28236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295955" y="525153"/>
            <a:ext cx="545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/>
              <a:t>시스템 구조 설계</a:t>
            </a:r>
            <a:endParaRPr lang="ko-KR" altLang="en-US" sz="3200" b="1" dirty="0"/>
          </a:p>
        </p:txBody>
      </p:sp>
      <p:sp>
        <p:nvSpPr>
          <p:cNvPr id="139" name="직사각형 138"/>
          <p:cNvSpPr/>
          <p:nvPr/>
        </p:nvSpPr>
        <p:spPr>
          <a:xfrm>
            <a:off x="3914500" y="3932709"/>
            <a:ext cx="984768" cy="110177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통신</a:t>
            </a:r>
            <a:endParaRPr lang="en-US" altLang="ko-KR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모듈</a:t>
            </a:r>
            <a:endParaRPr lang="en-US" altLang="ko-KR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57" name="직선 화살표 연결선 156"/>
          <p:cNvCxnSpPr/>
          <p:nvPr/>
        </p:nvCxnSpPr>
        <p:spPr>
          <a:xfrm>
            <a:off x="2409955" y="4336400"/>
            <a:ext cx="147456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2" name="직사각형 141"/>
          <p:cNvSpPr/>
          <p:nvPr/>
        </p:nvSpPr>
        <p:spPr>
          <a:xfrm>
            <a:off x="7992093" y="3915487"/>
            <a:ext cx="897768" cy="21895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UI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7564734" y="2524218"/>
            <a:ext cx="1752486" cy="40731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지도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Open API</a:t>
            </a:r>
          </a:p>
        </p:txBody>
      </p:sp>
      <p:cxnSp>
        <p:nvCxnSpPr>
          <p:cNvPr id="42" name="직선 화살표 연결선 41"/>
          <p:cNvCxnSpPr/>
          <p:nvPr/>
        </p:nvCxnSpPr>
        <p:spPr>
          <a:xfrm>
            <a:off x="8590603" y="3026078"/>
            <a:ext cx="0" cy="7782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/>
          <p:nvPr/>
        </p:nvCxnSpPr>
        <p:spPr>
          <a:xfrm flipH="1" flipV="1">
            <a:off x="8365929" y="3017924"/>
            <a:ext cx="18050" cy="7864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/>
          <p:nvPr/>
        </p:nvCxnSpPr>
        <p:spPr>
          <a:xfrm>
            <a:off x="5022778" y="4329215"/>
            <a:ext cx="290935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/>
          <p:nvPr/>
        </p:nvCxnSpPr>
        <p:spPr>
          <a:xfrm flipH="1">
            <a:off x="4995306" y="4591422"/>
            <a:ext cx="293682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/>
          <p:nvPr/>
        </p:nvCxnSpPr>
        <p:spPr>
          <a:xfrm>
            <a:off x="6745185" y="5590727"/>
            <a:ext cx="117507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8" name="직선 화살표 연결선 87"/>
          <p:cNvCxnSpPr/>
          <p:nvPr/>
        </p:nvCxnSpPr>
        <p:spPr>
          <a:xfrm flipH="1">
            <a:off x="6733310" y="5861880"/>
            <a:ext cx="117507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7529107" y="3250939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좌표 요청</a:t>
            </a:r>
            <a:endParaRPr lang="ko-KR" altLang="en-US" sz="1200" dirty="0"/>
          </a:p>
        </p:txBody>
      </p:sp>
      <p:sp>
        <p:nvSpPr>
          <p:cNvPr id="101" name="TextBox 100"/>
          <p:cNvSpPr txBox="1"/>
          <p:nvPr/>
        </p:nvSpPr>
        <p:spPr>
          <a:xfrm>
            <a:off x="8578728" y="3250939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지도 데이터</a:t>
            </a:r>
            <a:endParaRPr lang="ko-KR" altLang="en-US" sz="1200" dirty="0"/>
          </a:p>
        </p:txBody>
      </p:sp>
      <p:sp>
        <p:nvSpPr>
          <p:cNvPr id="102" name="TextBox 101"/>
          <p:cNvSpPr txBox="1"/>
          <p:nvPr/>
        </p:nvSpPr>
        <p:spPr>
          <a:xfrm>
            <a:off x="5890464" y="4613659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정보 요청</a:t>
            </a:r>
            <a:endParaRPr lang="ko-KR" altLang="en-US" sz="1200" dirty="0"/>
          </a:p>
        </p:txBody>
      </p:sp>
      <p:cxnSp>
        <p:nvCxnSpPr>
          <p:cNvPr id="106" name="직선 화살표 연결선 105"/>
          <p:cNvCxnSpPr/>
          <p:nvPr/>
        </p:nvCxnSpPr>
        <p:spPr>
          <a:xfrm flipH="1">
            <a:off x="2422130" y="4670410"/>
            <a:ext cx="1444684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6707554" y="5910135"/>
            <a:ext cx="11961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/>
              <a:t>출발지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목적지</a:t>
            </a:r>
            <a:endParaRPr lang="ko-KR" altLang="en-US" sz="1200" dirty="0"/>
          </a:p>
        </p:txBody>
      </p:sp>
      <p:sp>
        <p:nvSpPr>
          <p:cNvPr id="109" name="TextBox 108"/>
          <p:cNvSpPr txBox="1"/>
          <p:nvPr/>
        </p:nvSpPr>
        <p:spPr>
          <a:xfrm>
            <a:off x="6699084" y="5291091"/>
            <a:ext cx="12170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경로 계산 결과</a:t>
            </a:r>
            <a:endParaRPr lang="ko-KR" altLang="en-US" sz="1200" dirty="0"/>
          </a:p>
        </p:txBody>
      </p:sp>
      <p:sp>
        <p:nvSpPr>
          <p:cNvPr id="111" name="TextBox 110"/>
          <p:cNvSpPr txBox="1"/>
          <p:nvPr/>
        </p:nvSpPr>
        <p:spPr>
          <a:xfrm>
            <a:off x="5668697" y="4025604"/>
            <a:ext cx="14045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혼잡도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노선 정보</a:t>
            </a:r>
            <a:endParaRPr lang="ko-KR" altLang="en-US" sz="1200" dirty="0"/>
          </a:p>
        </p:txBody>
      </p:sp>
      <p:sp>
        <p:nvSpPr>
          <p:cNvPr id="116" name="TextBox 115"/>
          <p:cNvSpPr txBox="1"/>
          <p:nvPr/>
        </p:nvSpPr>
        <p:spPr>
          <a:xfrm>
            <a:off x="2617429" y="4698756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정보 요청</a:t>
            </a:r>
            <a:endParaRPr lang="ko-KR" altLang="en-US" sz="1200" dirty="0"/>
          </a:p>
        </p:txBody>
      </p:sp>
      <p:sp>
        <p:nvSpPr>
          <p:cNvPr id="117" name="TextBox 116"/>
          <p:cNvSpPr txBox="1"/>
          <p:nvPr/>
        </p:nvSpPr>
        <p:spPr>
          <a:xfrm>
            <a:off x="2647695" y="3990812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노선 정보</a:t>
            </a:r>
            <a:endParaRPr lang="ko-KR" altLang="en-US" sz="1200" dirty="0"/>
          </a:p>
        </p:txBody>
      </p:sp>
      <p:sp>
        <p:nvSpPr>
          <p:cNvPr id="120" name="직사각형 119"/>
          <p:cNvSpPr/>
          <p:nvPr/>
        </p:nvSpPr>
        <p:spPr>
          <a:xfrm>
            <a:off x="1240594" y="3915487"/>
            <a:ext cx="1097825" cy="110177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처리</a:t>
            </a:r>
            <a:endParaRPr lang="en-US" altLang="ko-KR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API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206470" y="2376133"/>
            <a:ext cx="53206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u="sng" dirty="0" smtClean="0">
                <a:latin typeface="+mj-ea"/>
                <a:ea typeface="+mj-ea"/>
                <a:cs typeface="함초롬바탕" panose="02030604000101010101" pitchFamily="18" charset="-127"/>
              </a:rPr>
              <a:t>애플리케이션이 설치되었을 때 </a:t>
            </a:r>
            <a:r>
              <a:rPr lang="ko-KR" altLang="en-US" sz="1600" dirty="0" smtClean="0">
                <a:latin typeface="+mj-ea"/>
                <a:ea typeface="+mj-ea"/>
                <a:cs typeface="함초롬바탕" panose="02030604000101010101" pitchFamily="18" charset="-127"/>
              </a:rPr>
              <a:t>와</a:t>
            </a:r>
            <a:endParaRPr lang="en-US" altLang="ko-KR" sz="1600" dirty="0" smtClean="0">
              <a:latin typeface="+mj-ea"/>
              <a:ea typeface="+mj-ea"/>
              <a:cs typeface="함초롬바탕" panose="02030604000101010101" pitchFamily="18" charset="-127"/>
            </a:endParaRPr>
          </a:p>
          <a:p>
            <a:r>
              <a:rPr lang="ko-KR" altLang="en-US" sz="1600" u="sng" dirty="0" smtClean="0">
                <a:latin typeface="+mj-ea"/>
                <a:ea typeface="+mj-ea"/>
                <a:cs typeface="함초롬바탕" panose="02030604000101010101" pitchFamily="18" charset="-127"/>
              </a:rPr>
              <a:t>노선 정보가 업데이트 되었을 때</a:t>
            </a:r>
            <a:r>
              <a:rPr lang="ko-KR" altLang="en-US" sz="1600" dirty="0" smtClean="0">
                <a:latin typeface="+mj-ea"/>
                <a:ea typeface="+mj-ea"/>
                <a:cs typeface="함초롬바탕" panose="02030604000101010101" pitchFamily="18" charset="-127"/>
              </a:rPr>
              <a:t>  노선 정보를 갱신한다</a:t>
            </a:r>
            <a:r>
              <a:rPr lang="en-US" altLang="ko-KR" sz="1600" dirty="0" smtClean="0">
                <a:latin typeface="+mj-ea"/>
                <a:ea typeface="+mj-ea"/>
                <a:cs typeface="함초롬바탕" panose="02030604000101010101" pitchFamily="18" charset="-127"/>
              </a:rPr>
              <a:t>.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295955" y="1109928"/>
            <a:ext cx="7429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시스템 구조도</a:t>
            </a:r>
            <a:r>
              <a:rPr lang="en-US" altLang="ko-KR" sz="2400" dirty="0"/>
              <a:t> </a:t>
            </a:r>
            <a:r>
              <a:rPr lang="en-US" altLang="ko-KR" sz="2400" dirty="0" smtClean="0"/>
              <a:t>– </a:t>
            </a:r>
            <a:r>
              <a:rPr lang="ko-KR" altLang="en-US" sz="2400" dirty="0" smtClean="0"/>
              <a:t>사용자 </a:t>
            </a:r>
            <a:r>
              <a:rPr lang="en-US" altLang="ko-KR" sz="2400" dirty="0" smtClean="0"/>
              <a:t>APP (1)</a:t>
            </a:r>
            <a:endParaRPr lang="ko-KR" altLang="en-US" sz="2400" dirty="0"/>
          </a:p>
        </p:txBody>
      </p:sp>
      <p:sp>
        <p:nvSpPr>
          <p:cNvPr id="34" name="TextBox 33"/>
          <p:cNvSpPr txBox="1"/>
          <p:nvPr/>
        </p:nvSpPr>
        <p:spPr>
          <a:xfrm>
            <a:off x="1204232" y="3430529"/>
            <a:ext cx="8935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mtClean="0"/>
              <a:t>서버</a:t>
            </a:r>
            <a:endParaRPr lang="ko-KR" altLang="en-US" sz="2400" dirty="0"/>
          </a:p>
        </p:txBody>
      </p:sp>
      <p:sp>
        <p:nvSpPr>
          <p:cNvPr id="35" name="TextBox 34"/>
          <p:cNvSpPr txBox="1"/>
          <p:nvPr/>
        </p:nvSpPr>
        <p:spPr>
          <a:xfrm>
            <a:off x="3713269" y="3096423"/>
            <a:ext cx="17565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사용자 </a:t>
            </a:r>
            <a:r>
              <a:rPr lang="en-US" altLang="ko-KR" sz="2400" dirty="0" smtClean="0"/>
              <a:t>APP</a:t>
            </a:r>
            <a:endParaRPr lang="ko-KR" altLang="en-US" sz="2400" dirty="0"/>
          </a:p>
        </p:txBody>
      </p:sp>
      <p:sp>
        <p:nvSpPr>
          <p:cNvPr id="52" name="직사각형 51"/>
          <p:cNvSpPr/>
          <p:nvPr/>
        </p:nvSpPr>
        <p:spPr>
          <a:xfrm>
            <a:off x="5374363" y="5291091"/>
            <a:ext cx="1279949" cy="82545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경로 계산 모듈</a:t>
            </a:r>
            <a:endParaRPr lang="en-US" altLang="ko-KR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3" name="직선 화살표 연결선 52"/>
          <p:cNvCxnSpPr/>
          <p:nvPr/>
        </p:nvCxnSpPr>
        <p:spPr>
          <a:xfrm>
            <a:off x="4867913" y="5155073"/>
            <a:ext cx="309730" cy="3715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/>
          <p:nvPr/>
        </p:nvCxnSpPr>
        <p:spPr>
          <a:xfrm flipH="1" flipV="1">
            <a:off x="4665546" y="5216163"/>
            <a:ext cx="467443" cy="5607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4928430" y="5026173"/>
            <a:ext cx="14045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혼잡도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노선 정보</a:t>
            </a:r>
            <a:endParaRPr lang="ko-KR" altLang="en-US" sz="1200" dirty="0"/>
          </a:p>
        </p:txBody>
      </p:sp>
      <p:sp>
        <p:nvSpPr>
          <p:cNvPr id="56" name="TextBox 55"/>
          <p:cNvSpPr txBox="1"/>
          <p:nvPr/>
        </p:nvSpPr>
        <p:spPr>
          <a:xfrm>
            <a:off x="4164185" y="5474510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정보 요청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231238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36104" y="69575"/>
            <a:ext cx="1861407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dirty="0" smtClean="0">
                <a:latin typeface="Bauhaus 93" panose="04030905020B02020C02" pitchFamily="82" charset="0"/>
                <a:ea typeface="HY견고딕" panose="02030600000101010101" pitchFamily="18" charset="-127"/>
              </a:rPr>
              <a:t>03</a:t>
            </a:r>
            <a:endParaRPr lang="ko-KR" altLang="en-US" dirty="0">
              <a:latin typeface="Bauhaus 93" panose="04030905020B02020C02" pitchFamily="82" charset="0"/>
              <a:ea typeface="HY견고딕" panose="02030600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95955" y="525153"/>
            <a:ext cx="545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/>
              <a:t>시스템 구조 설계</a:t>
            </a:r>
            <a:endParaRPr lang="ko-KR" altLang="en-US" sz="3200" b="1" dirty="0"/>
          </a:p>
        </p:txBody>
      </p:sp>
      <p:sp>
        <p:nvSpPr>
          <p:cNvPr id="32" name="직사각형 31"/>
          <p:cNvSpPr/>
          <p:nvPr/>
        </p:nvSpPr>
        <p:spPr>
          <a:xfrm>
            <a:off x="3757188" y="3614330"/>
            <a:ext cx="5256183" cy="28236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3914500" y="3932709"/>
            <a:ext cx="984768" cy="110177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통신</a:t>
            </a:r>
            <a:endParaRPr lang="en-US" altLang="ko-KR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모듈</a:t>
            </a:r>
            <a:endParaRPr lang="en-US" altLang="ko-KR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4" name="직선 화살표 연결선 33"/>
          <p:cNvCxnSpPr/>
          <p:nvPr/>
        </p:nvCxnSpPr>
        <p:spPr>
          <a:xfrm>
            <a:off x="2409955" y="4336400"/>
            <a:ext cx="147456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직사각형 34"/>
          <p:cNvSpPr/>
          <p:nvPr/>
        </p:nvSpPr>
        <p:spPr>
          <a:xfrm>
            <a:off x="5374363" y="5291091"/>
            <a:ext cx="1279949" cy="82545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경로 계산 모듈</a:t>
            </a:r>
            <a:endParaRPr lang="en-US" altLang="ko-KR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992093" y="3915487"/>
            <a:ext cx="897768" cy="21895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UI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7564734" y="2524218"/>
            <a:ext cx="1752486" cy="40731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지도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Open API</a:t>
            </a:r>
          </a:p>
        </p:txBody>
      </p:sp>
      <p:cxnSp>
        <p:nvCxnSpPr>
          <p:cNvPr id="38" name="직선 화살표 연결선 37"/>
          <p:cNvCxnSpPr/>
          <p:nvPr/>
        </p:nvCxnSpPr>
        <p:spPr>
          <a:xfrm>
            <a:off x="8590603" y="3026078"/>
            <a:ext cx="0" cy="7782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/>
          <p:nvPr/>
        </p:nvCxnSpPr>
        <p:spPr>
          <a:xfrm flipH="1" flipV="1">
            <a:off x="8365929" y="3017924"/>
            <a:ext cx="18050" cy="7864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/>
          <p:nvPr/>
        </p:nvCxnSpPr>
        <p:spPr>
          <a:xfrm>
            <a:off x="5022778" y="4329215"/>
            <a:ext cx="2909354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/>
          <p:nvPr/>
        </p:nvCxnSpPr>
        <p:spPr>
          <a:xfrm flipH="1">
            <a:off x="4995306" y="4591422"/>
            <a:ext cx="2936826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/>
          <p:nvPr/>
        </p:nvCxnSpPr>
        <p:spPr>
          <a:xfrm>
            <a:off x="6745185" y="5590727"/>
            <a:ext cx="117507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/>
          <p:nvPr/>
        </p:nvCxnSpPr>
        <p:spPr>
          <a:xfrm flipH="1">
            <a:off x="6733310" y="5861880"/>
            <a:ext cx="117507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/>
          <p:nvPr/>
        </p:nvCxnSpPr>
        <p:spPr>
          <a:xfrm>
            <a:off x="4867913" y="5155073"/>
            <a:ext cx="309730" cy="3715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/>
          <p:nvPr/>
        </p:nvCxnSpPr>
        <p:spPr>
          <a:xfrm flipH="1" flipV="1">
            <a:off x="4665546" y="5216163"/>
            <a:ext cx="467443" cy="5607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7529107" y="3250939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좌표 요청</a:t>
            </a:r>
            <a:endParaRPr lang="ko-KR" altLang="en-US" sz="1200" dirty="0"/>
          </a:p>
        </p:txBody>
      </p:sp>
      <p:sp>
        <p:nvSpPr>
          <p:cNvPr id="51" name="TextBox 50"/>
          <p:cNvSpPr txBox="1"/>
          <p:nvPr/>
        </p:nvSpPr>
        <p:spPr>
          <a:xfrm>
            <a:off x="8578728" y="3250939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지도 데이터</a:t>
            </a:r>
            <a:endParaRPr lang="ko-KR" altLang="en-US" sz="1200" dirty="0"/>
          </a:p>
        </p:txBody>
      </p:sp>
      <p:sp>
        <p:nvSpPr>
          <p:cNvPr id="52" name="TextBox 51"/>
          <p:cNvSpPr txBox="1"/>
          <p:nvPr/>
        </p:nvSpPr>
        <p:spPr>
          <a:xfrm>
            <a:off x="5890464" y="4613659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정보 요청</a:t>
            </a:r>
            <a:endParaRPr lang="ko-KR" altLang="en-US" sz="1200" dirty="0"/>
          </a:p>
        </p:txBody>
      </p:sp>
      <p:cxnSp>
        <p:nvCxnSpPr>
          <p:cNvPr id="53" name="직선 화살표 연결선 52"/>
          <p:cNvCxnSpPr/>
          <p:nvPr/>
        </p:nvCxnSpPr>
        <p:spPr>
          <a:xfrm flipH="1">
            <a:off x="2422130" y="4670410"/>
            <a:ext cx="1444684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4928430" y="5026173"/>
            <a:ext cx="14045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혼잡도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노선 정보</a:t>
            </a:r>
            <a:endParaRPr lang="ko-KR" altLang="en-US" sz="1200" dirty="0"/>
          </a:p>
        </p:txBody>
      </p:sp>
      <p:sp>
        <p:nvSpPr>
          <p:cNvPr id="55" name="TextBox 54"/>
          <p:cNvSpPr txBox="1"/>
          <p:nvPr/>
        </p:nvSpPr>
        <p:spPr>
          <a:xfrm>
            <a:off x="6707554" y="5910135"/>
            <a:ext cx="11961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/>
              <a:t>출발지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목적지</a:t>
            </a:r>
            <a:endParaRPr lang="ko-KR" altLang="en-US" sz="1200" dirty="0"/>
          </a:p>
        </p:txBody>
      </p:sp>
      <p:sp>
        <p:nvSpPr>
          <p:cNvPr id="56" name="TextBox 55"/>
          <p:cNvSpPr txBox="1"/>
          <p:nvPr/>
        </p:nvSpPr>
        <p:spPr>
          <a:xfrm>
            <a:off x="6699084" y="5291091"/>
            <a:ext cx="12170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경로 계산 결과</a:t>
            </a:r>
            <a:endParaRPr lang="ko-KR" altLang="en-US" sz="1200" dirty="0"/>
          </a:p>
        </p:txBody>
      </p:sp>
      <p:sp>
        <p:nvSpPr>
          <p:cNvPr id="59" name="TextBox 58"/>
          <p:cNvSpPr txBox="1"/>
          <p:nvPr/>
        </p:nvSpPr>
        <p:spPr>
          <a:xfrm>
            <a:off x="4164185" y="5474510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정보 요청</a:t>
            </a:r>
            <a:endParaRPr lang="ko-KR" altLang="en-US" sz="1200" dirty="0"/>
          </a:p>
        </p:txBody>
      </p:sp>
      <p:sp>
        <p:nvSpPr>
          <p:cNvPr id="60" name="TextBox 59"/>
          <p:cNvSpPr txBox="1"/>
          <p:nvPr/>
        </p:nvSpPr>
        <p:spPr>
          <a:xfrm>
            <a:off x="5769795" y="4025441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혼잡도</a:t>
            </a:r>
            <a:r>
              <a:rPr lang="en-US" altLang="ko-KR" sz="1200" dirty="0"/>
              <a:t> </a:t>
            </a:r>
            <a:r>
              <a:rPr lang="ko-KR" altLang="en-US" sz="1200" dirty="0" smtClean="0"/>
              <a:t>정보</a:t>
            </a:r>
            <a:endParaRPr lang="ko-KR" altLang="en-US" sz="1200" dirty="0"/>
          </a:p>
        </p:txBody>
      </p:sp>
      <p:sp>
        <p:nvSpPr>
          <p:cNvPr id="61" name="TextBox 60"/>
          <p:cNvSpPr txBox="1"/>
          <p:nvPr/>
        </p:nvSpPr>
        <p:spPr>
          <a:xfrm>
            <a:off x="2617429" y="4698756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정보 요청</a:t>
            </a:r>
            <a:endParaRPr lang="ko-KR" altLang="en-US" sz="1200" dirty="0"/>
          </a:p>
        </p:txBody>
      </p:sp>
      <p:sp>
        <p:nvSpPr>
          <p:cNvPr id="62" name="TextBox 61"/>
          <p:cNvSpPr txBox="1"/>
          <p:nvPr/>
        </p:nvSpPr>
        <p:spPr>
          <a:xfrm>
            <a:off x="2552504" y="3990812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혼잡도 정보</a:t>
            </a:r>
            <a:endParaRPr lang="ko-KR" altLang="en-US" sz="1200" dirty="0"/>
          </a:p>
        </p:txBody>
      </p:sp>
      <p:sp>
        <p:nvSpPr>
          <p:cNvPr id="64" name="직사각형 63"/>
          <p:cNvSpPr/>
          <p:nvPr/>
        </p:nvSpPr>
        <p:spPr>
          <a:xfrm>
            <a:off x="1240594" y="3915487"/>
            <a:ext cx="1097825" cy="110177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처리</a:t>
            </a:r>
            <a:endParaRPr lang="en-US" altLang="ko-KR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API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206470" y="2376133"/>
            <a:ext cx="52758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latin typeface="+mj-ea"/>
                <a:ea typeface="+mj-ea"/>
                <a:cs typeface="함초롬바탕" panose="02030604000101010101" pitchFamily="18" charset="-127"/>
              </a:rPr>
              <a:t>사용자가 단순히 특정 버스의 승객 수를 보고자 할 때는</a:t>
            </a:r>
            <a:endParaRPr lang="en-US" altLang="ko-KR" sz="1600" dirty="0" smtClean="0">
              <a:latin typeface="+mj-ea"/>
              <a:ea typeface="+mj-ea"/>
              <a:cs typeface="함초롬바탕" panose="02030604000101010101" pitchFamily="18" charset="-127"/>
            </a:endParaRPr>
          </a:p>
          <a:p>
            <a:r>
              <a:rPr lang="ko-KR" altLang="en-US" sz="1600" dirty="0" smtClean="0">
                <a:latin typeface="+mj-ea"/>
                <a:ea typeface="+mj-ea"/>
                <a:cs typeface="함초롬바탕" panose="02030604000101010101" pitchFamily="18" charset="-127"/>
              </a:rPr>
              <a:t>경로를 계산하지 않고 혼잡도 정보만 수신한다</a:t>
            </a:r>
            <a:r>
              <a:rPr lang="en-US" altLang="ko-KR" sz="1600" dirty="0" smtClean="0">
                <a:latin typeface="+mj-ea"/>
                <a:ea typeface="+mj-ea"/>
                <a:cs typeface="함초롬바탕" panose="02030604000101010101" pitchFamily="18" charset="-127"/>
              </a:rPr>
              <a:t>.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295955" y="1109928"/>
            <a:ext cx="72913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시스템 구조도</a:t>
            </a:r>
            <a:r>
              <a:rPr lang="en-US" altLang="ko-KR" sz="2400" dirty="0"/>
              <a:t> </a:t>
            </a:r>
            <a:r>
              <a:rPr lang="en-US" altLang="ko-KR" sz="2400" dirty="0" smtClean="0"/>
              <a:t>– </a:t>
            </a:r>
            <a:r>
              <a:rPr lang="ko-KR" altLang="en-US" sz="2400" dirty="0" smtClean="0"/>
              <a:t>사용자 </a:t>
            </a:r>
            <a:r>
              <a:rPr lang="en-US" altLang="ko-KR" sz="2400" dirty="0" smtClean="0"/>
              <a:t>APP (2) </a:t>
            </a:r>
            <a:endParaRPr lang="ko-KR" altLang="en-US" sz="2400" dirty="0"/>
          </a:p>
        </p:txBody>
      </p:sp>
      <p:sp>
        <p:nvSpPr>
          <p:cNvPr id="42" name="TextBox 41"/>
          <p:cNvSpPr txBox="1"/>
          <p:nvPr/>
        </p:nvSpPr>
        <p:spPr>
          <a:xfrm>
            <a:off x="1204232" y="3430529"/>
            <a:ext cx="8935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mtClean="0"/>
              <a:t>서버</a:t>
            </a:r>
            <a:endParaRPr lang="ko-KR" altLang="en-US" sz="2400" dirty="0"/>
          </a:p>
        </p:txBody>
      </p:sp>
      <p:sp>
        <p:nvSpPr>
          <p:cNvPr id="43" name="TextBox 42"/>
          <p:cNvSpPr txBox="1"/>
          <p:nvPr/>
        </p:nvSpPr>
        <p:spPr>
          <a:xfrm>
            <a:off x="3713269" y="3096423"/>
            <a:ext cx="17565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사용자 </a:t>
            </a:r>
            <a:r>
              <a:rPr lang="en-US" altLang="ko-KR" sz="2400" dirty="0" smtClean="0"/>
              <a:t>APP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349791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36104" y="69575"/>
            <a:ext cx="1861407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dirty="0" smtClean="0">
                <a:latin typeface="Bauhaus 93" panose="04030905020B02020C02" pitchFamily="82" charset="0"/>
                <a:ea typeface="HY견고딕" panose="02030600000101010101" pitchFamily="18" charset="-127"/>
              </a:rPr>
              <a:t>03</a:t>
            </a:r>
            <a:endParaRPr lang="ko-KR" altLang="en-US" dirty="0">
              <a:latin typeface="Bauhaus 93" panose="04030905020B02020C02" pitchFamily="82" charset="0"/>
              <a:ea typeface="HY견고딕" panose="02030600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95955" y="525153"/>
            <a:ext cx="545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/>
              <a:t>시스템 구조 설계</a:t>
            </a:r>
            <a:endParaRPr lang="ko-KR" altLang="en-US" sz="3200" b="1" dirty="0"/>
          </a:p>
        </p:txBody>
      </p:sp>
      <p:sp>
        <p:nvSpPr>
          <p:cNvPr id="32" name="직사각형 31"/>
          <p:cNvSpPr/>
          <p:nvPr/>
        </p:nvSpPr>
        <p:spPr>
          <a:xfrm>
            <a:off x="3757188" y="3614330"/>
            <a:ext cx="5256183" cy="28236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3914500" y="3932709"/>
            <a:ext cx="984768" cy="110177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통신</a:t>
            </a:r>
            <a:endParaRPr lang="en-US" altLang="ko-KR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모듈</a:t>
            </a:r>
            <a:endParaRPr lang="en-US" altLang="ko-KR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4" name="직선 화살표 연결선 33"/>
          <p:cNvCxnSpPr/>
          <p:nvPr/>
        </p:nvCxnSpPr>
        <p:spPr>
          <a:xfrm>
            <a:off x="2409955" y="4336400"/>
            <a:ext cx="147456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직사각형 34"/>
          <p:cNvSpPr/>
          <p:nvPr/>
        </p:nvSpPr>
        <p:spPr>
          <a:xfrm>
            <a:off x="5374363" y="5291091"/>
            <a:ext cx="1279949" cy="82545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경로 계산 모듈</a:t>
            </a:r>
            <a:endParaRPr lang="en-US" altLang="ko-KR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992093" y="3915487"/>
            <a:ext cx="897768" cy="21895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UI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7564734" y="2524218"/>
            <a:ext cx="1752486" cy="40731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지도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Open API</a:t>
            </a:r>
          </a:p>
        </p:txBody>
      </p:sp>
      <p:cxnSp>
        <p:nvCxnSpPr>
          <p:cNvPr id="38" name="직선 화살표 연결선 37"/>
          <p:cNvCxnSpPr/>
          <p:nvPr/>
        </p:nvCxnSpPr>
        <p:spPr>
          <a:xfrm>
            <a:off x="8590603" y="3026078"/>
            <a:ext cx="0" cy="7782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/>
          <p:nvPr/>
        </p:nvCxnSpPr>
        <p:spPr>
          <a:xfrm flipH="1" flipV="1">
            <a:off x="8365929" y="3017924"/>
            <a:ext cx="18050" cy="7864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/>
          <p:nvPr/>
        </p:nvCxnSpPr>
        <p:spPr>
          <a:xfrm>
            <a:off x="5022778" y="4329215"/>
            <a:ext cx="290935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/>
          <p:nvPr/>
        </p:nvCxnSpPr>
        <p:spPr>
          <a:xfrm flipH="1">
            <a:off x="4995306" y="4591422"/>
            <a:ext cx="293682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/>
          <p:nvPr/>
        </p:nvCxnSpPr>
        <p:spPr>
          <a:xfrm>
            <a:off x="6745185" y="5590727"/>
            <a:ext cx="1175072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/>
          <p:nvPr/>
        </p:nvCxnSpPr>
        <p:spPr>
          <a:xfrm flipH="1">
            <a:off x="6733310" y="5861880"/>
            <a:ext cx="1175072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/>
          <p:nvPr/>
        </p:nvCxnSpPr>
        <p:spPr>
          <a:xfrm>
            <a:off x="4867913" y="5155073"/>
            <a:ext cx="309730" cy="37154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/>
          <p:nvPr/>
        </p:nvCxnSpPr>
        <p:spPr>
          <a:xfrm flipH="1" flipV="1">
            <a:off x="4665546" y="5216163"/>
            <a:ext cx="467443" cy="56073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7529107" y="3250939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좌표 요청</a:t>
            </a:r>
            <a:endParaRPr lang="ko-KR" altLang="en-US" sz="1200" dirty="0"/>
          </a:p>
        </p:txBody>
      </p:sp>
      <p:sp>
        <p:nvSpPr>
          <p:cNvPr id="51" name="TextBox 50"/>
          <p:cNvSpPr txBox="1"/>
          <p:nvPr/>
        </p:nvSpPr>
        <p:spPr>
          <a:xfrm>
            <a:off x="8578728" y="3250939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지도 데이터</a:t>
            </a:r>
            <a:endParaRPr lang="ko-KR" altLang="en-US" sz="1200" dirty="0"/>
          </a:p>
        </p:txBody>
      </p:sp>
      <p:sp>
        <p:nvSpPr>
          <p:cNvPr id="52" name="TextBox 51"/>
          <p:cNvSpPr txBox="1"/>
          <p:nvPr/>
        </p:nvSpPr>
        <p:spPr>
          <a:xfrm>
            <a:off x="5890464" y="4613659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정보 요청</a:t>
            </a:r>
            <a:endParaRPr lang="ko-KR" altLang="en-US" sz="1200" dirty="0"/>
          </a:p>
        </p:txBody>
      </p:sp>
      <p:cxnSp>
        <p:nvCxnSpPr>
          <p:cNvPr id="53" name="직선 화살표 연결선 52"/>
          <p:cNvCxnSpPr/>
          <p:nvPr/>
        </p:nvCxnSpPr>
        <p:spPr>
          <a:xfrm flipH="1">
            <a:off x="2422130" y="4670410"/>
            <a:ext cx="1444684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4928430" y="5026173"/>
            <a:ext cx="14045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혼잡도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노선 정보</a:t>
            </a:r>
            <a:endParaRPr lang="ko-KR" altLang="en-US" sz="1200" dirty="0"/>
          </a:p>
        </p:txBody>
      </p:sp>
      <p:sp>
        <p:nvSpPr>
          <p:cNvPr id="55" name="TextBox 54"/>
          <p:cNvSpPr txBox="1"/>
          <p:nvPr/>
        </p:nvSpPr>
        <p:spPr>
          <a:xfrm>
            <a:off x="6707554" y="5910135"/>
            <a:ext cx="11961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/>
              <a:t>출발지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목적지</a:t>
            </a:r>
            <a:endParaRPr lang="ko-KR" altLang="en-US" sz="1200" dirty="0"/>
          </a:p>
        </p:txBody>
      </p:sp>
      <p:sp>
        <p:nvSpPr>
          <p:cNvPr id="56" name="TextBox 55"/>
          <p:cNvSpPr txBox="1"/>
          <p:nvPr/>
        </p:nvSpPr>
        <p:spPr>
          <a:xfrm>
            <a:off x="6699084" y="5291091"/>
            <a:ext cx="12170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경로 계산 결과</a:t>
            </a:r>
            <a:endParaRPr lang="ko-KR" altLang="en-US" sz="1200" dirty="0"/>
          </a:p>
        </p:txBody>
      </p:sp>
      <p:sp>
        <p:nvSpPr>
          <p:cNvPr id="59" name="TextBox 58"/>
          <p:cNvSpPr txBox="1"/>
          <p:nvPr/>
        </p:nvSpPr>
        <p:spPr>
          <a:xfrm>
            <a:off x="4164185" y="5474510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정보 요청</a:t>
            </a:r>
            <a:endParaRPr lang="ko-KR" altLang="en-US" sz="1200" dirty="0"/>
          </a:p>
        </p:txBody>
      </p:sp>
      <p:sp>
        <p:nvSpPr>
          <p:cNvPr id="60" name="TextBox 59"/>
          <p:cNvSpPr txBox="1"/>
          <p:nvPr/>
        </p:nvSpPr>
        <p:spPr>
          <a:xfrm>
            <a:off x="5769795" y="4025441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혼잡도</a:t>
            </a:r>
            <a:r>
              <a:rPr lang="en-US" altLang="ko-KR" sz="1200" dirty="0"/>
              <a:t> </a:t>
            </a:r>
            <a:r>
              <a:rPr lang="ko-KR" altLang="en-US" sz="1200" dirty="0" smtClean="0"/>
              <a:t>정보</a:t>
            </a:r>
            <a:endParaRPr lang="ko-KR" altLang="en-US" sz="1200" dirty="0"/>
          </a:p>
        </p:txBody>
      </p:sp>
      <p:sp>
        <p:nvSpPr>
          <p:cNvPr id="61" name="TextBox 60"/>
          <p:cNvSpPr txBox="1"/>
          <p:nvPr/>
        </p:nvSpPr>
        <p:spPr>
          <a:xfrm>
            <a:off x="2617429" y="4698756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정보 요청</a:t>
            </a:r>
            <a:endParaRPr lang="ko-KR" altLang="en-US" sz="1200" dirty="0"/>
          </a:p>
        </p:txBody>
      </p:sp>
      <p:sp>
        <p:nvSpPr>
          <p:cNvPr id="62" name="TextBox 61"/>
          <p:cNvSpPr txBox="1"/>
          <p:nvPr/>
        </p:nvSpPr>
        <p:spPr>
          <a:xfrm>
            <a:off x="2562351" y="3990812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/>
              <a:t>혼잡도 정보</a:t>
            </a:r>
            <a:endParaRPr lang="ko-KR" altLang="en-US" sz="1200" dirty="0"/>
          </a:p>
        </p:txBody>
      </p:sp>
      <p:sp>
        <p:nvSpPr>
          <p:cNvPr id="64" name="직사각형 63"/>
          <p:cNvSpPr/>
          <p:nvPr/>
        </p:nvSpPr>
        <p:spPr>
          <a:xfrm>
            <a:off x="1240594" y="3915487"/>
            <a:ext cx="1097825" cy="110177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처리</a:t>
            </a:r>
            <a:endParaRPr lang="en-US" altLang="ko-KR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API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973291" y="2291666"/>
            <a:ext cx="61686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latin typeface="+mj-ea"/>
                <a:ea typeface="+mj-ea"/>
                <a:cs typeface="함초롬바탕" panose="02030604000101010101" pitchFamily="18" charset="-127"/>
              </a:rPr>
              <a:t>사용자가 경로 추천 기능을 사용할 때는 경로 계산 모듈을 통하여</a:t>
            </a:r>
            <a:endParaRPr lang="en-US" altLang="ko-KR" sz="1600" dirty="0" smtClean="0">
              <a:latin typeface="+mj-ea"/>
              <a:ea typeface="+mj-ea"/>
              <a:cs typeface="함초롬바탕" panose="02030604000101010101" pitchFamily="18" charset="-127"/>
            </a:endParaRPr>
          </a:p>
          <a:p>
            <a:r>
              <a:rPr lang="ko-KR" altLang="en-US" sz="1600" dirty="0" smtClean="0">
                <a:latin typeface="+mj-ea"/>
                <a:ea typeface="+mj-ea"/>
                <a:cs typeface="함초롬바탕" panose="02030604000101010101" pitchFamily="18" charset="-127"/>
              </a:rPr>
              <a:t>계산된 결과를 사용자에게 제공한다</a:t>
            </a:r>
            <a:r>
              <a:rPr lang="en-US" altLang="ko-KR" sz="1600" dirty="0" smtClean="0">
                <a:latin typeface="+mj-ea"/>
                <a:ea typeface="+mj-ea"/>
                <a:cs typeface="함초롬바탕" panose="02030604000101010101" pitchFamily="18" charset="-127"/>
              </a:rPr>
              <a:t>.</a:t>
            </a:r>
            <a:r>
              <a:rPr lang="ko-KR" altLang="en-US" sz="1600" dirty="0" smtClean="0">
                <a:latin typeface="+mj-ea"/>
                <a:ea typeface="+mj-ea"/>
                <a:cs typeface="함초롬바탕" panose="02030604000101010101" pitchFamily="18" charset="-127"/>
              </a:rPr>
              <a:t> </a:t>
            </a:r>
            <a:endParaRPr lang="en-US" altLang="ko-KR" sz="1600" dirty="0" smtClean="0">
              <a:latin typeface="+mj-ea"/>
              <a:ea typeface="+mj-ea"/>
              <a:cs typeface="함초롬바탕" panose="02030604000101010101" pitchFamily="18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295955" y="1109928"/>
            <a:ext cx="72913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시스템 구조도</a:t>
            </a:r>
            <a:r>
              <a:rPr lang="en-US" altLang="ko-KR" sz="2400" dirty="0"/>
              <a:t> </a:t>
            </a:r>
            <a:r>
              <a:rPr lang="en-US" altLang="ko-KR" sz="2400" dirty="0" smtClean="0"/>
              <a:t>– </a:t>
            </a:r>
            <a:r>
              <a:rPr lang="ko-KR" altLang="en-US" sz="2400" dirty="0" smtClean="0"/>
              <a:t>사용자 </a:t>
            </a:r>
            <a:r>
              <a:rPr lang="en-US" altLang="ko-KR" sz="2400" dirty="0" smtClean="0"/>
              <a:t>APP (3) </a:t>
            </a:r>
            <a:endParaRPr lang="ko-KR" altLang="en-US" sz="2400" dirty="0"/>
          </a:p>
        </p:txBody>
      </p:sp>
      <p:sp>
        <p:nvSpPr>
          <p:cNvPr id="42" name="TextBox 41"/>
          <p:cNvSpPr txBox="1"/>
          <p:nvPr/>
        </p:nvSpPr>
        <p:spPr>
          <a:xfrm>
            <a:off x="1204232" y="3430529"/>
            <a:ext cx="8935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서버</a:t>
            </a:r>
            <a:endParaRPr lang="ko-KR" altLang="en-US" sz="2400" dirty="0"/>
          </a:p>
        </p:txBody>
      </p:sp>
      <p:sp>
        <p:nvSpPr>
          <p:cNvPr id="43" name="TextBox 42"/>
          <p:cNvSpPr txBox="1"/>
          <p:nvPr/>
        </p:nvSpPr>
        <p:spPr>
          <a:xfrm>
            <a:off x="3713269" y="3096423"/>
            <a:ext cx="17565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사용자 </a:t>
            </a:r>
            <a:r>
              <a:rPr lang="en-US" altLang="ko-KR" sz="2400" dirty="0" smtClean="0"/>
              <a:t>APP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717632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36104" y="69575"/>
            <a:ext cx="1861407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dirty="0" smtClean="0">
                <a:latin typeface="Bauhaus 93" panose="04030905020B02020C02" pitchFamily="82" charset="0"/>
                <a:ea typeface="HY견고딕" panose="02030600000101010101" pitchFamily="18" charset="-127"/>
              </a:rPr>
              <a:t>03</a:t>
            </a:r>
            <a:endParaRPr lang="ko-KR" altLang="en-US" dirty="0">
              <a:latin typeface="Bauhaus 93" panose="04030905020B02020C02" pitchFamily="82" charset="0"/>
              <a:ea typeface="HY견고딕" panose="02030600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95955" y="525153"/>
            <a:ext cx="545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/>
              <a:t>시스템 구조 설계</a:t>
            </a:r>
            <a:endParaRPr lang="ko-KR" altLang="en-US" sz="3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295955" y="1109928"/>
            <a:ext cx="42613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시스템 구조도 </a:t>
            </a:r>
            <a:r>
              <a:rPr lang="en-US" altLang="ko-KR" sz="2400" dirty="0" smtClean="0"/>
              <a:t>- </a:t>
            </a:r>
            <a:r>
              <a:rPr lang="ko-KR" altLang="en-US" sz="2400" dirty="0" smtClean="0"/>
              <a:t>키오스크</a:t>
            </a:r>
            <a:endParaRPr lang="ko-KR" altLang="en-US" sz="2400" dirty="0"/>
          </a:p>
        </p:txBody>
      </p:sp>
      <p:sp>
        <p:nvSpPr>
          <p:cNvPr id="60" name="직사각형 59"/>
          <p:cNvSpPr/>
          <p:nvPr/>
        </p:nvSpPr>
        <p:spPr>
          <a:xfrm>
            <a:off x="4008969" y="3966154"/>
            <a:ext cx="4137504" cy="165087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4316976" y="4306009"/>
            <a:ext cx="1385551" cy="86422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통신 모듈</a:t>
            </a:r>
            <a:endParaRPr lang="en-US" altLang="ko-KR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6557288" y="4311884"/>
            <a:ext cx="1275193" cy="86422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디스플레이</a:t>
            </a:r>
            <a:endParaRPr lang="en-US" altLang="ko-KR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3" name="직선 화살표 연결선 52"/>
          <p:cNvCxnSpPr/>
          <p:nvPr/>
        </p:nvCxnSpPr>
        <p:spPr>
          <a:xfrm>
            <a:off x="5836382" y="4737988"/>
            <a:ext cx="588169" cy="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/>
          <p:nvPr/>
        </p:nvCxnSpPr>
        <p:spPr>
          <a:xfrm>
            <a:off x="2861953" y="4737988"/>
            <a:ext cx="1390557" cy="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7" name="직사각형 66"/>
          <p:cNvSpPr/>
          <p:nvPr/>
        </p:nvSpPr>
        <p:spPr>
          <a:xfrm>
            <a:off x="1645634" y="4234759"/>
            <a:ext cx="1097825" cy="110177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처리</a:t>
            </a:r>
            <a:endParaRPr lang="en-US" altLang="ko-KR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API</a:t>
            </a:r>
          </a:p>
        </p:txBody>
      </p:sp>
      <p:cxnSp>
        <p:nvCxnSpPr>
          <p:cNvPr id="68" name="직선 화살표 연결선 67"/>
          <p:cNvCxnSpPr/>
          <p:nvPr/>
        </p:nvCxnSpPr>
        <p:spPr>
          <a:xfrm>
            <a:off x="7968343" y="4737988"/>
            <a:ext cx="593766" cy="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8675367" y="4568867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사용자</a:t>
            </a:r>
            <a:endParaRPr lang="ko-KR" altLang="en-US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1657509" y="3762610"/>
            <a:ext cx="8935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서버</a:t>
            </a:r>
            <a:endParaRPr lang="ko-KR" alt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4047794" y="3428504"/>
            <a:ext cx="17565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mtClean="0"/>
              <a:t>키오스크</a:t>
            </a:r>
            <a:endParaRPr lang="ko-KR" alt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2943731" y="4762010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/>
              <a:t>혼잡도 정보</a:t>
            </a:r>
            <a:endParaRPr lang="ko-KR" alt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1744308" y="2307562"/>
            <a:ext cx="56140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latin typeface="+mj-ea"/>
                <a:ea typeface="+mj-ea"/>
                <a:cs typeface="함초롬바탕" panose="02030604000101010101" pitchFamily="18" charset="-127"/>
              </a:rPr>
              <a:t>키오스크는 각 버스 정류장에 설치되고</a:t>
            </a:r>
            <a:r>
              <a:rPr lang="en-US" altLang="ko-KR" sz="1600" dirty="0" smtClean="0">
                <a:latin typeface="+mj-ea"/>
                <a:ea typeface="+mj-ea"/>
                <a:cs typeface="함초롬바탕" panose="02030604000101010101" pitchFamily="18" charset="-127"/>
              </a:rPr>
              <a:t>,</a:t>
            </a:r>
          </a:p>
          <a:p>
            <a:r>
              <a:rPr lang="ko-KR" altLang="en-US" sz="1600" dirty="0" smtClean="0">
                <a:latin typeface="+mj-ea"/>
                <a:ea typeface="+mj-ea"/>
                <a:cs typeface="함초롬바탕" panose="02030604000101010101" pitchFamily="18" charset="-127"/>
              </a:rPr>
              <a:t>해당 정류장에 대한 버스 혼잡도 정보를 수신하여 보여준다</a:t>
            </a:r>
            <a:r>
              <a:rPr lang="en-US" altLang="ko-KR" sz="1600" dirty="0" smtClean="0">
                <a:latin typeface="+mj-ea"/>
                <a:ea typeface="+mj-ea"/>
                <a:cs typeface="함초롬바탕" panose="02030604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21765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964096" y="616226"/>
            <a:ext cx="238539" cy="188843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1411356" y="1206500"/>
            <a:ext cx="13917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 smtClean="0"/>
              <a:t>목 차</a:t>
            </a:r>
            <a:endParaRPr lang="ko-KR" altLang="en-US" sz="40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1948069" y="2425148"/>
            <a:ext cx="1861407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dirty="0" smtClean="0">
                <a:latin typeface="Bauhaus 93" panose="04030905020B02020C02" pitchFamily="82" charset="0"/>
                <a:ea typeface="HY견고딕" panose="02030600000101010101" pitchFamily="18" charset="-127"/>
              </a:rPr>
              <a:t>01</a:t>
            </a:r>
            <a:endParaRPr lang="ko-KR" altLang="en-US" dirty="0">
              <a:latin typeface="Bauhaus 93" panose="04030905020B02020C02" pitchFamily="82" charset="0"/>
              <a:ea typeface="HY견고딕" panose="02030600000101010101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208103" y="2425148"/>
            <a:ext cx="1861407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dirty="0" smtClean="0">
                <a:latin typeface="Bauhaus 93" panose="04030905020B02020C02" pitchFamily="82" charset="0"/>
                <a:ea typeface="HY견고딕" panose="02030600000101010101" pitchFamily="18" charset="-127"/>
              </a:rPr>
              <a:t>02</a:t>
            </a:r>
            <a:endParaRPr lang="ko-KR" altLang="en-US" dirty="0">
              <a:latin typeface="Bauhaus 93" panose="04030905020B02020C02" pitchFamily="82" charset="0"/>
              <a:ea typeface="HY견고딕" panose="02030600000101010101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468137" y="2425148"/>
            <a:ext cx="1861407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dirty="0" smtClean="0">
                <a:latin typeface="Bauhaus 93" panose="04030905020B02020C02" pitchFamily="82" charset="0"/>
                <a:ea typeface="HY견고딕" panose="02030600000101010101" pitchFamily="18" charset="-127"/>
              </a:rPr>
              <a:t>03</a:t>
            </a:r>
            <a:endParaRPr lang="ko-KR" altLang="en-US" dirty="0">
              <a:latin typeface="Bauhaus 93" panose="04030905020B02020C02" pitchFamily="82" charset="0"/>
              <a:ea typeface="HY견고딕" panose="02030600000101010101" pitchFamily="18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893716" y="4167926"/>
            <a:ext cx="1818736" cy="11927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5250774" y="4167926"/>
            <a:ext cx="1818736" cy="11927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8510808" y="4167926"/>
            <a:ext cx="1818736" cy="11927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2116384" y="4505570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dirty="0" smtClean="0"/>
              <a:t>문제 정의</a:t>
            </a:r>
            <a:endParaRPr lang="ko-KR" altLang="en-US" sz="24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5430918" y="4505570"/>
            <a:ext cx="14157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dirty="0" smtClean="0"/>
              <a:t>요구사항</a:t>
            </a:r>
            <a:endParaRPr lang="en-US" altLang="ko-KR" sz="2400" b="1" dirty="0" smtClean="0"/>
          </a:p>
          <a:p>
            <a:pPr algn="ctr"/>
            <a:r>
              <a:rPr lang="ko-KR" altLang="en-US" sz="2400" b="1" dirty="0"/>
              <a:t>및</a:t>
            </a:r>
            <a:endParaRPr lang="en-US" altLang="ko-KR" sz="2400" b="1" dirty="0" smtClean="0"/>
          </a:p>
          <a:p>
            <a:pPr algn="ctr"/>
            <a:r>
              <a:rPr lang="ko-KR" altLang="en-US" sz="2400" b="1" dirty="0" smtClean="0"/>
              <a:t>해결방안</a:t>
            </a:r>
            <a:endParaRPr lang="ko-KR" altLang="en-US" sz="24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8468138" y="4505570"/>
            <a:ext cx="18325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dirty="0" smtClean="0"/>
              <a:t>시스템 구조</a:t>
            </a:r>
            <a:endParaRPr lang="en-US" altLang="ko-KR" sz="2400" b="1" dirty="0" smtClean="0"/>
          </a:p>
          <a:p>
            <a:pPr algn="ctr"/>
            <a:r>
              <a:rPr lang="ko-KR" altLang="en-US" sz="2400" b="1" dirty="0" smtClean="0"/>
              <a:t>설계 내용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863703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36104" y="69575"/>
            <a:ext cx="1861407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dirty="0" smtClean="0">
                <a:latin typeface="Bauhaus 93" panose="04030905020B02020C02" pitchFamily="82" charset="0"/>
                <a:ea typeface="HY견고딕" panose="02030600000101010101" pitchFamily="18" charset="-127"/>
              </a:rPr>
              <a:t>01</a:t>
            </a:r>
            <a:endParaRPr lang="ko-KR" altLang="en-US" dirty="0">
              <a:latin typeface="Bauhaus 93" panose="04030905020B02020C02" pitchFamily="82" charset="0"/>
              <a:ea typeface="HY견고딕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26380" y="762219"/>
            <a:ext cx="64504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/>
              <a:t>문제 정의</a:t>
            </a:r>
            <a:endParaRPr lang="ko-KR" altLang="en-US" sz="3200" b="1" dirty="0"/>
          </a:p>
        </p:txBody>
      </p:sp>
      <p:sp>
        <p:nvSpPr>
          <p:cNvPr id="8" name="직사각형 7"/>
          <p:cNvSpPr/>
          <p:nvPr/>
        </p:nvSpPr>
        <p:spPr>
          <a:xfrm>
            <a:off x="1749303" y="2708096"/>
            <a:ext cx="8620539" cy="2259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fontAlgn="base">
              <a:lnSpc>
                <a:spcPct val="160000"/>
              </a:lnSpc>
            </a:pPr>
            <a:r>
              <a:rPr lang="ko-KR" altLang="en-US" sz="2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사람들이 대중교통을 이용할 때 </a:t>
            </a:r>
            <a:r>
              <a:rPr lang="ko-KR" altLang="en-US" sz="3200" b="1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혼잡도 정보</a:t>
            </a:r>
            <a:r>
              <a:rPr lang="ko-KR" altLang="en-US" sz="2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를 몰라서 </a:t>
            </a:r>
            <a:endParaRPr lang="en-US" altLang="ko-KR" sz="2400" kern="0" dirty="0" smtClean="0">
              <a:solidFill>
                <a:srgbClr val="000000"/>
              </a:solidFill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pPr algn="r" fontAlgn="base">
              <a:lnSpc>
                <a:spcPct val="160000"/>
              </a:lnSpc>
            </a:pPr>
            <a:r>
              <a:rPr lang="ko-KR" altLang="en-US" sz="2400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어떤 </a:t>
            </a:r>
            <a:r>
              <a:rPr lang="ko-KR" altLang="en-US" sz="2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수단을 이용하는 것이 쾌적할지 알 수 없으므로 </a:t>
            </a:r>
            <a:endParaRPr lang="en-US" altLang="ko-KR" sz="2400" kern="0" dirty="0" smtClean="0">
              <a:solidFill>
                <a:srgbClr val="000000"/>
              </a:solidFill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pPr algn="r" fontAlgn="base">
              <a:lnSpc>
                <a:spcPct val="160000"/>
              </a:lnSpc>
            </a:pPr>
            <a:r>
              <a:rPr lang="ko-KR" altLang="en-US" sz="2400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이들의 </a:t>
            </a:r>
            <a:r>
              <a:rPr lang="ko-KR" altLang="en-US" sz="3200" b="1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결정을 돕는 방법</a:t>
            </a:r>
            <a:r>
              <a:rPr lang="ko-KR" altLang="en-US" sz="2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을 찾아야 한다</a:t>
            </a:r>
            <a:r>
              <a:rPr lang="en-US" altLang="ko-KR" sz="2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.</a:t>
            </a:r>
            <a:endParaRPr lang="ko-KR" altLang="en-US" sz="2400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07140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36104" y="69575"/>
            <a:ext cx="1861407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dirty="0" smtClean="0">
                <a:latin typeface="Bauhaus 93" panose="04030905020B02020C02" pitchFamily="82" charset="0"/>
                <a:ea typeface="HY견고딕" panose="02030600000101010101" pitchFamily="18" charset="-127"/>
              </a:rPr>
              <a:t>02</a:t>
            </a:r>
            <a:endParaRPr lang="ko-KR" altLang="en-US" dirty="0">
              <a:latin typeface="Bauhaus 93" panose="04030905020B02020C02" pitchFamily="82" charset="0"/>
              <a:ea typeface="HY견고딕" panose="02030600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95955" y="525153"/>
            <a:ext cx="64504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/>
              <a:t>요구사항 및 해결방안</a:t>
            </a:r>
            <a:endParaRPr lang="ko-KR" altLang="en-US" sz="3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295955" y="1109928"/>
            <a:ext cx="57547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기능적 요구사항 </a:t>
            </a:r>
            <a:r>
              <a:rPr lang="en-US" altLang="ko-KR" sz="2400" dirty="0" smtClean="0"/>
              <a:t>- 1</a:t>
            </a:r>
            <a:endParaRPr lang="ko-KR" alt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1070467" y="2101101"/>
            <a:ext cx="51844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28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정확한 버스 </a:t>
            </a:r>
            <a:r>
              <a:rPr lang="ko-KR" altLang="en-US" sz="2800" dirty="0" err="1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승하차</a:t>
            </a:r>
            <a:r>
              <a:rPr lang="ko-KR" altLang="en-US" sz="28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인원 파악</a:t>
            </a:r>
            <a:endParaRPr lang="en-US" altLang="ko-KR" sz="2800" dirty="0" smtClean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11" name="위로 굽은 화살표 10"/>
          <p:cNvSpPr/>
          <p:nvPr/>
        </p:nvSpPr>
        <p:spPr>
          <a:xfrm rot="5400000">
            <a:off x="2541334" y="2989056"/>
            <a:ext cx="423505" cy="423507"/>
          </a:xfrm>
          <a:prstGeom prst="bentUpArrow">
            <a:avLst>
              <a:gd name="adj1" fmla="val 24757"/>
              <a:gd name="adj2" fmla="val 23933"/>
              <a:gd name="adj3" fmla="val 25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3031166" y="2760542"/>
            <a:ext cx="7213600" cy="880533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교통 카드나 출입 센서를 사용</a:t>
            </a:r>
            <a:endParaRPr lang="en-US" altLang="ko-KR" sz="2800" b="1" dirty="0">
              <a:solidFill>
                <a:schemeClr val="tx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70467" y="4378247"/>
            <a:ext cx="64508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28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날짜</a:t>
            </a:r>
            <a:r>
              <a:rPr lang="en-US" altLang="ko-KR" sz="28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28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시간 별로 데이터를 분류 및 저장</a:t>
            </a:r>
            <a:endParaRPr lang="en-US" altLang="ko-KR" sz="28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14" name="위로 굽은 화살표 13"/>
          <p:cNvSpPr/>
          <p:nvPr/>
        </p:nvSpPr>
        <p:spPr>
          <a:xfrm rot="5400000">
            <a:off x="2541334" y="5266202"/>
            <a:ext cx="423505" cy="423507"/>
          </a:xfrm>
          <a:prstGeom prst="bentUpArrow">
            <a:avLst>
              <a:gd name="adj1" fmla="val 24757"/>
              <a:gd name="adj2" fmla="val 23933"/>
              <a:gd name="adj3" fmla="val 25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3031166" y="5037688"/>
            <a:ext cx="7213600" cy="880533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 smtClean="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중앙 서버에 데이터 저장</a:t>
            </a:r>
            <a:endParaRPr lang="en-US" altLang="ko-KR" sz="2800" b="1" dirty="0">
              <a:solidFill>
                <a:schemeClr val="tx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63807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36104" y="69575"/>
            <a:ext cx="1861407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dirty="0" smtClean="0">
                <a:latin typeface="Bauhaus 93" panose="04030905020B02020C02" pitchFamily="82" charset="0"/>
                <a:ea typeface="HY견고딕" panose="02030600000101010101" pitchFamily="18" charset="-127"/>
              </a:rPr>
              <a:t>02</a:t>
            </a:r>
            <a:endParaRPr lang="ko-KR" altLang="en-US" dirty="0">
              <a:latin typeface="Bauhaus 93" panose="04030905020B02020C02" pitchFamily="82" charset="0"/>
              <a:ea typeface="HY견고딕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95955" y="1109928"/>
            <a:ext cx="57547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기능적 요구사항 </a:t>
            </a:r>
            <a:r>
              <a:rPr lang="en-US" altLang="ko-KR" sz="2400" dirty="0" smtClean="0"/>
              <a:t>- 2</a:t>
            </a:r>
            <a:endParaRPr lang="ko-KR" alt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1070467" y="2101101"/>
            <a:ext cx="73693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28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시간</a:t>
            </a:r>
            <a:r>
              <a:rPr lang="en-US" altLang="ko-KR" sz="28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28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정류장</a:t>
            </a:r>
            <a:r>
              <a:rPr lang="en-US" altLang="ko-KR" sz="28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28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특정 버스 별 예상 혼잡도 제공</a:t>
            </a:r>
            <a:endParaRPr lang="en-US" altLang="ko-KR" sz="2800" dirty="0" smtClean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11" name="위로 굽은 화살표 10"/>
          <p:cNvSpPr/>
          <p:nvPr/>
        </p:nvSpPr>
        <p:spPr>
          <a:xfrm rot="5400000">
            <a:off x="2541334" y="2989056"/>
            <a:ext cx="423505" cy="423507"/>
          </a:xfrm>
          <a:prstGeom prst="bentUpArrow">
            <a:avLst>
              <a:gd name="adj1" fmla="val 24757"/>
              <a:gd name="adj2" fmla="val 23933"/>
              <a:gd name="adj3" fmla="val 25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3031166" y="2760542"/>
            <a:ext cx="7213600" cy="880533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누적 데이터를 이용해 예상 혼잡도를 계산하여 제공</a:t>
            </a:r>
            <a:endParaRPr lang="en-US" altLang="ko-KR" sz="2400" b="1" dirty="0">
              <a:solidFill>
                <a:schemeClr val="tx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70467" y="4378247"/>
            <a:ext cx="51844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28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혼잡도 고려 추천 길 찾기 제공</a:t>
            </a:r>
            <a:endParaRPr lang="en-US" altLang="ko-KR" sz="28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14" name="위로 굽은 화살표 13"/>
          <p:cNvSpPr/>
          <p:nvPr/>
        </p:nvSpPr>
        <p:spPr>
          <a:xfrm rot="5400000">
            <a:off x="2541334" y="5266202"/>
            <a:ext cx="423505" cy="423507"/>
          </a:xfrm>
          <a:prstGeom prst="bentUpArrow">
            <a:avLst>
              <a:gd name="adj1" fmla="val 24757"/>
              <a:gd name="adj2" fmla="val 23933"/>
              <a:gd name="adj3" fmla="val 25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3031166" y="5037688"/>
            <a:ext cx="7213600" cy="129537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기존의 제품을 본 시스템에 적용</a:t>
            </a:r>
            <a:r>
              <a:rPr lang="en-US" altLang="ko-KR" sz="2400" b="1" dirty="0" smtClean="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</a:t>
            </a:r>
            <a:r>
              <a:rPr lang="ko-KR" altLang="en-US" sz="2400" b="1" dirty="0" smtClean="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endParaRPr lang="en-US" altLang="ko-KR" sz="2400" b="1" dirty="0" smtClean="0">
              <a:solidFill>
                <a:schemeClr val="tx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 b="1" dirty="0" smtClean="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기존의 누적된 정보를 분석하여 최적의 경로 추천</a:t>
            </a:r>
            <a:endParaRPr lang="en-US" altLang="ko-KR" sz="2400" b="1" dirty="0">
              <a:solidFill>
                <a:schemeClr val="tx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295955" y="525153"/>
            <a:ext cx="64504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/>
              <a:t>요구사항 및 해결방안</a:t>
            </a: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821046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36104" y="69575"/>
            <a:ext cx="1861407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dirty="0" smtClean="0">
                <a:latin typeface="Bauhaus 93" panose="04030905020B02020C02" pitchFamily="82" charset="0"/>
                <a:ea typeface="HY견고딕" panose="02030600000101010101" pitchFamily="18" charset="-127"/>
              </a:rPr>
              <a:t>02</a:t>
            </a:r>
            <a:endParaRPr lang="ko-KR" altLang="en-US" dirty="0">
              <a:latin typeface="Bauhaus 93" panose="04030905020B02020C02" pitchFamily="82" charset="0"/>
              <a:ea typeface="HY견고딕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95955" y="1109928"/>
            <a:ext cx="57547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비기능적 요구사항 </a:t>
            </a:r>
            <a:r>
              <a:rPr lang="en-US" altLang="ko-KR" sz="2400" dirty="0" smtClean="0"/>
              <a:t>- 1</a:t>
            </a:r>
            <a:endParaRPr lang="ko-KR" alt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1070467" y="2101101"/>
            <a:ext cx="47259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28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예상 추천 정확도 </a:t>
            </a:r>
            <a:r>
              <a:rPr lang="en-US" altLang="ko-KR" sz="28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90% </a:t>
            </a:r>
            <a:r>
              <a:rPr lang="ko-KR" altLang="en-US" sz="28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이상</a:t>
            </a:r>
            <a:endParaRPr lang="en-US" altLang="ko-KR" sz="2800" dirty="0" smtClean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8" name="위로 굽은 화살표 7"/>
          <p:cNvSpPr/>
          <p:nvPr/>
        </p:nvSpPr>
        <p:spPr>
          <a:xfrm rot="5400000">
            <a:off x="2541334" y="2989056"/>
            <a:ext cx="423505" cy="423507"/>
          </a:xfrm>
          <a:prstGeom prst="bentUpArrow">
            <a:avLst>
              <a:gd name="adj1" fmla="val 24757"/>
              <a:gd name="adj2" fmla="val 23933"/>
              <a:gd name="adj3" fmla="val 25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3031166" y="2760541"/>
            <a:ext cx="7213600" cy="1617705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특정 정류장에서 사용자가 급증하는 경우가 </a:t>
            </a:r>
            <a:endParaRPr lang="en-US" altLang="ko-KR" sz="2400" b="1" dirty="0" smtClean="0">
              <a:solidFill>
                <a:schemeClr val="tx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 b="1" dirty="0" smtClean="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생길 수 있으므로 누적 데이터를 사용하여 </a:t>
            </a:r>
            <a:endParaRPr lang="en-US" altLang="ko-KR" sz="2400" b="1" dirty="0" smtClean="0">
              <a:solidFill>
                <a:schemeClr val="tx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 b="1" dirty="0" smtClean="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해당 시간대에 대한 통계 정보도 활용하여 추천</a:t>
            </a:r>
            <a:endParaRPr lang="en-US" altLang="ko-KR" sz="2400" b="1" dirty="0">
              <a:solidFill>
                <a:schemeClr val="tx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70467" y="4378247"/>
            <a:ext cx="47259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28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승객 수의 오차율 </a:t>
            </a:r>
            <a:r>
              <a:rPr lang="en-US" altLang="ko-KR" sz="28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10% </a:t>
            </a:r>
            <a:r>
              <a:rPr lang="ko-KR" altLang="en-US" sz="28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이내</a:t>
            </a:r>
            <a:endParaRPr lang="en-US" altLang="ko-KR" sz="28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11" name="위로 굽은 화살표 10"/>
          <p:cNvSpPr/>
          <p:nvPr/>
        </p:nvSpPr>
        <p:spPr>
          <a:xfrm rot="5400000">
            <a:off x="2541334" y="5266202"/>
            <a:ext cx="423505" cy="423507"/>
          </a:xfrm>
          <a:prstGeom prst="bentUpArrow">
            <a:avLst>
              <a:gd name="adj1" fmla="val 24757"/>
              <a:gd name="adj2" fmla="val 23933"/>
              <a:gd name="adj3" fmla="val 25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3031166" y="5037688"/>
            <a:ext cx="7213600" cy="129537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기존에 시판되는 출입 센서들을 테스트하여</a:t>
            </a:r>
            <a:r>
              <a:rPr lang="en-US" altLang="ko-KR" sz="2400" b="1" dirty="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endParaRPr lang="en-US" altLang="ko-KR" sz="2400" b="1" dirty="0" smtClean="0">
              <a:solidFill>
                <a:schemeClr val="tx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 b="1" dirty="0" smtClean="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해당 오차 범위 이내의 제품 선정</a:t>
            </a:r>
            <a:endParaRPr lang="en-US" altLang="ko-KR" sz="2400" b="1" dirty="0">
              <a:solidFill>
                <a:schemeClr val="tx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295955" y="525153"/>
            <a:ext cx="64504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/>
              <a:t>요구사항 및 해결방안</a:t>
            </a: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426949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36104" y="69575"/>
            <a:ext cx="1861407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dirty="0" smtClean="0">
                <a:latin typeface="Bauhaus 93" panose="04030905020B02020C02" pitchFamily="82" charset="0"/>
                <a:ea typeface="HY견고딕" panose="02030600000101010101" pitchFamily="18" charset="-127"/>
              </a:rPr>
              <a:t>02</a:t>
            </a:r>
            <a:endParaRPr lang="ko-KR" altLang="en-US" dirty="0">
              <a:latin typeface="Bauhaus 93" panose="04030905020B02020C02" pitchFamily="82" charset="0"/>
              <a:ea typeface="HY견고딕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95955" y="1109928"/>
            <a:ext cx="57547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비기능적 요구사항 </a:t>
            </a:r>
            <a:r>
              <a:rPr lang="en-US" altLang="ko-KR" sz="2400" dirty="0" smtClean="0"/>
              <a:t>- 2</a:t>
            </a:r>
            <a:endParaRPr lang="ko-KR" alt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1070467" y="2101101"/>
            <a:ext cx="44278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28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정보 갱신 시간 </a:t>
            </a:r>
            <a:r>
              <a:rPr lang="en-US" altLang="ko-KR" sz="28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10</a:t>
            </a:r>
            <a:r>
              <a:rPr lang="ko-KR" altLang="en-US" sz="28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초 이내</a:t>
            </a:r>
            <a:endParaRPr lang="en-US" altLang="ko-KR" sz="2800" dirty="0" smtClean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8" name="위로 굽은 화살표 7"/>
          <p:cNvSpPr/>
          <p:nvPr/>
        </p:nvSpPr>
        <p:spPr>
          <a:xfrm rot="5400000">
            <a:off x="2541334" y="2989056"/>
            <a:ext cx="423505" cy="423507"/>
          </a:xfrm>
          <a:prstGeom prst="bentUpArrow">
            <a:avLst>
              <a:gd name="adj1" fmla="val 24757"/>
              <a:gd name="adj2" fmla="val 23933"/>
              <a:gd name="adj3" fmla="val 25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3031166" y="2760542"/>
            <a:ext cx="7213600" cy="115604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정류장에서 승객의 승</a:t>
            </a:r>
            <a:r>
              <a:rPr lang="en-US" altLang="ko-KR" sz="2400" b="1" dirty="0" smtClean="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</a:t>
            </a:r>
            <a:r>
              <a:rPr lang="ko-KR" altLang="en-US" sz="2400" b="1" dirty="0" smtClean="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하차가 완료되면</a:t>
            </a:r>
            <a:endParaRPr lang="en-US" altLang="ko-KR" sz="2400" b="1" dirty="0" smtClean="0">
              <a:solidFill>
                <a:schemeClr val="tx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 b="1" dirty="0" smtClean="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결과를 중앙 서버로 즉시 전송</a:t>
            </a:r>
            <a:endParaRPr lang="en-US" altLang="ko-KR" sz="2400" b="1" dirty="0">
              <a:solidFill>
                <a:schemeClr val="tx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70467" y="4378247"/>
            <a:ext cx="69236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28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시스템에 오류 발생시 인지가 가능해야 함</a:t>
            </a:r>
            <a:endParaRPr lang="en-US" altLang="ko-KR" sz="28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11" name="위로 굽은 화살표 10"/>
          <p:cNvSpPr/>
          <p:nvPr/>
        </p:nvSpPr>
        <p:spPr>
          <a:xfrm rot="5400000">
            <a:off x="2541334" y="5266202"/>
            <a:ext cx="423505" cy="423507"/>
          </a:xfrm>
          <a:prstGeom prst="bentUpArrow">
            <a:avLst>
              <a:gd name="adj1" fmla="val 24757"/>
              <a:gd name="adj2" fmla="val 23933"/>
              <a:gd name="adj3" fmla="val 25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3031166" y="5037688"/>
            <a:ext cx="7213600" cy="1210712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400" b="1" dirty="0" smtClean="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특정 </a:t>
            </a:r>
            <a:r>
              <a:rPr lang="ko-KR" altLang="en-US" sz="2400" b="1" dirty="0" err="1" smtClean="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버스로부터</a:t>
            </a:r>
            <a:r>
              <a:rPr lang="ko-KR" altLang="en-US" sz="2400" b="1" dirty="0" smtClean="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일정 시간 이상 데이터가 수신되지 않을 경우</a:t>
            </a:r>
            <a:r>
              <a:rPr lang="en-US" altLang="ko-KR" sz="2400" b="1" dirty="0" smtClean="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2400" b="1" dirty="0" smtClean="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해당 버스에 대한 오류 표시 제공</a:t>
            </a:r>
            <a:endParaRPr lang="en-US" altLang="ko-KR" sz="2400" b="1" dirty="0">
              <a:solidFill>
                <a:schemeClr val="tx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295955" y="525153"/>
            <a:ext cx="64504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/>
              <a:t>요구사항 및 해결방안</a:t>
            </a: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85120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36104" y="69575"/>
            <a:ext cx="1861407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dirty="0" smtClean="0">
                <a:latin typeface="Bauhaus 93" panose="04030905020B02020C02" pitchFamily="82" charset="0"/>
                <a:ea typeface="HY견고딕" panose="02030600000101010101" pitchFamily="18" charset="-127"/>
              </a:rPr>
              <a:t>03</a:t>
            </a:r>
            <a:endParaRPr lang="ko-KR" altLang="en-US" dirty="0">
              <a:latin typeface="Bauhaus 93" panose="04030905020B02020C02" pitchFamily="82" charset="0"/>
              <a:ea typeface="HY견고딕" panose="02030600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95955" y="525153"/>
            <a:ext cx="64504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/>
              <a:t>시스템 구조 설계</a:t>
            </a:r>
            <a:endParaRPr lang="ko-KR" altLang="en-US" sz="3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295955" y="1109928"/>
            <a:ext cx="57547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시스템 구조도</a:t>
            </a:r>
            <a:endParaRPr lang="ko-KR" altLang="en-US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2747884" y="2925312"/>
            <a:ext cx="17311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승객 계수 정보</a:t>
            </a:r>
            <a:endParaRPr lang="en-US" altLang="ko-KR" sz="1400" dirty="0" smtClean="0"/>
          </a:p>
          <a:p>
            <a:r>
              <a:rPr lang="ko-KR" altLang="en-US" sz="1400" dirty="0" smtClean="0"/>
              <a:t>버스 위치 정보</a:t>
            </a:r>
            <a:endParaRPr lang="ko-KR" alt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4706789" y="3712973"/>
            <a:ext cx="86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서버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940966" y="2365066"/>
            <a:ext cx="18248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모바일 </a:t>
            </a:r>
            <a:r>
              <a:rPr lang="en-US" altLang="ko-KR" dirty="0" smtClean="0"/>
              <a:t>APP</a:t>
            </a:r>
          </a:p>
          <a:p>
            <a:pPr algn="ctr"/>
            <a:r>
              <a:rPr lang="ko-KR" altLang="en-US" sz="1400" dirty="0" smtClean="0"/>
              <a:t>혼잡도 정보를</a:t>
            </a:r>
            <a:endParaRPr lang="en-US" altLang="ko-KR" sz="1400" dirty="0" smtClean="0"/>
          </a:p>
          <a:p>
            <a:pPr algn="ctr"/>
            <a:r>
              <a:rPr lang="en-US" altLang="ko-KR" sz="1400" dirty="0" smtClean="0"/>
              <a:t> </a:t>
            </a:r>
            <a:r>
              <a:rPr lang="ko-KR" altLang="en-US" sz="1400" dirty="0" smtClean="0"/>
              <a:t>활용하여</a:t>
            </a:r>
            <a:endParaRPr lang="en-US" altLang="ko-KR" sz="1400" dirty="0" smtClean="0"/>
          </a:p>
          <a:p>
            <a:pPr algn="ctr"/>
            <a:r>
              <a:rPr lang="ko-KR" altLang="en-US" sz="1400" b="1" dirty="0" smtClean="0"/>
              <a:t>추천 경로 </a:t>
            </a:r>
            <a:r>
              <a:rPr lang="ko-KR" altLang="en-US" sz="1400" b="1" dirty="0"/>
              <a:t>탐</a:t>
            </a:r>
            <a:r>
              <a:rPr lang="ko-KR" altLang="en-US" sz="1400" b="1" dirty="0" smtClean="0"/>
              <a:t>색</a:t>
            </a:r>
            <a:endParaRPr lang="ko-KR" altLang="en-US" sz="14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7510068" y="5309073"/>
            <a:ext cx="2936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키오스크 </a:t>
            </a:r>
            <a:r>
              <a:rPr lang="en-US" altLang="ko-KR" dirty="0" smtClean="0"/>
              <a:t>(</a:t>
            </a:r>
            <a:r>
              <a:rPr lang="ko-KR" altLang="en-US" dirty="0" smtClean="0"/>
              <a:t>버스 정류장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120384" y="2027703"/>
            <a:ext cx="17291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u="sng" dirty="0" smtClean="0"/>
              <a:t>혼잡도</a:t>
            </a:r>
            <a:r>
              <a:rPr lang="en-US" altLang="ko-KR" sz="1400" u="sng" dirty="0" smtClean="0"/>
              <a:t> </a:t>
            </a:r>
            <a:r>
              <a:rPr lang="ko-KR" altLang="en-US" sz="1400" u="sng" dirty="0" smtClean="0"/>
              <a:t>정보</a:t>
            </a:r>
            <a:r>
              <a:rPr lang="en-US" altLang="ko-KR" sz="1400" u="sng" dirty="0" smtClean="0"/>
              <a:t>*</a:t>
            </a:r>
            <a:r>
              <a:rPr lang="ko-KR" altLang="en-US" sz="1400" u="sng" dirty="0" smtClean="0"/>
              <a:t> </a:t>
            </a:r>
            <a:r>
              <a:rPr lang="ko-KR" altLang="en-US" sz="1400" dirty="0" smtClean="0"/>
              <a:t> </a:t>
            </a:r>
            <a:endParaRPr lang="en-US" altLang="ko-KR" sz="1400" dirty="0" smtClean="0"/>
          </a:p>
          <a:p>
            <a:r>
              <a:rPr lang="ko-KR" altLang="en-US" sz="1400" dirty="0" smtClean="0"/>
              <a:t>노선 정보 제공</a:t>
            </a:r>
            <a:endParaRPr lang="ko-KR" altLang="en-US" sz="1400" dirty="0"/>
          </a:p>
        </p:txBody>
      </p:sp>
      <p:sp>
        <p:nvSpPr>
          <p:cNvPr id="27" name="TextBox 26"/>
          <p:cNvSpPr txBox="1"/>
          <p:nvPr/>
        </p:nvSpPr>
        <p:spPr>
          <a:xfrm>
            <a:off x="6442604" y="1493647"/>
            <a:ext cx="12048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정보 요청</a:t>
            </a:r>
            <a:endParaRPr lang="ko-KR" altLang="en-US" sz="1400" dirty="0"/>
          </a:p>
        </p:txBody>
      </p:sp>
      <p:sp>
        <p:nvSpPr>
          <p:cNvPr id="29" name="TextBox 28"/>
          <p:cNvSpPr txBox="1"/>
          <p:nvPr/>
        </p:nvSpPr>
        <p:spPr>
          <a:xfrm>
            <a:off x="5888737" y="4342274"/>
            <a:ext cx="21924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혼잡도 정보 실시간 제공</a:t>
            </a:r>
            <a:endParaRPr lang="ko-KR" altLang="en-US" sz="1400" dirty="0"/>
          </a:p>
        </p:txBody>
      </p:sp>
      <p:pic>
        <p:nvPicPr>
          <p:cNvPr id="1030" name="Picture 6" descr="C:\Users\YGKIM\Desktop\컴시설\server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5916" y="2047241"/>
            <a:ext cx="17145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YGKIM\Desktop\컴시설\smart_phon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639" y="987944"/>
            <a:ext cx="852995" cy="1320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:\Users\YGKIM\Desktop\컴시설\bus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166" y="2089652"/>
            <a:ext cx="2185159" cy="1456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그룹 11"/>
          <p:cNvGrpSpPr/>
          <p:nvPr/>
        </p:nvGrpSpPr>
        <p:grpSpPr>
          <a:xfrm rot="1668370">
            <a:off x="1427619" y="1655456"/>
            <a:ext cx="1659392" cy="1659392"/>
            <a:chOff x="4656701" y="2156368"/>
            <a:chExt cx="2504661" cy="2504661"/>
          </a:xfrm>
          <a:solidFill>
            <a:schemeClr val="accent1">
              <a:alpha val="30000"/>
            </a:schemeClr>
          </a:solidFill>
        </p:grpSpPr>
        <p:sp>
          <p:nvSpPr>
            <p:cNvPr id="3" name="막힌 원호 2"/>
            <p:cNvSpPr/>
            <p:nvPr/>
          </p:nvSpPr>
          <p:spPr>
            <a:xfrm rot="2123879">
              <a:off x="4656701" y="2156368"/>
              <a:ext cx="2504661" cy="2504661"/>
            </a:xfrm>
            <a:prstGeom prst="blockArc">
              <a:avLst>
                <a:gd name="adj1" fmla="val 10800000"/>
                <a:gd name="adj2" fmla="val 17628376"/>
                <a:gd name="adj3" fmla="val 575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막힌 원호 6"/>
            <p:cNvSpPr/>
            <p:nvPr/>
          </p:nvSpPr>
          <p:spPr>
            <a:xfrm rot="1717769">
              <a:off x="5019695" y="2468286"/>
              <a:ext cx="1778672" cy="1868124"/>
            </a:xfrm>
            <a:prstGeom prst="blockArc">
              <a:avLst>
                <a:gd name="adj1" fmla="val 11160152"/>
                <a:gd name="adj2" fmla="val 18504781"/>
                <a:gd name="adj3" fmla="val 782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막힌 원호 7"/>
            <p:cNvSpPr/>
            <p:nvPr/>
          </p:nvSpPr>
          <p:spPr>
            <a:xfrm rot="2430354">
              <a:off x="5307201" y="2806869"/>
              <a:ext cx="1203660" cy="1203660"/>
            </a:xfrm>
            <a:prstGeom prst="blockArc">
              <a:avLst>
                <a:gd name="adj1" fmla="val 10573288"/>
                <a:gd name="adj2" fmla="val 17448005"/>
                <a:gd name="adj3" fmla="val 1060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10" name="직선 화살표 연결선 9"/>
          <p:cNvCxnSpPr/>
          <p:nvPr/>
        </p:nvCxnSpPr>
        <p:spPr>
          <a:xfrm>
            <a:off x="2775164" y="2818038"/>
            <a:ext cx="170385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/>
          <p:nvPr/>
        </p:nvCxnSpPr>
        <p:spPr>
          <a:xfrm>
            <a:off x="5999587" y="1918535"/>
            <a:ext cx="2090909" cy="441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/>
          <p:nvPr/>
        </p:nvCxnSpPr>
        <p:spPr>
          <a:xfrm>
            <a:off x="5999588" y="4194559"/>
            <a:ext cx="209090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그룹 33"/>
          <p:cNvGrpSpPr/>
          <p:nvPr/>
        </p:nvGrpSpPr>
        <p:grpSpPr>
          <a:xfrm>
            <a:off x="636104" y="4753899"/>
            <a:ext cx="2273400" cy="1801079"/>
            <a:chOff x="148907" y="4581345"/>
            <a:chExt cx="2273400" cy="1801079"/>
          </a:xfrm>
        </p:grpSpPr>
        <p:pic>
          <p:nvPicPr>
            <p:cNvPr id="1035" name="Picture 11" descr="C:\Users\YGKIM\Desktop\컴시설\people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8907" y="4606100"/>
              <a:ext cx="814262" cy="8142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7" name="Picture 11" descr="C:\Users\YGKIM\Desktop\컴시설\people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7613" y="5383496"/>
              <a:ext cx="814262" cy="8142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8" name="Picture 11" descr="C:\Users\YGKIM\Desktop\컴시설\people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569" y="5318031"/>
              <a:ext cx="814262" cy="8142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9" name="Picture 11" descr="C:\Users\YGKIM\Desktop\컴시설\people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3289" y="4581345"/>
              <a:ext cx="814262" cy="8142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0" name="Picture 11" descr="C:\Users\YGKIM\Desktop\컴시설\people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08045" y="5568162"/>
              <a:ext cx="814262" cy="8142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" name="Picture 11" descr="C:\Users\YGKIM\Desktop\컴시설\people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67969" y="4910900"/>
              <a:ext cx="814262" cy="8142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2" name="Picture 11" descr="C:\Users\YGKIM\Desktop\컴시설\people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2769" y="4613214"/>
              <a:ext cx="814262" cy="8142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3" name="Picture 11" descr="C:\Users\YGKIM\Desktop\컴시설\people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7935" y="4753900"/>
              <a:ext cx="814262" cy="8142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4" name="Picture 11" descr="C:\Users\YGKIM\Desktop\컴시설\people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7346" y="5013231"/>
              <a:ext cx="814262" cy="8142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5" name="Picture 11" descr="C:\Users\YGKIM\Desktop\컴시설\people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4069" y="3822015"/>
            <a:ext cx="1140758" cy="1470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11" descr="C:\Users\YGKIM\Desktop\컴시설\people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9657" y="1268586"/>
            <a:ext cx="1140759" cy="1407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9" name="직선 화살표 연결선 58"/>
          <p:cNvCxnSpPr/>
          <p:nvPr/>
        </p:nvCxnSpPr>
        <p:spPr>
          <a:xfrm flipH="1" flipV="1">
            <a:off x="1614959" y="3495075"/>
            <a:ext cx="7398" cy="1290693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868677" y="3434115"/>
            <a:ext cx="17584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버스</a:t>
            </a:r>
            <a:endParaRPr lang="en-US" altLang="ko-KR" dirty="0" smtClean="0"/>
          </a:p>
          <a:p>
            <a:r>
              <a:rPr lang="ko-KR" altLang="en-US" sz="1400" dirty="0" smtClean="0"/>
              <a:t> 승객 수 카운트 </a:t>
            </a:r>
            <a:endParaRPr lang="ko-KR" altLang="en-US" sz="1400" dirty="0"/>
          </a:p>
        </p:txBody>
      </p:sp>
      <p:cxnSp>
        <p:nvCxnSpPr>
          <p:cNvPr id="62" name="직선 화살표 연결선 61"/>
          <p:cNvCxnSpPr/>
          <p:nvPr/>
        </p:nvCxnSpPr>
        <p:spPr>
          <a:xfrm>
            <a:off x="9656064" y="1915174"/>
            <a:ext cx="1224865" cy="220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/>
          <p:nvPr/>
        </p:nvCxnSpPr>
        <p:spPr>
          <a:xfrm>
            <a:off x="9607537" y="4219151"/>
            <a:ext cx="1224865" cy="220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902525" y="4109215"/>
            <a:ext cx="8515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/>
              <a:t>승하차</a:t>
            </a:r>
            <a:endParaRPr lang="ko-KR" altLang="en-US" sz="1400" dirty="0"/>
          </a:p>
        </p:txBody>
      </p:sp>
      <p:sp>
        <p:nvSpPr>
          <p:cNvPr id="66" name="TextBox 65"/>
          <p:cNvSpPr txBox="1"/>
          <p:nvPr/>
        </p:nvSpPr>
        <p:spPr>
          <a:xfrm>
            <a:off x="9704444" y="1972112"/>
            <a:ext cx="14081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혼잡도</a:t>
            </a:r>
            <a:r>
              <a:rPr lang="en-US" altLang="ko-KR" sz="1400" b="1" dirty="0" smtClean="0"/>
              <a:t> </a:t>
            </a:r>
            <a:r>
              <a:rPr lang="ko-KR" altLang="en-US" sz="1400" b="1" dirty="0" smtClean="0"/>
              <a:t>정보</a:t>
            </a:r>
            <a:endParaRPr lang="en-US" altLang="ko-KR" sz="1400" b="1" dirty="0" smtClean="0"/>
          </a:p>
          <a:p>
            <a:r>
              <a:rPr lang="ko-KR" altLang="en-US" sz="1400" b="1" dirty="0" smtClean="0"/>
              <a:t>추천 경로</a:t>
            </a:r>
            <a:endParaRPr lang="ko-KR" altLang="en-US" sz="1400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9590856" y="4310585"/>
            <a:ext cx="14081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혼잡도</a:t>
            </a:r>
            <a:r>
              <a:rPr lang="en-US" altLang="ko-KR" sz="1400" b="1" dirty="0" smtClean="0"/>
              <a:t> </a:t>
            </a:r>
            <a:r>
              <a:rPr lang="ko-KR" altLang="en-US" sz="1400" b="1" dirty="0" smtClean="0"/>
              <a:t>정보</a:t>
            </a:r>
            <a:endParaRPr lang="en-US" altLang="ko-KR" sz="1400" b="1" dirty="0" smtClean="0"/>
          </a:p>
        </p:txBody>
      </p:sp>
      <p:sp>
        <p:nvSpPr>
          <p:cNvPr id="68" name="TextBox 67"/>
          <p:cNvSpPr txBox="1"/>
          <p:nvPr/>
        </p:nvSpPr>
        <p:spPr>
          <a:xfrm>
            <a:off x="10848912" y="2620503"/>
            <a:ext cx="86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사용</a:t>
            </a:r>
            <a:r>
              <a:rPr lang="ko-KR" altLang="en-US"/>
              <a:t>자</a:t>
            </a:r>
            <a:endParaRPr lang="ko-KR" alt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10785636" y="5290136"/>
            <a:ext cx="86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사용</a:t>
            </a:r>
            <a:r>
              <a:rPr lang="ko-KR" altLang="en-US" dirty="0"/>
              <a:t>자</a:t>
            </a:r>
          </a:p>
        </p:txBody>
      </p:sp>
      <p:pic>
        <p:nvPicPr>
          <p:cNvPr id="1026" name="Picture 2" descr="http://besticons.net/sites/default/files/bus-stop-icon-4982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5906" y="3735429"/>
            <a:ext cx="1434184" cy="1434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설명선 2 1"/>
          <p:cNvSpPr/>
          <p:nvPr/>
        </p:nvSpPr>
        <p:spPr>
          <a:xfrm>
            <a:off x="3613450" y="4926454"/>
            <a:ext cx="2386138" cy="1443858"/>
          </a:xfrm>
          <a:prstGeom prst="borderCallout2">
            <a:avLst>
              <a:gd name="adj1" fmla="val -2360"/>
              <a:gd name="adj2" fmla="val 48900"/>
              <a:gd name="adj3" fmla="val -52180"/>
              <a:gd name="adj4" fmla="val 88396"/>
              <a:gd name="adj5" fmla="val -188108"/>
              <a:gd name="adj6" fmla="val 106886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* </a:t>
            </a:r>
            <a:r>
              <a:rPr lang="ko-KR" altLang="en-US" dirty="0" smtClean="0">
                <a:solidFill>
                  <a:schemeClr val="tx1"/>
                </a:solidFill>
              </a:rPr>
              <a:t>혼잡도 정보란</a:t>
            </a:r>
            <a:r>
              <a:rPr lang="en-US" altLang="ko-KR" dirty="0" smtClean="0">
                <a:solidFill>
                  <a:schemeClr val="tx1"/>
                </a:solidFill>
              </a:rPr>
              <a:t>?</a:t>
            </a:r>
          </a:p>
          <a:p>
            <a:pPr algn="ctr"/>
            <a:endParaRPr lang="en-US" altLang="ko-KR" sz="16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해당 버스의 위치 정보</a:t>
            </a:r>
            <a:r>
              <a:rPr lang="en-US" altLang="ko-KR" sz="1600" dirty="0" smtClean="0">
                <a:solidFill>
                  <a:schemeClr val="tx1"/>
                </a:solidFill>
              </a:rPr>
              <a:t>,</a:t>
            </a: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 </a:t>
            </a:r>
            <a:r>
              <a:rPr lang="ko-KR" altLang="en-US" sz="1600" dirty="0" smtClean="0">
                <a:solidFill>
                  <a:schemeClr val="tx1"/>
                </a:solidFill>
              </a:rPr>
              <a:t>현재 승객 수</a:t>
            </a:r>
            <a:r>
              <a:rPr lang="en-US" altLang="ko-KR" sz="1600" dirty="0" smtClean="0">
                <a:solidFill>
                  <a:schemeClr val="tx1"/>
                </a:solidFill>
              </a:rPr>
              <a:t>,</a:t>
            </a:r>
          </a:p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종합 통계 계산 값</a:t>
            </a:r>
            <a:endParaRPr lang="en-US" altLang="ko-KR" sz="16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5350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36104" y="69575"/>
            <a:ext cx="1861407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dirty="0" smtClean="0">
                <a:latin typeface="Bauhaus 93" panose="04030905020B02020C02" pitchFamily="82" charset="0"/>
                <a:ea typeface="HY견고딕" panose="02030600000101010101" pitchFamily="18" charset="-127"/>
              </a:rPr>
              <a:t>03</a:t>
            </a:r>
            <a:endParaRPr lang="ko-KR" altLang="en-US" dirty="0">
              <a:latin typeface="Bauhaus 93" panose="04030905020B02020C02" pitchFamily="82" charset="0"/>
              <a:ea typeface="HY견고딕" panose="0203060000010101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79919" y="2563188"/>
            <a:ext cx="2043596" cy="2260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/>
          <p:cNvSpPr txBox="1"/>
          <p:nvPr/>
        </p:nvSpPr>
        <p:spPr>
          <a:xfrm>
            <a:off x="1254928" y="2015293"/>
            <a:ext cx="8935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버스</a:t>
            </a:r>
            <a:endParaRPr lang="ko-KR" altLang="en-US" sz="2400" dirty="0"/>
          </a:p>
        </p:txBody>
      </p:sp>
      <p:sp>
        <p:nvSpPr>
          <p:cNvPr id="91" name="직사각형 90"/>
          <p:cNvSpPr/>
          <p:nvPr/>
        </p:nvSpPr>
        <p:spPr>
          <a:xfrm>
            <a:off x="1077762" y="2880650"/>
            <a:ext cx="1196522" cy="50122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통신모듈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1077762" y="3912903"/>
            <a:ext cx="1196522" cy="50122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승하차 </a:t>
            </a:r>
            <a:endParaRPr lang="en-US" altLang="ko-KR" sz="1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감지 모듈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1091872" y="2565385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 송신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94" name="직선 화살표 연결선 93"/>
          <p:cNvCxnSpPr>
            <a:endCxn id="92" idx="1"/>
          </p:cNvCxnSpPr>
          <p:nvPr/>
        </p:nvCxnSpPr>
        <p:spPr>
          <a:xfrm flipV="1">
            <a:off x="636104" y="4163514"/>
            <a:ext cx="441658" cy="11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5" name="직선 화살표 연결선 94"/>
          <p:cNvCxnSpPr/>
          <p:nvPr/>
        </p:nvCxnSpPr>
        <p:spPr>
          <a:xfrm>
            <a:off x="2264219" y="3128509"/>
            <a:ext cx="857139" cy="27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161373" y="4003724"/>
            <a:ext cx="5927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승객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7" name="직선 화살표 연결선 86"/>
          <p:cNvCxnSpPr/>
          <p:nvPr/>
        </p:nvCxnSpPr>
        <p:spPr>
          <a:xfrm flipV="1">
            <a:off x="1632869" y="3516915"/>
            <a:ext cx="0" cy="3077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4" name="직사각형 113"/>
          <p:cNvSpPr/>
          <p:nvPr/>
        </p:nvSpPr>
        <p:spPr>
          <a:xfrm>
            <a:off x="3240199" y="2565385"/>
            <a:ext cx="4262321" cy="319860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TextBox 114"/>
          <p:cNvSpPr txBox="1"/>
          <p:nvPr/>
        </p:nvSpPr>
        <p:spPr>
          <a:xfrm>
            <a:off x="3328111" y="2038040"/>
            <a:ext cx="8935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서버</a:t>
            </a:r>
            <a:endParaRPr lang="ko-KR" altLang="en-US" sz="2400" dirty="0"/>
          </a:p>
        </p:txBody>
      </p:sp>
      <p:sp>
        <p:nvSpPr>
          <p:cNvPr id="100" name="직사각형 99"/>
          <p:cNvSpPr/>
          <p:nvPr/>
        </p:nvSpPr>
        <p:spPr>
          <a:xfrm>
            <a:off x="3417988" y="2891307"/>
            <a:ext cx="1058271" cy="48425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정보수집</a:t>
            </a:r>
            <a:endParaRPr lang="en-US" altLang="ko-KR" sz="1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모듈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03" name="직선 화살표 연결선 102"/>
          <p:cNvCxnSpPr>
            <a:endCxn id="118" idx="2"/>
          </p:cNvCxnSpPr>
          <p:nvPr/>
        </p:nvCxnSpPr>
        <p:spPr>
          <a:xfrm flipV="1">
            <a:off x="4497110" y="3150767"/>
            <a:ext cx="557642" cy="92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4" name="직선 화살표 연결선 103"/>
          <p:cNvCxnSpPr/>
          <p:nvPr/>
        </p:nvCxnSpPr>
        <p:spPr>
          <a:xfrm>
            <a:off x="6470301" y="3128509"/>
            <a:ext cx="2941" cy="758279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5" name="직사각형 104"/>
          <p:cNvSpPr/>
          <p:nvPr/>
        </p:nvSpPr>
        <p:spPr>
          <a:xfrm>
            <a:off x="5757686" y="3904386"/>
            <a:ext cx="1158905" cy="47846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처리 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API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2" name="원호 111"/>
          <p:cNvSpPr/>
          <p:nvPr/>
        </p:nvSpPr>
        <p:spPr>
          <a:xfrm rot="17880774">
            <a:off x="4328625" y="3716383"/>
            <a:ext cx="819276" cy="448085"/>
          </a:xfrm>
          <a:prstGeom prst="arc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원호 112"/>
          <p:cNvSpPr/>
          <p:nvPr/>
        </p:nvSpPr>
        <p:spPr>
          <a:xfrm rot="7462909">
            <a:off x="4464796" y="3446760"/>
            <a:ext cx="819276" cy="448085"/>
          </a:xfrm>
          <a:prstGeom prst="arc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원통 117"/>
          <p:cNvSpPr/>
          <p:nvPr/>
        </p:nvSpPr>
        <p:spPr>
          <a:xfrm>
            <a:off x="5054752" y="2770784"/>
            <a:ext cx="1161513" cy="759965"/>
          </a:xfrm>
          <a:prstGeom prst="ca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승하차 정보</a:t>
            </a:r>
            <a:endParaRPr lang="en-US" altLang="ko-KR" sz="1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DB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3" name="원통 122"/>
          <p:cNvSpPr/>
          <p:nvPr/>
        </p:nvSpPr>
        <p:spPr>
          <a:xfrm>
            <a:off x="5675847" y="4947636"/>
            <a:ext cx="1308149" cy="668679"/>
          </a:xfrm>
          <a:prstGeom prst="ca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노선정보</a:t>
            </a:r>
            <a:endParaRPr lang="en-US" altLang="ko-KR" sz="1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DB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4" name="직사각형 123"/>
          <p:cNvSpPr/>
          <p:nvPr/>
        </p:nvSpPr>
        <p:spPr>
          <a:xfrm>
            <a:off x="3417988" y="3997086"/>
            <a:ext cx="1142615" cy="110080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시간대별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요일별</a:t>
            </a:r>
          </a:p>
          <a:p>
            <a:pPr algn="ctr"/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통계 계산 모듈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33" name="직선 화살표 연결선 132"/>
          <p:cNvCxnSpPr/>
          <p:nvPr/>
        </p:nvCxnSpPr>
        <p:spPr>
          <a:xfrm flipV="1">
            <a:off x="6202510" y="3129884"/>
            <a:ext cx="278821" cy="9816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3" name="직사각형 152"/>
          <p:cNvSpPr/>
          <p:nvPr/>
        </p:nvSpPr>
        <p:spPr>
          <a:xfrm>
            <a:off x="8131754" y="2511712"/>
            <a:ext cx="3250659" cy="16327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4" name="TextBox 153"/>
          <p:cNvSpPr txBox="1"/>
          <p:nvPr/>
        </p:nvSpPr>
        <p:spPr>
          <a:xfrm>
            <a:off x="8255414" y="2027399"/>
            <a:ext cx="22582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모바일 </a:t>
            </a:r>
            <a:r>
              <a:rPr lang="en-US" altLang="ko-KR" sz="2400" dirty="0" smtClean="0"/>
              <a:t>APP</a:t>
            </a:r>
            <a:endParaRPr lang="ko-KR" alt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2295955" y="525153"/>
            <a:ext cx="545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/>
              <a:t>시스템 구조 설계</a:t>
            </a:r>
            <a:endParaRPr lang="ko-KR" altLang="en-US" sz="3200" b="1" dirty="0"/>
          </a:p>
        </p:txBody>
      </p:sp>
      <p:sp>
        <p:nvSpPr>
          <p:cNvPr id="139" name="직사각형 138"/>
          <p:cNvSpPr/>
          <p:nvPr/>
        </p:nvSpPr>
        <p:spPr>
          <a:xfrm>
            <a:off x="8272165" y="2701711"/>
            <a:ext cx="913446" cy="129537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통신</a:t>
            </a:r>
            <a:endParaRPr lang="en-US" altLang="ko-KR" sz="1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모듈</a:t>
            </a:r>
            <a:endParaRPr lang="en-US" altLang="ko-KR" sz="1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3" name="직사각형 182"/>
          <p:cNvSpPr/>
          <p:nvPr/>
        </p:nvSpPr>
        <p:spPr>
          <a:xfrm>
            <a:off x="9695159" y="3409354"/>
            <a:ext cx="773193" cy="50354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경로 </a:t>
            </a:r>
            <a:endParaRPr lang="en-US" altLang="ko-KR" sz="105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0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계산 모듈</a:t>
            </a:r>
            <a:endParaRPr lang="en-US" altLang="ko-KR" sz="105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2" name="직사각형 141"/>
          <p:cNvSpPr/>
          <p:nvPr/>
        </p:nvSpPr>
        <p:spPr>
          <a:xfrm>
            <a:off x="10728273" y="2727586"/>
            <a:ext cx="388656" cy="118531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UI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9603716" y="1659472"/>
            <a:ext cx="1752486" cy="3132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지도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Open API</a:t>
            </a:r>
          </a:p>
        </p:txBody>
      </p:sp>
      <p:cxnSp>
        <p:nvCxnSpPr>
          <p:cNvPr id="42" name="직선 화살표 연결선 41"/>
          <p:cNvCxnSpPr/>
          <p:nvPr/>
        </p:nvCxnSpPr>
        <p:spPr>
          <a:xfrm>
            <a:off x="10998902" y="2025685"/>
            <a:ext cx="6246" cy="6183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/>
          <p:nvPr/>
        </p:nvCxnSpPr>
        <p:spPr>
          <a:xfrm flipH="1" flipV="1">
            <a:off x="10844762" y="2025686"/>
            <a:ext cx="7986" cy="5908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/>
          <p:nvPr/>
        </p:nvCxnSpPr>
        <p:spPr>
          <a:xfrm>
            <a:off x="9388017" y="2812869"/>
            <a:ext cx="1125611" cy="15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/>
          <p:nvPr/>
        </p:nvCxnSpPr>
        <p:spPr>
          <a:xfrm flipH="1">
            <a:off x="9388017" y="2918786"/>
            <a:ext cx="113807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0" name="직사각형 59"/>
          <p:cNvSpPr/>
          <p:nvPr/>
        </p:nvSpPr>
        <p:spPr>
          <a:xfrm>
            <a:off x="8146029" y="4834538"/>
            <a:ext cx="3250659" cy="107171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/>
          <p:nvPr/>
        </p:nvSpPr>
        <p:spPr>
          <a:xfrm>
            <a:off x="8209529" y="5906682"/>
            <a:ext cx="19204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 smtClean="0"/>
              <a:t>키오스크</a:t>
            </a:r>
            <a:endParaRPr lang="ko-KR" altLang="en-US" sz="2400" dirty="0"/>
          </a:p>
        </p:txBody>
      </p:sp>
      <p:sp>
        <p:nvSpPr>
          <p:cNvPr id="63" name="직사각형 62"/>
          <p:cNvSpPr/>
          <p:nvPr/>
        </p:nvSpPr>
        <p:spPr>
          <a:xfrm>
            <a:off x="8272165" y="5174393"/>
            <a:ext cx="984768" cy="43798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통신 모듈</a:t>
            </a:r>
            <a:endParaRPr lang="en-US" altLang="ko-KR" sz="1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10109641" y="5174393"/>
            <a:ext cx="1126224" cy="43798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디스플레이</a:t>
            </a:r>
            <a:endParaRPr lang="en-US" altLang="ko-KR" sz="1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5" name="직선 화살표 연결선 64"/>
          <p:cNvCxnSpPr/>
          <p:nvPr/>
        </p:nvCxnSpPr>
        <p:spPr>
          <a:xfrm flipV="1">
            <a:off x="7225430" y="5502475"/>
            <a:ext cx="1062109" cy="26263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" name="직선 화살표 연결선 70"/>
          <p:cNvCxnSpPr/>
          <p:nvPr/>
        </p:nvCxnSpPr>
        <p:spPr>
          <a:xfrm>
            <a:off x="6936704" y="4340315"/>
            <a:ext cx="286143" cy="0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/>
          <p:nvPr/>
        </p:nvCxnSpPr>
        <p:spPr>
          <a:xfrm flipV="1">
            <a:off x="7222847" y="4340315"/>
            <a:ext cx="0" cy="1188423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/>
          <p:nvPr/>
        </p:nvCxnSpPr>
        <p:spPr>
          <a:xfrm flipV="1">
            <a:off x="9310686" y="5380257"/>
            <a:ext cx="762305" cy="1313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/>
          <p:nvPr/>
        </p:nvCxnSpPr>
        <p:spPr>
          <a:xfrm flipV="1">
            <a:off x="10493469" y="3614114"/>
            <a:ext cx="225904" cy="50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/>
          <p:nvPr/>
        </p:nvCxnSpPr>
        <p:spPr>
          <a:xfrm flipH="1">
            <a:off x="10481634" y="3709103"/>
            <a:ext cx="227132" cy="14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/>
          <p:nvPr/>
        </p:nvCxnSpPr>
        <p:spPr>
          <a:xfrm flipV="1">
            <a:off x="6337138" y="4478701"/>
            <a:ext cx="11527" cy="401922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5" name="직선 화살표 연결선 74"/>
          <p:cNvCxnSpPr/>
          <p:nvPr/>
        </p:nvCxnSpPr>
        <p:spPr>
          <a:xfrm>
            <a:off x="9303720" y="3619132"/>
            <a:ext cx="27403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6" name="직선 화살표 연결선 75"/>
          <p:cNvCxnSpPr/>
          <p:nvPr/>
        </p:nvCxnSpPr>
        <p:spPr>
          <a:xfrm flipH="1">
            <a:off x="9291885" y="3710587"/>
            <a:ext cx="24352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3" name="원호 82"/>
          <p:cNvSpPr/>
          <p:nvPr/>
        </p:nvSpPr>
        <p:spPr>
          <a:xfrm rot="17492122">
            <a:off x="7046434" y="3351887"/>
            <a:ext cx="1620922" cy="1626038"/>
          </a:xfrm>
          <a:prstGeom prst="arc">
            <a:avLst>
              <a:gd name="adj1" fmla="val 15893694"/>
              <a:gd name="adj2" fmla="val 0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원호 84"/>
          <p:cNvSpPr/>
          <p:nvPr/>
        </p:nvSpPr>
        <p:spPr>
          <a:xfrm rot="6688869">
            <a:off x="6651611" y="2550736"/>
            <a:ext cx="1620922" cy="1626038"/>
          </a:xfrm>
          <a:prstGeom prst="arc">
            <a:avLst>
              <a:gd name="adj1" fmla="val 15893694"/>
              <a:gd name="adj2" fmla="val 0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/>
          <p:cNvSpPr txBox="1"/>
          <p:nvPr/>
        </p:nvSpPr>
        <p:spPr>
          <a:xfrm>
            <a:off x="11396688" y="4099521"/>
            <a:ext cx="8594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사용자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6" name="직선 화살표 연결선 55"/>
          <p:cNvCxnSpPr/>
          <p:nvPr/>
        </p:nvCxnSpPr>
        <p:spPr>
          <a:xfrm>
            <a:off x="11767792" y="3293141"/>
            <a:ext cx="2941" cy="758279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/>
          <p:nvPr/>
        </p:nvCxnSpPr>
        <p:spPr>
          <a:xfrm>
            <a:off x="11175044" y="3294516"/>
            <a:ext cx="591078" cy="0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/>
          <p:nvPr/>
        </p:nvCxnSpPr>
        <p:spPr>
          <a:xfrm flipH="1" flipV="1">
            <a:off x="11765487" y="4474380"/>
            <a:ext cx="2305" cy="825361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/>
          <p:nvPr/>
        </p:nvCxnSpPr>
        <p:spPr>
          <a:xfrm>
            <a:off x="11303000" y="5299741"/>
            <a:ext cx="463122" cy="1375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2295955" y="1109928"/>
            <a:ext cx="57547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시스템 구조도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895572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</TotalTime>
  <Words>743</Words>
  <Application>Microsoft Office PowerPoint</Application>
  <PresentationFormat>사용자 지정</PresentationFormat>
  <Paragraphs>269</Paragraphs>
  <Slides>16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7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이재영</dc:creator>
  <cp:lastModifiedBy>YGKIM</cp:lastModifiedBy>
  <cp:revision>89</cp:revision>
  <dcterms:created xsi:type="dcterms:W3CDTF">2016-11-23T05:29:36Z</dcterms:created>
  <dcterms:modified xsi:type="dcterms:W3CDTF">2016-11-23T16:11:22Z</dcterms:modified>
</cp:coreProperties>
</file>