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8" r:id="rId5"/>
    <p:sldId id="319" r:id="rId6"/>
    <p:sldId id="320" r:id="rId7"/>
    <p:sldId id="284" r:id="rId8"/>
    <p:sldId id="321" r:id="rId9"/>
    <p:sldId id="314" r:id="rId10"/>
    <p:sldId id="322" r:id="rId11"/>
    <p:sldId id="323" r:id="rId12"/>
    <p:sldId id="324" r:id="rId13"/>
    <p:sldId id="325" r:id="rId14"/>
    <p:sldId id="316" r:id="rId15"/>
    <p:sldId id="326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4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6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8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4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AE4B-5D8C-4356-BBCC-289BD5AB5DBE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4AB2-EBF1-439E-9240-2D0E123CA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디지털 시스템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r>
              <a:rPr lang="en-US" altLang="ko-KR" dirty="0" smtClean="0"/>
              <a:t>8. </a:t>
            </a:r>
            <a:r>
              <a:rPr lang="ko-KR" altLang="en-US" dirty="0" err="1" smtClean="0"/>
              <a:t>부프로그램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9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부프로그램</a:t>
            </a:r>
            <a:r>
              <a:rPr lang="en-US" altLang="ko-KR" dirty="0" smtClean="0"/>
              <a:t>: function-return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1" dirty="0"/>
              <a:t>function</a:t>
            </a:r>
            <a:r>
              <a:rPr lang="ko-KR" altLang="ko-KR" sz="1600" dirty="0"/>
              <a:t>은 </a:t>
            </a:r>
            <a:r>
              <a:rPr lang="ko-KR" altLang="ko-KR" sz="1600" dirty="0" err="1"/>
              <a:t>함수선언과</a:t>
            </a:r>
            <a:r>
              <a:rPr lang="ko-KR" altLang="ko-KR" sz="1600" dirty="0"/>
              <a:t> </a:t>
            </a:r>
            <a:r>
              <a:rPr lang="ko-KR" altLang="ko-KR" sz="1600" dirty="0" err="1"/>
              <a:t>함수몸체로</a:t>
            </a:r>
            <a:r>
              <a:rPr lang="ko-KR" altLang="ko-KR" sz="1600" dirty="0"/>
              <a:t> </a:t>
            </a:r>
            <a:r>
              <a:rPr lang="ko-KR" altLang="ko-KR" sz="1600" dirty="0" smtClean="0"/>
              <a:t>정의</a:t>
            </a:r>
            <a:r>
              <a:rPr lang="en-US" altLang="ko-KR" sz="1600" dirty="0" smtClean="0"/>
              <a:t>, </a:t>
            </a:r>
            <a:r>
              <a:rPr lang="ko-KR" altLang="ko-KR" sz="1600" dirty="0"/>
              <a:t>지연</a:t>
            </a:r>
            <a:r>
              <a:rPr lang="en-US" altLang="ko-KR" sz="1600" b="1" dirty="0"/>
              <a:t>(delay)</a:t>
            </a:r>
            <a:r>
              <a:rPr lang="en-US" altLang="ko-KR" sz="1600" dirty="0"/>
              <a:t> </a:t>
            </a:r>
            <a:r>
              <a:rPr lang="ko-KR" altLang="ko-KR" sz="1600" dirty="0"/>
              <a:t>없이 계산의 결과를 </a:t>
            </a:r>
            <a:r>
              <a:rPr lang="en-US" altLang="ko-KR" sz="1600" b="1" dirty="0"/>
              <a:t>return</a:t>
            </a:r>
            <a:r>
              <a:rPr lang="ko-KR" altLang="ko-KR" sz="1600" dirty="0"/>
              <a:t>하는 부프로그램이 사용된다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ko-KR" sz="1600" dirty="0" smtClean="0"/>
              <a:t>따라서 그 </a:t>
            </a:r>
            <a:r>
              <a:rPr lang="ko-KR" altLang="ko-KR" sz="1600" dirty="0"/>
              <a:t>내부에는 </a:t>
            </a:r>
            <a:r>
              <a:rPr lang="en-US" altLang="ko-KR" sz="1600" b="1" dirty="0"/>
              <a:t>wait</a:t>
            </a:r>
            <a:r>
              <a:rPr lang="ko-KR" altLang="ko-KR" sz="1600" dirty="0"/>
              <a:t>문을 포함할 수가 없다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b="1" dirty="0" smtClean="0"/>
              <a:t>function</a:t>
            </a:r>
            <a:r>
              <a:rPr lang="ko-KR" altLang="ko-KR" sz="1600" dirty="0"/>
              <a:t>과 </a:t>
            </a:r>
            <a:r>
              <a:rPr lang="en-US" altLang="ko-KR" sz="1600" b="1" dirty="0" smtClean="0"/>
              <a:t>procedure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차이점은 </a:t>
            </a:r>
            <a:r>
              <a:rPr lang="ko-KR" altLang="ko-KR" sz="1600" dirty="0"/>
              <a:t>다음과 같다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은 되돌려주는 값</a:t>
            </a:r>
            <a:r>
              <a:rPr lang="en-US" altLang="ko-KR" sz="1200" dirty="0"/>
              <a:t>(</a:t>
            </a:r>
            <a:r>
              <a:rPr lang="en-US" altLang="ko-KR" sz="1200" b="1" dirty="0"/>
              <a:t>return value</a:t>
            </a:r>
            <a:r>
              <a:rPr lang="en-US" altLang="ko-KR" sz="1200" dirty="0"/>
              <a:t>)</a:t>
            </a:r>
            <a:r>
              <a:rPr lang="ko-KR" altLang="ko-KR" sz="1200" dirty="0"/>
              <a:t>이 단 하나지만 </a:t>
            </a:r>
            <a:r>
              <a:rPr lang="en-US" altLang="ko-KR" sz="1200" b="1" dirty="0"/>
              <a:t>procedure</a:t>
            </a:r>
            <a:r>
              <a:rPr lang="ko-KR" altLang="ko-KR" sz="1200" dirty="0"/>
              <a:t>의 </a:t>
            </a:r>
            <a:r>
              <a:rPr lang="ko-KR" altLang="ko-KR" sz="1200" dirty="0" smtClean="0"/>
              <a:t>경우는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여러 </a:t>
            </a:r>
            <a:r>
              <a:rPr lang="ko-KR" altLang="ko-KR" sz="1200" dirty="0"/>
              <a:t>개가 될 수 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의 매개변수</a:t>
            </a:r>
            <a:r>
              <a:rPr lang="en-US" altLang="ko-KR" sz="1200" dirty="0"/>
              <a:t>(</a:t>
            </a:r>
            <a:r>
              <a:rPr lang="en-US" altLang="ko-KR" sz="1200" b="1" dirty="0"/>
              <a:t>parameter</a:t>
            </a:r>
            <a:r>
              <a:rPr lang="en-US" altLang="ko-KR" sz="1200" dirty="0"/>
              <a:t>)</a:t>
            </a:r>
            <a:r>
              <a:rPr lang="ko-KR" altLang="ko-KR" sz="1200" dirty="0"/>
              <a:t>의 </a:t>
            </a:r>
            <a:r>
              <a:rPr lang="en-US" altLang="ko-KR" sz="1200" b="1" dirty="0"/>
              <a:t>mode</a:t>
            </a:r>
            <a:r>
              <a:rPr lang="ko-KR" altLang="ko-KR" sz="1200" dirty="0"/>
              <a:t>는 지정하지 않더라도</a:t>
            </a:r>
            <a:r>
              <a:rPr lang="en-US" altLang="ko-KR" sz="1200" dirty="0"/>
              <a:t>,</a:t>
            </a:r>
            <a:r>
              <a:rPr lang="en-US" altLang="ko-KR" sz="1200" b="1" dirty="0"/>
              <a:t> in mode</a:t>
            </a:r>
            <a:r>
              <a:rPr lang="ko-KR" altLang="ko-KR" sz="1200" dirty="0" smtClean="0"/>
              <a:t>이지만</a:t>
            </a:r>
            <a:r>
              <a:rPr lang="en-US" altLang="ko-KR" sz="1200" dirty="0" smtClean="0"/>
              <a:t> </a:t>
            </a:r>
            <a:r>
              <a:rPr lang="en-US" altLang="ko-KR" sz="1200" b="1" dirty="0" smtClean="0"/>
              <a:t>procedure</a:t>
            </a:r>
            <a:r>
              <a:rPr lang="ko-KR" altLang="ko-KR" sz="1200" dirty="0"/>
              <a:t>의 매개변수의 </a:t>
            </a:r>
            <a:r>
              <a:rPr lang="en-US" altLang="ko-KR" sz="1200" b="1" dirty="0"/>
              <a:t>mode</a:t>
            </a:r>
            <a:r>
              <a:rPr lang="ko-KR" altLang="ko-KR" sz="1200" dirty="0"/>
              <a:t>는 </a:t>
            </a:r>
            <a:r>
              <a:rPr lang="en-US" altLang="ko-KR" sz="1200" b="1" dirty="0"/>
              <a:t>in, out, </a:t>
            </a:r>
            <a:r>
              <a:rPr lang="en-US" altLang="ko-KR" sz="1200" b="1" dirty="0" err="1"/>
              <a:t>inout</a:t>
            </a:r>
            <a:r>
              <a:rPr lang="ko-KR" altLang="ko-KR" sz="1200" dirty="0"/>
              <a:t>가 될 수 있다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은 지연 없는 계산에 쓰이는 수식의 중간에 사용되나 </a:t>
            </a:r>
            <a:r>
              <a:rPr lang="en-US" altLang="ko-KR" sz="1200" b="1" dirty="0"/>
              <a:t>procedure</a:t>
            </a:r>
            <a:r>
              <a:rPr lang="ko-KR" altLang="ko-KR" sz="1200" dirty="0"/>
              <a:t>는 수 식의 중간에 사용할 수 없다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은</a:t>
            </a:r>
            <a:r>
              <a:rPr lang="ko-KR" altLang="ko-KR" sz="1200" b="1" dirty="0"/>
              <a:t> </a:t>
            </a:r>
            <a:r>
              <a:rPr lang="en-US" altLang="ko-KR" sz="1200" b="1" dirty="0"/>
              <a:t>wait</a:t>
            </a:r>
            <a:r>
              <a:rPr lang="ko-KR" altLang="ko-KR" sz="1200" dirty="0"/>
              <a:t>문을 사용할 수 없으나 </a:t>
            </a:r>
            <a:r>
              <a:rPr lang="en-US" altLang="ko-KR" sz="1200" b="1" dirty="0"/>
              <a:t>procedure</a:t>
            </a:r>
            <a:r>
              <a:rPr lang="ko-KR" altLang="ko-KR" sz="1200" dirty="0"/>
              <a:t>는 </a:t>
            </a:r>
            <a:r>
              <a:rPr lang="en-US" altLang="ko-KR" sz="1200" b="1" dirty="0"/>
              <a:t>wait</a:t>
            </a:r>
            <a:r>
              <a:rPr lang="ko-KR" altLang="ko-KR" sz="1200" dirty="0"/>
              <a:t>문을 사용할 수 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과 </a:t>
            </a:r>
            <a:r>
              <a:rPr lang="en-US" altLang="ko-KR" sz="1200" b="1" dirty="0"/>
              <a:t>procedure</a:t>
            </a:r>
            <a:r>
              <a:rPr lang="ko-KR" altLang="ko-KR" sz="1200" dirty="0"/>
              <a:t>에 사용되는 </a:t>
            </a:r>
            <a:r>
              <a:rPr lang="en-US" altLang="ko-KR" sz="1200" b="1" dirty="0"/>
              <a:t>VHDL</a:t>
            </a:r>
            <a:r>
              <a:rPr lang="ko-KR" altLang="ko-KR" sz="1200" dirty="0"/>
              <a:t>문장은 모두 순차처리문이어야 한다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pPr lvl="1"/>
            <a:r>
              <a:rPr lang="en-US" altLang="ko-KR" sz="1200" b="1" dirty="0" smtClean="0"/>
              <a:t>function</a:t>
            </a:r>
            <a:r>
              <a:rPr lang="ko-KR" altLang="ko-KR" sz="1200" dirty="0"/>
              <a:t>과 </a:t>
            </a:r>
            <a:r>
              <a:rPr lang="en-US" altLang="ko-KR" sz="1200" b="1" dirty="0"/>
              <a:t>procedure</a:t>
            </a:r>
            <a:r>
              <a:rPr lang="ko-KR" altLang="ko-KR" sz="1200" dirty="0"/>
              <a:t>를 호출하는 방식은 </a:t>
            </a:r>
            <a:r>
              <a:rPr lang="ko-KR" altLang="ko-KR" sz="1200" dirty="0" err="1"/>
              <a:t>순차호출과</a:t>
            </a:r>
            <a:r>
              <a:rPr lang="ko-KR" altLang="ko-KR" sz="1200" dirty="0"/>
              <a:t> </a:t>
            </a:r>
            <a:r>
              <a:rPr lang="ko-KR" altLang="ko-KR" sz="1200" dirty="0" err="1"/>
              <a:t>병행호출이</a:t>
            </a:r>
            <a:r>
              <a:rPr lang="ko-KR" altLang="ko-KR" sz="1200" dirty="0"/>
              <a:t> 있다</a:t>
            </a:r>
            <a:r>
              <a:rPr lang="en-US" altLang="ko-KR" sz="1200" dirty="0"/>
              <a:t>.</a:t>
            </a:r>
            <a:endParaRPr lang="ko-KR" altLang="ko-KR" sz="12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2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architecture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498649"/>
            <a:ext cx="6096000" cy="5145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function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max(x,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</a:t>
            </a: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&gt;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then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</a:t>
            </a: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else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(temp);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</a:t>
            </a: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process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455703"/>
            <a:ext cx="6096000" cy="51283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maxf2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maxf2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function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max(x,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	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&gt;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then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	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else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	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(temp);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100" b="1" kern="100" dirty="0"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100" b="1" kern="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kern="100" dirty="0">
                <a:latin typeface="돋움" panose="020B0600000101010101" pitchFamily="50" charset="-127"/>
                <a:cs typeface="돋움" panose="020B0600000101010101" pitchFamily="50" charset="-127"/>
              </a:rPr>
              <a:t>sample;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0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package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690688"/>
            <a:ext cx="6096000" cy="3783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	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package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mypack2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function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max(x,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package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body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mypack2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function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max(x,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&gt;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then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else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 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y;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if;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return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(temp);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600" dirty="0" smtClean="0"/>
              <a:t>기본이론에서 </a:t>
            </a:r>
            <a:r>
              <a:rPr lang="ko-KR" altLang="ko-KR" sz="1600" dirty="0"/>
              <a:t>작성한 패키지 </a:t>
            </a:r>
            <a:r>
              <a:rPr lang="en-US" altLang="ko-KR" sz="1600" b="1" dirty="0"/>
              <a:t>mypack2</a:t>
            </a:r>
            <a:r>
              <a:rPr lang="ko-KR" altLang="ko-KR" sz="1600" dirty="0"/>
              <a:t>내의 함수 </a:t>
            </a:r>
            <a:r>
              <a:rPr lang="en-US" altLang="ko-KR" sz="1600" b="1" dirty="0"/>
              <a:t>max(</a:t>
            </a:r>
            <a:r>
              <a:rPr lang="en-US" altLang="ko-KR" sz="1600" b="1" dirty="0" err="1"/>
              <a:t>x,y</a:t>
            </a:r>
            <a:r>
              <a:rPr lang="en-US" altLang="ko-KR" sz="1600" b="1" dirty="0"/>
              <a:t>)</a:t>
            </a:r>
            <a:r>
              <a:rPr lang="ko-KR" altLang="ko-KR" sz="1600" dirty="0"/>
              <a:t>를 </a:t>
            </a:r>
            <a:r>
              <a:rPr lang="ko-KR" altLang="ko-KR" sz="1600" dirty="0" err="1"/>
              <a:t>병행호출과</a:t>
            </a:r>
            <a:r>
              <a:rPr lang="ko-KR" altLang="ko-KR" sz="1600" dirty="0"/>
              <a:t> </a:t>
            </a:r>
            <a:r>
              <a:rPr lang="ko-KR" altLang="ko-KR" sz="1600" dirty="0" err="1"/>
              <a:t>순차호출</a:t>
            </a:r>
            <a:r>
              <a:rPr lang="ko-KR" altLang="ko-KR" sz="1600" dirty="0"/>
              <a:t> 방식으로 </a:t>
            </a:r>
            <a:r>
              <a:rPr lang="ko-KR" altLang="ko-KR" sz="1600" dirty="0" smtClean="0"/>
              <a:t>작성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74441"/>
              </p:ext>
            </p:extLst>
          </p:nvPr>
        </p:nvGraphicFramePr>
        <p:xfrm>
          <a:off x="838200" y="2327563"/>
          <a:ext cx="54006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사진" r:id="rId3" imgW="6552024" imgH="855422" progId="StaticMetafile">
                  <p:embed/>
                </p:oleObj>
              </mc:Choice>
              <mc:Fallback>
                <p:oleObj name="사진" r:id="rId3" imgW="6552024" imgH="855422" progId="StaticMeta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27563"/>
                        <a:ext cx="54006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8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023164"/>
            <a:ext cx="4432069" cy="31890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work.mypack2.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maxf4;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99512" y="2023164"/>
            <a:ext cx="4333703" cy="25976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work.mypack2.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maxf5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	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maxf5;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maxf5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	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y_out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max(a,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100" b="1" kern="100" dirty="0"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100" b="1" kern="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100" kern="100" dirty="0">
                <a:latin typeface="돋움" panose="020B0600000101010101" pitchFamily="50" charset="-127"/>
                <a:cs typeface="돋움" panose="020B0600000101010101" pitchFamily="50" charset="-127"/>
              </a:rPr>
              <a:t>sample;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402378" y="5212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순차호출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12365" y="4655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병행호출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2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위의 예에서 </a:t>
            </a:r>
            <a:r>
              <a:rPr lang="en-US" altLang="ko-KR" sz="1800" b="1" dirty="0"/>
              <a:t>max(x, y)</a:t>
            </a:r>
            <a:r>
              <a:rPr lang="ko-KR" altLang="ko-KR" sz="1800" dirty="0"/>
              <a:t>을 </a:t>
            </a:r>
            <a:r>
              <a:rPr lang="ko-KR" altLang="ko-KR" sz="1800" dirty="0" err="1"/>
              <a:t>순차호출과</a:t>
            </a:r>
            <a:r>
              <a:rPr lang="ko-KR" altLang="ko-KR" sz="1800" dirty="0"/>
              <a:t> 병행호출방식으로 함수를 작성하였다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ko-KR" sz="1800" dirty="0" smtClean="0"/>
              <a:t>이것을</a:t>
            </a:r>
            <a:r>
              <a:rPr lang="ko-KR" altLang="ko-KR" sz="1800" b="1" dirty="0" smtClean="0"/>
              <a:t> </a:t>
            </a:r>
            <a:r>
              <a:rPr lang="en-US" altLang="ko-KR" sz="1800" b="1" dirty="0"/>
              <a:t>min(x, y)</a:t>
            </a:r>
            <a:r>
              <a:rPr lang="ko-KR" altLang="ko-KR" sz="1800" dirty="0"/>
              <a:t>에 대해서도 같은 방식으로 설계하라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ko-KR" sz="1800" dirty="0" smtClean="0"/>
              <a:t>단</a:t>
            </a:r>
            <a:r>
              <a:rPr lang="ko-KR" altLang="ko-KR" sz="1800" b="1" dirty="0" smtClean="0"/>
              <a:t> </a:t>
            </a:r>
            <a:r>
              <a:rPr lang="en-US" altLang="ko-KR" sz="1800" b="1" dirty="0"/>
              <a:t>min(x, y)</a:t>
            </a:r>
            <a:r>
              <a:rPr lang="ko-KR" altLang="ko-KR" sz="1800" dirty="0"/>
              <a:t>는 두수 </a:t>
            </a:r>
            <a:r>
              <a:rPr lang="en-US" altLang="ko-KR" sz="1800" b="1" dirty="0"/>
              <a:t>x</a:t>
            </a:r>
            <a:r>
              <a:rPr lang="en-US" altLang="ko-KR" sz="1800" dirty="0"/>
              <a:t>,</a:t>
            </a:r>
            <a:r>
              <a:rPr lang="en-US" altLang="ko-KR" sz="1800" b="1" dirty="0"/>
              <a:t> y</a:t>
            </a:r>
            <a:r>
              <a:rPr lang="en-US" altLang="ko-KR" sz="1800" dirty="0"/>
              <a:t> </a:t>
            </a:r>
            <a:r>
              <a:rPr lang="ko-KR" altLang="ko-KR" sz="1800" dirty="0"/>
              <a:t>중 작은 값을</a:t>
            </a:r>
            <a:r>
              <a:rPr lang="ko-KR" altLang="ko-KR" sz="1800" b="1" dirty="0"/>
              <a:t> </a:t>
            </a:r>
            <a:r>
              <a:rPr lang="en-US" altLang="ko-KR" sz="1800" b="1" dirty="0"/>
              <a:t>return </a:t>
            </a:r>
            <a:r>
              <a:rPr lang="ko-KR" altLang="ko-KR" sz="1800" dirty="0"/>
              <a:t>값으로 정한다</a:t>
            </a:r>
            <a:r>
              <a:rPr lang="en-US" altLang="ko-KR" sz="1800" dirty="0"/>
              <a:t>.</a:t>
            </a:r>
            <a:endParaRPr lang="ko-KR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624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VHDL </a:t>
            </a:r>
            <a:r>
              <a:rPr lang="ko-KR" altLang="ko-KR" sz="1800" dirty="0"/>
              <a:t>구문에서는 </a:t>
            </a:r>
            <a:r>
              <a:rPr lang="ko-KR" altLang="ko-KR" sz="1800" dirty="0" err="1"/>
              <a:t>고급언어와</a:t>
            </a:r>
            <a:r>
              <a:rPr lang="ko-KR" altLang="ko-KR" sz="1800" dirty="0"/>
              <a:t> 마찬가지로 </a:t>
            </a:r>
            <a:r>
              <a:rPr lang="ko-KR" altLang="ko-KR" sz="1800" dirty="0" err="1"/>
              <a:t>부프로그램</a:t>
            </a:r>
            <a:r>
              <a:rPr lang="en-US" altLang="ko-KR" sz="1800" dirty="0"/>
              <a:t>(</a:t>
            </a:r>
            <a:r>
              <a:rPr lang="en-US" altLang="ko-KR" sz="1800" b="1" dirty="0"/>
              <a:t>subprogram</a:t>
            </a:r>
            <a:r>
              <a:rPr lang="en-US" altLang="ko-KR" sz="1800" dirty="0"/>
              <a:t>)</a:t>
            </a:r>
            <a:r>
              <a:rPr lang="ko-KR" altLang="ko-KR" sz="1800" dirty="0"/>
              <a:t>을 정의할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ko-KR" sz="1800" dirty="0" smtClean="0"/>
              <a:t>이 </a:t>
            </a:r>
            <a:r>
              <a:rPr lang="ko-KR" altLang="ko-KR" sz="1800" dirty="0"/>
              <a:t>부프로그램은 </a:t>
            </a:r>
            <a:r>
              <a:rPr lang="en-US" altLang="ko-KR" sz="1800" b="1" dirty="0"/>
              <a:t>C</a:t>
            </a:r>
            <a:r>
              <a:rPr lang="ko-KR" altLang="ko-KR" sz="1800" dirty="0"/>
              <a:t>언어와 같이 </a:t>
            </a:r>
            <a:r>
              <a:rPr lang="en-US" altLang="ko-KR" sz="1800" b="1" dirty="0"/>
              <a:t>function</a:t>
            </a:r>
            <a:r>
              <a:rPr lang="en-US" altLang="ko-KR" sz="1800" dirty="0"/>
              <a:t>(</a:t>
            </a:r>
            <a:r>
              <a:rPr lang="ko-KR" altLang="ko-KR" sz="1800" dirty="0"/>
              <a:t>함수</a:t>
            </a:r>
            <a:r>
              <a:rPr lang="en-US" altLang="ko-KR" sz="1800" dirty="0"/>
              <a:t>)</a:t>
            </a:r>
            <a:r>
              <a:rPr lang="ko-KR" altLang="ko-KR" sz="1800" dirty="0"/>
              <a:t>과 </a:t>
            </a:r>
            <a:r>
              <a:rPr lang="en-US" altLang="ko-KR" sz="1800" b="1" dirty="0"/>
              <a:t>procedure</a:t>
            </a:r>
            <a:r>
              <a:rPr lang="en-US" altLang="ko-KR" sz="1800" dirty="0"/>
              <a:t>(</a:t>
            </a:r>
            <a:r>
              <a:rPr lang="ko-KR" altLang="ko-KR" sz="1800" dirty="0" err="1"/>
              <a:t>프로시져</a:t>
            </a:r>
            <a:r>
              <a:rPr lang="en-US" altLang="ko-KR" sz="1800" dirty="0"/>
              <a:t>)</a:t>
            </a:r>
            <a:r>
              <a:rPr lang="ko-KR" altLang="ko-KR" sz="1800" dirty="0"/>
              <a:t>로 나눌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en-US" altLang="ko-KR" sz="1800" b="1" dirty="0" smtClean="0"/>
              <a:t>function</a:t>
            </a:r>
            <a:r>
              <a:rPr lang="ko-KR" altLang="ko-KR" sz="1800" dirty="0"/>
              <a:t>과 </a:t>
            </a:r>
            <a:r>
              <a:rPr lang="en-US" altLang="ko-KR" sz="1800" b="1" dirty="0"/>
              <a:t>procedure</a:t>
            </a:r>
            <a:r>
              <a:rPr lang="ko-KR" altLang="ko-KR" sz="1800" dirty="0"/>
              <a:t>는 자주 쓰이는 설계의 일부분을 따로 작성하거나</a:t>
            </a:r>
            <a:r>
              <a:rPr lang="en-US" altLang="ko-KR" sz="1800" dirty="0"/>
              <a:t>, </a:t>
            </a:r>
            <a:r>
              <a:rPr lang="ko-KR" altLang="ko-KR" sz="1800" dirty="0"/>
              <a:t>기능적으로 분해 가능한 프로그램의 일부를 분리해서 작성할 수 </a:t>
            </a:r>
            <a:r>
              <a:rPr lang="ko-KR" altLang="ko-KR" sz="1800" dirty="0" smtClean="0"/>
              <a:t>있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b="1" dirty="0" smtClean="0"/>
              <a:t>procedure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function</a:t>
            </a:r>
            <a:r>
              <a:rPr lang="ko-KR" altLang="ko-KR" sz="1800" dirty="0"/>
              <a:t>의 </a:t>
            </a:r>
            <a:r>
              <a:rPr lang="en-US" altLang="ko-KR" sz="1800" dirty="0" smtClean="0"/>
              <a:t>[</a:t>
            </a:r>
            <a:r>
              <a:rPr lang="ko-KR" altLang="ko-KR" sz="1800" dirty="0" smtClean="0"/>
              <a:t>구성</a:t>
            </a:r>
            <a:r>
              <a:rPr lang="en-US" altLang="ko-KR" sz="1800" dirty="0" smtClean="0"/>
              <a:t>]</a:t>
            </a:r>
            <a:r>
              <a:rPr lang="ko-KR" altLang="ko-KR" sz="1800" dirty="0" smtClean="0"/>
              <a:t>은 </a:t>
            </a:r>
            <a:r>
              <a:rPr lang="ko-KR" altLang="ko-KR" sz="1800" dirty="0"/>
              <a:t>순차처리문으로 되어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b="1" dirty="0" smtClean="0"/>
              <a:t>하지만 </a:t>
            </a:r>
            <a:r>
              <a:rPr lang="en-US" altLang="ko-KR" sz="1800" b="1" dirty="0" smtClean="0"/>
              <a:t>procedure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function</a:t>
            </a:r>
            <a:r>
              <a:rPr lang="ko-KR" altLang="ko-KR" sz="1800" dirty="0"/>
              <a:t>의 </a:t>
            </a:r>
            <a:r>
              <a:rPr lang="en-US" altLang="ko-KR" sz="1800" dirty="0" smtClean="0"/>
              <a:t>[</a:t>
            </a:r>
            <a:r>
              <a:rPr lang="ko-KR" altLang="ko-KR" sz="1800" dirty="0" smtClean="0"/>
              <a:t>호출</a:t>
            </a:r>
            <a:r>
              <a:rPr lang="en-US" altLang="ko-KR" sz="1800" dirty="0" smtClean="0"/>
              <a:t>]</a:t>
            </a:r>
            <a:r>
              <a:rPr lang="ko-KR" altLang="ko-KR" sz="1800" dirty="0" smtClean="0"/>
              <a:t>은 </a:t>
            </a:r>
            <a:r>
              <a:rPr lang="ko-KR" altLang="ko-KR" sz="1800" dirty="0" err="1" smtClean="0"/>
              <a:t>순차처리문</a:t>
            </a:r>
            <a:r>
              <a:rPr lang="en-US" altLang="ko-KR" sz="1800" dirty="0" smtClean="0"/>
              <a:t>,</a:t>
            </a:r>
            <a:r>
              <a:rPr lang="ko-KR" altLang="ko-KR" sz="1800" dirty="0" smtClean="0"/>
              <a:t> </a:t>
            </a:r>
            <a:r>
              <a:rPr lang="ko-KR" altLang="ko-KR" sz="1800" dirty="0" err="1" smtClean="0"/>
              <a:t>병행처리문</a:t>
            </a:r>
            <a:r>
              <a:rPr lang="ko-KR" altLang="ko-KR" sz="1800" dirty="0" smtClean="0"/>
              <a:t> </a:t>
            </a:r>
            <a:r>
              <a:rPr lang="ko-KR" altLang="en-US" sz="1800" dirty="0" smtClean="0"/>
              <a:t>함께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사용 할 수가 </a:t>
            </a:r>
            <a:r>
              <a:rPr lang="ko-KR" altLang="ko-KR" sz="1800" dirty="0" smtClean="0"/>
              <a:t>있</a:t>
            </a:r>
            <a:r>
              <a:rPr lang="ko-KR" altLang="en-US" sz="1800" dirty="0" smtClean="0"/>
              <a:t>다</a:t>
            </a:r>
            <a:r>
              <a:rPr lang="en-US" altLang="ko-KR" sz="1800" dirty="0" smtClean="0"/>
              <a:t>.</a:t>
            </a:r>
          </a:p>
          <a:p>
            <a:r>
              <a:rPr lang="ko-KR" altLang="ko-KR" sz="1800" dirty="0" smtClean="0"/>
              <a:t>부프로그램을 </a:t>
            </a:r>
            <a:r>
              <a:rPr lang="ko-KR" altLang="ko-KR" sz="1800" dirty="0"/>
              <a:t>작성하는 위치는 </a:t>
            </a:r>
            <a:r>
              <a:rPr lang="en-US" altLang="ko-KR" sz="1800" b="1" dirty="0"/>
              <a:t>architecture</a:t>
            </a:r>
            <a:r>
              <a:rPr lang="ko-KR" altLang="ko-KR" sz="1800" dirty="0" err="1"/>
              <a:t>선언부</a:t>
            </a:r>
            <a:r>
              <a:rPr lang="en-US" altLang="ko-KR" sz="1800" dirty="0"/>
              <a:t>(</a:t>
            </a:r>
            <a:r>
              <a:rPr lang="en-US" altLang="ko-KR" sz="1800" b="1" dirty="0"/>
              <a:t>architecture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begin </a:t>
            </a:r>
            <a:r>
              <a:rPr lang="ko-KR" altLang="ko-KR" sz="1800" dirty="0"/>
              <a:t>사이</a:t>
            </a:r>
            <a:r>
              <a:rPr lang="en-US" altLang="ko-KR" sz="1800" dirty="0" smtClean="0"/>
              <a:t>), </a:t>
            </a:r>
            <a:r>
              <a:rPr lang="en-US" altLang="ko-KR" sz="1800" b="1" dirty="0" smtClean="0"/>
              <a:t>process</a:t>
            </a:r>
            <a:r>
              <a:rPr lang="ko-KR" altLang="ko-KR" sz="1800" dirty="0"/>
              <a:t>문의 </a:t>
            </a:r>
            <a:r>
              <a:rPr lang="ko-KR" altLang="ko-KR" sz="1800" dirty="0" err="1"/>
              <a:t>선언부</a:t>
            </a:r>
            <a:r>
              <a:rPr lang="en-US" altLang="ko-KR" sz="1800" dirty="0"/>
              <a:t>(</a:t>
            </a:r>
            <a:r>
              <a:rPr lang="en-US" altLang="ko-KR" sz="1800" b="1" dirty="0"/>
              <a:t>process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begin </a:t>
            </a:r>
            <a:r>
              <a:rPr lang="ko-KR" altLang="ko-KR" sz="1800" dirty="0"/>
              <a:t>사이</a:t>
            </a:r>
            <a:r>
              <a:rPr lang="en-US" altLang="ko-KR" sz="1800" dirty="0"/>
              <a:t>)</a:t>
            </a:r>
            <a:r>
              <a:rPr lang="ko-KR" altLang="ko-KR" sz="1800" dirty="0"/>
              <a:t>에서 작성하거나 혹은</a:t>
            </a:r>
            <a:r>
              <a:rPr lang="en-US" altLang="ko-KR" sz="1800" dirty="0"/>
              <a:t>, </a:t>
            </a:r>
            <a:r>
              <a:rPr lang="en-US" altLang="ko-KR" sz="1800" b="1" dirty="0"/>
              <a:t>package</a:t>
            </a:r>
            <a:r>
              <a:rPr lang="ko-KR" altLang="ko-KR" sz="1800" dirty="0"/>
              <a:t>에서 </a:t>
            </a:r>
            <a:r>
              <a:rPr lang="ko-KR" altLang="ko-KR" sz="1800" dirty="0" smtClean="0"/>
              <a:t>작성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b="1" dirty="0" smtClean="0"/>
              <a:t>procedure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function</a:t>
            </a:r>
            <a:r>
              <a:rPr lang="ko-KR" altLang="ko-KR" sz="1800" dirty="0"/>
              <a:t>은 일반적으로 입출력 매개변수에 </a:t>
            </a:r>
            <a:r>
              <a:rPr lang="en-US" altLang="ko-KR" sz="1800" b="1" dirty="0"/>
              <a:t>vector</a:t>
            </a:r>
            <a:r>
              <a:rPr lang="ko-KR" altLang="ko-KR" sz="1800" dirty="0"/>
              <a:t>의 길이를 지정하지 않는다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ko-KR" sz="1800" dirty="0" smtClean="0"/>
              <a:t>이것은 </a:t>
            </a:r>
            <a:r>
              <a:rPr lang="ko-KR" altLang="ko-KR" sz="1800" dirty="0"/>
              <a:t>그 부프로그램이 </a:t>
            </a:r>
            <a:r>
              <a:rPr lang="en-US" altLang="ko-KR" sz="1800" b="1" dirty="0"/>
              <a:t>vector</a:t>
            </a:r>
            <a:r>
              <a:rPr lang="ko-KR" altLang="ko-KR" sz="1800" dirty="0"/>
              <a:t>의 길이가 매개변수로 전달되고 호출된다는 것을 뜻한다</a:t>
            </a:r>
            <a:r>
              <a:rPr lang="en-US" altLang="ko-KR" sz="1800" dirty="0"/>
              <a:t>. </a:t>
            </a:r>
            <a:endParaRPr lang="ko-KR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0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procedure </a:t>
            </a:r>
            <a:r>
              <a:rPr lang="ko-KR" altLang="en-US" dirty="0" smtClean="0"/>
              <a:t>선언</a:t>
            </a:r>
            <a:r>
              <a:rPr lang="ko-KR" altLang="en-US" dirty="0" smtClean="0"/>
              <a:t>과 호출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5878483" cy="17820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/>
              <a:t>procedure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 signal a, b	: </a:t>
            </a:r>
            <a:r>
              <a:rPr lang="en-US" altLang="ko-KR" sz="1200" b="1" dirty="0"/>
              <a:t>in</a:t>
            </a:r>
            <a:r>
              <a:rPr lang="en-US" altLang="ko-KR" sz="1200" dirty="0"/>
              <a:t>  </a:t>
            </a:r>
            <a:r>
              <a:rPr lang="en-US" altLang="ko-KR" sz="1200" dirty="0" err="1"/>
              <a:t>std_logic_vector</a:t>
            </a:r>
            <a:r>
              <a:rPr lang="en-US" altLang="ko-KR" sz="1200" dirty="0"/>
              <a:t>;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		  signal c, d 	: </a:t>
            </a:r>
            <a:r>
              <a:rPr lang="en-US" altLang="ko-KR" sz="1200" b="1" dirty="0"/>
              <a:t>out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std_logic_vector</a:t>
            </a:r>
            <a:r>
              <a:rPr lang="en-US" altLang="ko-KR" sz="1200" dirty="0"/>
              <a:t> ) </a:t>
            </a:r>
            <a:r>
              <a:rPr lang="en-US" altLang="ko-KR" sz="1200" b="1" dirty="0"/>
              <a:t>is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b="1" dirty="0"/>
              <a:t>begin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	c &lt;= a + b;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dirty="0"/>
              <a:t>	d &lt;= a - b;</a:t>
            </a:r>
            <a:endParaRPr lang="ko-KR" altLang="ko-KR" sz="1200" dirty="0"/>
          </a:p>
          <a:p>
            <a:pPr marL="0" indent="0">
              <a:buNone/>
            </a:pPr>
            <a:r>
              <a:rPr lang="en-US" altLang="ko-KR" sz="1200" b="1" dirty="0"/>
              <a:t>end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;</a:t>
            </a:r>
            <a:endParaRPr lang="ko-KR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3736282"/>
            <a:ext cx="5878483" cy="9332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pro1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y,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		--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solidFill>
                  <a:srgbClr val="0000FF"/>
                </a:solidFill>
                <a:latin typeface="바탕체" panose="02030609000101010101" pitchFamily="17" charset="-127"/>
                <a:ea typeface="돋움" panose="020B0600000101010101" pitchFamily="50" charset="-127"/>
                <a:cs typeface="돋움" panose="020B0600000101010101" pitchFamily="50" charset="-127"/>
              </a:rPr>
              <a:t>병행호출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798109"/>
            <a:ext cx="5878483" cy="914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smtClean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200" smtClean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(x,</a:t>
            </a:r>
            <a:r>
              <a:rPr lang="en-US" altLang="ko-KR" sz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y)</a:t>
            </a:r>
            <a:endParaRPr lang="ko-KR" altLang="ko-KR" sz="120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smtClean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20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calc(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y,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add_out,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		--</a:t>
            </a:r>
            <a:r>
              <a:rPr lang="en-US" altLang="ko-KR" sz="1200" smtClean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smtClean="0">
                <a:solidFill>
                  <a:srgbClr val="0000FF"/>
                </a:solidFill>
                <a:latin typeface="바탕체" panose="02030609000101010101" pitchFamily="17" charset="-127"/>
                <a:ea typeface="돋움" panose="020B0600000101010101" pitchFamily="50" charset="-127"/>
                <a:cs typeface="돋움" panose="020B0600000101010101" pitchFamily="50" charset="-127"/>
              </a:rPr>
              <a:t>순차호출</a:t>
            </a:r>
            <a:endParaRPr lang="ko-KR" altLang="ko-KR" sz="120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200" b="1" kern="100" smtClean="0"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200" kern="100" smtClean="0">
                <a:latin typeface="Arial" panose="020B06040202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200" kern="100" smtClean="0">
                <a:latin typeface="돋움" panose="020B0600000101010101" pitchFamily="50" charset="-127"/>
                <a:cs typeface="돋움" panose="020B0600000101010101" pitchFamily="50" charset="-127"/>
              </a:rPr>
              <a:t>process;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60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architecture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9942" y="1652329"/>
            <a:ext cx="6096000" cy="493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calcp1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(3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	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calcp1;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calcp1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procedure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	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+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-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y)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</a:t>
            </a: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100" b="1" kern="100" dirty="0">
                <a:latin typeface="Arial" panose="020B0604020202020204" pitchFamily="34" charset="0"/>
                <a:ea typeface="바탕" panose="02030600000101010101" pitchFamily="18" charset="-127"/>
              </a:rPr>
              <a:t>  </a:t>
            </a:r>
            <a:r>
              <a:rPr lang="en-US" altLang="ko-KR" sz="1100" b="1" kern="100" dirty="0"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100" kern="100" dirty="0">
                <a:latin typeface="Arial" panose="020B06040202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100" kern="100" dirty="0">
                <a:latin typeface="돋움" panose="020B0600000101010101" pitchFamily="50" charset="-127"/>
                <a:cs typeface="돋움" panose="020B0600000101010101" pitchFamily="50" charset="-127"/>
              </a:rPr>
              <a:t>sample;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694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process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1777"/>
            <a:ext cx="6096000" cy="49512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(3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y)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procedure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	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 	    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+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-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	</a:t>
            </a:r>
            <a:r>
              <a:rPr lang="en-US" altLang="ko-KR" sz="1100" b="1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(4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(x,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	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23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부프로그램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package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102251"/>
            <a:ext cx="6096000" cy="29279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ieee.std_logic_unsigned.</a:t>
            </a:r>
            <a:r>
              <a:rPr lang="en-US" altLang="ko-KR" sz="11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package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mypack1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procedure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	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	       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mypack1;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7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package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mypack1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procedure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	a,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            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c,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+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-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marL="127000" algn="just">
              <a:lnSpc>
                <a:spcPct val="107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100" b="1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	</a:t>
            </a:r>
            <a:r>
              <a:rPr lang="en-US" altLang="ko-KR" sz="11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1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1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100" b="1" kern="100" dirty="0">
                <a:solidFill>
                  <a:srgbClr val="0000FF"/>
                </a:solidFill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100" kern="100" dirty="0">
                <a:solidFill>
                  <a:srgbClr val="0000FF"/>
                </a:solidFill>
                <a:latin typeface="돋움" panose="020B0600000101010101" pitchFamily="50" charset="-127"/>
                <a:cs typeface="돋움" panose="020B0600000101010101" pitchFamily="50" charset="-127"/>
              </a:rPr>
              <a:t>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62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400" dirty="0"/>
              <a:t>기본이론에서 작성한 </a:t>
            </a:r>
            <a:r>
              <a:rPr lang="en-US" altLang="ko-KR" sz="1400" b="1" dirty="0"/>
              <a:t>package mypack1</a:t>
            </a:r>
            <a:r>
              <a:rPr lang="ko-KR" altLang="ko-KR" sz="1400" dirty="0"/>
              <a:t>내의 </a:t>
            </a:r>
            <a:r>
              <a:rPr lang="en-US" altLang="ko-KR" sz="1400" b="1" dirty="0"/>
              <a:t>procedure </a:t>
            </a:r>
            <a:r>
              <a:rPr lang="en-US" altLang="ko-KR" sz="1400" b="1" dirty="0" err="1"/>
              <a:t>calc</a:t>
            </a:r>
            <a:r>
              <a:rPr lang="ko-KR" altLang="ko-KR" sz="1400" dirty="0"/>
              <a:t>을 호출하는 </a:t>
            </a:r>
            <a:r>
              <a:rPr lang="en-US" altLang="ko-KR" sz="1400" b="1" dirty="0"/>
              <a:t>VHDL</a:t>
            </a:r>
            <a:r>
              <a:rPr lang="en-US" altLang="ko-KR" sz="1400" dirty="0"/>
              <a:t> </a:t>
            </a:r>
            <a:r>
              <a:rPr lang="ko-KR" altLang="ko-KR" sz="1400" dirty="0"/>
              <a:t>프로그램을 작성해 보자</a:t>
            </a:r>
            <a:r>
              <a:rPr lang="en-US" altLang="ko-KR" sz="1400" dirty="0"/>
              <a:t>.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10250"/>
              </p:ext>
            </p:extLst>
          </p:nvPr>
        </p:nvGraphicFramePr>
        <p:xfrm>
          <a:off x="838200" y="2202872"/>
          <a:ext cx="5391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사진" r:id="rId3" imgW="6400252" imgH="815864" progId="StaticMetafile">
                  <p:embed/>
                </p:oleObj>
              </mc:Choice>
              <mc:Fallback>
                <p:oleObj name="사진" r:id="rId3" imgW="6400252" imgH="815864" progId="StaticMetafil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2872"/>
                        <a:ext cx="53911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7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1690688"/>
            <a:ext cx="6096000" cy="40995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library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ieee.std_logic_1164.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use</a:t>
            </a:r>
            <a:r>
              <a:rPr lang="en-US" altLang="ko-KR" sz="1200" dirty="0">
                <a:solidFill>
                  <a:srgbClr val="0000FF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work.mypack1.</a:t>
            </a:r>
            <a:r>
              <a:rPr lang="en-US" altLang="ko-KR" sz="1200" b="1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all</a:t>
            </a:r>
            <a:r>
              <a:rPr lang="en-US" altLang="ko-KR" sz="1200" dirty="0">
                <a:solidFill>
                  <a:srgbClr val="0000FF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entity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calcp5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port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in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(3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(4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calcp5;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architecture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sample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calcp5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is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(x,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y)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200" b="1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variable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std_logic_vector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(4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downto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0);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begin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	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calc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(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x,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y,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temp1,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);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       	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add_out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temp1;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Times New Roman" panose="02020603050405020304" pitchFamily="18" charset="0"/>
              </a:rPr>
              <a:t>		</a:t>
            </a:r>
            <a:r>
              <a:rPr lang="en-US" altLang="ko-KR" sz="1200" dirty="0" err="1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sub_out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&lt;=</a:t>
            </a: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temp2;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ea typeface="바탕체" panose="02030609000101010101" pitchFamily="17" charset="-127"/>
                <a:cs typeface="Times New Roman" panose="02020603050405020304" pitchFamily="18" charset="0"/>
              </a:rPr>
              <a:t>  	</a:t>
            </a:r>
            <a:r>
              <a:rPr lang="en-US" altLang="ko-KR" sz="1200" b="1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end</a:t>
            </a: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" panose="020B0600000101010101" pitchFamily="50" charset="-127"/>
                <a:ea typeface="바탕체" panose="02030609000101010101" pitchFamily="17" charset="-127"/>
                <a:cs typeface="돋움" panose="020B0600000101010101" pitchFamily="50" charset="-127"/>
              </a:rPr>
              <a:t>process;</a:t>
            </a:r>
            <a:endParaRPr lang="ko-KR" altLang="ko-KR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  <a:cs typeface="Times New Roman" panose="02020603050405020304" pitchFamily="18" charset="0"/>
            </a:endParaRPr>
          </a:p>
          <a:p>
            <a:r>
              <a:rPr lang="en-US" altLang="ko-KR" sz="1200" kern="100" dirty="0">
                <a:latin typeface="Arial" panose="020B06040202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200" b="1" kern="100" dirty="0">
                <a:latin typeface="Arial" panose="020B0604020202020204" pitchFamily="34" charset="0"/>
                <a:ea typeface="바탕" panose="02030600000101010101" pitchFamily="18" charset="-127"/>
              </a:rPr>
              <a:t> </a:t>
            </a:r>
            <a:r>
              <a:rPr lang="en-US" altLang="ko-KR" sz="1200" b="1" kern="100" dirty="0">
                <a:latin typeface="돋움" panose="020B0600000101010101" pitchFamily="50" charset="-127"/>
                <a:cs typeface="돋움" panose="020B0600000101010101" pitchFamily="50" charset="-127"/>
              </a:rPr>
              <a:t>end</a:t>
            </a:r>
            <a:r>
              <a:rPr lang="en-US" altLang="ko-KR" sz="1200" b="1" kern="100" dirty="0">
                <a:latin typeface="Arial" panose="020B0604020202020204" pitchFamily="34" charset="0"/>
                <a:ea typeface="돋움" panose="020B0600000101010101" pitchFamily="50" charset="-127"/>
              </a:rPr>
              <a:t> </a:t>
            </a:r>
            <a:r>
              <a:rPr lang="en-US" altLang="ko-KR" sz="1200" kern="100" dirty="0">
                <a:latin typeface="돋움" panose="020B0600000101010101" pitchFamily="50" charset="-127"/>
                <a:cs typeface="돋움" panose="020B0600000101010101" pitchFamily="50" charset="-127"/>
              </a:rPr>
              <a:t>sample;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06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 smtClean="0"/>
              <a:t>다음의 </a:t>
            </a:r>
            <a:r>
              <a:rPr lang="en-US" altLang="ko-KR" sz="1800" b="1" dirty="0" smtClean="0"/>
              <a:t>procedure</a:t>
            </a:r>
            <a:r>
              <a:rPr lang="ko-KR" altLang="en-US" sz="1800" b="1" dirty="0" smtClean="0"/>
              <a:t>을 </a:t>
            </a:r>
            <a:r>
              <a:rPr lang="en-US" altLang="ko-KR" sz="1800" b="1" dirty="0" smtClean="0"/>
              <a:t>architecture</a:t>
            </a:r>
            <a:r>
              <a:rPr lang="ko-KR" altLang="ko-KR" sz="1800" dirty="0" err="1"/>
              <a:t>선언부</a:t>
            </a:r>
            <a:r>
              <a:rPr lang="en-US" altLang="ko-KR" sz="1800" dirty="0"/>
              <a:t>, </a:t>
            </a:r>
            <a:r>
              <a:rPr lang="en-US" altLang="ko-KR" sz="1800" b="1" dirty="0"/>
              <a:t>process</a:t>
            </a:r>
            <a:r>
              <a:rPr lang="ko-KR" altLang="ko-KR" sz="1800" dirty="0"/>
              <a:t>문의 </a:t>
            </a:r>
            <a:r>
              <a:rPr lang="ko-KR" altLang="ko-KR" sz="1800" dirty="0" err="1"/>
              <a:t>선언부</a:t>
            </a:r>
            <a:r>
              <a:rPr lang="ko-KR" altLang="ko-KR" sz="1800" dirty="0"/>
              <a:t> 및</a:t>
            </a:r>
            <a:r>
              <a:rPr lang="ko-KR" altLang="ko-KR" sz="1800" b="1" dirty="0"/>
              <a:t> </a:t>
            </a:r>
            <a:r>
              <a:rPr lang="en-US" altLang="ko-KR" sz="1800" b="1" dirty="0"/>
              <a:t>package</a:t>
            </a:r>
            <a:r>
              <a:rPr lang="ko-KR" altLang="ko-KR" sz="1800" dirty="0"/>
              <a:t>에서 작성하라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0" indent="0">
              <a:buNone/>
            </a:pPr>
            <a:endParaRPr lang="ko-KR" altLang="ko-KR" sz="1800" dirty="0"/>
          </a:p>
          <a:p>
            <a:pPr marL="0" indent="0">
              <a:buNone/>
            </a:pPr>
            <a:r>
              <a:rPr lang="en-US" altLang="ko-KR" sz="1800" b="1" dirty="0"/>
              <a:t>	procedure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maxmin</a:t>
            </a:r>
            <a:r>
              <a:rPr lang="en-US" altLang="ko-KR" sz="1800" dirty="0"/>
              <a:t>( a, b	:</a:t>
            </a:r>
            <a:r>
              <a:rPr lang="en-US" altLang="ko-KR" sz="1800" b="1" dirty="0"/>
              <a:t> in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std_logic_vector</a:t>
            </a:r>
            <a:r>
              <a:rPr lang="en-US" altLang="ko-KR" sz="1800" dirty="0"/>
              <a:t>(4 </a:t>
            </a:r>
            <a:r>
              <a:rPr lang="en-US" altLang="ko-KR" sz="1800" b="1" dirty="0" err="1"/>
              <a:t>downto</a:t>
            </a:r>
            <a:r>
              <a:rPr lang="en-US" altLang="ko-KR" sz="1800" dirty="0"/>
              <a:t> 0);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        	          c, d	: </a:t>
            </a:r>
            <a:r>
              <a:rPr lang="en-US" altLang="ko-KR" sz="1800" b="1" dirty="0"/>
              <a:t>out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std_logic_vector</a:t>
            </a:r>
            <a:r>
              <a:rPr lang="en-US" altLang="ko-KR" sz="1800" dirty="0"/>
              <a:t>(4 </a:t>
            </a:r>
            <a:r>
              <a:rPr lang="en-US" altLang="ko-KR" sz="1800" b="1" dirty="0" err="1"/>
              <a:t>downto</a:t>
            </a:r>
            <a:r>
              <a:rPr lang="en-US" altLang="ko-KR" sz="1800" dirty="0"/>
              <a:t> 0));</a:t>
            </a:r>
            <a:endParaRPr lang="ko-KR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ko-KR" sz="1800" dirty="0" smtClean="0"/>
              <a:t>출력 </a:t>
            </a:r>
            <a:r>
              <a:rPr lang="en-US" altLang="ko-KR" sz="1800" dirty="0"/>
              <a:t>'</a:t>
            </a:r>
            <a:r>
              <a:rPr lang="en-US" altLang="ko-KR" sz="1800" b="1" dirty="0"/>
              <a:t>c</a:t>
            </a:r>
            <a:r>
              <a:rPr lang="en-US" altLang="ko-KR" sz="1800" dirty="0"/>
              <a:t>'</a:t>
            </a:r>
            <a:r>
              <a:rPr lang="ko-KR" altLang="ko-KR" sz="1800" dirty="0"/>
              <a:t>는 </a:t>
            </a:r>
            <a:r>
              <a:rPr lang="en-US" altLang="ko-KR" sz="1800" b="1" dirty="0"/>
              <a:t>a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b</a:t>
            </a:r>
            <a:r>
              <a:rPr lang="ko-KR" altLang="ko-KR" sz="1800" dirty="0"/>
              <a:t>의 값 중 작은 수가 출력되고</a:t>
            </a:r>
            <a:r>
              <a:rPr lang="en-US" altLang="ko-KR" sz="1800" dirty="0"/>
              <a:t>, </a:t>
            </a:r>
            <a:r>
              <a:rPr lang="ko-KR" altLang="ko-KR" sz="1800" dirty="0"/>
              <a:t>출력 </a:t>
            </a:r>
            <a:r>
              <a:rPr lang="en-US" altLang="ko-KR" sz="1800" dirty="0"/>
              <a:t>‘</a:t>
            </a:r>
            <a:r>
              <a:rPr lang="en-US" altLang="ko-KR" sz="1800" b="1" dirty="0"/>
              <a:t>d</a:t>
            </a:r>
            <a:r>
              <a:rPr lang="en-US" altLang="ko-KR" sz="1800" dirty="0"/>
              <a:t>’</a:t>
            </a:r>
            <a:r>
              <a:rPr lang="ko-KR" altLang="ko-KR" sz="1800" dirty="0"/>
              <a:t>는 </a:t>
            </a:r>
            <a:r>
              <a:rPr lang="en-US" altLang="ko-KR" sz="1800" b="1" dirty="0"/>
              <a:t>a</a:t>
            </a:r>
            <a:r>
              <a:rPr lang="ko-KR" altLang="ko-KR" sz="1800" dirty="0"/>
              <a:t>와 </a:t>
            </a:r>
            <a:r>
              <a:rPr lang="en-US" altLang="ko-KR" sz="1800" b="1" dirty="0"/>
              <a:t>b</a:t>
            </a:r>
            <a:r>
              <a:rPr lang="ko-KR" altLang="ko-KR" sz="1800" dirty="0"/>
              <a:t>의 값 중 큰 수가 출력된다</a:t>
            </a:r>
            <a:r>
              <a:rPr lang="en-US" altLang="ko-KR" sz="1800" dirty="0"/>
              <a:t>.</a:t>
            </a:r>
            <a:endParaRPr lang="ko-KR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1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527</Words>
  <Application>Microsoft Office PowerPoint</Application>
  <PresentationFormat>와이드스크린</PresentationFormat>
  <Paragraphs>246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돋움</vt:lpstr>
      <vt:lpstr>맑은 고딕</vt:lpstr>
      <vt:lpstr>바탕</vt:lpstr>
      <vt:lpstr>바탕체</vt:lpstr>
      <vt:lpstr>Arial</vt:lpstr>
      <vt:lpstr>Times New Roman</vt:lpstr>
      <vt:lpstr>Office 테마</vt:lpstr>
      <vt:lpstr>Picture (Metafile)</vt:lpstr>
      <vt:lpstr>디지털 시스템 실습</vt:lpstr>
      <vt:lpstr>부프로그램</vt:lpstr>
      <vt:lpstr>예제: procedure 선언과 호출</vt:lpstr>
      <vt:lpstr>예제: 부프로그램 - architecture 선언</vt:lpstr>
      <vt:lpstr>예제: 부프로그램 - process 선언</vt:lpstr>
      <vt:lpstr>예제: 부프로그램 - package 선언</vt:lpstr>
      <vt:lpstr>실습1</vt:lpstr>
      <vt:lpstr>실습1</vt:lpstr>
      <vt:lpstr>과제 1</vt:lpstr>
      <vt:lpstr>부프로그램: function-return</vt:lpstr>
      <vt:lpstr>예제: 부프로그램 - architecture 선언</vt:lpstr>
      <vt:lpstr>예제: 부프로그램 - process 선언</vt:lpstr>
      <vt:lpstr>예제: 부프로그램 - package 선언</vt:lpstr>
      <vt:lpstr>실습2</vt:lpstr>
      <vt:lpstr>실습2</vt:lpstr>
      <vt:lpstr>과제2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시스템 실습</dc:title>
  <dc:creator>YoonHyung Dho</dc:creator>
  <cp:lastModifiedBy>YoonHyung Dho</cp:lastModifiedBy>
  <cp:revision>29</cp:revision>
  <dcterms:created xsi:type="dcterms:W3CDTF">2017-03-14T06:39:02Z</dcterms:created>
  <dcterms:modified xsi:type="dcterms:W3CDTF">2017-05-02T05:59:22Z</dcterms:modified>
</cp:coreProperties>
</file>