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58" r:id="rId6"/>
    <p:sldId id="270" r:id="rId7"/>
    <p:sldId id="271" r:id="rId8"/>
    <p:sldId id="272" r:id="rId9"/>
    <p:sldId id="273" r:id="rId10"/>
    <p:sldId id="259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4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6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5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4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8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AE4B-5D8C-4356-BBCC-289BD5AB5DBE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디지털 시스템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실험</a:t>
            </a:r>
            <a:r>
              <a:rPr lang="en-US" altLang="ko-KR" dirty="0" smtClean="0"/>
              <a:t>3. signal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variable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09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</a:t>
            </a:r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199" y="1690688"/>
            <a:ext cx="10731759" cy="75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7000"/>
              </a:lnSpc>
              <a:buFont typeface="Arial" panose="020B0604020202020204" pitchFamily="34" charset="0"/>
              <a:buChar char="•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508000" algn="l"/>
              </a:tabLst>
            </a:pPr>
            <a:r>
              <a:rPr lang="en-US" altLang="ko-KR" b="1" dirty="0"/>
              <a:t>signal </a:t>
            </a:r>
            <a:r>
              <a:rPr lang="en-US" altLang="ko-KR" b="1" dirty="0" err="1"/>
              <a:t>i</a:t>
            </a:r>
            <a:r>
              <a:rPr lang="en-US" altLang="ko-KR" b="1" dirty="0"/>
              <a:t>, j, k</a:t>
            </a:r>
            <a:r>
              <a:rPr lang="ko-KR" altLang="ko-KR" dirty="0"/>
              <a:t>를 </a:t>
            </a:r>
            <a:r>
              <a:rPr lang="en-US" altLang="ko-KR" b="1" dirty="0"/>
              <a:t>and</a:t>
            </a:r>
            <a:r>
              <a:rPr lang="ko-KR" altLang="ko-KR" dirty="0"/>
              <a:t>하여 </a:t>
            </a:r>
            <a:r>
              <a:rPr lang="en-US" altLang="ko-KR" b="1" dirty="0"/>
              <a:t>signal l</a:t>
            </a:r>
            <a:r>
              <a:rPr lang="ko-KR" altLang="ko-KR" dirty="0"/>
              <a:t>에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 </a:t>
            </a:r>
          </a:p>
          <a:p>
            <a:pPr marL="285750" indent="-285750" algn="just">
              <a:lnSpc>
                <a:spcPct val="127000"/>
              </a:lnSpc>
              <a:buFont typeface="Arial" panose="020B0604020202020204" pitchFamily="34" charset="0"/>
              <a:buChar char="•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  <a:tab pos="508000" algn="l"/>
              </a:tabLst>
            </a:pPr>
            <a:r>
              <a:rPr lang="en-US" altLang="ko-KR" b="1" dirty="0" smtClean="0"/>
              <a:t>process</a:t>
            </a:r>
            <a:r>
              <a:rPr lang="ko-KR" altLang="ko-KR" dirty="0"/>
              <a:t>문과 </a:t>
            </a:r>
            <a:r>
              <a:rPr lang="en-US" altLang="ko-KR" b="1" dirty="0"/>
              <a:t>variable</a:t>
            </a:r>
            <a:r>
              <a:rPr lang="ko-KR" altLang="ko-KR" dirty="0"/>
              <a:t>을 사용하여 </a:t>
            </a:r>
            <a:r>
              <a:rPr lang="ko-KR" altLang="ko-KR" dirty="0" smtClean="0"/>
              <a:t>설계</a:t>
            </a:r>
            <a:endParaRPr lang="ko-KR" altLang="ko-KR" dirty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981849"/>
              </p:ext>
            </p:extLst>
          </p:nvPr>
        </p:nvGraphicFramePr>
        <p:xfrm>
          <a:off x="951723" y="2820697"/>
          <a:ext cx="46958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3" imgW="4695238" imgH="876190" progId="Unknown">
                  <p:embed/>
                </p:oleObj>
              </mc:Choice>
              <mc:Fallback>
                <p:oleObj r:id="rId3" imgW="4695238" imgH="876190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23" y="2820697"/>
                        <a:ext cx="469582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7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4048" y="373224"/>
            <a:ext cx="6096000" cy="60123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library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ieee.std_logic_1164.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entity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sys_var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port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j,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k	: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  	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sys_var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architecture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of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sys_var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</a:t>
            </a:r>
            <a:r>
              <a:rPr lang="en-US" altLang="ko-KR" sz="16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j,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k)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</a:t>
            </a:r>
            <a:r>
              <a:rPr lang="en-US" altLang="ko-KR" sz="1600" b="1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variable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6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</a:t>
            </a:r>
            <a:r>
              <a:rPr lang="en-US" altLang="ko-KR" sz="16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'1';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and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j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and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</a:t>
            </a:r>
            <a:r>
              <a:rPr lang="en-US" altLang="ko-KR" sz="16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temp;	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sample;</a:t>
            </a:r>
            <a:endParaRPr lang="ko-KR" altLang="ko-KR" sz="16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4008" y="1690688"/>
            <a:ext cx="1042540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100" spc="-20" dirty="0" smtClean="0">
                <a:latin typeface="+mn-ea"/>
                <a:cs typeface="바탕" panose="02030600000101010101" pitchFamily="18" charset="-127"/>
              </a:rPr>
              <a:t>예시</a:t>
            </a:r>
            <a:r>
              <a:rPr lang="ko-KR" altLang="en-US" kern="100" spc="-20" dirty="0">
                <a:latin typeface="+mn-ea"/>
                <a:cs typeface="바탕" panose="02030600000101010101" pitchFamily="18" charset="-127"/>
              </a:rPr>
              <a:t>한</a:t>
            </a:r>
            <a:r>
              <a:rPr lang="ko-KR" altLang="en-US" kern="100" spc="-20" dirty="0" smtClean="0">
                <a:latin typeface="+mn-ea"/>
                <a:cs typeface="바탕" panose="02030600000101010101" pitchFamily="18" charset="-127"/>
              </a:rPr>
              <a:t> </a:t>
            </a:r>
            <a:r>
              <a:rPr lang="en-US" altLang="ko-KR" kern="100" spc="-20" dirty="0" smtClean="0">
                <a:latin typeface="+mn-ea"/>
                <a:cs typeface="바탕" panose="02030600000101010101" pitchFamily="18" charset="-127"/>
              </a:rPr>
              <a:t>3 input</a:t>
            </a:r>
            <a:r>
              <a:rPr lang="ko-KR" altLang="en-US" kern="100" spc="-20" dirty="0" smtClean="0">
                <a:latin typeface="+mn-ea"/>
                <a:cs typeface="바탕" panose="02030600000101010101" pitchFamily="18" charset="-127"/>
              </a:rPr>
              <a:t> </a:t>
            </a:r>
            <a:r>
              <a:rPr lang="en-US" altLang="ko-KR" kern="100" spc="-20" dirty="0" smtClean="0">
                <a:latin typeface="+mn-ea"/>
                <a:cs typeface="바탕" panose="02030600000101010101" pitchFamily="18" charset="-127"/>
              </a:rPr>
              <a:t>and</a:t>
            </a:r>
            <a:r>
              <a:rPr lang="ko-KR" altLang="en-US" kern="100" spc="-20" dirty="0" smtClean="0">
                <a:latin typeface="+mn-ea"/>
                <a:cs typeface="바탕" panose="02030600000101010101" pitchFamily="18" charset="-127"/>
              </a:rPr>
              <a:t>를 </a:t>
            </a:r>
            <a:r>
              <a:rPr lang="en-US" altLang="ko-KR" kern="100" spc="-20" dirty="0" smtClean="0">
                <a:latin typeface="+mn-ea"/>
                <a:cs typeface="바탕" panose="02030600000101010101" pitchFamily="18" charset="-127"/>
              </a:rPr>
              <a:t>signal</a:t>
            </a:r>
            <a:r>
              <a:rPr lang="ko-KR" altLang="en-US" kern="100" spc="-20" dirty="0" smtClean="0">
                <a:latin typeface="+mn-ea"/>
                <a:cs typeface="바탕" panose="02030600000101010101" pitchFamily="18" charset="-127"/>
              </a:rPr>
              <a:t>로 재구성하고 동작의 차이점을 설명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222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객체</a:t>
            </a:r>
            <a:r>
              <a:rPr lang="en-US" altLang="ko-KR" sz="2000" dirty="0" smtClean="0"/>
              <a:t>(Object): VHDL</a:t>
            </a:r>
            <a:r>
              <a:rPr lang="ko-KR" altLang="ko-KR" sz="2000" dirty="0"/>
              <a:t>에서 값을 가질 수 있는 </a:t>
            </a:r>
            <a:r>
              <a:rPr lang="ko-KR" altLang="ko-KR" sz="2000" dirty="0" smtClean="0"/>
              <a:t>것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객체의 </a:t>
            </a:r>
            <a:r>
              <a:rPr lang="ko-KR" altLang="ko-KR" sz="2000" dirty="0"/>
              <a:t>종류</a:t>
            </a:r>
            <a:r>
              <a:rPr lang="en-US" altLang="ko-KR" sz="2000" dirty="0"/>
              <a:t>(class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dirty="0" smtClean="0"/>
              <a:t>signal</a:t>
            </a:r>
            <a:r>
              <a:rPr lang="en-US" altLang="ko-KR" dirty="0"/>
              <a:t>(</a:t>
            </a:r>
            <a:r>
              <a:rPr lang="ko-KR" altLang="ko-KR" dirty="0"/>
              <a:t>신호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variable</a:t>
            </a:r>
            <a:r>
              <a:rPr lang="en-US" altLang="ko-KR" dirty="0"/>
              <a:t>(</a:t>
            </a:r>
            <a:r>
              <a:rPr lang="ko-KR" altLang="ko-KR" dirty="0"/>
              <a:t>변수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constant</a:t>
            </a:r>
            <a:r>
              <a:rPr lang="en-US" altLang="ko-KR" dirty="0"/>
              <a:t>(</a:t>
            </a:r>
            <a:r>
              <a:rPr lang="ko-KR" altLang="ko-KR" dirty="0"/>
              <a:t>상수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r>
              <a:rPr lang="ko-KR" altLang="en-US" sz="2000" dirty="0" smtClean="0"/>
              <a:t>객체는 사용하기 전 </a:t>
            </a:r>
            <a:r>
              <a:rPr lang="ko-KR" altLang="en-US" sz="2000" dirty="0" err="1" smtClean="0"/>
              <a:t>자료형과</a:t>
            </a:r>
            <a:r>
              <a:rPr lang="ko-KR" altLang="en-US" sz="2000" dirty="0" smtClean="0"/>
              <a:t> 객체의 종류를 지정해야한다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객체의 선언</a:t>
            </a:r>
            <a:r>
              <a:rPr lang="en-US" altLang="ko-KR" sz="2000" dirty="0" smtClean="0"/>
              <a:t>: TYPE </a:t>
            </a:r>
            <a:r>
              <a:rPr lang="en-US" altLang="ko-KR" sz="2000" dirty="0"/>
              <a:t>~ IS </a:t>
            </a:r>
            <a:r>
              <a:rPr lang="en-US" altLang="ko-KR" sz="2000" dirty="0" smtClean="0"/>
              <a:t>~)</a:t>
            </a:r>
          </a:p>
          <a:p>
            <a:r>
              <a:rPr lang="ko-KR" altLang="ko-KR" sz="2000" dirty="0" smtClean="0"/>
              <a:t>선언 후 </a:t>
            </a:r>
            <a:r>
              <a:rPr lang="ko-KR" altLang="ko-KR" sz="2000" dirty="0"/>
              <a:t>객체에 값</a:t>
            </a:r>
            <a:r>
              <a:rPr lang="en-US" altLang="ko-KR" sz="2000" dirty="0"/>
              <a:t>(</a:t>
            </a:r>
            <a:r>
              <a:rPr lang="ko-KR" altLang="ko-KR" sz="2000" dirty="0"/>
              <a:t>파형</a:t>
            </a:r>
            <a:r>
              <a:rPr lang="en-US" altLang="ko-KR" sz="2000" dirty="0"/>
              <a:t>)</a:t>
            </a:r>
            <a:r>
              <a:rPr lang="ko-KR" altLang="ko-KR" sz="2000" dirty="0"/>
              <a:t>을 대입해서 사용할 수 있다</a:t>
            </a:r>
            <a:r>
              <a:rPr lang="en-US" altLang="ko-KR" sz="2000" dirty="0"/>
              <a:t>. </a:t>
            </a:r>
            <a:endParaRPr lang="ko-KR" altLang="ko-KR" sz="2000" dirty="0"/>
          </a:p>
          <a:p>
            <a:r>
              <a:rPr lang="ko-KR" altLang="ko-KR" sz="2000" dirty="0" smtClean="0"/>
              <a:t>객체에 </a:t>
            </a:r>
            <a:r>
              <a:rPr lang="ko-KR" altLang="ko-KR" sz="2000" dirty="0"/>
              <a:t>값을 대입하기 </a:t>
            </a:r>
            <a:r>
              <a:rPr lang="ko-KR" altLang="ko-KR" sz="2000" dirty="0" smtClean="0"/>
              <a:t>위해서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signal</a:t>
            </a:r>
            <a:r>
              <a:rPr lang="ko-KR" altLang="ko-KR" sz="2000" dirty="0"/>
              <a:t>인 경우 </a:t>
            </a:r>
            <a:r>
              <a:rPr lang="en-US" altLang="ko-KR" sz="2000" dirty="0"/>
              <a:t>‘&lt;=’</a:t>
            </a:r>
            <a:r>
              <a:rPr lang="ko-KR" altLang="ko-KR" sz="2000" dirty="0"/>
              <a:t>을 </a:t>
            </a:r>
            <a:r>
              <a:rPr lang="ko-KR" altLang="ko-KR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Variable,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constant </a:t>
            </a:r>
            <a:r>
              <a:rPr lang="ko-KR" altLang="en-US" sz="2000" dirty="0" smtClean="0"/>
              <a:t>경우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‘:=’</a:t>
            </a:r>
            <a:r>
              <a:rPr lang="ko-KR" altLang="ko-KR" sz="2000" dirty="0"/>
              <a:t>를 </a:t>
            </a:r>
            <a:r>
              <a:rPr lang="ko-KR" altLang="ko-KR" sz="2000" dirty="0" smtClean="0"/>
              <a:t>사용</a:t>
            </a:r>
            <a:r>
              <a:rPr lang="en-US" altLang="ko-KR" sz="2000" dirty="0" smtClean="0"/>
              <a:t> </a:t>
            </a:r>
            <a:endParaRPr lang="ko-KR" altLang="ko-KR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66940"/>
              </p:ext>
            </p:extLst>
          </p:nvPr>
        </p:nvGraphicFramePr>
        <p:xfrm>
          <a:off x="6285807" y="4857852"/>
          <a:ext cx="5067993" cy="1319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7993">
                  <a:extLst>
                    <a:ext uri="{9D8B030D-6E8A-4147-A177-3AD203B41FA5}">
                      <a16:colId xmlns:a16="http://schemas.microsoft.com/office/drawing/2014/main" val="2783662495"/>
                    </a:ext>
                  </a:extLst>
                </a:gridCol>
              </a:tblGrid>
              <a:tr h="131911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ko-KR" sz="800" dirty="0">
                          <a:effectLst/>
                        </a:rPr>
                        <a:t>■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signal	-- VHDL </a:t>
                      </a:r>
                      <a:r>
                        <a:rPr lang="ko-KR" sz="1000" dirty="0" err="1">
                          <a:effectLst/>
                        </a:rPr>
                        <a:t>합성시에</a:t>
                      </a:r>
                      <a:r>
                        <a:rPr lang="ko-KR" sz="1000" dirty="0">
                          <a:effectLst/>
                        </a:rPr>
                        <a:t> 선</a:t>
                      </a:r>
                      <a:r>
                        <a:rPr lang="en-US" sz="1000" dirty="0">
                          <a:effectLst/>
                        </a:rPr>
                        <a:t>(wire)</a:t>
                      </a:r>
                      <a:r>
                        <a:rPr lang="ko-KR" sz="1000" dirty="0">
                          <a:effectLst/>
                        </a:rPr>
                        <a:t>로 </a:t>
                      </a:r>
                      <a:r>
                        <a:rPr lang="ko-KR" sz="1000" dirty="0" err="1">
                          <a:effectLst/>
                        </a:rPr>
                        <a:t>구현가능한</a:t>
                      </a:r>
                      <a:r>
                        <a:rPr lang="ko-KR" sz="1000" dirty="0">
                          <a:effectLst/>
                        </a:rPr>
                        <a:t> 외적 변수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endParaRPr lang="ko-KR" sz="10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ko-KR" sz="800" dirty="0">
                          <a:effectLst/>
                        </a:rPr>
                        <a:t>■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variable	-- </a:t>
                      </a:r>
                      <a:r>
                        <a:rPr lang="ko-KR" sz="1000" dirty="0">
                          <a:effectLst/>
                        </a:rPr>
                        <a:t>연산의 중간단계에서 이용되는 내적 변수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  <a:endParaRPr lang="ko-KR" sz="10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ko-KR" sz="800" dirty="0">
                          <a:effectLst/>
                        </a:rPr>
                        <a:t>■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constant	-- </a:t>
                      </a:r>
                      <a:r>
                        <a:rPr lang="ko-KR" sz="1000" dirty="0" err="1">
                          <a:effectLst/>
                        </a:rPr>
                        <a:t>상수값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0" anchor="ctr"/>
                </a:tc>
                <a:extLst>
                  <a:ext uri="{0D108BD9-81ED-4DB2-BD59-A6C34878D82A}">
                    <a16:rowId xmlns:a16="http://schemas.microsoft.com/office/drawing/2014/main" val="191259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Signal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2670" y="1571765"/>
            <a:ext cx="10285444" cy="280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ko-KR" sz="2000" dirty="0"/>
              <a:t> </a:t>
            </a:r>
            <a:r>
              <a:rPr lang="en-US" altLang="ko-KR" sz="2000" dirty="0"/>
              <a:t>signal</a:t>
            </a:r>
            <a:r>
              <a:rPr lang="ko-KR" altLang="ko-KR" sz="2000" dirty="0"/>
              <a:t>은 </a:t>
            </a:r>
            <a:r>
              <a:rPr lang="en-US" altLang="ko-KR" sz="2000" dirty="0"/>
              <a:t>VHDL </a:t>
            </a:r>
            <a:r>
              <a:rPr lang="ko-KR" altLang="ko-KR" sz="2000" dirty="0" err="1"/>
              <a:t>합성시에</a:t>
            </a:r>
            <a:r>
              <a:rPr lang="ko-KR" altLang="ko-KR" sz="2000" dirty="0"/>
              <a:t> 선</a:t>
            </a:r>
            <a:r>
              <a:rPr lang="en-US" altLang="ko-KR" sz="2000" dirty="0"/>
              <a:t>(wire)</a:t>
            </a:r>
            <a:r>
              <a:rPr lang="ko-KR" altLang="ko-KR" sz="2000" dirty="0"/>
              <a:t>으로 </a:t>
            </a:r>
            <a:r>
              <a:rPr lang="ko-KR" altLang="ko-KR" sz="2000" dirty="0" smtClean="0"/>
              <a:t>구현</a:t>
            </a:r>
            <a:endParaRPr lang="en-US" altLang="ko-KR" sz="20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ko-KR" sz="2000" dirty="0" smtClean="0"/>
              <a:t>각 </a:t>
            </a:r>
            <a:r>
              <a:rPr lang="ko-KR" altLang="ko-KR" sz="2000" dirty="0"/>
              <a:t>부품</a:t>
            </a:r>
            <a:r>
              <a:rPr lang="en-US" altLang="ko-KR" sz="2000" dirty="0"/>
              <a:t>(component)</a:t>
            </a:r>
            <a:r>
              <a:rPr lang="ko-KR" altLang="ko-KR" sz="2000" dirty="0"/>
              <a:t>의 연결에 사용되는 외적 </a:t>
            </a:r>
            <a:r>
              <a:rPr lang="ko-KR" altLang="ko-KR" sz="2000" dirty="0" smtClean="0"/>
              <a:t>변수</a:t>
            </a:r>
            <a:endParaRPr lang="en-US" altLang="ko-KR" sz="20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ko-KR" sz="2000" dirty="0" smtClean="0"/>
              <a:t>대입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기호 </a:t>
            </a:r>
            <a:r>
              <a:rPr lang="en-US" altLang="ko-KR" sz="2000" dirty="0"/>
              <a:t>'&lt;='</a:t>
            </a:r>
            <a:r>
              <a:rPr lang="ko-KR" altLang="ko-KR" sz="2000" dirty="0"/>
              <a:t>를 사용하고</a:t>
            </a:r>
            <a:r>
              <a:rPr lang="en-US" altLang="ko-KR" sz="2000" dirty="0"/>
              <a:t>, '&lt;='</a:t>
            </a:r>
            <a:r>
              <a:rPr lang="ko-KR" altLang="ko-KR" sz="2000" dirty="0"/>
              <a:t>의 오른쪽에서 왼쪽으로 </a:t>
            </a:r>
            <a:r>
              <a:rPr lang="ko-KR" altLang="ko-KR" sz="2000" dirty="0" smtClean="0"/>
              <a:t>대입</a:t>
            </a:r>
            <a:endParaRPr lang="en-US" altLang="ko-KR" sz="20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2000" dirty="0" smtClean="0"/>
              <a:t>Signal </a:t>
            </a:r>
            <a:r>
              <a:rPr lang="ko-KR" altLang="ko-KR" sz="2000" dirty="0" smtClean="0"/>
              <a:t>선언은 </a:t>
            </a:r>
            <a:r>
              <a:rPr lang="en-US" altLang="ko-KR" sz="2000" dirty="0"/>
              <a:t>signal</a:t>
            </a:r>
            <a:r>
              <a:rPr lang="ko-KR" altLang="ko-KR" sz="2000" dirty="0"/>
              <a:t>로 선언하는 방법과 </a:t>
            </a:r>
            <a:r>
              <a:rPr lang="en-US" altLang="ko-KR" sz="2000" dirty="0"/>
              <a:t>port</a:t>
            </a:r>
            <a:r>
              <a:rPr lang="ko-KR" altLang="ko-KR" sz="2000" dirty="0"/>
              <a:t>로 선언하는 다음의 </a:t>
            </a:r>
            <a:r>
              <a:rPr lang="en-US" altLang="ko-KR" sz="2000" dirty="0"/>
              <a:t>2</a:t>
            </a:r>
            <a:r>
              <a:rPr lang="ko-KR" altLang="ko-KR" sz="2000" dirty="0"/>
              <a:t>가지 방법이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2000" dirty="0" smtClean="0"/>
              <a:t>port </a:t>
            </a:r>
            <a:r>
              <a:rPr lang="en-US" altLang="ko-KR" sz="2000" dirty="0"/>
              <a:t>signal</a:t>
            </a:r>
            <a:r>
              <a:rPr lang="ko-KR" altLang="ko-KR" sz="2000" dirty="0"/>
              <a:t>인 경우 </a:t>
            </a:r>
            <a:r>
              <a:rPr lang="en-US" altLang="ko-KR" sz="2000" dirty="0"/>
              <a:t>entity</a:t>
            </a:r>
            <a:r>
              <a:rPr lang="ko-KR" altLang="ko-KR" sz="2000" dirty="0"/>
              <a:t>내에 </a:t>
            </a:r>
            <a:r>
              <a:rPr lang="en-US" altLang="ko-KR" sz="2000" dirty="0"/>
              <a:t>port</a:t>
            </a:r>
            <a:r>
              <a:rPr lang="ko-KR" altLang="ko-KR" sz="2000" dirty="0"/>
              <a:t>로 </a:t>
            </a:r>
            <a:r>
              <a:rPr lang="ko-KR" altLang="ko-KR" sz="2000" dirty="0" smtClean="0"/>
              <a:t>선언</a:t>
            </a:r>
            <a:endParaRPr lang="en-US" altLang="ko-KR" sz="2000" dirty="0" smtClean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ko-KR" altLang="ko-KR" sz="2000" dirty="0" smtClean="0"/>
              <a:t>그 </a:t>
            </a:r>
            <a:r>
              <a:rPr lang="ko-KR" altLang="ko-KR" sz="2000" dirty="0"/>
              <a:t>외 </a:t>
            </a:r>
            <a:r>
              <a:rPr lang="en-US" altLang="ko-KR" sz="2000" dirty="0"/>
              <a:t>signal</a:t>
            </a:r>
            <a:r>
              <a:rPr lang="ko-KR" altLang="ko-KR" sz="2000" dirty="0"/>
              <a:t>의 선언은 </a:t>
            </a:r>
            <a:r>
              <a:rPr lang="en-US" altLang="ko-KR" sz="2000" dirty="0"/>
              <a:t>architecture</a:t>
            </a:r>
            <a:r>
              <a:rPr lang="ko-KR" altLang="ko-KR" sz="2000" dirty="0"/>
              <a:t>와 </a:t>
            </a:r>
            <a:r>
              <a:rPr lang="en-US" altLang="ko-KR" sz="2000" dirty="0"/>
              <a:t>begin </a:t>
            </a:r>
            <a:r>
              <a:rPr lang="ko-KR" altLang="ko-KR" sz="2000" dirty="0"/>
              <a:t>사이에 </a:t>
            </a:r>
            <a:r>
              <a:rPr lang="ko-KR" altLang="ko-KR" sz="2000" dirty="0" smtClean="0"/>
              <a:t>선언</a:t>
            </a:r>
            <a:endParaRPr lang="ko-KR" altLang="ko-KR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06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/>
              <a:t>signal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a, b, v_25 : </a:t>
            </a:r>
            <a:r>
              <a:rPr lang="en-US" altLang="ko-KR" sz="1600" dirty="0" err="1"/>
              <a:t>std_logic</a:t>
            </a:r>
            <a:r>
              <a:rPr lang="en-US" altLang="ko-KR" sz="1600" dirty="0"/>
              <a:t>;		-- a, b, v_25</a:t>
            </a:r>
            <a:r>
              <a:rPr lang="ko-KR" altLang="ko-KR" sz="1600" dirty="0"/>
              <a:t>를 </a:t>
            </a:r>
            <a:r>
              <a:rPr lang="en-US" altLang="ko-KR" sz="1600" dirty="0"/>
              <a:t>signal</a:t>
            </a:r>
            <a:r>
              <a:rPr lang="ko-KR" altLang="ko-KR" sz="1600" dirty="0"/>
              <a:t>로 선언</a:t>
            </a:r>
          </a:p>
          <a:p>
            <a:pPr marL="0" indent="0">
              <a:buNone/>
            </a:pPr>
            <a:r>
              <a:rPr lang="en-US" altLang="ko-KR" sz="1600" dirty="0"/>
              <a:t>     	       a &lt;= </a:t>
            </a:r>
            <a:r>
              <a:rPr lang="en-US" altLang="ko-KR" sz="1600" b="1" dirty="0"/>
              <a:t>'1';</a:t>
            </a:r>
            <a:r>
              <a:rPr lang="en-US" altLang="ko-KR" sz="1600" dirty="0"/>
              <a:t>                 	-- signal a </a:t>
            </a:r>
            <a:r>
              <a:rPr lang="ko-KR" altLang="ko-KR" sz="1600" dirty="0"/>
              <a:t>에 </a:t>
            </a:r>
            <a:r>
              <a:rPr lang="en-US" altLang="ko-KR" sz="1600" dirty="0"/>
              <a:t>‘1’</a:t>
            </a:r>
            <a:r>
              <a:rPr lang="ko-KR" altLang="ko-KR" sz="1600" dirty="0"/>
              <a:t>을 대입</a:t>
            </a:r>
          </a:p>
          <a:p>
            <a:pPr marL="0" indent="0">
              <a:buNone/>
            </a:pPr>
            <a:r>
              <a:rPr lang="en-US" altLang="ko-KR" sz="1600" dirty="0"/>
              <a:t>	       a &lt;= b or v_25;          	-- signal a</a:t>
            </a:r>
            <a:r>
              <a:rPr lang="ko-KR" altLang="ko-KR" sz="1600" dirty="0"/>
              <a:t>에 </a:t>
            </a:r>
            <a:r>
              <a:rPr lang="en-US" altLang="ko-KR" sz="1600" dirty="0"/>
              <a:t>(b or v_25)</a:t>
            </a:r>
            <a:r>
              <a:rPr lang="ko-KR" altLang="ko-KR" sz="1600" dirty="0"/>
              <a:t>의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값</a:t>
            </a:r>
            <a:r>
              <a:rPr lang="en-US" altLang="ko-KR" sz="1600" dirty="0"/>
              <a:t>(</a:t>
            </a:r>
            <a:r>
              <a:rPr lang="ko-KR" altLang="ko-KR" sz="1600" dirty="0"/>
              <a:t>파형</a:t>
            </a:r>
            <a:r>
              <a:rPr lang="en-US" altLang="ko-KR" sz="1600" dirty="0"/>
              <a:t>)</a:t>
            </a:r>
            <a:r>
              <a:rPr lang="ko-KR" altLang="ko-KR" sz="1600" dirty="0"/>
              <a:t>을 대입</a:t>
            </a:r>
          </a:p>
          <a:p>
            <a:pPr marL="0" indent="0">
              <a:buNone/>
            </a:pPr>
            <a:r>
              <a:rPr lang="en-US" altLang="ko-KR" sz="1600" b="1" dirty="0" smtClean="0"/>
              <a:t>signal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count : </a:t>
            </a:r>
            <a:r>
              <a:rPr lang="en-US" altLang="ko-KR" sz="1600" dirty="0" err="1"/>
              <a:t>std_logic_vector</a:t>
            </a:r>
            <a:r>
              <a:rPr lang="en-US" altLang="ko-KR" sz="1600" dirty="0"/>
              <a:t>(3 </a:t>
            </a:r>
            <a:r>
              <a:rPr lang="en-US" altLang="ko-KR" sz="1600" b="1" dirty="0" err="1"/>
              <a:t>downto</a:t>
            </a:r>
            <a:r>
              <a:rPr lang="en-US" altLang="ko-KR" sz="1600" dirty="0"/>
              <a:t> 0) </a:t>
            </a:r>
            <a:r>
              <a:rPr lang="en-US" altLang="ko-KR" sz="1600" dirty="0" smtClean="0"/>
              <a:t>; -- </a:t>
            </a:r>
            <a:r>
              <a:rPr lang="en-US" altLang="ko-KR" sz="1600" dirty="0"/>
              <a:t>signal count(3), count(2), count(1), count(0) : </a:t>
            </a:r>
            <a:r>
              <a:rPr lang="en-US" altLang="ko-KR" sz="1600" dirty="0" err="1"/>
              <a:t>std_logic</a:t>
            </a:r>
            <a:r>
              <a:rPr lang="ko-KR" altLang="ko-KR" sz="1600" dirty="0"/>
              <a:t>과 동일</a:t>
            </a:r>
            <a:r>
              <a:rPr lang="en-US" altLang="ko-KR" sz="1600" dirty="0"/>
              <a:t>    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b="1" dirty="0"/>
              <a:t>signal</a:t>
            </a:r>
            <a:r>
              <a:rPr lang="en-US" altLang="ko-KR" sz="1600" dirty="0"/>
              <a:t> temp : </a:t>
            </a:r>
            <a:r>
              <a:rPr lang="en-US" altLang="ko-KR" sz="1600" dirty="0" err="1"/>
              <a:t>std_logic_vector</a:t>
            </a:r>
            <a:r>
              <a:rPr lang="en-US" altLang="ko-KR" sz="1600" dirty="0"/>
              <a:t>(3 </a:t>
            </a:r>
            <a:r>
              <a:rPr lang="en-US" altLang="ko-KR" sz="1600" b="1" dirty="0" err="1"/>
              <a:t>downto</a:t>
            </a:r>
            <a:r>
              <a:rPr lang="en-US" altLang="ko-KR" sz="1600" dirty="0"/>
              <a:t> 0) := </a:t>
            </a:r>
            <a:r>
              <a:rPr lang="en-US" altLang="ko-KR" sz="1600" b="1" dirty="0"/>
              <a:t>"1100</a:t>
            </a:r>
            <a:r>
              <a:rPr lang="en-US" altLang="ko-KR" sz="1600" b="1" dirty="0" smtClean="0"/>
              <a:t>"; </a:t>
            </a:r>
            <a:r>
              <a:rPr lang="en-US" altLang="ko-KR" sz="1600" dirty="0" smtClean="0"/>
              <a:t>-- </a:t>
            </a:r>
            <a:r>
              <a:rPr lang="en-US" altLang="ko-KR" sz="1600" dirty="0"/>
              <a:t>temp</a:t>
            </a:r>
            <a:r>
              <a:rPr lang="ko-KR" altLang="ko-KR" sz="1600" dirty="0"/>
              <a:t>를 </a:t>
            </a:r>
            <a:r>
              <a:rPr lang="en-US" altLang="ko-KR" sz="1600" dirty="0"/>
              <a:t>4</a:t>
            </a:r>
            <a:r>
              <a:rPr lang="ko-KR" altLang="ko-KR" sz="1600" dirty="0"/>
              <a:t>비트 </a:t>
            </a:r>
            <a:r>
              <a:rPr lang="en-US" altLang="ko-KR" sz="1600" dirty="0"/>
              <a:t>bus</a:t>
            </a:r>
            <a:r>
              <a:rPr lang="ko-KR" altLang="ko-KR" sz="1600" dirty="0"/>
              <a:t>로 선언하고 초기값 대입</a:t>
            </a:r>
            <a:r>
              <a:rPr lang="en-US" altLang="ko-KR" sz="1600" dirty="0"/>
              <a:t>  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6293"/>
            <a:ext cx="561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Signal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702629"/>
            <a:ext cx="10515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port </a:t>
            </a:r>
            <a:r>
              <a:rPr lang="en-US" altLang="ko-KR" sz="1600" dirty="0"/>
              <a:t>( k1, k2 : </a:t>
            </a:r>
            <a:r>
              <a:rPr lang="en-US" altLang="ko-KR" sz="1600" b="1" dirty="0"/>
              <a:t>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std_logic</a:t>
            </a:r>
            <a:r>
              <a:rPr lang="en-US" altLang="ko-KR" sz="1600" dirty="0"/>
              <a:t>; 		--</a:t>
            </a:r>
            <a:r>
              <a:rPr lang="en-US" altLang="ko-KR" sz="1600" b="1" dirty="0"/>
              <a:t> </a:t>
            </a:r>
            <a:r>
              <a:rPr lang="en-US" altLang="ko-KR" sz="1600" dirty="0"/>
              <a:t>port</a:t>
            </a:r>
            <a:r>
              <a:rPr lang="ko-KR" altLang="ko-KR" sz="1600" dirty="0"/>
              <a:t>에서 </a:t>
            </a:r>
            <a:r>
              <a:rPr lang="en-US" altLang="ko-KR" sz="1600" dirty="0"/>
              <a:t>k1, k2, y</a:t>
            </a:r>
            <a:r>
              <a:rPr lang="ko-KR" altLang="ko-KR" sz="1600" dirty="0"/>
              <a:t>가</a:t>
            </a:r>
          </a:p>
          <a:p>
            <a:r>
              <a:rPr lang="en-US" altLang="ko-KR" sz="1600" dirty="0" smtClean="0"/>
              <a:t>	 </a:t>
            </a:r>
            <a:r>
              <a:rPr lang="en-US" altLang="ko-KR" sz="1600" dirty="0"/>
              <a:t>y  : </a:t>
            </a:r>
            <a:r>
              <a:rPr lang="en-US" altLang="ko-KR" sz="1600" b="1" dirty="0"/>
              <a:t>out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std_logic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);	</a:t>
            </a:r>
            <a:r>
              <a:rPr lang="en-US" altLang="ko-KR" sz="1600" dirty="0"/>
              <a:t>	-- port signal</a:t>
            </a:r>
            <a:r>
              <a:rPr lang="ko-KR" altLang="ko-KR" sz="1600" dirty="0"/>
              <a:t>로 선언됨</a:t>
            </a:r>
          </a:p>
          <a:p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320074"/>
            <a:ext cx="561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Port Signal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37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signal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4008" y="1690688"/>
            <a:ext cx="104254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Nand</a:t>
            </a:r>
            <a:r>
              <a:rPr lang="en-US" altLang="ko-KR" dirty="0" smtClean="0"/>
              <a:t> </a:t>
            </a:r>
            <a:r>
              <a:rPr lang="ko-KR" altLang="ko-KR" dirty="0" smtClean="0"/>
              <a:t>게이트 </a:t>
            </a:r>
            <a:r>
              <a:rPr lang="ko-KR" altLang="ko-KR" dirty="0"/>
              <a:t>출력과 </a:t>
            </a:r>
            <a:r>
              <a:rPr lang="ko-KR" altLang="en-US" dirty="0" err="1" smtClean="0"/>
              <a:t>택</a:t>
            </a:r>
            <a:r>
              <a:rPr lang="en-US" altLang="ko-KR" dirty="0" smtClean="0"/>
              <a:t> </a:t>
            </a:r>
            <a:r>
              <a:rPr lang="ko-KR" altLang="ko-KR" dirty="0" smtClean="0"/>
              <a:t>게이트 입력</a:t>
            </a:r>
            <a:r>
              <a:rPr lang="ko-KR" altLang="en-US" dirty="0"/>
              <a:t>의</a:t>
            </a:r>
            <a:r>
              <a:rPr lang="ko-KR" altLang="ko-KR" dirty="0" smtClean="0"/>
              <a:t> 연결 </a:t>
            </a:r>
            <a:r>
              <a:rPr lang="en-US" altLang="ko-KR" dirty="0" err="1"/>
              <a:t>cn</a:t>
            </a:r>
            <a:r>
              <a:rPr lang="ko-KR" altLang="ko-KR" dirty="0"/>
              <a:t>은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로</a:t>
            </a:r>
            <a:r>
              <a:rPr lang="ko-KR" altLang="ko-KR" dirty="0" smtClean="0"/>
              <a:t>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 err="1" smtClean="0"/>
              <a:t>외부연결을</a:t>
            </a:r>
            <a:r>
              <a:rPr lang="ko-KR" altLang="ko-KR" dirty="0" smtClean="0"/>
              <a:t> </a:t>
            </a:r>
            <a:r>
              <a:rPr lang="ko-KR" altLang="ko-KR" dirty="0"/>
              <a:t>위한 선의 입력은 </a:t>
            </a:r>
            <a:r>
              <a:rPr lang="en-US" altLang="ko-KR" dirty="0"/>
              <a:t>k1, k2, k3</a:t>
            </a:r>
            <a:r>
              <a:rPr lang="ko-KR" altLang="ko-KR" dirty="0"/>
              <a:t>이고</a:t>
            </a:r>
            <a:r>
              <a:rPr lang="en-US" altLang="ko-KR" dirty="0"/>
              <a:t>, </a:t>
            </a:r>
            <a:r>
              <a:rPr lang="ko-KR" altLang="ko-KR" dirty="0"/>
              <a:t>출력은 </a:t>
            </a:r>
            <a:r>
              <a:rPr lang="en-US" altLang="ko-KR" dirty="0" err="1"/>
              <a:t>y_out</a:t>
            </a:r>
            <a:r>
              <a:rPr lang="ko-KR" altLang="ko-KR" dirty="0"/>
              <a:t>이며 이들 </a:t>
            </a:r>
            <a:r>
              <a:rPr lang="en-US" altLang="ko-KR" dirty="0"/>
              <a:t>signal</a:t>
            </a:r>
            <a:r>
              <a:rPr lang="ko-KR" altLang="ko-KR" dirty="0"/>
              <a:t>은 </a:t>
            </a:r>
            <a:r>
              <a:rPr lang="en-US" altLang="ko-KR" dirty="0"/>
              <a:t>port</a:t>
            </a:r>
            <a:r>
              <a:rPr lang="ko-KR" altLang="ko-KR" dirty="0"/>
              <a:t>신호이다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k1</a:t>
            </a:r>
            <a:r>
              <a:rPr lang="en-US" altLang="ko-KR" dirty="0"/>
              <a:t>, k2</a:t>
            </a:r>
            <a:r>
              <a:rPr lang="ko-KR" altLang="ko-KR" dirty="0"/>
              <a:t>는 </a:t>
            </a:r>
            <a:r>
              <a:rPr lang="en-US" altLang="ko-KR" dirty="0" err="1"/>
              <a:t>nand</a:t>
            </a:r>
            <a:r>
              <a:rPr lang="en-US" altLang="ko-KR" dirty="0"/>
              <a:t> </a:t>
            </a:r>
            <a:r>
              <a:rPr lang="ko-KR" altLang="ko-KR" dirty="0"/>
              <a:t>게이트의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nand</a:t>
            </a:r>
            <a:r>
              <a:rPr lang="en-US" altLang="ko-KR" dirty="0" smtClean="0"/>
              <a:t> </a:t>
            </a:r>
            <a:r>
              <a:rPr lang="ko-KR" altLang="ko-KR" dirty="0" smtClean="0"/>
              <a:t>출력으로는 </a:t>
            </a:r>
            <a:r>
              <a:rPr lang="en-US" altLang="ko-KR" dirty="0" err="1"/>
              <a:t>cn</a:t>
            </a:r>
            <a:r>
              <a:rPr lang="ko-KR" altLang="ko-KR" dirty="0"/>
              <a:t>이 되며 </a:t>
            </a:r>
            <a:r>
              <a:rPr lang="en-US" altLang="ko-KR" dirty="0"/>
              <a:t>signal </a:t>
            </a:r>
            <a:r>
              <a:rPr lang="en-US" altLang="ko-KR" dirty="0" err="1"/>
              <a:t>cn</a:t>
            </a:r>
            <a:r>
              <a:rPr lang="ko-KR" altLang="ko-KR" dirty="0"/>
              <a:t>은 내부 </a:t>
            </a:r>
            <a:r>
              <a:rPr lang="ko-KR" altLang="ko-KR" dirty="0" err="1" smtClean="0"/>
              <a:t>연결용으로</a:t>
            </a:r>
            <a:r>
              <a:rPr lang="ko-KR" altLang="ko-KR" dirty="0" smtClean="0"/>
              <a:t>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cn</a:t>
            </a:r>
            <a:r>
              <a:rPr lang="ko-KR" altLang="ko-KR" dirty="0"/>
              <a:t>과 </a:t>
            </a:r>
            <a:r>
              <a:rPr lang="en-US" altLang="ko-KR" dirty="0"/>
              <a:t>k3</a:t>
            </a:r>
            <a:r>
              <a:rPr lang="ko-KR" altLang="ko-KR" dirty="0"/>
              <a:t>가 </a:t>
            </a:r>
            <a:r>
              <a:rPr lang="en-US" altLang="ko-KR" dirty="0" err="1"/>
              <a:t>xor</a:t>
            </a:r>
            <a:r>
              <a:rPr lang="ko-KR" altLang="ko-KR" dirty="0"/>
              <a:t>되어 나오는 출력이 </a:t>
            </a:r>
            <a:r>
              <a:rPr lang="en-US" altLang="ko-KR" dirty="0" err="1"/>
              <a:t>y_out</a:t>
            </a:r>
            <a:r>
              <a:rPr lang="ko-KR" altLang="ko-KR" dirty="0"/>
              <a:t>이 되는 </a:t>
            </a:r>
            <a:r>
              <a:rPr lang="ko-KR" altLang="ko-KR" dirty="0" err="1"/>
              <a:t>로직을</a:t>
            </a:r>
            <a:r>
              <a:rPr lang="ko-KR" altLang="ko-KR" dirty="0"/>
              <a:t> </a:t>
            </a:r>
            <a:r>
              <a:rPr lang="ko-KR" altLang="ko-KR" dirty="0" smtClean="0"/>
              <a:t>설계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369"/>
              </p:ext>
            </p:extLst>
          </p:nvPr>
        </p:nvGraphicFramePr>
        <p:xfrm>
          <a:off x="1368490" y="4018469"/>
          <a:ext cx="53911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9078592" imgH="1695687" progId="Unknown">
                  <p:embed/>
                </p:oleObj>
              </mc:Choice>
              <mc:Fallback>
                <p:oleObj r:id="rId3" imgW="9078592" imgH="1695687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90" y="4018469"/>
                        <a:ext cx="53911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42766"/>
              </p:ext>
            </p:extLst>
          </p:nvPr>
        </p:nvGraphicFramePr>
        <p:xfrm>
          <a:off x="838200" y="5186075"/>
          <a:ext cx="540067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5" imgW="7714286" imgH="2095793" progId="Unknown">
                  <p:embed/>
                </p:oleObj>
              </mc:Choice>
              <mc:Fallback>
                <p:oleObj r:id="rId5" imgW="7714286" imgH="2095793" progId="Unknown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6075"/>
                        <a:ext cx="5400675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9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library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ieee</a:t>
            </a:r>
            <a:r>
              <a:rPr lang="en-US" altLang="ko-KR" sz="1800" dirty="0"/>
              <a:t>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use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ieee.std_logic_1164.</a:t>
            </a:r>
            <a:r>
              <a:rPr lang="en-US" altLang="ko-KR" sz="1800" b="1" dirty="0"/>
              <a:t>all</a:t>
            </a:r>
            <a:r>
              <a:rPr lang="en-US" altLang="ko-KR" sz="1800" dirty="0"/>
              <a:t>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entity </a:t>
            </a:r>
            <a:r>
              <a:rPr lang="en-US" altLang="ko-KR" sz="1800" dirty="0"/>
              <a:t>system</a:t>
            </a:r>
            <a:r>
              <a:rPr lang="en-US" altLang="ko-KR" sz="1800" b="1" dirty="0"/>
              <a:t> is 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	</a:t>
            </a:r>
            <a:r>
              <a:rPr lang="en-US" altLang="ko-KR" sz="1800" b="1" dirty="0"/>
              <a:t>port</a:t>
            </a:r>
            <a:r>
              <a:rPr lang="en-US" altLang="ko-KR" sz="1800" dirty="0"/>
              <a:t>( k1, k2, k3 	: </a:t>
            </a:r>
            <a:r>
              <a:rPr lang="en-US" altLang="ko-KR" sz="1800" b="1" dirty="0"/>
              <a:t>in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std_logic</a:t>
            </a:r>
            <a:r>
              <a:rPr lang="en-US" altLang="ko-KR" sz="1800" dirty="0"/>
              <a:t>; 	-- signal k1, k2, k3 </a:t>
            </a:r>
            <a:r>
              <a:rPr lang="ko-KR" altLang="ko-KR" sz="1800" dirty="0"/>
              <a:t>선언</a:t>
            </a:r>
          </a:p>
          <a:p>
            <a:pPr marL="0" indent="0">
              <a:buNone/>
            </a:pPr>
            <a:r>
              <a:rPr lang="en-US" altLang="ko-KR" sz="1800" dirty="0"/>
              <a:t>                 </a:t>
            </a:r>
            <a:r>
              <a:rPr lang="en-US" altLang="ko-KR" sz="1800" dirty="0" err="1"/>
              <a:t>y_out</a:t>
            </a:r>
            <a:r>
              <a:rPr lang="en-US" altLang="ko-KR" sz="1800" dirty="0"/>
              <a:t>	:</a:t>
            </a:r>
            <a:r>
              <a:rPr lang="en-US" altLang="ko-KR" sz="1800" b="1" dirty="0"/>
              <a:t> out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std_logic</a:t>
            </a:r>
            <a:r>
              <a:rPr lang="en-US" altLang="ko-KR" sz="1800" dirty="0"/>
              <a:t> ); 	-- signal </a:t>
            </a:r>
            <a:r>
              <a:rPr lang="en-US" altLang="ko-KR" sz="1800" dirty="0" err="1"/>
              <a:t>y_out</a:t>
            </a:r>
            <a:r>
              <a:rPr lang="en-US" altLang="ko-KR" sz="1800" dirty="0"/>
              <a:t> </a:t>
            </a:r>
            <a:r>
              <a:rPr lang="ko-KR" altLang="ko-KR" sz="1800" dirty="0"/>
              <a:t>선언</a:t>
            </a:r>
          </a:p>
          <a:p>
            <a:pPr marL="0" indent="0">
              <a:buNone/>
            </a:pPr>
            <a:r>
              <a:rPr lang="en-US" altLang="ko-KR" sz="1800" b="1" dirty="0" smtClean="0"/>
              <a:t>end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system;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 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architecture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sample </a:t>
            </a:r>
            <a:r>
              <a:rPr lang="en-US" altLang="ko-KR" sz="1800" b="1" dirty="0"/>
              <a:t>of </a:t>
            </a:r>
            <a:r>
              <a:rPr lang="en-US" altLang="ko-KR" sz="1800" dirty="0"/>
              <a:t>system </a:t>
            </a:r>
            <a:r>
              <a:rPr lang="en-US" altLang="ko-KR" sz="1800" b="1" dirty="0"/>
              <a:t>is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b="1" dirty="0"/>
              <a:t>	signal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cn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std_logic</a:t>
            </a:r>
            <a:r>
              <a:rPr lang="en-US" altLang="ko-KR" sz="1800" dirty="0"/>
              <a:t>;    		-- signal </a:t>
            </a:r>
            <a:r>
              <a:rPr lang="en-US" altLang="ko-KR" sz="1800" dirty="0" err="1"/>
              <a:t>cn</a:t>
            </a:r>
            <a:r>
              <a:rPr lang="en-US" altLang="ko-KR" sz="1800" dirty="0"/>
              <a:t> </a:t>
            </a:r>
            <a:r>
              <a:rPr lang="ko-KR" altLang="ko-KR" sz="1800" dirty="0"/>
              <a:t>선언</a:t>
            </a:r>
          </a:p>
          <a:p>
            <a:pPr marL="0" indent="0">
              <a:buNone/>
            </a:pPr>
            <a:r>
              <a:rPr lang="en-US" altLang="ko-KR" sz="1800" b="1" dirty="0" smtClean="0"/>
              <a:t>begin </a:t>
            </a:r>
            <a:r>
              <a:rPr lang="en-US" altLang="ko-KR" sz="1800" dirty="0" smtClean="0"/>
              <a:t>            </a:t>
            </a:r>
            <a:r>
              <a:rPr lang="en-US" altLang="ko-KR" sz="1800" dirty="0"/>
              <a:t>		-- signal </a:t>
            </a:r>
            <a:r>
              <a:rPr lang="ko-KR" altLang="ko-KR" sz="1800" dirty="0" err="1"/>
              <a:t>선언위치</a:t>
            </a:r>
            <a:r>
              <a:rPr lang="ko-KR" altLang="ko-KR" sz="1800" dirty="0"/>
              <a:t> </a:t>
            </a:r>
            <a:r>
              <a:rPr lang="en-US" altLang="ko-KR" sz="1800" dirty="0"/>
              <a:t>: architecture</a:t>
            </a:r>
            <a:r>
              <a:rPr lang="ko-KR" altLang="ko-KR" sz="1800" dirty="0"/>
              <a:t>와 </a:t>
            </a:r>
            <a:r>
              <a:rPr lang="en-US" altLang="ko-KR" sz="1800" dirty="0"/>
              <a:t>begin</a:t>
            </a:r>
            <a:r>
              <a:rPr lang="ko-KR" altLang="ko-KR" sz="1800" dirty="0"/>
              <a:t>사이</a:t>
            </a:r>
          </a:p>
          <a:p>
            <a:pPr marL="0" indent="0">
              <a:buNone/>
            </a:pPr>
            <a:r>
              <a:rPr lang="en-US" altLang="ko-KR" sz="1800" dirty="0"/>
              <a:t>      	</a:t>
            </a:r>
            <a:r>
              <a:rPr lang="en-US" altLang="ko-KR" sz="1800" dirty="0" err="1"/>
              <a:t>cn</a:t>
            </a:r>
            <a:r>
              <a:rPr lang="en-US" altLang="ko-KR" sz="1800" dirty="0"/>
              <a:t> &lt;= k1 </a:t>
            </a:r>
            <a:r>
              <a:rPr lang="en-US" altLang="ko-KR" sz="1800" b="1" dirty="0" err="1"/>
              <a:t>nand</a:t>
            </a:r>
            <a:r>
              <a:rPr lang="en-US" altLang="ko-KR" sz="1800" dirty="0"/>
              <a:t> k2;  		-- signal</a:t>
            </a:r>
            <a:r>
              <a:rPr lang="ko-KR" altLang="ko-KR" sz="1800" dirty="0"/>
              <a:t>에 파형 대입</a:t>
            </a:r>
          </a:p>
          <a:p>
            <a:pPr marL="0" indent="0">
              <a:buNone/>
            </a:pPr>
            <a:r>
              <a:rPr lang="en-US" altLang="ko-KR" sz="1800" dirty="0"/>
              <a:t>      	</a:t>
            </a:r>
            <a:r>
              <a:rPr lang="en-US" altLang="ko-KR" sz="1800" dirty="0" err="1"/>
              <a:t>y_out</a:t>
            </a:r>
            <a:r>
              <a:rPr lang="en-US" altLang="ko-KR" sz="1800" dirty="0"/>
              <a:t> &lt;= </a:t>
            </a:r>
            <a:r>
              <a:rPr lang="en-US" altLang="ko-KR" sz="1800" dirty="0" err="1"/>
              <a:t>cn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xor</a:t>
            </a:r>
            <a:r>
              <a:rPr lang="en-US" altLang="ko-KR" sz="1800" dirty="0"/>
              <a:t> k3;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end </a:t>
            </a:r>
            <a:r>
              <a:rPr lang="en-US" altLang="ko-KR" sz="1800" dirty="0"/>
              <a:t>sample</a:t>
            </a:r>
            <a:r>
              <a:rPr lang="en-US" altLang="ko-KR" sz="1800" dirty="0" smtClean="0"/>
              <a:t>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736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368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6987"/>
          </a:xfrm>
        </p:spPr>
        <p:txBody>
          <a:bodyPr/>
          <a:lstStyle/>
          <a:p>
            <a:r>
              <a:rPr lang="ko-KR" altLang="ko-KR" dirty="0"/>
              <a:t>다음의 </a:t>
            </a:r>
            <a:r>
              <a:rPr lang="ko-KR" altLang="ko-KR" dirty="0" err="1"/>
              <a:t>전가산기를</a:t>
            </a:r>
            <a:r>
              <a:rPr lang="ko-KR" altLang="ko-KR" dirty="0"/>
              <a:t> </a:t>
            </a:r>
            <a:r>
              <a:rPr lang="en-US" altLang="ko-KR" b="1" dirty="0"/>
              <a:t>signal</a:t>
            </a:r>
            <a:r>
              <a:rPr lang="ko-KR" altLang="ko-KR" dirty="0"/>
              <a:t>을 이용하여 </a:t>
            </a:r>
            <a:r>
              <a:rPr lang="ko-KR" altLang="ko-KR" dirty="0" smtClean="0"/>
              <a:t>구현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823622"/>
              </p:ext>
            </p:extLst>
          </p:nvPr>
        </p:nvGraphicFramePr>
        <p:xfrm>
          <a:off x="3704252" y="2678987"/>
          <a:ext cx="40481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사진" r:id="rId3" imgW="5673725" imgH="2270125" progId="StaticMetafile">
                  <p:embed/>
                </p:oleObj>
              </mc:Choice>
              <mc:Fallback>
                <p:oleObj name="사진" r:id="rId3" imgW="5673725" imgH="2270125" progId="StaticMetafil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252" y="2678987"/>
                        <a:ext cx="4048125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89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variable</a:t>
            </a:r>
            <a:r>
              <a:rPr lang="ko-KR" altLang="ko-KR" sz="1800" dirty="0"/>
              <a:t>은 </a:t>
            </a:r>
            <a:r>
              <a:rPr lang="en-US" altLang="ko-KR" sz="1800" dirty="0"/>
              <a:t>process</a:t>
            </a:r>
            <a:r>
              <a:rPr lang="ko-KR" altLang="ko-KR" sz="1800" dirty="0"/>
              <a:t>나 </a:t>
            </a:r>
            <a:r>
              <a:rPr lang="ko-KR" altLang="ko-KR" sz="1800" dirty="0" err="1"/>
              <a:t>부프로그램</a:t>
            </a:r>
            <a:r>
              <a:rPr lang="en-US" altLang="ko-KR" sz="1800" dirty="0"/>
              <a:t>(function</a:t>
            </a:r>
            <a:r>
              <a:rPr lang="ko-KR" altLang="ko-KR" sz="1800" dirty="0"/>
              <a:t>과 </a:t>
            </a:r>
            <a:r>
              <a:rPr lang="en-US" altLang="ko-KR" sz="1800" dirty="0"/>
              <a:t>procedure)</a:t>
            </a:r>
            <a:r>
              <a:rPr lang="ko-KR" altLang="ko-KR" sz="1800" dirty="0"/>
              <a:t>에서만 </a:t>
            </a:r>
            <a:r>
              <a:rPr lang="ko-KR" altLang="ko-KR" sz="1800" dirty="0" smtClean="0"/>
              <a:t>사용</a:t>
            </a:r>
            <a:endParaRPr lang="en-US" altLang="ko-KR" sz="1800" dirty="0" smtClean="0"/>
          </a:p>
          <a:p>
            <a:r>
              <a:rPr lang="en-US" altLang="ko-KR" sz="1800" dirty="0" smtClean="0"/>
              <a:t>Variable</a:t>
            </a:r>
            <a:r>
              <a:rPr lang="ko-KR" altLang="en-US" sz="1800" dirty="0" smtClean="0"/>
              <a:t>의</a:t>
            </a:r>
            <a:r>
              <a:rPr lang="ko-KR" altLang="ko-KR" sz="1800" dirty="0" smtClean="0"/>
              <a:t> 값</a:t>
            </a:r>
            <a:r>
              <a:rPr lang="ko-KR" altLang="en-US" sz="1800" dirty="0" smtClean="0"/>
              <a:t>은</a:t>
            </a:r>
            <a:r>
              <a:rPr lang="ko-KR" altLang="ko-KR" sz="1800" dirty="0" smtClean="0"/>
              <a:t> </a:t>
            </a:r>
            <a:r>
              <a:rPr lang="en-US" altLang="ko-KR" sz="1800" dirty="0"/>
              <a:t>process</a:t>
            </a:r>
            <a:r>
              <a:rPr lang="ko-KR" altLang="ko-KR" sz="1800" dirty="0"/>
              <a:t>나 </a:t>
            </a:r>
            <a:r>
              <a:rPr lang="ko-KR" altLang="ko-KR" sz="1800" dirty="0" err="1"/>
              <a:t>부프로그램</a:t>
            </a:r>
            <a:r>
              <a:rPr lang="ko-KR" altLang="ko-KR" sz="1800" dirty="0"/>
              <a:t> 내에서만 유효한 내적 </a:t>
            </a:r>
            <a:r>
              <a:rPr lang="ko-KR" altLang="ko-KR" sz="1800" dirty="0" smtClean="0"/>
              <a:t>변수</a:t>
            </a:r>
            <a:endParaRPr lang="en-US" altLang="ko-KR" sz="1800" dirty="0" smtClean="0"/>
          </a:p>
          <a:p>
            <a:r>
              <a:rPr lang="en-US" altLang="ko-KR" sz="1800" dirty="0" smtClean="0"/>
              <a:t>variable</a:t>
            </a:r>
            <a:r>
              <a:rPr lang="ko-KR" altLang="ko-KR" sz="1800" dirty="0"/>
              <a:t>은 </a:t>
            </a:r>
            <a:r>
              <a:rPr lang="en-US" altLang="ko-KR" sz="1800" dirty="0"/>
              <a:t>signal</a:t>
            </a:r>
            <a:r>
              <a:rPr lang="ko-KR" altLang="ko-KR" sz="1800" dirty="0"/>
              <a:t>과 같이 </a:t>
            </a:r>
            <a:r>
              <a:rPr lang="en-US" altLang="ko-KR" sz="1800" dirty="0"/>
              <a:t>VHDL </a:t>
            </a:r>
            <a:r>
              <a:rPr lang="ko-KR" altLang="ko-KR" sz="1800" dirty="0" err="1"/>
              <a:t>합성시에</a:t>
            </a:r>
            <a:r>
              <a:rPr lang="ko-KR" altLang="ko-KR" sz="1800" dirty="0"/>
              <a:t> </a:t>
            </a:r>
            <a:r>
              <a:rPr lang="ko-KR" altLang="en-US" sz="1800" dirty="0" smtClean="0"/>
              <a:t>연결</a:t>
            </a:r>
            <a:r>
              <a:rPr lang="ko-KR" altLang="ko-KR" sz="1800" dirty="0" smtClean="0"/>
              <a:t>로 </a:t>
            </a:r>
            <a:r>
              <a:rPr lang="ko-KR" altLang="ko-KR" sz="1800" dirty="0"/>
              <a:t>구현되는 것이 </a:t>
            </a:r>
            <a:r>
              <a:rPr lang="ko-KR" altLang="ko-KR" sz="1800" dirty="0" smtClean="0"/>
              <a:t>아</a:t>
            </a:r>
            <a:r>
              <a:rPr lang="ko-KR" altLang="en-US" sz="1800" dirty="0" smtClean="0"/>
              <a:t>닌</a:t>
            </a:r>
            <a:r>
              <a:rPr lang="en-US" altLang="ko-KR" sz="1800" dirty="0" smtClean="0"/>
              <a:t>, </a:t>
            </a:r>
            <a:r>
              <a:rPr lang="ko-KR" altLang="ko-KR" sz="1800" dirty="0"/>
              <a:t>중간 </a:t>
            </a:r>
            <a:r>
              <a:rPr lang="ko-KR" altLang="ko-KR" sz="1800" dirty="0" smtClean="0"/>
              <a:t>연산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단계에 </a:t>
            </a:r>
            <a:r>
              <a:rPr lang="ko-KR" altLang="ko-KR" sz="1800" dirty="0"/>
              <a:t>주로 </a:t>
            </a:r>
            <a:r>
              <a:rPr lang="ko-KR" altLang="ko-KR" sz="1800" dirty="0" smtClean="0"/>
              <a:t>이용</a:t>
            </a:r>
            <a:endParaRPr lang="en-US" altLang="ko-KR" sz="1800" dirty="0" smtClean="0"/>
          </a:p>
          <a:p>
            <a:r>
              <a:rPr lang="en-US" altLang="ko-KR" sz="1800" dirty="0" smtClean="0"/>
              <a:t>variable</a:t>
            </a:r>
            <a:r>
              <a:rPr lang="ko-KR" altLang="ko-KR" sz="1800" dirty="0"/>
              <a:t>에서 사용하는 </a:t>
            </a:r>
            <a:r>
              <a:rPr lang="ko-KR" altLang="ko-KR" sz="1800" dirty="0" err="1"/>
              <a:t>대입기호</a:t>
            </a:r>
            <a:r>
              <a:rPr lang="ko-KR" altLang="ko-KR" sz="1800" dirty="0"/>
              <a:t> </a:t>
            </a:r>
            <a:r>
              <a:rPr lang="en-US" altLang="ko-KR" sz="1800" dirty="0"/>
              <a:t>‘:=’</a:t>
            </a:r>
            <a:r>
              <a:rPr lang="ko-KR" altLang="ko-KR" sz="1800" dirty="0"/>
              <a:t>의 뜻은 즉시</a:t>
            </a:r>
            <a:r>
              <a:rPr lang="en-US" altLang="ko-KR" sz="1800" dirty="0"/>
              <a:t>(immediately)</a:t>
            </a:r>
            <a:r>
              <a:rPr lang="ko-KR" altLang="ko-KR" sz="1800" dirty="0"/>
              <a:t>라는 </a:t>
            </a:r>
            <a:r>
              <a:rPr lang="ko-KR" altLang="ko-KR" sz="1800" dirty="0" smtClean="0"/>
              <a:t>의미</a:t>
            </a:r>
            <a:endParaRPr lang="en-US" altLang="ko-KR" sz="1800" dirty="0"/>
          </a:p>
          <a:p>
            <a:r>
              <a:rPr lang="en-US" altLang="ko-KR" sz="1800" dirty="0" smtClean="0"/>
              <a:t>signal</a:t>
            </a:r>
            <a:r>
              <a:rPr lang="ko-KR" altLang="ko-KR" sz="1800" dirty="0"/>
              <a:t>의 대입</a:t>
            </a:r>
            <a:r>
              <a:rPr lang="en-US" altLang="ko-KR" sz="1800" dirty="0"/>
              <a:t>(&lt;=)</a:t>
            </a:r>
            <a:r>
              <a:rPr lang="ko-KR" altLang="ko-KR" sz="1800" dirty="0"/>
              <a:t>과 달리 값이 즉시 </a:t>
            </a:r>
            <a:r>
              <a:rPr lang="ko-KR" altLang="ko-KR" sz="1800" dirty="0" smtClean="0"/>
              <a:t>대입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999828" y="3758698"/>
            <a:ext cx="384752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variable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temp1,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바탕" panose="02030600000101010101" pitchFamily="18" charset="-127"/>
                <a:ea typeface="바탕체" panose="02030609000101010101" pitchFamily="17" charset="-127"/>
                <a:cs typeface="바탕" panose="02030600000101010101" pitchFamily="18" charset="-127"/>
              </a:rPr>
              <a:t>std_logic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827" y="4169580"/>
            <a:ext cx="9366483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'1';</a:t>
            </a:r>
            <a:endParaRPr lang="ko-KR" altLang="ko-KR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or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b;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	</a:t>
            </a:r>
            <a:r>
              <a:rPr lang="en-US" altLang="ko-KR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--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a,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</a:t>
            </a:r>
            <a:r>
              <a:rPr lang="ko-KR" altLang="ko-KR" dirty="0">
                <a:solidFill>
                  <a:srgbClr val="000000"/>
                </a:solidFill>
                <a:latin typeface="바탕체" panose="02030609000101010101" pitchFamily="17" charset="-127"/>
                <a:ea typeface="돋움" panose="020B0600000101010101" pitchFamily="50" charset="-127"/>
                <a:cs typeface="돋움" panose="020B0600000101010101" pitchFamily="50" charset="-127"/>
              </a:rPr>
              <a:t>는</a:t>
            </a:r>
            <a:r>
              <a:rPr lang="ko-KR" altLang="ko-KR" dirty="0">
                <a:solidFill>
                  <a:srgbClr val="000000"/>
                </a:solidFill>
                <a:latin typeface="바탕체" panose="02030609000101010101" pitchFamily="17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signal</a:t>
            </a:r>
            <a:endParaRPr lang="ko-KR" altLang="ko-KR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temp1;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  		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--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</a:t>
            </a:r>
            <a:r>
              <a:rPr lang="ko-KR" altLang="ko-KR" dirty="0">
                <a:solidFill>
                  <a:srgbClr val="000000"/>
                </a:solidFill>
                <a:latin typeface="바탕체" panose="02030609000101010101" pitchFamily="17" charset="-127"/>
                <a:ea typeface="돋움" panose="020B0600000101010101" pitchFamily="50" charset="-127"/>
                <a:cs typeface="돋움" panose="020B0600000101010101" pitchFamily="50" charset="-127"/>
              </a:rPr>
              <a:t>은</a:t>
            </a:r>
            <a:r>
              <a:rPr lang="ko-KR" altLang="ko-KR" dirty="0">
                <a:solidFill>
                  <a:srgbClr val="000000"/>
                </a:solidFill>
                <a:latin typeface="바탕체" panose="02030609000101010101" pitchFamily="17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variable,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k</a:t>
            </a:r>
            <a:r>
              <a:rPr lang="ko-KR" altLang="ko-KR" dirty="0">
                <a:solidFill>
                  <a:srgbClr val="000000"/>
                </a:solidFill>
                <a:latin typeface="바탕체" panose="02030609000101010101" pitchFamily="17" charset="-127"/>
                <a:ea typeface="돋움" panose="020B0600000101010101" pitchFamily="50" charset="-127"/>
                <a:cs typeface="돋움" panose="020B0600000101010101" pitchFamily="50" charset="-127"/>
              </a:rPr>
              <a:t>는</a:t>
            </a:r>
            <a:r>
              <a:rPr lang="ko-KR" altLang="ko-KR" dirty="0">
                <a:solidFill>
                  <a:srgbClr val="000000"/>
                </a:solidFill>
                <a:latin typeface="바탕체" panose="02030609000101010101" pitchFamily="17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signal</a:t>
            </a:r>
            <a:endParaRPr lang="ko-KR" altLang="ko-KR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5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process</a:t>
            </a:r>
            <a:r>
              <a:rPr lang="ko-KR" altLang="ko-KR" sz="1800" dirty="0"/>
              <a:t>내에서 </a:t>
            </a:r>
            <a:r>
              <a:rPr lang="en-US" altLang="ko-KR" sz="1800" dirty="0"/>
              <a:t>variable</a:t>
            </a:r>
            <a:r>
              <a:rPr lang="ko-KR" altLang="ko-KR" sz="1800" dirty="0"/>
              <a:t>은 값이 즉시 </a:t>
            </a:r>
            <a:r>
              <a:rPr lang="ko-KR" altLang="ko-KR" sz="1800" dirty="0" smtClean="0"/>
              <a:t>대입</a:t>
            </a:r>
            <a:endParaRPr lang="en-US" altLang="ko-KR" sz="1800" dirty="0" smtClean="0"/>
          </a:p>
          <a:p>
            <a:r>
              <a:rPr lang="ko-KR" altLang="ko-KR" sz="1800" dirty="0" smtClean="0"/>
              <a:t>연산의 중간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결과가 보</a:t>
            </a:r>
            <a:r>
              <a:rPr lang="ko-KR" altLang="en-US" sz="1800" dirty="0" smtClean="0"/>
              <a:t>존</a:t>
            </a:r>
            <a:endParaRPr lang="en-US" altLang="ko-KR" sz="1800" dirty="0" smtClean="0"/>
          </a:p>
          <a:p>
            <a:r>
              <a:rPr lang="ko-KR" altLang="ko-KR" sz="1800" dirty="0" smtClean="0"/>
              <a:t>하지만 </a:t>
            </a:r>
            <a:r>
              <a:rPr lang="en-US" altLang="ko-KR" sz="1800" dirty="0"/>
              <a:t>process</a:t>
            </a:r>
            <a:r>
              <a:rPr lang="ko-KR" altLang="ko-KR" sz="1800" dirty="0"/>
              <a:t>를 빠져 나오면 그 값을 </a:t>
            </a:r>
            <a:r>
              <a:rPr lang="ko-KR" altLang="en-US" sz="1800" dirty="0" smtClean="0"/>
              <a:t>상실</a:t>
            </a:r>
            <a:endParaRPr lang="en-US" altLang="ko-KR" sz="1800" dirty="0" smtClean="0"/>
          </a:p>
          <a:p>
            <a:r>
              <a:rPr lang="ko-KR" altLang="ko-KR" sz="1800" dirty="0" smtClean="0"/>
              <a:t>따라서 </a:t>
            </a:r>
            <a:r>
              <a:rPr lang="ko-KR" altLang="ko-KR" sz="1800" dirty="0"/>
              <a:t>최종 </a:t>
            </a:r>
            <a:r>
              <a:rPr lang="en-US" altLang="ko-KR" sz="1800" dirty="0"/>
              <a:t>variable</a:t>
            </a:r>
            <a:r>
              <a:rPr lang="ko-KR" altLang="ko-KR" sz="1800" dirty="0"/>
              <a:t>의 값이 보존되기 </a:t>
            </a:r>
            <a:r>
              <a:rPr lang="ko-KR" altLang="ko-KR" sz="1800" dirty="0" smtClean="0"/>
              <a:t>위해</a:t>
            </a:r>
            <a:r>
              <a:rPr lang="en-US" altLang="ko-KR" sz="1800" dirty="0" smtClean="0"/>
              <a:t> process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종료</a:t>
            </a:r>
            <a:r>
              <a:rPr lang="ko-KR" altLang="ko-KR" sz="1800" dirty="0" smtClean="0"/>
              <a:t> 전 </a:t>
            </a:r>
            <a:r>
              <a:rPr lang="en-US" altLang="ko-KR" sz="1800" dirty="0" smtClean="0"/>
              <a:t>signal</a:t>
            </a:r>
            <a:r>
              <a:rPr lang="ko-KR" altLang="ko-KR" sz="1800" dirty="0" smtClean="0"/>
              <a:t>에 </a:t>
            </a:r>
            <a:r>
              <a:rPr lang="en-US" altLang="ko-KR" sz="1800" dirty="0" smtClean="0"/>
              <a:t>variable</a:t>
            </a:r>
            <a:r>
              <a:rPr lang="ko-KR" altLang="ko-KR" sz="1800" dirty="0" smtClean="0"/>
              <a:t>의 </a:t>
            </a:r>
            <a:r>
              <a:rPr lang="ko-KR" altLang="ko-KR" sz="1800" dirty="0" err="1" smtClean="0"/>
              <a:t>최종값을</a:t>
            </a:r>
            <a:r>
              <a:rPr lang="ko-KR" altLang="ko-KR" sz="1800" dirty="0" smtClean="0"/>
              <a:t> 대입</a:t>
            </a:r>
            <a:endParaRPr lang="en-US" altLang="ko-KR" sz="1800" dirty="0" smtClean="0"/>
          </a:p>
          <a:p>
            <a:r>
              <a:rPr lang="en-US" altLang="ko-KR" sz="1800" dirty="0" smtClean="0"/>
              <a:t>variable</a:t>
            </a:r>
            <a:r>
              <a:rPr lang="ko-KR" altLang="ko-KR" sz="1800" dirty="0"/>
              <a:t>의 선언은 </a:t>
            </a:r>
            <a:r>
              <a:rPr lang="en-US" altLang="ko-KR" sz="1800" dirty="0"/>
              <a:t>process</a:t>
            </a:r>
            <a:r>
              <a:rPr lang="ko-KR" altLang="ko-KR" sz="1800" dirty="0"/>
              <a:t>와 </a:t>
            </a:r>
            <a:r>
              <a:rPr lang="en-US" altLang="ko-KR" sz="1800" dirty="0"/>
              <a:t>begin </a:t>
            </a:r>
            <a:r>
              <a:rPr lang="ko-KR" altLang="ko-KR" sz="1800" dirty="0"/>
              <a:t>사이에 </a:t>
            </a:r>
            <a:r>
              <a:rPr lang="ko-KR" altLang="ko-KR" sz="1800" dirty="0" smtClean="0"/>
              <a:t>위치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150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431</Words>
  <Application>Microsoft Office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돋움</vt:lpstr>
      <vt:lpstr>맑은 고딕</vt:lpstr>
      <vt:lpstr>바탕</vt:lpstr>
      <vt:lpstr>바탕체</vt:lpstr>
      <vt:lpstr>Arial</vt:lpstr>
      <vt:lpstr>Times New Roman</vt:lpstr>
      <vt:lpstr>Office 테마</vt:lpstr>
      <vt:lpstr>Unknown</vt:lpstr>
      <vt:lpstr>Picture (Metafile)</vt:lpstr>
      <vt:lpstr>디지털 시스템 실습</vt:lpstr>
      <vt:lpstr>객체와 연산자</vt:lpstr>
      <vt:lpstr>Signal</vt:lpstr>
      <vt:lpstr>PowerPoint 프레젠테이션</vt:lpstr>
      <vt:lpstr>실습1. signal </vt:lpstr>
      <vt:lpstr>PowerPoint 프레젠테이션</vt:lpstr>
      <vt:lpstr>실습1 과제</vt:lpstr>
      <vt:lpstr>variable</vt:lpstr>
      <vt:lpstr>variable</vt:lpstr>
      <vt:lpstr>실습2. variable</vt:lpstr>
      <vt:lpstr>PowerPoint 프레젠테이션</vt:lpstr>
      <vt:lpstr>실습2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시스템 실습</dc:title>
  <dc:creator>YoonHyung Dho</dc:creator>
  <cp:lastModifiedBy>YoonHyung Dho</cp:lastModifiedBy>
  <cp:revision>10</cp:revision>
  <dcterms:created xsi:type="dcterms:W3CDTF">2017-03-14T06:39:02Z</dcterms:created>
  <dcterms:modified xsi:type="dcterms:W3CDTF">2017-03-28T02:51:02Z</dcterms:modified>
</cp:coreProperties>
</file>