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7" r:id="rId4"/>
    <p:sldId id="282" r:id="rId5"/>
    <p:sldId id="285" r:id="rId6"/>
    <p:sldId id="283" r:id="rId7"/>
    <p:sldId id="284" r:id="rId8"/>
    <p:sldId id="278" r:id="rId9"/>
    <p:sldId id="267" r:id="rId10"/>
    <p:sldId id="269" r:id="rId11"/>
    <p:sldId id="268" r:id="rId12"/>
    <p:sldId id="279" r:id="rId13"/>
    <p:sldId id="270" r:id="rId14"/>
    <p:sldId id="273" r:id="rId15"/>
    <p:sldId id="280" r:id="rId16"/>
    <p:sldId id="272" r:id="rId17"/>
    <p:sldId id="281" r:id="rId18"/>
    <p:sldId id="276" r:id="rId19"/>
    <p:sldId id="262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F8E7"/>
    <a:srgbClr val="151515"/>
    <a:srgbClr val="474747"/>
    <a:srgbClr val="222222"/>
    <a:srgbClr val="225686"/>
    <a:srgbClr val="1F4E79"/>
    <a:srgbClr val="666666"/>
    <a:srgbClr val="E52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00" autoAdjust="0"/>
  </p:normalViewPr>
  <p:slideViewPr>
    <p:cSldViewPr snapToGrid="0">
      <p:cViewPr>
        <p:scale>
          <a:sx n="123" d="100"/>
          <a:sy n="123" d="100"/>
        </p:scale>
        <p:origin x="-114" y="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-387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403767000732691"/>
          <c:y val="9.9464027428607313E-2"/>
          <c:w val="0.69933718495356678"/>
          <c:h val="0.838458534249451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전기차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</c:f>
              <c:strCache>
                <c:ptCount val="1"/>
                <c:pt idx="0">
                  <c:v>연료비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1132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4D0-4916-9A2E-85B2DEFF1AF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내연기관차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</c:f>
              <c:strCache>
                <c:ptCount val="1"/>
                <c:pt idx="0">
                  <c:v>연료비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11448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4D0-4916-9A2E-85B2DEFF1A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85165568"/>
        <c:axId val="85167104"/>
      </c:barChart>
      <c:catAx>
        <c:axId val="851655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5167104"/>
        <c:crosses val="autoZero"/>
        <c:auto val="1"/>
        <c:lblAlgn val="ctr"/>
        <c:lblOffset val="100"/>
        <c:noMultiLvlLbl val="0"/>
      </c:catAx>
      <c:valAx>
        <c:axId val="85167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5165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796A7-0C6D-4ACA-A632-46501FF0169E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D391D4-305B-4519-A0BC-55F367BEC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652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745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39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016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740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38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08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67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00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995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23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13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23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6.png"/><Relationship Id="rId7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" name="그룹 2252"/>
          <p:cNvGrpSpPr/>
          <p:nvPr/>
        </p:nvGrpSpPr>
        <p:grpSpPr>
          <a:xfrm flipH="1">
            <a:off x="-20128" y="-29028"/>
            <a:ext cx="12212128" cy="1962150"/>
            <a:chOff x="-20128" y="-29028"/>
            <a:chExt cx="12212128" cy="1962150"/>
          </a:xfrm>
        </p:grpSpPr>
        <p:sp>
          <p:nvSpPr>
            <p:cNvPr id="1443" name="자유형 1442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5" name="자유형 1444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48" name="그룹 1447"/>
          <p:cNvGrpSpPr/>
          <p:nvPr/>
        </p:nvGrpSpPr>
        <p:grpSpPr>
          <a:xfrm flipV="1">
            <a:off x="-10048" y="4905898"/>
            <a:ext cx="12212128" cy="1962150"/>
            <a:chOff x="-20128" y="-29028"/>
            <a:chExt cx="12212128" cy="1962150"/>
          </a:xfrm>
        </p:grpSpPr>
        <p:sp>
          <p:nvSpPr>
            <p:cNvPr id="1449" name="자유형 1448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1" name="자유형 1450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339530" y="3065922"/>
            <a:ext cx="320815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dirty="0" smtClean="0">
                <a:solidFill>
                  <a:schemeClr val="bg1"/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Thor</a:t>
            </a:r>
            <a:endParaRPr lang="ko-KR" altLang="en-US" sz="8800" dirty="0">
              <a:solidFill>
                <a:schemeClr val="bg1"/>
              </a:solidFill>
              <a:latin typeface="HY태백B" panose="02030600000101010101" pitchFamily="18" charset="-127"/>
              <a:ea typeface="HY태백B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691"/>
          <a:stretch/>
        </p:blipFill>
        <p:spPr>
          <a:xfrm>
            <a:off x="5229612" y="1991628"/>
            <a:ext cx="1378593" cy="116228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5259832" y="1948645"/>
            <a:ext cx="1264954" cy="136024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59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바다M" panose="02030600000101010101" pitchFamily="18" charset="-127"/>
                <a:ea typeface="HY바다M" panose="02030600000101010101" pitchFamily="18" charset="-127"/>
              </a:rPr>
              <a:t>시장 조사</a:t>
            </a:r>
            <a:endParaRPr lang="ko-KR" altLang="en-US" sz="2800" dirty="0">
              <a:solidFill>
                <a:schemeClr val="bg1"/>
              </a:solidFill>
              <a:latin typeface="HY바다M" panose="02030600000101010101" pitchFamily="18" charset="-127"/>
              <a:ea typeface="HY바다M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474" y="1973088"/>
            <a:ext cx="2276369" cy="875526"/>
          </a:xfrm>
          <a:prstGeom prst="snip2Diag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475" y="3417734"/>
            <a:ext cx="3351852" cy="1653231"/>
          </a:xfrm>
          <a:prstGeom prst="snip2Diag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818838" y="1976919"/>
            <a:ext cx="17876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err="1" smtClean="0">
                <a:solidFill>
                  <a:schemeClr val="bg1"/>
                </a:solidFill>
              </a:rPr>
              <a:t>이카렌트카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79129" y="402656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회원제</a:t>
            </a:r>
            <a:endParaRPr lang="ko-KR" altLang="en-US" sz="20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79129" y="3073975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포인트 적립 </a:t>
            </a:r>
            <a:r>
              <a:rPr lang="en-US" altLang="ko-KR" dirty="0" smtClean="0">
                <a:solidFill>
                  <a:schemeClr val="bg1"/>
                </a:solidFill>
              </a:rPr>
              <a:t>YES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79129" y="4967816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충전소 안내 지도 제공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모서리가 둥근 사각형 설명선 18"/>
          <p:cNvSpPr/>
          <p:nvPr/>
        </p:nvSpPr>
        <p:spPr>
          <a:xfrm>
            <a:off x="5339157" y="2952317"/>
            <a:ext cx="914400" cy="612648"/>
          </a:xfrm>
          <a:prstGeom prst="wedgeRound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사각형 설명선 19"/>
          <p:cNvSpPr/>
          <p:nvPr/>
        </p:nvSpPr>
        <p:spPr>
          <a:xfrm>
            <a:off x="5343861" y="3920298"/>
            <a:ext cx="914400" cy="612648"/>
          </a:xfrm>
          <a:prstGeom prst="wedgeRound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사각형 설명선 20"/>
          <p:cNvSpPr/>
          <p:nvPr/>
        </p:nvSpPr>
        <p:spPr>
          <a:xfrm>
            <a:off x="5343861" y="4846158"/>
            <a:ext cx="914400" cy="612648"/>
          </a:xfrm>
          <a:prstGeom prst="wedgeRound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03"/>
          <a:stretch/>
        </p:blipFill>
        <p:spPr>
          <a:xfrm>
            <a:off x="5510232" y="3006793"/>
            <a:ext cx="581657" cy="503695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25"/>
          <a:stretch/>
        </p:blipFill>
        <p:spPr>
          <a:xfrm>
            <a:off x="5510232" y="3997218"/>
            <a:ext cx="581657" cy="494262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74"/>
          <a:stretch/>
        </p:blipFill>
        <p:spPr>
          <a:xfrm>
            <a:off x="5502199" y="4907879"/>
            <a:ext cx="575362" cy="489206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691"/>
          <a:stretch/>
        </p:blipFill>
        <p:spPr>
          <a:xfrm>
            <a:off x="300976" y="306472"/>
            <a:ext cx="505126" cy="425867"/>
          </a:xfrm>
          <a:prstGeom prst="rect">
            <a:avLst/>
          </a:prstGeom>
        </p:spPr>
      </p:pic>
      <p:sp>
        <p:nvSpPr>
          <p:cNvPr id="37" name="타원 36"/>
          <p:cNvSpPr/>
          <p:nvPr/>
        </p:nvSpPr>
        <p:spPr>
          <a:xfrm>
            <a:off x="307948" y="271238"/>
            <a:ext cx="482655" cy="52477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21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바다M" panose="02030600000101010101" pitchFamily="18" charset="-127"/>
                <a:ea typeface="HY바다M" panose="02030600000101010101" pitchFamily="18" charset="-127"/>
              </a:rPr>
              <a:t>시장 조사</a:t>
            </a:r>
            <a:endParaRPr lang="ko-KR" altLang="en-US" sz="2800" dirty="0">
              <a:solidFill>
                <a:schemeClr val="bg1"/>
              </a:solidFill>
              <a:latin typeface="HY바다M" panose="02030600000101010101" pitchFamily="18" charset="-127"/>
              <a:ea typeface="HY바다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38" y="2744594"/>
            <a:ext cx="4763596" cy="5116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19622" y="2298507"/>
            <a:ext cx="2905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충전소 회원카드 통일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993013" y="2683996"/>
            <a:ext cx="2616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856168" y="2735218"/>
            <a:ext cx="45121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bg2"/>
                </a:solidFill>
              </a:rPr>
              <a:t>기존의 충전방식은 각 충전사업체 별로 회원카드를 만들어 충전소마다 다른 회원카드를 사용하는 불편함이 있었지만 환경부가 </a:t>
            </a:r>
            <a:r>
              <a:rPr lang="ko-KR" altLang="en-US" sz="1100" dirty="0" err="1" smtClean="0">
                <a:solidFill>
                  <a:schemeClr val="bg2"/>
                </a:solidFill>
              </a:rPr>
              <a:t>전기차</a:t>
            </a:r>
            <a:r>
              <a:rPr lang="ko-KR" altLang="en-US" sz="1100" dirty="0" smtClean="0">
                <a:solidFill>
                  <a:schemeClr val="bg2"/>
                </a:solidFill>
              </a:rPr>
              <a:t> 이용 촉진을 위해 </a:t>
            </a:r>
            <a:r>
              <a:rPr lang="ko-KR" altLang="en-US" sz="1100" dirty="0" err="1" smtClean="0">
                <a:solidFill>
                  <a:schemeClr val="bg2"/>
                </a:solidFill>
              </a:rPr>
              <a:t>충전사와</a:t>
            </a:r>
            <a:r>
              <a:rPr lang="ko-KR" altLang="en-US" sz="1100" dirty="0" smtClean="0">
                <a:solidFill>
                  <a:schemeClr val="bg2"/>
                </a:solidFill>
              </a:rPr>
              <a:t> </a:t>
            </a:r>
            <a:r>
              <a:rPr lang="en-US" altLang="ko-KR" sz="1100" dirty="0" smtClean="0">
                <a:solidFill>
                  <a:schemeClr val="bg2"/>
                </a:solidFill>
              </a:rPr>
              <a:t>MOU</a:t>
            </a:r>
            <a:r>
              <a:rPr lang="ko-KR" altLang="en-US" sz="1100" dirty="0" smtClean="0">
                <a:solidFill>
                  <a:schemeClr val="bg2"/>
                </a:solidFill>
              </a:rPr>
              <a:t>를 체결하면서 대부분의 </a:t>
            </a:r>
            <a:r>
              <a:rPr lang="ko-KR" altLang="en-US" sz="1100" dirty="0" err="1" smtClean="0">
                <a:solidFill>
                  <a:schemeClr val="bg2"/>
                </a:solidFill>
              </a:rPr>
              <a:t>충전사</a:t>
            </a:r>
            <a:r>
              <a:rPr lang="ko-KR" altLang="en-US" sz="1100" dirty="0" smtClean="0">
                <a:solidFill>
                  <a:schemeClr val="bg2"/>
                </a:solidFill>
              </a:rPr>
              <a:t> 회원카드를 통일하면서 이전보다 편리하게 충전할 수 있다</a:t>
            </a:r>
            <a:r>
              <a:rPr lang="en-US" altLang="ko-KR" sz="1100" dirty="0" smtClean="0">
                <a:solidFill>
                  <a:schemeClr val="bg2"/>
                </a:solidFill>
              </a:rPr>
              <a:t>.</a:t>
            </a:r>
            <a:endParaRPr lang="ko-KR" altLang="en-US" sz="1100" dirty="0">
              <a:solidFill>
                <a:schemeClr val="bg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873864" y="4409709"/>
            <a:ext cx="31848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LG</a:t>
            </a:r>
            <a:r>
              <a:rPr lang="ko-KR" altLang="en-US" sz="1600" dirty="0" smtClean="0">
                <a:solidFill>
                  <a:schemeClr val="bg1"/>
                </a:solidFill>
              </a:rPr>
              <a:t>전자 </a:t>
            </a:r>
            <a:r>
              <a:rPr lang="en-US" altLang="ko-KR" sz="1600" dirty="0" smtClean="0">
                <a:solidFill>
                  <a:schemeClr val="bg1"/>
                </a:solidFill>
              </a:rPr>
              <a:t>– </a:t>
            </a:r>
            <a:r>
              <a:rPr lang="ko-KR" altLang="en-US" sz="1600" dirty="0" smtClean="0">
                <a:solidFill>
                  <a:schemeClr val="bg1"/>
                </a:solidFill>
              </a:rPr>
              <a:t>환경부 </a:t>
            </a:r>
            <a:r>
              <a:rPr lang="en-US" altLang="ko-KR" sz="1600" dirty="0" smtClean="0">
                <a:solidFill>
                  <a:schemeClr val="bg1"/>
                </a:solidFill>
              </a:rPr>
              <a:t>MOU </a:t>
            </a:r>
            <a:r>
              <a:rPr lang="ko-KR" altLang="en-US" sz="1600" dirty="0" smtClean="0">
                <a:solidFill>
                  <a:schemeClr val="bg1"/>
                </a:solidFill>
              </a:rPr>
              <a:t>체결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5993013" y="4795198"/>
            <a:ext cx="29882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856168" y="4846420"/>
            <a:ext cx="451219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bg2"/>
                </a:solidFill>
              </a:rPr>
              <a:t>환경부가 </a:t>
            </a:r>
            <a:r>
              <a:rPr lang="en-US" altLang="ko-KR" sz="1100" dirty="0" smtClean="0">
                <a:solidFill>
                  <a:schemeClr val="bg2"/>
                </a:solidFill>
              </a:rPr>
              <a:t>LG</a:t>
            </a:r>
            <a:r>
              <a:rPr lang="ko-KR" altLang="en-US" sz="1100" dirty="0" smtClean="0">
                <a:solidFill>
                  <a:schemeClr val="bg2"/>
                </a:solidFill>
              </a:rPr>
              <a:t>전자 사업장에 </a:t>
            </a:r>
            <a:r>
              <a:rPr lang="ko-KR" altLang="en-US" sz="1100" dirty="0" err="1" smtClean="0">
                <a:solidFill>
                  <a:schemeClr val="bg2"/>
                </a:solidFill>
              </a:rPr>
              <a:t>전기차</a:t>
            </a:r>
            <a:r>
              <a:rPr lang="ko-KR" altLang="en-US" sz="1100" dirty="0" smtClean="0">
                <a:solidFill>
                  <a:schemeClr val="bg2"/>
                </a:solidFill>
              </a:rPr>
              <a:t> 충전기 설치 보조금을 지원한다</a:t>
            </a:r>
            <a:r>
              <a:rPr lang="en-US" altLang="ko-KR" sz="1100" dirty="0" smtClean="0">
                <a:solidFill>
                  <a:schemeClr val="bg2"/>
                </a:solidFill>
              </a:rPr>
              <a:t>. </a:t>
            </a:r>
            <a:r>
              <a:rPr lang="ko-KR" altLang="en-US" sz="1100" dirty="0" smtClean="0">
                <a:solidFill>
                  <a:schemeClr val="bg2"/>
                </a:solidFill>
              </a:rPr>
              <a:t>환경부는 전국 </a:t>
            </a:r>
            <a:r>
              <a:rPr lang="en-US" altLang="ko-KR" sz="1100" dirty="0" smtClean="0">
                <a:solidFill>
                  <a:schemeClr val="bg2"/>
                </a:solidFill>
              </a:rPr>
              <a:t>16</a:t>
            </a:r>
            <a:r>
              <a:rPr lang="ko-KR" altLang="en-US" sz="1100" dirty="0" smtClean="0">
                <a:solidFill>
                  <a:schemeClr val="bg2"/>
                </a:solidFill>
              </a:rPr>
              <a:t>개 </a:t>
            </a:r>
            <a:r>
              <a:rPr lang="en-US" altLang="ko-KR" sz="1100" dirty="0" smtClean="0">
                <a:solidFill>
                  <a:schemeClr val="bg2"/>
                </a:solidFill>
              </a:rPr>
              <a:t>LG</a:t>
            </a:r>
            <a:r>
              <a:rPr lang="ko-KR" altLang="en-US" sz="1100" dirty="0" smtClean="0">
                <a:solidFill>
                  <a:schemeClr val="bg2"/>
                </a:solidFill>
              </a:rPr>
              <a:t>전자 사업장의 주차면 </a:t>
            </a:r>
            <a:r>
              <a:rPr lang="en-US" altLang="ko-KR" sz="1100" dirty="0" smtClean="0">
                <a:solidFill>
                  <a:schemeClr val="bg2"/>
                </a:solidFill>
              </a:rPr>
              <a:t>100</a:t>
            </a:r>
            <a:r>
              <a:rPr lang="ko-KR" altLang="en-US" sz="1100" dirty="0" smtClean="0">
                <a:solidFill>
                  <a:schemeClr val="bg2"/>
                </a:solidFill>
              </a:rPr>
              <a:t>개당 공용충전기 </a:t>
            </a:r>
            <a:r>
              <a:rPr lang="en-US" altLang="ko-KR" sz="1100" dirty="0" smtClean="0">
                <a:solidFill>
                  <a:schemeClr val="bg2"/>
                </a:solidFill>
              </a:rPr>
              <a:t>1</a:t>
            </a:r>
            <a:r>
              <a:rPr lang="ko-KR" altLang="en-US" sz="1100" dirty="0" smtClean="0">
                <a:solidFill>
                  <a:schemeClr val="bg2"/>
                </a:solidFill>
              </a:rPr>
              <a:t>대 당 최대 </a:t>
            </a:r>
            <a:r>
              <a:rPr lang="en-US" altLang="ko-KR" sz="1100" dirty="0" smtClean="0">
                <a:solidFill>
                  <a:schemeClr val="bg2"/>
                </a:solidFill>
              </a:rPr>
              <a:t>400</a:t>
            </a:r>
            <a:r>
              <a:rPr lang="ko-KR" altLang="en-US" sz="1100" dirty="0" smtClean="0">
                <a:solidFill>
                  <a:schemeClr val="bg2"/>
                </a:solidFill>
              </a:rPr>
              <a:t>만원까지 설치비를 지원한다</a:t>
            </a:r>
            <a:r>
              <a:rPr lang="en-US" altLang="ko-KR" sz="1100" dirty="0" smtClean="0">
                <a:solidFill>
                  <a:schemeClr val="bg2"/>
                </a:solidFill>
              </a:rPr>
              <a:t>.</a:t>
            </a:r>
            <a:endParaRPr lang="ko-KR" altLang="en-US" sz="1100" dirty="0">
              <a:solidFill>
                <a:schemeClr val="bg2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37" y="4600034"/>
            <a:ext cx="4763597" cy="297272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4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691"/>
          <a:stretch/>
        </p:blipFill>
        <p:spPr>
          <a:xfrm>
            <a:off x="300976" y="306472"/>
            <a:ext cx="505126" cy="425867"/>
          </a:xfrm>
          <a:prstGeom prst="rect">
            <a:avLst/>
          </a:prstGeom>
        </p:spPr>
      </p:pic>
      <p:sp>
        <p:nvSpPr>
          <p:cNvPr id="41" name="타원 40"/>
          <p:cNvSpPr/>
          <p:nvPr/>
        </p:nvSpPr>
        <p:spPr>
          <a:xfrm>
            <a:off x="307948" y="271238"/>
            <a:ext cx="482655" cy="52477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1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" name="그룹 2252"/>
          <p:cNvGrpSpPr/>
          <p:nvPr/>
        </p:nvGrpSpPr>
        <p:grpSpPr>
          <a:xfrm flipH="1">
            <a:off x="-20128" y="-29028"/>
            <a:ext cx="12212128" cy="1962150"/>
            <a:chOff x="-20128" y="-29028"/>
            <a:chExt cx="12212128" cy="1962150"/>
          </a:xfrm>
        </p:grpSpPr>
        <p:sp>
          <p:nvSpPr>
            <p:cNvPr id="1443" name="자유형 1442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5" name="자유형 1444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48" name="그룹 1447"/>
          <p:cNvGrpSpPr/>
          <p:nvPr/>
        </p:nvGrpSpPr>
        <p:grpSpPr>
          <a:xfrm flipV="1">
            <a:off x="-10048" y="4905898"/>
            <a:ext cx="12212128" cy="1962150"/>
            <a:chOff x="-20128" y="-29028"/>
            <a:chExt cx="12212128" cy="1962150"/>
          </a:xfrm>
        </p:grpSpPr>
        <p:sp>
          <p:nvSpPr>
            <p:cNvPr id="1449" name="자유형 1448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1" name="자유형 1450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424106" y="2833447"/>
            <a:ext cx="5137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3</a:t>
            </a:r>
            <a:r>
              <a:rPr lang="en-US" altLang="ko-KR" sz="5400" dirty="0" smtClean="0">
                <a:solidFill>
                  <a:schemeClr val="bg1"/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. </a:t>
            </a:r>
            <a:r>
              <a:rPr lang="ko-KR" altLang="en-US" sz="5400" dirty="0" smtClean="0">
                <a:solidFill>
                  <a:schemeClr val="bg1"/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기능 분석</a:t>
            </a:r>
            <a:endParaRPr lang="ko-KR" altLang="en-US" sz="5400" dirty="0">
              <a:solidFill>
                <a:schemeClr val="bg1"/>
              </a:solidFill>
              <a:latin typeface="HY태백B" panose="02030600000101010101" pitchFamily="18" charset="-127"/>
              <a:ea typeface="HY태백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052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바다M" panose="02030600000101010101" pitchFamily="18" charset="-127"/>
                <a:ea typeface="HY바다M" panose="02030600000101010101" pitchFamily="18" charset="-127"/>
              </a:rPr>
              <a:t>기능 분석</a:t>
            </a:r>
            <a:endParaRPr lang="ko-KR" altLang="en-US" sz="2800" dirty="0">
              <a:solidFill>
                <a:schemeClr val="bg1"/>
              </a:solidFill>
              <a:latin typeface="HY바다M" panose="02030600000101010101" pitchFamily="18" charset="-127"/>
              <a:ea typeface="HY바다M" panose="0203060000010101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923617"/>
              </p:ext>
            </p:extLst>
          </p:nvPr>
        </p:nvGraphicFramePr>
        <p:xfrm>
          <a:off x="1424704" y="2432226"/>
          <a:ext cx="9172888" cy="28139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93222"/>
                <a:gridCol w="2293222"/>
                <a:gridCol w="2293222"/>
                <a:gridCol w="2293222"/>
              </a:tblGrid>
              <a:tr h="56279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제주일렉트릭렌트카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이카렌트카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Thor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27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상담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서비스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27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심야 할인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27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포인트 적립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27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충전소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지도 제공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691"/>
          <a:stretch/>
        </p:blipFill>
        <p:spPr>
          <a:xfrm>
            <a:off x="300976" y="306472"/>
            <a:ext cx="505126" cy="425867"/>
          </a:xfrm>
          <a:prstGeom prst="rect">
            <a:avLst/>
          </a:prstGeom>
        </p:spPr>
      </p:pic>
      <p:sp>
        <p:nvSpPr>
          <p:cNvPr id="23" name="타원 22"/>
          <p:cNvSpPr/>
          <p:nvPr/>
        </p:nvSpPr>
        <p:spPr>
          <a:xfrm>
            <a:off x="307948" y="271238"/>
            <a:ext cx="482655" cy="52477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33594" y="1921790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회사 별 기능 분석표</a:t>
            </a:r>
            <a:endParaRPr lang="ko-KR" altLang="en-US">
              <a:solidFill>
                <a:schemeClr val="bg1"/>
              </a:solidFill>
              <a:latin typeface="HY태백B" panose="02030600000101010101" pitchFamily="18" charset="-127"/>
              <a:ea typeface="HY태백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683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직선 화살표 연결선 108"/>
          <p:cNvCxnSpPr/>
          <p:nvPr/>
        </p:nvCxnSpPr>
        <p:spPr>
          <a:xfrm>
            <a:off x="2672380" y="2479387"/>
            <a:ext cx="922638" cy="0"/>
          </a:xfrm>
          <a:prstGeom prst="straightConnector1">
            <a:avLst/>
          </a:prstGeom>
          <a:ln w="38100">
            <a:solidFill>
              <a:srgbClr val="FFA7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바다M" panose="02030600000101010101" pitchFamily="18" charset="-127"/>
                <a:ea typeface="HY바다M" panose="02030600000101010101" pitchFamily="18" charset="-127"/>
              </a:rPr>
              <a:t>기능 분석</a:t>
            </a:r>
            <a:endParaRPr lang="ko-KR" altLang="en-US" sz="2800" dirty="0">
              <a:solidFill>
                <a:schemeClr val="bg1"/>
              </a:solidFill>
              <a:latin typeface="HY바다M" panose="02030600000101010101" pitchFamily="18" charset="-127"/>
              <a:ea typeface="HY바다M" panose="02030600000101010101" pitchFamily="18" charset="-127"/>
            </a:endParaRPr>
          </a:p>
        </p:txBody>
      </p:sp>
      <p:sp>
        <p:nvSpPr>
          <p:cNvPr id="16" name="순서도: 자기 디스크 15"/>
          <p:cNvSpPr/>
          <p:nvPr/>
        </p:nvSpPr>
        <p:spPr>
          <a:xfrm>
            <a:off x="912897" y="1820518"/>
            <a:ext cx="1655314" cy="911708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Database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(Oracle)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 flipH="1">
            <a:off x="2672380" y="2136630"/>
            <a:ext cx="922638" cy="0"/>
          </a:xfrm>
          <a:prstGeom prst="straightConnector1">
            <a:avLst/>
          </a:prstGeom>
          <a:ln w="38100">
            <a:solidFill>
              <a:srgbClr val="FFA7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3750723" y="1418976"/>
            <a:ext cx="3342279" cy="1792154"/>
            <a:chOff x="2971734" y="1730629"/>
            <a:chExt cx="3342279" cy="1792154"/>
          </a:xfrm>
        </p:grpSpPr>
        <p:sp>
          <p:nvSpPr>
            <p:cNvPr id="62" name="직사각형 61"/>
            <p:cNvSpPr/>
            <p:nvPr/>
          </p:nvSpPr>
          <p:spPr>
            <a:xfrm>
              <a:off x="2971734" y="1915295"/>
              <a:ext cx="3342279" cy="160748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708800" y="1730629"/>
              <a:ext cx="1738182" cy="3693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Web Server</a:t>
              </a:r>
              <a:endParaRPr lang="ko-KR" altLang="en-US" dirty="0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3097186" y="2294640"/>
              <a:ext cx="1468294" cy="42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Servlet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690933" y="2294639"/>
              <a:ext cx="1477338" cy="4244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JSP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3119814" y="2903835"/>
              <a:ext cx="3048457" cy="3982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Apache Tomcat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8313768" y="4540021"/>
            <a:ext cx="3179806" cy="1134520"/>
            <a:chOff x="3887449" y="5049745"/>
            <a:chExt cx="3179806" cy="1134520"/>
          </a:xfrm>
        </p:grpSpPr>
        <p:sp>
          <p:nvSpPr>
            <p:cNvPr id="45" name="직사각형 44"/>
            <p:cNvSpPr/>
            <p:nvPr/>
          </p:nvSpPr>
          <p:spPr>
            <a:xfrm>
              <a:off x="3887449" y="5244422"/>
              <a:ext cx="3179806" cy="9398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865646" y="5049745"/>
              <a:ext cx="1215204" cy="3636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Open API</a:t>
              </a:r>
              <a:endParaRPr lang="ko-KR" altLang="en-US" dirty="0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4151557" y="5587465"/>
              <a:ext cx="2643382" cy="4062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전국 충전소 지도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3798782" y="4170689"/>
            <a:ext cx="3342279" cy="1792154"/>
            <a:chOff x="2971734" y="1730629"/>
            <a:chExt cx="3342279" cy="1792154"/>
          </a:xfrm>
        </p:grpSpPr>
        <p:sp>
          <p:nvSpPr>
            <p:cNvPr id="71" name="직사각형 70"/>
            <p:cNvSpPr/>
            <p:nvPr/>
          </p:nvSpPr>
          <p:spPr>
            <a:xfrm>
              <a:off x="2971734" y="1915295"/>
              <a:ext cx="3342279" cy="160748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708800" y="1730629"/>
              <a:ext cx="1738182" cy="3693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Web Browser</a:t>
              </a:r>
              <a:endParaRPr lang="ko-KR" altLang="en-US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3097186" y="2294640"/>
              <a:ext cx="1468294" cy="42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HTML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690933" y="2294639"/>
              <a:ext cx="1477338" cy="4244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CSS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3119814" y="2903835"/>
              <a:ext cx="3048457" cy="3982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Java Script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1" name="직선 화살표 연결선 90"/>
          <p:cNvCxnSpPr/>
          <p:nvPr/>
        </p:nvCxnSpPr>
        <p:spPr>
          <a:xfrm>
            <a:off x="5240433" y="3330412"/>
            <a:ext cx="0" cy="757881"/>
          </a:xfrm>
          <a:prstGeom prst="straightConnector1">
            <a:avLst/>
          </a:prstGeom>
          <a:ln w="38100">
            <a:solidFill>
              <a:srgbClr val="FFA7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/>
          <p:nvPr/>
        </p:nvCxnSpPr>
        <p:spPr>
          <a:xfrm flipV="1">
            <a:off x="5668802" y="3330413"/>
            <a:ext cx="6610" cy="757880"/>
          </a:xfrm>
          <a:prstGeom prst="straightConnector1">
            <a:avLst/>
          </a:prstGeom>
          <a:ln w="38100">
            <a:solidFill>
              <a:srgbClr val="FFA7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/>
          <p:nvPr/>
        </p:nvCxnSpPr>
        <p:spPr>
          <a:xfrm>
            <a:off x="7273213" y="5320773"/>
            <a:ext cx="922638" cy="0"/>
          </a:xfrm>
          <a:prstGeom prst="straightConnector1">
            <a:avLst/>
          </a:prstGeom>
          <a:ln w="38100">
            <a:solidFill>
              <a:srgbClr val="FFA7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/>
          <p:nvPr/>
        </p:nvCxnSpPr>
        <p:spPr>
          <a:xfrm flipH="1">
            <a:off x="7273213" y="4978016"/>
            <a:ext cx="922638" cy="0"/>
          </a:xfrm>
          <a:prstGeom prst="straightConnector1">
            <a:avLst/>
          </a:prstGeom>
          <a:ln w="38100">
            <a:solidFill>
              <a:srgbClr val="FFA7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691"/>
          <a:stretch/>
        </p:blipFill>
        <p:spPr>
          <a:xfrm>
            <a:off x="300976" y="306472"/>
            <a:ext cx="505126" cy="425867"/>
          </a:xfrm>
          <a:prstGeom prst="rect">
            <a:avLst/>
          </a:prstGeom>
        </p:spPr>
      </p:pic>
      <p:sp>
        <p:nvSpPr>
          <p:cNvPr id="37" name="타원 36"/>
          <p:cNvSpPr/>
          <p:nvPr/>
        </p:nvSpPr>
        <p:spPr>
          <a:xfrm>
            <a:off x="307948" y="271238"/>
            <a:ext cx="482655" cy="52477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98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" name="그룹 2252"/>
          <p:cNvGrpSpPr/>
          <p:nvPr/>
        </p:nvGrpSpPr>
        <p:grpSpPr>
          <a:xfrm flipH="1">
            <a:off x="-20128" y="-29028"/>
            <a:ext cx="12212128" cy="1962150"/>
            <a:chOff x="-20128" y="-29028"/>
            <a:chExt cx="12212128" cy="1962150"/>
          </a:xfrm>
        </p:grpSpPr>
        <p:sp>
          <p:nvSpPr>
            <p:cNvPr id="1443" name="자유형 1442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5" name="자유형 1444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48" name="그룹 1447"/>
          <p:cNvGrpSpPr/>
          <p:nvPr/>
        </p:nvGrpSpPr>
        <p:grpSpPr>
          <a:xfrm flipV="1">
            <a:off x="-10048" y="4905898"/>
            <a:ext cx="12212128" cy="1962150"/>
            <a:chOff x="-20128" y="-29028"/>
            <a:chExt cx="12212128" cy="1962150"/>
          </a:xfrm>
        </p:grpSpPr>
        <p:sp>
          <p:nvSpPr>
            <p:cNvPr id="1449" name="자유형 1448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1" name="자유형 1450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424106" y="2833447"/>
            <a:ext cx="5137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4</a:t>
            </a:r>
            <a:r>
              <a:rPr lang="en-US" altLang="ko-KR" sz="5400" dirty="0" smtClean="0">
                <a:solidFill>
                  <a:schemeClr val="bg1"/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. </a:t>
            </a:r>
            <a:r>
              <a:rPr lang="en-US" altLang="ko-KR" sz="5400" dirty="0" smtClean="0">
                <a:solidFill>
                  <a:schemeClr val="bg1"/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S W O T</a:t>
            </a:r>
            <a:endParaRPr lang="ko-KR" altLang="en-US" sz="5400" dirty="0">
              <a:solidFill>
                <a:schemeClr val="bg1"/>
              </a:solidFill>
              <a:latin typeface="HY태백B" panose="02030600000101010101" pitchFamily="18" charset="-127"/>
              <a:ea typeface="HY태백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052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1460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HY바다M" panose="02030600000101010101" pitchFamily="18" charset="-127"/>
                <a:ea typeface="HY바다M" panose="02030600000101010101" pitchFamily="18" charset="-127"/>
              </a:rPr>
              <a:t>S W O T</a:t>
            </a:r>
            <a:endParaRPr lang="ko-KR" altLang="en-US" sz="2800" dirty="0">
              <a:solidFill>
                <a:schemeClr val="bg1"/>
              </a:solidFill>
              <a:latin typeface="HY바다M" panose="02030600000101010101" pitchFamily="18" charset="-127"/>
              <a:ea typeface="HY바다M" panose="02030600000101010101" pitchFamily="18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691"/>
          <a:stretch/>
        </p:blipFill>
        <p:spPr>
          <a:xfrm>
            <a:off x="300976" y="306472"/>
            <a:ext cx="505126" cy="425867"/>
          </a:xfrm>
          <a:prstGeom prst="rect">
            <a:avLst/>
          </a:prstGeom>
        </p:spPr>
      </p:pic>
      <p:sp>
        <p:nvSpPr>
          <p:cNvPr id="25" name="타원 24"/>
          <p:cNvSpPr/>
          <p:nvPr/>
        </p:nvSpPr>
        <p:spPr>
          <a:xfrm>
            <a:off x="307948" y="271238"/>
            <a:ext cx="482655" cy="52477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447307" y="3804190"/>
            <a:ext cx="3650642" cy="2192107"/>
          </a:xfrm>
          <a:prstGeom prst="rect">
            <a:avLst/>
          </a:prstGeom>
          <a:solidFill>
            <a:srgbClr val="C3E6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439070" y="1333687"/>
            <a:ext cx="3650642" cy="2192107"/>
          </a:xfrm>
          <a:prstGeom prst="rect">
            <a:avLst/>
          </a:prstGeom>
          <a:solidFill>
            <a:srgbClr val="8CC3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124451" y="1333688"/>
            <a:ext cx="3650642" cy="2192107"/>
          </a:xfrm>
          <a:prstGeom prst="rect">
            <a:avLst/>
          </a:prstGeom>
          <a:solidFill>
            <a:srgbClr val="C99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972435" y="2724315"/>
            <a:ext cx="9621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solidFill>
                  <a:srgbClr val="C990E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endParaRPr lang="ko-KR" altLang="en-US" sz="6000" b="1" dirty="0">
              <a:solidFill>
                <a:srgbClr val="C990E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299637" y="3575218"/>
            <a:ext cx="7825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solidFill>
                  <a:srgbClr val="C3E6F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endParaRPr lang="ko-KR" altLang="en-US" sz="6000" b="1" dirty="0">
              <a:solidFill>
                <a:srgbClr val="C3E6F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136741" y="3591693"/>
            <a:ext cx="6335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solidFill>
                  <a:srgbClr val="ADAFF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endParaRPr lang="ko-KR" altLang="en-US" sz="6000" b="1" dirty="0">
              <a:solidFill>
                <a:srgbClr val="ADAFF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380588" y="2724315"/>
            <a:ext cx="6206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solidFill>
                  <a:srgbClr val="8CC3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ko-KR" altLang="en-US" sz="6000" b="1" dirty="0">
              <a:solidFill>
                <a:srgbClr val="8CC3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124451" y="3804190"/>
            <a:ext cx="3650643" cy="2177951"/>
          </a:xfrm>
          <a:prstGeom prst="rect">
            <a:avLst/>
          </a:prstGeom>
          <a:solidFill>
            <a:srgbClr val="ADAF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439070" y="1552578"/>
            <a:ext cx="36506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저렴한 연료비로 인해 고객의</a:t>
            </a:r>
            <a:r>
              <a:rPr lang="en-US" altLang="ko-KR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/>
            </a:r>
            <a:br>
              <a:rPr lang="en-US" altLang="ko-KR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</a:br>
            <a:r>
              <a:rPr lang="ko-KR" altLang="en-US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연료 이용 부담이 감소</a:t>
            </a:r>
            <a:r>
              <a:rPr lang="en-US" altLang="ko-KR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/>
            </a:r>
            <a:br>
              <a:rPr lang="en-US" altLang="ko-KR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</a:br>
            <a:endParaRPr lang="en-US" altLang="ko-KR" dirty="0" smtClean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이용할 때 마다 포인트가 적립되며</a:t>
            </a:r>
            <a:r>
              <a:rPr lang="en-US" altLang="ko-KR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, </a:t>
            </a:r>
            <a:r>
              <a:rPr lang="ko-KR" altLang="en-US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일정금액의 포인트가 쌓일 시</a:t>
            </a:r>
            <a:r>
              <a:rPr lang="en-US" altLang="ko-KR" dirty="0"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이용가능</a:t>
            </a:r>
            <a:endParaRPr lang="ko-KR" altLang="en-US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124452" y="1691076"/>
            <a:ext cx="36506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배터리 용량부족으로 인한</a:t>
            </a:r>
            <a:r>
              <a:rPr lang="en-US" altLang="ko-KR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/>
            </a:r>
            <a:br>
              <a:rPr lang="en-US" altLang="ko-KR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</a:br>
            <a:r>
              <a:rPr lang="ko-KR" altLang="en-US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장거리 주행 힘듦</a:t>
            </a:r>
            <a:r>
              <a:rPr lang="en-US" altLang="ko-KR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/>
            </a:r>
            <a:br>
              <a:rPr lang="en-US" altLang="ko-KR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</a:br>
            <a:endParaRPr lang="en-US" altLang="ko-KR" dirty="0" smtClean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열악한 충전소 개수로 인해 </a:t>
            </a:r>
            <a:r>
              <a:rPr lang="en-US" altLang="ko-KR" dirty="0">
                <a:latin typeface="HY울릉도M" panose="02030600000101010101" pitchFamily="18" charset="-127"/>
                <a:ea typeface="HY울릉도M" panose="02030600000101010101" pitchFamily="18" charset="-127"/>
              </a:rPr>
              <a:t/>
            </a:r>
            <a:br>
              <a:rPr lang="en-US" altLang="ko-KR" dirty="0">
                <a:latin typeface="HY울릉도M" panose="02030600000101010101" pitchFamily="18" charset="-127"/>
                <a:ea typeface="HY울릉도M" panose="02030600000101010101" pitchFamily="18" charset="-127"/>
              </a:rPr>
            </a:br>
            <a:r>
              <a:rPr lang="ko-KR" altLang="en-US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불편함 우려</a:t>
            </a:r>
            <a:endParaRPr lang="ko-KR" altLang="en-US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447307" y="4161579"/>
            <a:ext cx="36506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친환경 차라는 소비자의 인식 확산</a:t>
            </a:r>
            <a:r>
              <a:rPr lang="en-US" altLang="ko-KR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/>
            </a:r>
            <a:br>
              <a:rPr lang="en-US" altLang="ko-KR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</a:br>
            <a:endParaRPr lang="en-US" altLang="ko-KR" dirty="0" smtClean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정부에서 운영하는 </a:t>
            </a:r>
            <a:r>
              <a:rPr lang="ko-KR" altLang="en-US" dirty="0" err="1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전기차</a:t>
            </a:r>
            <a:r>
              <a:rPr lang="ko-KR" altLang="en-US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en-US" altLang="ko-KR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/>
            </a:r>
            <a:br>
              <a:rPr lang="en-US" altLang="ko-KR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</a:br>
            <a:r>
              <a:rPr lang="ko-KR" altLang="en-US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보급</a:t>
            </a:r>
            <a:r>
              <a:rPr lang="en-US" altLang="ko-KR" dirty="0"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시장에 참여가 가능</a:t>
            </a:r>
            <a:endParaRPr lang="ko-KR" altLang="en-US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124453" y="4154501"/>
            <a:ext cx="36506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대기업 렌터카 시장의 견제 </a:t>
            </a:r>
            <a:r>
              <a:rPr lang="en-US" altLang="ko-KR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/>
            </a:r>
            <a:br>
              <a:rPr lang="en-US" altLang="ko-KR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</a:br>
            <a:r>
              <a:rPr lang="ko-KR" altLang="en-US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가능성이 우려</a:t>
            </a:r>
            <a:r>
              <a:rPr lang="en-US" altLang="ko-KR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/>
            </a:r>
            <a:br>
              <a:rPr lang="en-US" altLang="ko-KR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</a:br>
            <a:endParaRPr lang="en-US" altLang="ko-KR" dirty="0" smtClean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전기차와</a:t>
            </a:r>
            <a:r>
              <a:rPr lang="ko-KR" altLang="en-US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또 다른 친환경차인</a:t>
            </a:r>
            <a:r>
              <a:rPr lang="en-US" altLang="ko-KR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/>
            </a:r>
            <a:br>
              <a:rPr lang="en-US" altLang="ko-KR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</a:br>
            <a:r>
              <a:rPr lang="ko-KR" altLang="en-US" dirty="0" err="1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수소차의</a:t>
            </a:r>
            <a:r>
              <a:rPr lang="ko-KR" altLang="en-US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부상</a:t>
            </a:r>
            <a:endParaRPr lang="ko-KR" altLang="en-US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00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" name="그룹 2252"/>
          <p:cNvGrpSpPr/>
          <p:nvPr/>
        </p:nvGrpSpPr>
        <p:grpSpPr>
          <a:xfrm flipH="1">
            <a:off x="-20128" y="-29028"/>
            <a:ext cx="12212128" cy="1962150"/>
            <a:chOff x="-20128" y="-29028"/>
            <a:chExt cx="12212128" cy="1962150"/>
          </a:xfrm>
        </p:grpSpPr>
        <p:sp>
          <p:nvSpPr>
            <p:cNvPr id="1443" name="자유형 1442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5" name="자유형 1444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48" name="그룹 1447"/>
          <p:cNvGrpSpPr/>
          <p:nvPr/>
        </p:nvGrpSpPr>
        <p:grpSpPr>
          <a:xfrm flipV="1">
            <a:off x="-10048" y="4905898"/>
            <a:ext cx="12212128" cy="1962150"/>
            <a:chOff x="-20128" y="-29028"/>
            <a:chExt cx="12212128" cy="1962150"/>
          </a:xfrm>
        </p:grpSpPr>
        <p:sp>
          <p:nvSpPr>
            <p:cNvPr id="1449" name="자유형 1448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1" name="자유형 1450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424106" y="2833447"/>
            <a:ext cx="5137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bg1"/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5. </a:t>
            </a:r>
            <a:r>
              <a:rPr lang="ko-KR" altLang="en-US" sz="5400" dirty="0" smtClean="0">
                <a:solidFill>
                  <a:schemeClr val="bg1"/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기대 효과</a:t>
            </a:r>
            <a:endParaRPr lang="ko-KR" altLang="en-US" sz="5400" dirty="0">
              <a:solidFill>
                <a:schemeClr val="bg1"/>
              </a:solidFill>
              <a:latin typeface="HY태백B" panose="02030600000101010101" pitchFamily="18" charset="-127"/>
              <a:ea typeface="HY태백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052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바다M" panose="02030600000101010101" pitchFamily="18" charset="-127"/>
                <a:ea typeface="HY바다M" panose="02030600000101010101" pitchFamily="18" charset="-127"/>
              </a:rPr>
              <a:t>기대 효과</a:t>
            </a:r>
            <a:endParaRPr lang="ko-KR" altLang="en-US" sz="2800" dirty="0">
              <a:solidFill>
                <a:schemeClr val="bg1"/>
              </a:solidFill>
              <a:latin typeface="HY바다M" panose="02030600000101010101" pitchFamily="18" charset="-127"/>
              <a:ea typeface="HY바다M" panose="02030600000101010101" pitchFamily="18" charset="-127"/>
            </a:endParaRPr>
          </a:p>
        </p:txBody>
      </p:sp>
      <p:sp>
        <p:nvSpPr>
          <p:cNvPr id="36" name="대각선 방향의 모서리가 잘린 사각형 35"/>
          <p:cNvSpPr/>
          <p:nvPr/>
        </p:nvSpPr>
        <p:spPr>
          <a:xfrm>
            <a:off x="1729947" y="1499286"/>
            <a:ext cx="3690551" cy="675503"/>
          </a:xfrm>
          <a:prstGeom prst="snip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소비자 측면</a:t>
            </a:r>
            <a:endParaRPr lang="ko-KR" altLang="en-US" dirty="0">
              <a:solidFill>
                <a:schemeClr val="bg1"/>
              </a:solidFill>
              <a:latin typeface="HY태백B" panose="02030600000101010101" pitchFamily="18" charset="-127"/>
              <a:ea typeface="HY태백B" panose="02030600000101010101" pitchFamily="18" charset="-127"/>
            </a:endParaRPr>
          </a:p>
        </p:txBody>
      </p:sp>
      <p:sp>
        <p:nvSpPr>
          <p:cNvPr id="37" name="대각선 방향의 모서리가 잘린 사각형 36"/>
          <p:cNvSpPr/>
          <p:nvPr/>
        </p:nvSpPr>
        <p:spPr>
          <a:xfrm>
            <a:off x="1729946" y="2447823"/>
            <a:ext cx="3690552" cy="3472529"/>
          </a:xfrm>
          <a:prstGeom prst="snip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973329" y="1499286"/>
            <a:ext cx="3690551" cy="6755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사업자 측면</a:t>
            </a:r>
          </a:p>
        </p:txBody>
      </p:sp>
      <p:sp>
        <p:nvSpPr>
          <p:cNvPr id="39" name="대각선 방향의 모서리가 잘린 사각형 38"/>
          <p:cNvSpPr/>
          <p:nvPr/>
        </p:nvSpPr>
        <p:spPr>
          <a:xfrm flipH="1">
            <a:off x="6973328" y="2401329"/>
            <a:ext cx="3690552" cy="3519023"/>
          </a:xfrm>
          <a:prstGeom prst="snip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29947" y="3351043"/>
            <a:ext cx="36905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 err="1" smtClean="0">
                <a:solidFill>
                  <a:schemeClr val="bg1"/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전기차는</a:t>
            </a:r>
            <a:r>
              <a:rPr lang="ko-KR" altLang="en-US" sz="1600" dirty="0" smtClean="0">
                <a:solidFill>
                  <a:schemeClr val="bg1"/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 내연기관차의 </a:t>
            </a:r>
            <a:r>
              <a:rPr lang="ko-KR" altLang="en-US" sz="1600" dirty="0" smtClean="0">
                <a:solidFill>
                  <a:schemeClr val="bg1"/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연료비</a:t>
            </a:r>
            <a:r>
              <a:rPr lang="ko-KR" altLang="en-US" sz="1600" dirty="0">
                <a:solidFill>
                  <a:schemeClr val="bg1"/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에</a:t>
            </a:r>
            <a:r>
              <a:rPr lang="en-US" altLang="ko-KR" sz="1600" dirty="0" smtClean="0">
                <a:solidFill>
                  <a:schemeClr val="bg1"/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/>
            </a:r>
            <a:br>
              <a:rPr lang="en-US" altLang="ko-KR" sz="1600" dirty="0" smtClean="0">
                <a:solidFill>
                  <a:schemeClr val="bg1"/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</a:br>
            <a:r>
              <a:rPr lang="ko-KR" altLang="en-US" sz="1600" dirty="0" smtClean="0">
                <a:solidFill>
                  <a:schemeClr val="bg1"/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약 </a:t>
            </a:r>
            <a:r>
              <a:rPr lang="en-US" altLang="ko-KR" sz="1600" dirty="0" smtClean="0">
                <a:solidFill>
                  <a:schemeClr val="bg1"/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1/10</a:t>
            </a:r>
            <a:r>
              <a:rPr lang="ko-KR" altLang="en-US" sz="1600" dirty="0" smtClean="0">
                <a:solidFill>
                  <a:schemeClr val="bg1"/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정도의 수준에 </a:t>
            </a:r>
            <a:r>
              <a:rPr lang="ko-KR" altLang="en-US" sz="1600" dirty="0" smtClean="0">
                <a:solidFill>
                  <a:schemeClr val="bg1"/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그치므로</a:t>
            </a:r>
            <a:endParaRPr lang="en-US" altLang="ko-KR" sz="1600" dirty="0" smtClean="0">
              <a:solidFill>
                <a:schemeClr val="bg1"/>
              </a:solidFill>
              <a:latin typeface="HY태백B" panose="02030600000101010101" pitchFamily="18" charset="-127"/>
              <a:ea typeface="HY태백B" panose="02030600000101010101" pitchFamily="18" charset="-127"/>
            </a:endParaRPr>
          </a:p>
          <a:p>
            <a:r>
              <a:rPr lang="en-US" altLang="ko-KR" sz="1600" dirty="0">
                <a:solidFill>
                  <a:schemeClr val="bg1"/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  </a:t>
            </a:r>
            <a:r>
              <a:rPr lang="ko-KR" altLang="en-US" sz="1600" dirty="0" smtClean="0">
                <a:solidFill>
                  <a:schemeClr val="bg1"/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고객의 부담이 적다</a:t>
            </a:r>
            <a:r>
              <a:rPr lang="en-US" altLang="ko-KR" sz="1600" dirty="0" smtClean="0">
                <a:solidFill>
                  <a:schemeClr val="bg1"/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.</a:t>
            </a:r>
            <a:r>
              <a:rPr lang="ko-KR" altLang="en-US" sz="1600" dirty="0" smtClean="0">
                <a:solidFill>
                  <a:schemeClr val="bg1"/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/>
            </a:r>
            <a:br>
              <a:rPr lang="en-US" altLang="ko-KR" sz="1600" dirty="0" smtClean="0">
                <a:solidFill>
                  <a:schemeClr val="bg1"/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</a:br>
            <a:endParaRPr lang="en-US" altLang="ko-KR" sz="1600" dirty="0" smtClean="0">
              <a:solidFill>
                <a:schemeClr val="bg1"/>
              </a:solidFill>
              <a:latin typeface="HY태백B" panose="02030600000101010101" pitchFamily="18" charset="-127"/>
              <a:ea typeface="HY태백B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bg1"/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엔진이 아닌 모터를 사용해 </a:t>
            </a:r>
            <a:r>
              <a:rPr lang="en-US" altLang="ko-KR" sz="1600" dirty="0" smtClean="0">
                <a:solidFill>
                  <a:schemeClr val="bg1"/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/>
            </a:r>
            <a:br>
              <a:rPr lang="en-US" altLang="ko-KR" sz="1600" dirty="0" smtClean="0">
                <a:solidFill>
                  <a:schemeClr val="bg1"/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</a:br>
            <a:r>
              <a:rPr lang="ko-KR" altLang="en-US" sz="1600" dirty="0" smtClean="0">
                <a:solidFill>
                  <a:schemeClr val="bg1"/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소음 적어 편안한 주행 가능</a:t>
            </a:r>
            <a:r>
              <a:rPr lang="en-US" altLang="ko-KR" sz="1600" dirty="0" smtClean="0">
                <a:solidFill>
                  <a:schemeClr val="bg1"/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/>
            </a:r>
            <a:br>
              <a:rPr lang="en-US" altLang="ko-KR" sz="1600" dirty="0" smtClean="0">
                <a:solidFill>
                  <a:schemeClr val="bg1"/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</a:br>
            <a:endParaRPr lang="en-US" altLang="ko-KR" sz="1600" dirty="0" smtClean="0">
              <a:solidFill>
                <a:schemeClr val="bg1"/>
              </a:solidFill>
              <a:latin typeface="HY태백B" panose="02030600000101010101" pitchFamily="18" charset="-127"/>
              <a:ea typeface="HY태백B" panose="0203060000010101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 smtClean="0">
              <a:solidFill>
                <a:schemeClr val="bg1"/>
              </a:solidFill>
              <a:latin typeface="HY태백B" panose="02030600000101010101" pitchFamily="18" charset="-127"/>
              <a:ea typeface="HY태백B" panose="0203060000010101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033500" y="3087577"/>
            <a:ext cx="315182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bg1"/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정부지원보조금으로 인해</a:t>
            </a:r>
            <a:r>
              <a:rPr lang="en-US" altLang="ko-KR" sz="1600" dirty="0" smtClean="0">
                <a:solidFill>
                  <a:schemeClr val="bg1"/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/>
            </a:r>
            <a:br>
              <a:rPr lang="en-US" altLang="ko-KR" sz="1600" dirty="0" smtClean="0">
                <a:solidFill>
                  <a:schemeClr val="bg1"/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</a:br>
            <a:r>
              <a:rPr lang="ko-KR" altLang="en-US" sz="1600" dirty="0" smtClean="0">
                <a:solidFill>
                  <a:schemeClr val="bg1"/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초기 사업 비용 절감</a:t>
            </a:r>
            <a:r>
              <a:rPr lang="en-US" altLang="ko-KR" sz="1600" dirty="0" smtClean="0">
                <a:solidFill>
                  <a:schemeClr val="bg1"/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/>
            </a:r>
            <a:br>
              <a:rPr lang="en-US" altLang="ko-KR" sz="1600" dirty="0" smtClean="0">
                <a:solidFill>
                  <a:schemeClr val="bg1"/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</a:br>
            <a:endParaRPr lang="en-US" altLang="ko-KR" sz="1600" dirty="0" smtClean="0">
              <a:solidFill>
                <a:schemeClr val="bg1"/>
              </a:solidFill>
              <a:latin typeface="HY태백B" panose="02030600000101010101" pitchFamily="18" charset="-127"/>
              <a:ea typeface="HY태백B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bg1"/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내연기관보다 설계가 간단해</a:t>
            </a:r>
            <a:r>
              <a:rPr lang="en-US" altLang="ko-KR" sz="1600" dirty="0" smtClean="0">
                <a:solidFill>
                  <a:schemeClr val="bg1"/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/>
            </a:r>
            <a:br>
              <a:rPr lang="en-US" altLang="ko-KR" sz="1600" dirty="0" smtClean="0">
                <a:solidFill>
                  <a:schemeClr val="bg1"/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</a:br>
            <a:r>
              <a:rPr lang="ko-KR" altLang="en-US" sz="1600" dirty="0" smtClean="0">
                <a:solidFill>
                  <a:schemeClr val="bg1"/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고장이 상대적으로 적음</a:t>
            </a:r>
            <a:r>
              <a:rPr lang="en-US" altLang="ko-KR" sz="1600" dirty="0" smtClean="0">
                <a:solidFill>
                  <a:schemeClr val="bg1"/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/>
            </a:r>
            <a:br>
              <a:rPr lang="en-US" altLang="ko-KR" sz="1600" dirty="0" smtClean="0">
                <a:solidFill>
                  <a:schemeClr val="bg1"/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</a:br>
            <a:endParaRPr lang="en-US" altLang="ko-KR" sz="1600" dirty="0" smtClean="0">
              <a:solidFill>
                <a:schemeClr val="bg1"/>
              </a:solidFill>
              <a:latin typeface="HY태백B" panose="02030600000101010101" pitchFamily="18" charset="-127"/>
              <a:ea typeface="HY태백B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bg1"/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부품 수가 내연기관보다 적어</a:t>
            </a:r>
            <a:r>
              <a:rPr lang="en-US" altLang="ko-KR" sz="1600" dirty="0" smtClean="0">
                <a:solidFill>
                  <a:schemeClr val="bg1"/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/>
            </a:r>
            <a:br>
              <a:rPr lang="en-US" altLang="ko-KR" sz="1600" dirty="0" smtClean="0">
                <a:solidFill>
                  <a:schemeClr val="bg1"/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</a:br>
            <a:r>
              <a:rPr lang="ko-KR" altLang="en-US" sz="1600" dirty="0" smtClean="0">
                <a:solidFill>
                  <a:schemeClr val="bg1"/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부품교체의 비용이 절감</a:t>
            </a:r>
            <a:endParaRPr lang="en-US" altLang="ko-KR" sz="1600" dirty="0" smtClean="0">
              <a:solidFill>
                <a:schemeClr val="bg1"/>
              </a:solidFill>
              <a:latin typeface="HY태백B" panose="02030600000101010101" pitchFamily="18" charset="-127"/>
              <a:ea typeface="HY태백B" panose="0203060000010101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 smtClean="0">
              <a:solidFill>
                <a:schemeClr val="bg1"/>
              </a:solidFill>
              <a:latin typeface="HY태백B" panose="02030600000101010101" pitchFamily="18" charset="-127"/>
              <a:ea typeface="HY태백B" panose="02030600000101010101" pitchFamily="18" charset="-127"/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691"/>
          <a:stretch/>
        </p:blipFill>
        <p:spPr>
          <a:xfrm>
            <a:off x="300976" y="306472"/>
            <a:ext cx="505126" cy="425867"/>
          </a:xfrm>
          <a:prstGeom prst="rect">
            <a:avLst/>
          </a:prstGeom>
        </p:spPr>
      </p:pic>
      <p:sp>
        <p:nvSpPr>
          <p:cNvPr id="43" name="타원 42"/>
          <p:cNvSpPr/>
          <p:nvPr/>
        </p:nvSpPr>
        <p:spPr>
          <a:xfrm>
            <a:off x="307948" y="271238"/>
            <a:ext cx="482655" cy="52477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61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" name="그룹 2252"/>
          <p:cNvGrpSpPr/>
          <p:nvPr/>
        </p:nvGrpSpPr>
        <p:grpSpPr>
          <a:xfrm flipH="1">
            <a:off x="-20128" y="-29028"/>
            <a:ext cx="12212128" cy="1962150"/>
            <a:chOff x="-20128" y="-29028"/>
            <a:chExt cx="12212128" cy="1962150"/>
          </a:xfrm>
        </p:grpSpPr>
        <p:sp>
          <p:nvSpPr>
            <p:cNvPr id="1443" name="자유형 1442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45" name="자유형 1444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48" name="그룹 1447"/>
          <p:cNvGrpSpPr/>
          <p:nvPr/>
        </p:nvGrpSpPr>
        <p:grpSpPr>
          <a:xfrm flipV="1">
            <a:off x="-10048" y="4905898"/>
            <a:ext cx="12212128" cy="1962150"/>
            <a:chOff x="-20128" y="-29028"/>
            <a:chExt cx="12212128" cy="1962150"/>
          </a:xfrm>
        </p:grpSpPr>
        <p:sp>
          <p:nvSpPr>
            <p:cNvPr id="1449" name="자유형 1448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51" name="자유형 1450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257" name="TextBox 2256"/>
          <p:cNvSpPr txBox="1"/>
          <p:nvPr/>
        </p:nvSpPr>
        <p:spPr>
          <a:xfrm>
            <a:off x="5917686" y="3629690"/>
            <a:ext cx="638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Y태백B" panose="02030600000101010101" pitchFamily="18" charset="-127"/>
                <a:ea typeface="HY태백B" panose="02030600000101010101" pitchFamily="18" charset="-127"/>
              </a:rPr>
              <a:t>Thor</a:t>
            </a:r>
            <a:endParaRPr kumimoji="0" lang="ko-KR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Y태백B" panose="02030600000101010101" pitchFamily="18" charset="-127"/>
              <a:ea typeface="HY태백B" panose="02030600000101010101" pitchFamily="18" charset="-127"/>
            </a:endParaRPr>
          </a:p>
        </p:txBody>
      </p:sp>
      <p:sp>
        <p:nvSpPr>
          <p:cNvPr id="1452" name="TextBox 1451"/>
          <p:cNvSpPr txBox="1"/>
          <p:nvPr/>
        </p:nvSpPr>
        <p:spPr>
          <a:xfrm>
            <a:off x="4158395" y="3894494"/>
            <a:ext cx="4156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Y태백B" panose="02030600000101010101" pitchFamily="18" charset="-127"/>
                <a:ea typeface="HY태백B" panose="02030600000101010101" pitchFamily="18" charset="-127"/>
              </a:rPr>
              <a:t>THANK YOU</a:t>
            </a:r>
            <a:r>
              <a:rPr kumimoji="0" lang="en-US" altLang="ko-KR" sz="1800" b="0" i="0" u="none" strike="noStrike" kern="0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Y태백B" panose="02030600000101010101" pitchFamily="18" charset="-127"/>
                <a:ea typeface="HY태백B" panose="02030600000101010101" pitchFamily="18" charset="-127"/>
              </a:rPr>
              <a:t> FOR YOUR ATTENTION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Y태백B" panose="02030600000101010101" pitchFamily="18" charset="-127"/>
              <a:ea typeface="HY태백B" panose="02030600000101010101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691"/>
          <a:stretch/>
        </p:blipFill>
        <p:spPr>
          <a:xfrm>
            <a:off x="5623405" y="2479936"/>
            <a:ext cx="1223697" cy="1031687"/>
          </a:xfrm>
          <a:prstGeom prst="rect">
            <a:avLst/>
          </a:prstGeom>
        </p:spPr>
      </p:pic>
      <p:sp>
        <p:nvSpPr>
          <p:cNvPr id="19" name="타원 18"/>
          <p:cNvSpPr/>
          <p:nvPr/>
        </p:nvSpPr>
        <p:spPr>
          <a:xfrm>
            <a:off x="5607130" y="2436953"/>
            <a:ext cx="1216725" cy="11575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29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2554515" y="2957354"/>
            <a:ext cx="4112300" cy="322345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213945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5" name="직각 삼각형 1304"/>
          <p:cNvSpPr/>
          <p:nvPr/>
        </p:nvSpPr>
        <p:spPr>
          <a:xfrm rot="5400000">
            <a:off x="472803" y="2484550"/>
            <a:ext cx="3900645" cy="4846255"/>
          </a:xfrm>
          <a:custGeom>
            <a:avLst/>
            <a:gdLst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3547242 w 3547242"/>
              <a:gd name="connsiteY2" fmla="*/ 4603531 h 4603531"/>
              <a:gd name="connsiteX3" fmla="*/ 0 w 3547242"/>
              <a:gd name="connsiteY3" fmla="*/ 4603531 h 4603531"/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1797269 w 3547242"/>
              <a:gd name="connsiteY2" fmla="*/ 2396359 h 4603531"/>
              <a:gd name="connsiteX3" fmla="*/ 3547242 w 3547242"/>
              <a:gd name="connsiteY3" fmla="*/ 4603531 h 4603531"/>
              <a:gd name="connsiteX4" fmla="*/ 0 w 3547242"/>
              <a:gd name="connsiteY4" fmla="*/ 4603531 h 4603531"/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3547241 w 3547242"/>
              <a:gd name="connsiteY2" fmla="*/ 2349062 h 4603531"/>
              <a:gd name="connsiteX3" fmla="*/ 3547242 w 3547242"/>
              <a:gd name="connsiteY3" fmla="*/ 4603531 h 4603531"/>
              <a:gd name="connsiteX4" fmla="*/ 0 w 3547242"/>
              <a:gd name="connsiteY4" fmla="*/ 4603531 h 4603531"/>
              <a:gd name="connsiteX0" fmla="*/ 0 w 3547242"/>
              <a:gd name="connsiteY0" fmla="*/ 4808483 h 4808483"/>
              <a:gd name="connsiteX1" fmla="*/ 43086 w 3547242"/>
              <a:gd name="connsiteY1" fmla="*/ 0 h 4808483"/>
              <a:gd name="connsiteX2" fmla="*/ 3547241 w 3547242"/>
              <a:gd name="connsiteY2" fmla="*/ 2554014 h 4808483"/>
              <a:gd name="connsiteX3" fmla="*/ 3547242 w 3547242"/>
              <a:gd name="connsiteY3" fmla="*/ 4808483 h 4808483"/>
              <a:gd name="connsiteX4" fmla="*/ 0 w 3547242"/>
              <a:gd name="connsiteY4" fmla="*/ 4808483 h 4808483"/>
              <a:gd name="connsiteX0" fmla="*/ 43079 w 3590321"/>
              <a:gd name="connsiteY0" fmla="*/ 4887311 h 4887311"/>
              <a:gd name="connsiteX1" fmla="*/ 0 w 3590321"/>
              <a:gd name="connsiteY1" fmla="*/ 0 h 4887311"/>
              <a:gd name="connsiteX2" fmla="*/ 3590320 w 3590321"/>
              <a:gd name="connsiteY2" fmla="*/ 2632842 h 4887311"/>
              <a:gd name="connsiteX3" fmla="*/ 3590321 w 3590321"/>
              <a:gd name="connsiteY3" fmla="*/ 4887311 h 4887311"/>
              <a:gd name="connsiteX4" fmla="*/ 43079 w 3590321"/>
              <a:gd name="connsiteY4" fmla="*/ 4887311 h 4887311"/>
              <a:gd name="connsiteX0" fmla="*/ 0 w 3547242"/>
              <a:gd name="connsiteY0" fmla="*/ 4855780 h 4855780"/>
              <a:gd name="connsiteX1" fmla="*/ 28728 w 3547242"/>
              <a:gd name="connsiteY1" fmla="*/ 0 h 4855780"/>
              <a:gd name="connsiteX2" fmla="*/ 3547241 w 3547242"/>
              <a:gd name="connsiteY2" fmla="*/ 2601311 h 4855780"/>
              <a:gd name="connsiteX3" fmla="*/ 3547242 w 3547242"/>
              <a:gd name="connsiteY3" fmla="*/ 4855780 h 4855780"/>
              <a:gd name="connsiteX4" fmla="*/ 0 w 3547242"/>
              <a:gd name="connsiteY4" fmla="*/ 4855780 h 4855780"/>
              <a:gd name="connsiteX0" fmla="*/ 5978 w 3553220"/>
              <a:gd name="connsiteY0" fmla="*/ 4874830 h 4874830"/>
              <a:gd name="connsiteX1" fmla="*/ 0 w 3553220"/>
              <a:gd name="connsiteY1" fmla="*/ 0 h 4874830"/>
              <a:gd name="connsiteX2" fmla="*/ 3553219 w 3553220"/>
              <a:gd name="connsiteY2" fmla="*/ 2620361 h 4874830"/>
              <a:gd name="connsiteX3" fmla="*/ 3553220 w 3553220"/>
              <a:gd name="connsiteY3" fmla="*/ 4874830 h 4874830"/>
              <a:gd name="connsiteX4" fmla="*/ 5978 w 3553220"/>
              <a:gd name="connsiteY4" fmla="*/ 4874830 h 4874830"/>
              <a:gd name="connsiteX0" fmla="*/ 5976 w 3553218"/>
              <a:gd name="connsiteY0" fmla="*/ 4846255 h 4846255"/>
              <a:gd name="connsiteX1" fmla="*/ 0 w 3553218"/>
              <a:gd name="connsiteY1" fmla="*/ 0 h 4846255"/>
              <a:gd name="connsiteX2" fmla="*/ 3553217 w 3553218"/>
              <a:gd name="connsiteY2" fmla="*/ 2591786 h 4846255"/>
              <a:gd name="connsiteX3" fmla="*/ 3553218 w 3553218"/>
              <a:gd name="connsiteY3" fmla="*/ 4846255 h 4846255"/>
              <a:gd name="connsiteX4" fmla="*/ 5976 w 3553218"/>
              <a:gd name="connsiteY4" fmla="*/ 4846255 h 484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3218" h="4846255">
                <a:moveTo>
                  <a:pt x="5976" y="4846255"/>
                </a:moveTo>
                <a:cubicBezTo>
                  <a:pt x="3983" y="3221312"/>
                  <a:pt x="1993" y="1624943"/>
                  <a:pt x="0" y="0"/>
                </a:cubicBezTo>
                <a:lnTo>
                  <a:pt x="3553217" y="2591786"/>
                </a:lnTo>
                <a:cubicBezTo>
                  <a:pt x="3553217" y="3343276"/>
                  <a:pt x="3553218" y="4094765"/>
                  <a:pt x="3553218" y="4846255"/>
                </a:cubicBezTo>
                <a:lnTo>
                  <a:pt x="5976" y="4846255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8218727" y="2514796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개발 배경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218727" y="3035950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시장 조사</a:t>
            </a:r>
          </a:p>
        </p:txBody>
      </p:sp>
      <p:sp>
        <p:nvSpPr>
          <p:cNvPr id="2243" name="직사각형 2242"/>
          <p:cNvSpPr/>
          <p:nvPr/>
        </p:nvSpPr>
        <p:spPr>
          <a:xfrm>
            <a:off x="7942712" y="2643700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7942712" y="3195811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태백B" panose="02030600000101010101" pitchFamily="18" charset="-127"/>
              <a:ea typeface="HY태백B" panose="0203060000010101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218727" y="3624940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기능 분석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280719" y="4161592"/>
            <a:ext cx="1593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S W O T</a:t>
            </a:r>
            <a:endParaRPr lang="ko-KR" altLang="en-US" sz="2800" dirty="0">
              <a:solidFill>
                <a:schemeClr val="bg1"/>
              </a:solidFill>
              <a:latin typeface="HY태백B" panose="02030600000101010101" pitchFamily="18" charset="-127"/>
              <a:ea typeface="HY태백B" panose="02030600000101010101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942712" y="3753844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태백B" panose="02030600000101010101" pitchFamily="18" charset="-127"/>
              <a:ea typeface="HY태백B" panose="02030600000101010101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942712" y="4336951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태백B" panose="02030600000101010101" pitchFamily="18" charset="-127"/>
              <a:ea typeface="HY태백B" panose="02030600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23125" y="1682934"/>
            <a:ext cx="2094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INDEX</a:t>
            </a:r>
            <a:endParaRPr lang="ko-KR" altLang="en-US" sz="4800" b="1" dirty="0">
              <a:solidFill>
                <a:schemeClr val="bg1"/>
              </a:solidFill>
              <a:latin typeface="HY태백B" panose="02030600000101010101" pitchFamily="18" charset="-127"/>
              <a:ea typeface="HY태백B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18727" y="4700310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기대 효과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942712" y="4860171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태백B" panose="02030600000101010101" pitchFamily="18" charset="-127"/>
              <a:ea typeface="HY태백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482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" name="그룹 2252"/>
          <p:cNvGrpSpPr/>
          <p:nvPr/>
        </p:nvGrpSpPr>
        <p:grpSpPr>
          <a:xfrm flipH="1">
            <a:off x="-20128" y="-29028"/>
            <a:ext cx="12212128" cy="1962150"/>
            <a:chOff x="-20128" y="-29028"/>
            <a:chExt cx="12212128" cy="1962150"/>
          </a:xfrm>
        </p:grpSpPr>
        <p:sp>
          <p:nvSpPr>
            <p:cNvPr id="1443" name="자유형 1442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5" name="자유형 1444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48" name="그룹 1447"/>
          <p:cNvGrpSpPr/>
          <p:nvPr/>
        </p:nvGrpSpPr>
        <p:grpSpPr>
          <a:xfrm flipV="1">
            <a:off x="-10048" y="4905898"/>
            <a:ext cx="12212128" cy="1962150"/>
            <a:chOff x="-20128" y="-29028"/>
            <a:chExt cx="12212128" cy="1962150"/>
          </a:xfrm>
        </p:grpSpPr>
        <p:sp>
          <p:nvSpPr>
            <p:cNvPr id="1449" name="자유형 1448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1" name="자유형 1450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424106" y="2833447"/>
            <a:ext cx="5137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bg1"/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1. </a:t>
            </a:r>
            <a:r>
              <a:rPr lang="ko-KR" altLang="en-US" sz="5400" dirty="0" smtClean="0">
                <a:solidFill>
                  <a:schemeClr val="bg1"/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개발 배경</a:t>
            </a:r>
            <a:endParaRPr lang="ko-KR" altLang="en-US" sz="5400" dirty="0">
              <a:solidFill>
                <a:schemeClr val="bg1"/>
              </a:solidFill>
              <a:latin typeface="HY태백B" panose="02030600000101010101" pitchFamily="18" charset="-127"/>
              <a:ea typeface="HY태백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38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바다M" panose="02030600000101010101" pitchFamily="18" charset="-127"/>
                <a:ea typeface="HY바다M" panose="02030600000101010101" pitchFamily="18" charset="-127"/>
              </a:rPr>
              <a:t>개발 </a:t>
            </a:r>
            <a:r>
              <a:rPr lang="ko-KR" altLang="en-US" sz="2800" dirty="0" smtClean="0">
                <a:solidFill>
                  <a:schemeClr val="bg1"/>
                </a:solidFill>
                <a:latin typeface="HY바다M" panose="02030600000101010101" pitchFamily="18" charset="-127"/>
                <a:ea typeface="HY바다M" panose="02030600000101010101" pitchFamily="18" charset="-127"/>
              </a:rPr>
              <a:t>배경</a:t>
            </a:r>
            <a:endParaRPr lang="ko-KR" altLang="en-US" sz="2800" dirty="0">
              <a:solidFill>
                <a:schemeClr val="bg1"/>
              </a:solidFill>
              <a:latin typeface="HY바다M" panose="02030600000101010101" pitchFamily="18" charset="-127"/>
              <a:ea typeface="HY바다M" panose="02030600000101010101" pitchFamily="18" charset="-127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691"/>
          <a:stretch/>
        </p:blipFill>
        <p:spPr>
          <a:xfrm>
            <a:off x="300976" y="306472"/>
            <a:ext cx="505126" cy="425867"/>
          </a:xfrm>
          <a:prstGeom prst="rect">
            <a:avLst/>
          </a:prstGeom>
        </p:spPr>
      </p:pic>
      <p:sp>
        <p:nvSpPr>
          <p:cNvPr id="42" name="타원 41"/>
          <p:cNvSpPr/>
          <p:nvPr/>
        </p:nvSpPr>
        <p:spPr>
          <a:xfrm>
            <a:off x="307948" y="271238"/>
            <a:ext cx="482655" cy="52477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4" t="5663" r="9257" b="88675"/>
          <a:stretch/>
        </p:blipFill>
        <p:spPr>
          <a:xfrm>
            <a:off x="3203860" y="1863671"/>
            <a:ext cx="5331416" cy="414203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7" t="74152" r="2117" b="2691"/>
          <a:stretch/>
        </p:blipFill>
        <p:spPr>
          <a:xfrm>
            <a:off x="2629739" y="2642456"/>
            <a:ext cx="6598097" cy="1542085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2748177" y="3824207"/>
            <a:ext cx="641923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7702658" y="3576235"/>
            <a:ext cx="146475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2748177" y="4064431"/>
            <a:ext cx="127363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48177" y="4446671"/>
            <a:ext cx="72715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전기차가</a:t>
            </a:r>
            <a:r>
              <a:rPr lang="ko-KR" altLang="en-US" dirty="0" smtClean="0">
                <a:solidFill>
                  <a:schemeClr val="bg1"/>
                </a:solidFill>
              </a:rPr>
              <a:t> 최근에 상용화되기 시작하면서 환경부도 대기오염이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덜한 </a:t>
            </a:r>
            <a:r>
              <a:rPr lang="ko-KR" altLang="en-US" dirty="0" err="1" smtClean="0">
                <a:solidFill>
                  <a:schemeClr val="bg1"/>
                </a:solidFill>
              </a:rPr>
              <a:t>전기차를</a:t>
            </a:r>
            <a:r>
              <a:rPr lang="ko-KR" altLang="en-US" dirty="0" smtClean="0">
                <a:solidFill>
                  <a:schemeClr val="bg1"/>
                </a:solidFill>
              </a:rPr>
              <a:t> 전폭적으로 지원하기 시작했다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때문에 내연기관차에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비해 사업하기에 상대적으로 부담이 적은 </a:t>
            </a:r>
            <a:r>
              <a:rPr lang="ko-KR" altLang="en-US" dirty="0" err="1" smtClean="0">
                <a:solidFill>
                  <a:schemeClr val="bg1"/>
                </a:solidFill>
              </a:rPr>
              <a:t>전기차를</a:t>
            </a:r>
            <a:r>
              <a:rPr lang="ko-KR" altLang="en-US" dirty="0" smtClean="0">
                <a:solidFill>
                  <a:schemeClr val="bg1"/>
                </a:solidFill>
              </a:rPr>
              <a:t> 상품으로 한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err="1" smtClean="0">
                <a:solidFill>
                  <a:schemeClr val="bg1"/>
                </a:solidFill>
              </a:rPr>
              <a:t>렌트</a:t>
            </a:r>
            <a:r>
              <a:rPr lang="ko-KR" altLang="en-US" dirty="0" smtClean="0">
                <a:solidFill>
                  <a:schemeClr val="bg1"/>
                </a:solidFill>
              </a:rPr>
              <a:t> 서비스를 추진했다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이등변 삼각형 13"/>
          <p:cNvSpPr/>
          <p:nvPr/>
        </p:nvSpPr>
        <p:spPr>
          <a:xfrm rot="5400000">
            <a:off x="2412809" y="4522016"/>
            <a:ext cx="227328" cy="210924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20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28793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바다M" panose="02030600000101010101" pitchFamily="18" charset="-127"/>
                <a:ea typeface="HY바다M" panose="02030600000101010101" pitchFamily="18" charset="-127"/>
              </a:rPr>
              <a:t>개발 배경 </a:t>
            </a:r>
            <a:r>
              <a:rPr lang="en-US" altLang="ko-KR" sz="2800" dirty="0" smtClean="0">
                <a:solidFill>
                  <a:schemeClr val="bg1"/>
                </a:solidFill>
                <a:latin typeface="HY바다M" panose="02030600000101010101" pitchFamily="18" charset="-127"/>
                <a:ea typeface="HY바다M" panose="02030600000101010101" pitchFamily="18" charset="-127"/>
              </a:rPr>
              <a:t>– </a:t>
            </a:r>
            <a:r>
              <a:rPr lang="ko-KR" altLang="en-US" sz="2800" dirty="0" smtClean="0">
                <a:solidFill>
                  <a:schemeClr val="bg1"/>
                </a:solidFill>
                <a:latin typeface="HY바다M" panose="02030600000101010101" pitchFamily="18" charset="-127"/>
                <a:ea typeface="HY바다M" panose="02030600000101010101" pitchFamily="18" charset="-127"/>
              </a:rPr>
              <a:t>장점</a:t>
            </a:r>
            <a:endParaRPr lang="ko-KR" altLang="en-US" sz="2800" dirty="0">
              <a:solidFill>
                <a:schemeClr val="bg1"/>
              </a:solidFill>
              <a:latin typeface="HY바다M" panose="02030600000101010101" pitchFamily="18" charset="-127"/>
              <a:ea typeface="HY바다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335519" y="3730939"/>
            <a:ext cx="2178304" cy="4464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2"/>
                </a:solidFill>
              </a:rPr>
              <a:t>유해 가스 배출 </a:t>
            </a:r>
            <a:r>
              <a:rPr lang="en-US" altLang="ko-KR" dirty="0">
                <a:solidFill>
                  <a:schemeClr val="bg2"/>
                </a:solidFill>
              </a:rPr>
              <a:t>NO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86A51F7D-E284-436A-A5C1-1712627831BB}"/>
              </a:ext>
            </a:extLst>
          </p:cNvPr>
          <p:cNvSpPr/>
          <p:nvPr/>
        </p:nvSpPr>
        <p:spPr>
          <a:xfrm>
            <a:off x="1092438" y="4238253"/>
            <a:ext cx="2664465" cy="13984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bg2">
                    <a:lumMod val="90000"/>
                  </a:schemeClr>
                </a:solidFill>
              </a:rPr>
              <a:t>미세먼지와 대기오염 문제를 줄임</a:t>
            </a:r>
            <a:endParaRPr lang="en-US" altLang="ko-KR" sz="1200" b="1" dirty="0" smtClean="0">
              <a:solidFill>
                <a:schemeClr val="bg2">
                  <a:lumMod val="90000"/>
                </a:schemeClr>
              </a:solidFill>
            </a:endParaRPr>
          </a:p>
          <a:p>
            <a:endParaRPr lang="en-US" altLang="ko-KR" sz="1200" b="1" dirty="0" smtClean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altLang="ko-KR" sz="1200" b="1" dirty="0" smtClean="0">
                <a:solidFill>
                  <a:schemeClr val="bg2">
                    <a:lumMod val="90000"/>
                  </a:schemeClr>
                </a:solidFill>
              </a:rPr>
              <a:t>-&gt; </a:t>
            </a:r>
            <a:r>
              <a:rPr lang="ko-KR" altLang="en-US" sz="1200" b="1" dirty="0" smtClean="0">
                <a:solidFill>
                  <a:schemeClr val="bg2">
                    <a:lumMod val="90000"/>
                  </a:schemeClr>
                </a:solidFill>
              </a:rPr>
              <a:t>환경부의 전폭적인 지원 가능</a:t>
            </a:r>
            <a:endParaRPr lang="en-US" altLang="ko-KR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3BE32056-152B-4F0B-9F7C-9F34DAB14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274" y="1948277"/>
            <a:ext cx="2520000" cy="1678397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D15F5D81-D8D8-41F5-8884-692DDFED1B50}"/>
              </a:ext>
            </a:extLst>
          </p:cNvPr>
          <p:cNvCxnSpPr>
            <a:cxnSpLocks/>
          </p:cNvCxnSpPr>
          <p:nvPr/>
        </p:nvCxnSpPr>
        <p:spPr>
          <a:xfrm>
            <a:off x="1133186" y="4248020"/>
            <a:ext cx="25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xmlns="" id="{431EF385-1DA8-4EE3-AE6E-6087239472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2797765"/>
              </p:ext>
            </p:extLst>
          </p:nvPr>
        </p:nvGraphicFramePr>
        <p:xfrm>
          <a:off x="4714894" y="1793947"/>
          <a:ext cx="2651871" cy="20381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606EF3A3-EF47-4C51-B7C9-1C2F25B5A728}"/>
              </a:ext>
            </a:extLst>
          </p:cNvPr>
          <p:cNvSpPr/>
          <p:nvPr/>
        </p:nvSpPr>
        <p:spPr>
          <a:xfrm>
            <a:off x="5370590" y="3791788"/>
            <a:ext cx="1472347" cy="4464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2"/>
                </a:solidFill>
              </a:rPr>
              <a:t>연료비 절감</a:t>
            </a:r>
            <a:endParaRPr lang="en-US" altLang="ko-KR" dirty="0">
              <a:solidFill>
                <a:schemeClr val="bg2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B0E134B3-F3E3-46EB-8AEA-A2BE07C7375F}"/>
              </a:ext>
            </a:extLst>
          </p:cNvPr>
          <p:cNvSpPr/>
          <p:nvPr/>
        </p:nvSpPr>
        <p:spPr>
          <a:xfrm>
            <a:off x="4916918" y="4181289"/>
            <a:ext cx="2379689" cy="1226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</a:rPr>
              <a:t>                                 (100km </a:t>
            </a:r>
            <a:r>
              <a:rPr lang="ko-KR" altLang="en-US" sz="1000" dirty="0">
                <a:solidFill>
                  <a:schemeClr val="bg2">
                    <a:lumMod val="90000"/>
                  </a:schemeClr>
                </a:solidFill>
              </a:rPr>
              <a:t>기준</a:t>
            </a:r>
            <a:r>
              <a:rPr lang="en-US" altLang="ko-KR" sz="1000" dirty="0" smtClean="0">
                <a:solidFill>
                  <a:schemeClr val="bg2">
                    <a:lumMod val="90000"/>
                  </a:schemeClr>
                </a:solidFill>
              </a:rPr>
              <a:t>)</a:t>
            </a:r>
          </a:p>
          <a:p>
            <a:endParaRPr lang="en-US" altLang="ko-KR" sz="1000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ko-KR" altLang="en-US" sz="1200" b="1" dirty="0">
                <a:solidFill>
                  <a:schemeClr val="bg2">
                    <a:lumMod val="90000"/>
                  </a:schemeClr>
                </a:solidFill>
              </a:rPr>
              <a:t>전기차 ▶ </a:t>
            </a:r>
            <a:r>
              <a:rPr lang="en-US" altLang="ko-KR" sz="1200" b="1" dirty="0">
                <a:solidFill>
                  <a:schemeClr val="bg2">
                    <a:lumMod val="90000"/>
                  </a:schemeClr>
                </a:solidFill>
              </a:rPr>
              <a:t>1,132</a:t>
            </a:r>
            <a:r>
              <a:rPr lang="ko-KR" altLang="en-US" sz="1200" b="1" dirty="0" smtClean="0">
                <a:solidFill>
                  <a:schemeClr val="bg2">
                    <a:lumMod val="90000"/>
                  </a:schemeClr>
                </a:solidFill>
              </a:rPr>
              <a:t>원</a:t>
            </a:r>
            <a:endParaRPr lang="en-US" altLang="ko-KR" sz="1200" b="1" dirty="0" smtClean="0">
              <a:solidFill>
                <a:schemeClr val="bg2">
                  <a:lumMod val="90000"/>
                </a:schemeClr>
              </a:solidFill>
            </a:endParaRPr>
          </a:p>
          <a:p>
            <a:endParaRPr lang="en-US" altLang="ko-KR" sz="1200" b="1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ko-KR" altLang="en-US" sz="1200" b="1" dirty="0">
                <a:solidFill>
                  <a:schemeClr val="bg2">
                    <a:lumMod val="90000"/>
                  </a:schemeClr>
                </a:solidFill>
              </a:rPr>
              <a:t>내연기관차 ▶ </a:t>
            </a:r>
            <a:r>
              <a:rPr lang="en-US" altLang="ko-KR" sz="1200" b="1" dirty="0">
                <a:solidFill>
                  <a:schemeClr val="bg2">
                    <a:lumMod val="90000"/>
                  </a:schemeClr>
                </a:solidFill>
              </a:rPr>
              <a:t>11,448</a:t>
            </a:r>
            <a:r>
              <a:rPr lang="ko-KR" altLang="en-US" sz="1200" b="1" dirty="0">
                <a:solidFill>
                  <a:schemeClr val="bg2">
                    <a:lumMod val="90000"/>
                  </a:schemeClr>
                </a:solidFill>
              </a:rPr>
              <a:t>원</a:t>
            </a:r>
            <a:endParaRPr lang="en-US" altLang="ko-KR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84F1C4F7-58C6-4D27-9E91-23CE722D5276}"/>
              </a:ext>
            </a:extLst>
          </p:cNvPr>
          <p:cNvCxnSpPr>
            <a:cxnSpLocks/>
          </p:cNvCxnSpPr>
          <p:nvPr/>
        </p:nvCxnSpPr>
        <p:spPr>
          <a:xfrm>
            <a:off x="4846765" y="4259396"/>
            <a:ext cx="25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6DB4F61C-2BAB-44DA-890E-CE0FABC37C5C}"/>
              </a:ext>
            </a:extLst>
          </p:cNvPr>
          <p:cNvSpPr/>
          <p:nvPr/>
        </p:nvSpPr>
        <p:spPr>
          <a:xfrm>
            <a:off x="8586398" y="3730939"/>
            <a:ext cx="2178304" cy="4464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2"/>
                </a:solidFill>
              </a:rPr>
              <a:t>국가 보조금 지원</a:t>
            </a:r>
            <a:endParaRPr lang="en-US" altLang="ko-KR" dirty="0">
              <a:solidFill>
                <a:schemeClr val="bg2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F8BBBD68-AD1C-42C1-8A54-10C532591E11}"/>
              </a:ext>
            </a:extLst>
          </p:cNvPr>
          <p:cNvSpPr/>
          <p:nvPr/>
        </p:nvSpPr>
        <p:spPr>
          <a:xfrm>
            <a:off x="8343317" y="4264539"/>
            <a:ext cx="2664465" cy="13984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bg2">
                    <a:lumMod val="90000"/>
                  </a:schemeClr>
                </a:solidFill>
              </a:rPr>
              <a:t>국가 </a:t>
            </a:r>
            <a:r>
              <a:rPr lang="ko-KR" altLang="en-US" sz="1200" b="1" dirty="0" smtClean="0">
                <a:solidFill>
                  <a:schemeClr val="bg2">
                    <a:lumMod val="90000"/>
                  </a:schemeClr>
                </a:solidFill>
              </a:rPr>
              <a:t>보조금 </a:t>
            </a:r>
            <a:r>
              <a:rPr lang="en-US" altLang="ko-KR" sz="1200" b="1" dirty="0" smtClean="0">
                <a:solidFill>
                  <a:schemeClr val="bg2">
                    <a:lumMod val="90000"/>
                  </a:schemeClr>
                </a:solidFill>
              </a:rPr>
              <a:t>: </a:t>
            </a:r>
            <a:r>
              <a:rPr lang="ko-KR" altLang="en-US" sz="1200" b="1" dirty="0" smtClean="0">
                <a:solidFill>
                  <a:schemeClr val="bg2">
                    <a:lumMod val="90000"/>
                  </a:schemeClr>
                </a:solidFill>
              </a:rPr>
              <a:t>차종에 따라</a:t>
            </a:r>
            <a:r>
              <a:rPr lang="en-US" altLang="ko-KR" sz="1200" b="1" dirty="0" smtClean="0">
                <a:solidFill>
                  <a:schemeClr val="bg2">
                    <a:lumMod val="90000"/>
                  </a:schemeClr>
                </a:solidFill>
              </a:rPr>
              <a:t> </a:t>
            </a:r>
          </a:p>
          <a:p>
            <a:r>
              <a:rPr lang="ko-KR" altLang="en-US" sz="1200" b="1" dirty="0" smtClean="0">
                <a:solidFill>
                  <a:schemeClr val="bg2">
                    <a:lumMod val="90000"/>
                  </a:schemeClr>
                </a:solidFill>
              </a:rPr>
              <a:t>최소 </a:t>
            </a:r>
            <a:r>
              <a:rPr lang="en-US" altLang="ko-KR" sz="1200" b="1" dirty="0">
                <a:solidFill>
                  <a:schemeClr val="bg2">
                    <a:lumMod val="90000"/>
                  </a:schemeClr>
                </a:solidFill>
              </a:rPr>
              <a:t>450</a:t>
            </a:r>
            <a:r>
              <a:rPr lang="ko-KR" altLang="en-US" sz="1200" b="1" dirty="0" smtClean="0">
                <a:solidFill>
                  <a:schemeClr val="bg2">
                    <a:lumMod val="90000"/>
                  </a:schemeClr>
                </a:solidFill>
              </a:rPr>
              <a:t>만원 </a:t>
            </a:r>
            <a:r>
              <a:rPr lang="en-US" altLang="ko-KR" sz="1200" b="1" dirty="0" smtClean="0">
                <a:solidFill>
                  <a:schemeClr val="bg2">
                    <a:lumMod val="90000"/>
                  </a:schemeClr>
                </a:solidFill>
              </a:rPr>
              <a:t>~</a:t>
            </a:r>
            <a:r>
              <a:rPr lang="ko-KR" altLang="en-US" sz="1200" b="1" dirty="0" smtClean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ko-KR" altLang="en-US" sz="1200" b="1" dirty="0">
                <a:solidFill>
                  <a:schemeClr val="bg2">
                    <a:lumMod val="90000"/>
                  </a:schemeClr>
                </a:solidFill>
              </a:rPr>
              <a:t>최고 </a:t>
            </a:r>
            <a:r>
              <a:rPr lang="en-US" altLang="ko-KR" sz="1200" b="1" dirty="0">
                <a:solidFill>
                  <a:schemeClr val="bg2">
                    <a:lumMod val="90000"/>
                  </a:schemeClr>
                </a:solidFill>
              </a:rPr>
              <a:t>1,200</a:t>
            </a:r>
            <a:r>
              <a:rPr lang="ko-KR" altLang="en-US" sz="1200" b="1" dirty="0" smtClean="0">
                <a:solidFill>
                  <a:schemeClr val="bg2">
                    <a:lumMod val="90000"/>
                  </a:schemeClr>
                </a:solidFill>
              </a:rPr>
              <a:t>만원</a:t>
            </a:r>
            <a:endParaRPr lang="en-US" altLang="ko-KR" sz="1200" b="1" dirty="0" smtClean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ko-KR" altLang="en-US" sz="1200" b="1" dirty="0" smtClean="0">
                <a:solidFill>
                  <a:schemeClr val="bg2">
                    <a:lumMod val="90000"/>
                  </a:schemeClr>
                </a:solidFill>
              </a:rPr>
              <a:t> </a:t>
            </a:r>
            <a:endParaRPr lang="en-US" altLang="ko-KR" sz="1200" b="1" dirty="0" smtClean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ko-KR" altLang="en-US" sz="1200" b="1" dirty="0" err="1" smtClean="0">
                <a:solidFill>
                  <a:schemeClr val="bg2">
                    <a:lumMod val="90000"/>
                  </a:schemeClr>
                </a:solidFill>
              </a:rPr>
              <a:t>지자체</a:t>
            </a:r>
            <a:r>
              <a:rPr lang="ko-KR" altLang="en-US" sz="1200" b="1" dirty="0" smtClean="0">
                <a:solidFill>
                  <a:schemeClr val="bg2">
                    <a:lumMod val="90000"/>
                  </a:schemeClr>
                </a:solidFill>
              </a:rPr>
              <a:t> 보조금 </a:t>
            </a:r>
            <a:r>
              <a:rPr lang="en-US" altLang="ko-KR" sz="1200" b="1" dirty="0" smtClean="0">
                <a:solidFill>
                  <a:schemeClr val="bg2">
                    <a:lumMod val="90000"/>
                  </a:schemeClr>
                </a:solidFill>
              </a:rPr>
              <a:t>:</a:t>
            </a:r>
            <a:r>
              <a:rPr lang="ko-KR" altLang="en-US" sz="1200" b="1" dirty="0" smtClean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ko-KR" altLang="en-US" sz="1200" b="1" dirty="0" err="1">
                <a:solidFill>
                  <a:schemeClr val="bg2">
                    <a:lumMod val="90000"/>
                  </a:schemeClr>
                </a:solidFill>
              </a:rPr>
              <a:t>지자체에</a:t>
            </a:r>
            <a:r>
              <a:rPr lang="ko-KR" altLang="en-US" sz="1200" b="1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ko-KR" altLang="en-US" sz="1200" b="1" dirty="0" smtClean="0">
                <a:solidFill>
                  <a:schemeClr val="bg2">
                    <a:lumMod val="90000"/>
                  </a:schemeClr>
                </a:solidFill>
              </a:rPr>
              <a:t>따라</a:t>
            </a:r>
            <a:r>
              <a:rPr lang="en-US" altLang="ko-KR" sz="1200" b="1" dirty="0" smtClean="0">
                <a:solidFill>
                  <a:schemeClr val="bg2">
                    <a:lumMod val="90000"/>
                  </a:schemeClr>
                </a:solidFill>
              </a:rPr>
              <a:t/>
            </a:r>
            <a:br>
              <a:rPr lang="en-US" altLang="ko-KR" sz="1200" b="1" dirty="0" smtClean="0">
                <a:solidFill>
                  <a:schemeClr val="bg2">
                    <a:lumMod val="90000"/>
                  </a:schemeClr>
                </a:solidFill>
              </a:rPr>
            </a:br>
            <a:r>
              <a:rPr lang="ko-KR" altLang="en-US" sz="1200" b="1" dirty="0" smtClean="0">
                <a:solidFill>
                  <a:schemeClr val="bg2">
                    <a:lumMod val="90000"/>
                  </a:schemeClr>
                </a:solidFill>
              </a:rPr>
              <a:t>최소 </a:t>
            </a:r>
            <a:r>
              <a:rPr lang="en-US" altLang="ko-KR" sz="1200" b="1" dirty="0">
                <a:solidFill>
                  <a:schemeClr val="bg2">
                    <a:lumMod val="90000"/>
                  </a:schemeClr>
                </a:solidFill>
              </a:rPr>
              <a:t>440</a:t>
            </a:r>
            <a:r>
              <a:rPr lang="ko-KR" altLang="en-US" sz="1200" b="1" dirty="0" smtClean="0">
                <a:solidFill>
                  <a:schemeClr val="bg2">
                    <a:lumMod val="90000"/>
                  </a:schemeClr>
                </a:solidFill>
              </a:rPr>
              <a:t>만 </a:t>
            </a:r>
            <a:r>
              <a:rPr lang="en-US" altLang="ko-KR" sz="1200" b="1" dirty="0">
                <a:solidFill>
                  <a:schemeClr val="bg2">
                    <a:lumMod val="90000"/>
                  </a:schemeClr>
                </a:solidFill>
              </a:rPr>
              <a:t>~</a:t>
            </a:r>
            <a:r>
              <a:rPr lang="ko-KR" altLang="en-US" sz="1200" b="1" dirty="0" smtClean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ko-KR" altLang="en-US" sz="1200" b="1" dirty="0">
                <a:solidFill>
                  <a:schemeClr val="bg2">
                    <a:lumMod val="90000"/>
                  </a:schemeClr>
                </a:solidFill>
              </a:rPr>
              <a:t>최고 </a:t>
            </a:r>
            <a:r>
              <a:rPr lang="en-US" altLang="ko-KR" sz="1200" b="1" dirty="0">
                <a:solidFill>
                  <a:schemeClr val="bg2">
                    <a:lumMod val="90000"/>
                  </a:schemeClr>
                </a:solidFill>
              </a:rPr>
              <a:t>1,100</a:t>
            </a:r>
            <a:r>
              <a:rPr lang="ko-KR" altLang="en-US" sz="1200" b="1" dirty="0" smtClean="0">
                <a:solidFill>
                  <a:schemeClr val="bg2">
                    <a:lumMod val="90000"/>
                  </a:schemeClr>
                </a:solidFill>
              </a:rPr>
              <a:t>만원</a:t>
            </a:r>
            <a:endParaRPr lang="en-US" altLang="ko-KR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xmlns="" id="{CEAE1EA4-71D8-45E6-B3AA-087FB04F2D7F}"/>
              </a:ext>
            </a:extLst>
          </p:cNvPr>
          <p:cNvCxnSpPr>
            <a:cxnSpLocks/>
          </p:cNvCxnSpPr>
          <p:nvPr/>
        </p:nvCxnSpPr>
        <p:spPr>
          <a:xfrm>
            <a:off x="8336440" y="4248020"/>
            <a:ext cx="25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836456F3-1B91-47D9-A5C4-DC526FE38D9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35" b="15119"/>
          <a:stretch/>
        </p:blipFill>
        <p:spPr>
          <a:xfrm>
            <a:off x="8460420" y="1751256"/>
            <a:ext cx="2256657" cy="1909067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691"/>
          <a:stretch/>
        </p:blipFill>
        <p:spPr>
          <a:xfrm>
            <a:off x="300976" y="306472"/>
            <a:ext cx="505126" cy="425867"/>
          </a:xfrm>
          <a:prstGeom prst="rect">
            <a:avLst/>
          </a:prstGeom>
        </p:spPr>
      </p:pic>
      <p:sp>
        <p:nvSpPr>
          <p:cNvPr id="42" name="타원 41"/>
          <p:cNvSpPr/>
          <p:nvPr/>
        </p:nvSpPr>
        <p:spPr>
          <a:xfrm>
            <a:off x="307948" y="271238"/>
            <a:ext cx="482655" cy="52477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49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28664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바다M" panose="02030600000101010101" pitchFamily="18" charset="-127"/>
                <a:ea typeface="HY바다M" panose="02030600000101010101" pitchFamily="18" charset="-127"/>
              </a:rPr>
              <a:t>개발 배경 </a:t>
            </a:r>
            <a:r>
              <a:rPr lang="en-US" altLang="ko-KR" sz="2800" dirty="0" smtClean="0">
                <a:solidFill>
                  <a:schemeClr val="bg1"/>
                </a:solidFill>
                <a:latin typeface="HY바다M" panose="02030600000101010101" pitchFamily="18" charset="-127"/>
                <a:ea typeface="HY바다M" panose="02030600000101010101" pitchFamily="18" charset="-127"/>
              </a:rPr>
              <a:t>- </a:t>
            </a:r>
            <a:r>
              <a:rPr lang="ko-KR" altLang="en-US" sz="2800" dirty="0" smtClean="0">
                <a:solidFill>
                  <a:schemeClr val="bg1"/>
                </a:solidFill>
                <a:latin typeface="HY바다M" panose="02030600000101010101" pitchFamily="18" charset="-127"/>
                <a:ea typeface="HY바다M" panose="02030600000101010101" pitchFamily="18" charset="-127"/>
              </a:rPr>
              <a:t>단점</a:t>
            </a:r>
            <a:endParaRPr lang="ko-KR" altLang="en-US" sz="2800" dirty="0">
              <a:solidFill>
                <a:schemeClr val="bg1"/>
              </a:solidFill>
              <a:latin typeface="HY바다M" panose="02030600000101010101" pitchFamily="18" charset="-127"/>
              <a:ea typeface="HY바다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410094" y="3749989"/>
            <a:ext cx="2178304" cy="4464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2"/>
                </a:solidFill>
              </a:rPr>
              <a:t>충전 시간이 길다</a:t>
            </a:r>
            <a:endParaRPr lang="en-US" altLang="ko-KR" dirty="0">
              <a:solidFill>
                <a:schemeClr val="bg2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86A51F7D-E284-436A-A5C1-1712627831BB}"/>
              </a:ext>
            </a:extLst>
          </p:cNvPr>
          <p:cNvSpPr/>
          <p:nvPr/>
        </p:nvSpPr>
        <p:spPr>
          <a:xfrm>
            <a:off x="1076940" y="4259396"/>
            <a:ext cx="2689640" cy="12265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err="1">
                <a:solidFill>
                  <a:schemeClr val="bg2">
                    <a:lumMod val="90000"/>
                  </a:schemeClr>
                </a:solidFill>
              </a:rPr>
              <a:t>완속</a:t>
            </a:r>
            <a:r>
              <a:rPr lang="ko-KR" altLang="en-US" sz="1200" b="1" dirty="0">
                <a:solidFill>
                  <a:schemeClr val="bg2">
                    <a:lumMod val="90000"/>
                  </a:schemeClr>
                </a:solidFill>
              </a:rPr>
              <a:t> 충전 </a:t>
            </a:r>
            <a:r>
              <a:rPr lang="ko-KR" altLang="en-US" sz="1200" b="1" dirty="0" smtClean="0">
                <a:solidFill>
                  <a:schemeClr val="bg2">
                    <a:lumMod val="90000"/>
                  </a:schemeClr>
                </a:solidFill>
              </a:rPr>
              <a:t>기준 </a:t>
            </a:r>
            <a:r>
              <a:rPr lang="en-US" altLang="ko-KR" sz="1200" b="1" dirty="0" smtClean="0">
                <a:solidFill>
                  <a:schemeClr val="bg2">
                    <a:lumMod val="90000"/>
                  </a:schemeClr>
                </a:solidFill>
              </a:rPr>
              <a:t>: </a:t>
            </a:r>
            <a:r>
              <a:rPr lang="ko-KR" altLang="en-US" sz="1200" b="1" dirty="0" smtClean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ko-KR" altLang="en-US" sz="1200" b="1" dirty="0">
                <a:solidFill>
                  <a:schemeClr val="bg2">
                    <a:lumMod val="90000"/>
                  </a:schemeClr>
                </a:solidFill>
              </a:rPr>
              <a:t>약 </a:t>
            </a:r>
            <a:r>
              <a:rPr lang="en-US" altLang="ko-KR" sz="1200" b="1" dirty="0">
                <a:solidFill>
                  <a:schemeClr val="bg2">
                    <a:lumMod val="90000"/>
                  </a:schemeClr>
                </a:solidFill>
              </a:rPr>
              <a:t>4</a:t>
            </a:r>
            <a:r>
              <a:rPr lang="ko-KR" altLang="en-US" sz="1200" b="1" dirty="0">
                <a:solidFill>
                  <a:schemeClr val="bg2">
                    <a:lumMod val="90000"/>
                  </a:schemeClr>
                </a:solidFill>
              </a:rPr>
              <a:t>시간이 </a:t>
            </a:r>
            <a:r>
              <a:rPr lang="ko-KR" altLang="en-US" sz="1200" b="1" dirty="0" smtClean="0">
                <a:solidFill>
                  <a:schemeClr val="bg2">
                    <a:lumMod val="90000"/>
                  </a:schemeClr>
                </a:solidFill>
              </a:rPr>
              <a:t>소요</a:t>
            </a:r>
            <a:endParaRPr lang="en-US" altLang="ko-KR" sz="1200" b="1" dirty="0" smtClean="0">
              <a:solidFill>
                <a:schemeClr val="bg2">
                  <a:lumMod val="90000"/>
                </a:schemeClr>
              </a:solidFill>
            </a:endParaRPr>
          </a:p>
          <a:p>
            <a:endParaRPr lang="en-US" altLang="ko-KR" sz="1200" b="1" dirty="0" smtClean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ko-KR" altLang="en-US" sz="1200" b="1" dirty="0" smtClean="0">
                <a:solidFill>
                  <a:schemeClr val="bg2">
                    <a:lumMod val="90000"/>
                  </a:schemeClr>
                </a:solidFill>
              </a:rPr>
              <a:t>급속 </a:t>
            </a:r>
            <a:r>
              <a:rPr lang="ko-KR" altLang="en-US" sz="1200" b="1" dirty="0">
                <a:solidFill>
                  <a:schemeClr val="bg2">
                    <a:lumMod val="90000"/>
                  </a:schemeClr>
                </a:solidFill>
              </a:rPr>
              <a:t>충전 </a:t>
            </a:r>
            <a:r>
              <a:rPr lang="ko-KR" altLang="en-US" sz="1200" b="1" dirty="0" smtClean="0">
                <a:solidFill>
                  <a:schemeClr val="bg2">
                    <a:lumMod val="90000"/>
                  </a:schemeClr>
                </a:solidFill>
              </a:rPr>
              <a:t>기준 </a:t>
            </a:r>
            <a:r>
              <a:rPr lang="en-US" altLang="ko-KR" sz="1200" b="1" dirty="0" smtClean="0">
                <a:solidFill>
                  <a:schemeClr val="bg2">
                    <a:lumMod val="90000"/>
                  </a:schemeClr>
                </a:solidFill>
              </a:rPr>
              <a:t>:</a:t>
            </a:r>
            <a:r>
              <a:rPr lang="ko-KR" altLang="en-US" sz="1200" b="1" dirty="0" smtClean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ko-KR" altLang="en-US" sz="1200" b="1" dirty="0">
                <a:solidFill>
                  <a:schemeClr val="bg2">
                    <a:lumMod val="90000"/>
                  </a:schemeClr>
                </a:solidFill>
              </a:rPr>
              <a:t>약 </a:t>
            </a:r>
            <a:r>
              <a:rPr lang="en-US" altLang="ko-KR" sz="1200" b="1" dirty="0">
                <a:solidFill>
                  <a:schemeClr val="bg2">
                    <a:lumMod val="90000"/>
                  </a:schemeClr>
                </a:solidFill>
              </a:rPr>
              <a:t>20</a:t>
            </a:r>
            <a:r>
              <a:rPr lang="ko-KR" altLang="en-US" sz="1200" b="1" dirty="0">
                <a:solidFill>
                  <a:schemeClr val="bg2">
                    <a:lumMod val="90000"/>
                  </a:schemeClr>
                </a:solidFill>
              </a:rPr>
              <a:t>분이 </a:t>
            </a:r>
            <a:r>
              <a:rPr lang="ko-KR" altLang="en-US" sz="1200" b="1" dirty="0" smtClean="0">
                <a:solidFill>
                  <a:schemeClr val="bg2">
                    <a:lumMod val="90000"/>
                  </a:schemeClr>
                </a:solidFill>
              </a:rPr>
              <a:t>소요</a:t>
            </a:r>
            <a:endParaRPr lang="en-US" altLang="ko-KR" sz="1200" b="1" dirty="0" smtClean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D15F5D81-D8D8-41F5-8884-692DDFED1B50}"/>
              </a:ext>
            </a:extLst>
          </p:cNvPr>
          <p:cNvCxnSpPr>
            <a:cxnSpLocks/>
          </p:cNvCxnSpPr>
          <p:nvPr/>
        </p:nvCxnSpPr>
        <p:spPr>
          <a:xfrm>
            <a:off x="1117688" y="4248020"/>
            <a:ext cx="25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606EF3A3-EF47-4C51-B7C9-1C2F25B5A728}"/>
              </a:ext>
            </a:extLst>
          </p:cNvPr>
          <p:cNvSpPr/>
          <p:nvPr/>
        </p:nvSpPr>
        <p:spPr>
          <a:xfrm>
            <a:off x="5012678" y="3782910"/>
            <a:ext cx="1996170" cy="4464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2"/>
                </a:solidFill>
              </a:rPr>
              <a:t>충전소 수가 적다</a:t>
            </a:r>
            <a:endParaRPr lang="en-US" altLang="ko-KR" dirty="0">
              <a:solidFill>
                <a:schemeClr val="bg2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B0E134B3-F3E3-46EB-8AEA-A2BE07C7375F}"/>
              </a:ext>
            </a:extLst>
          </p:cNvPr>
          <p:cNvSpPr/>
          <p:nvPr/>
        </p:nvSpPr>
        <p:spPr>
          <a:xfrm>
            <a:off x="4711596" y="4324332"/>
            <a:ext cx="2599103" cy="1226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bg2">
                    <a:lumMod val="90000"/>
                  </a:schemeClr>
                </a:solidFill>
              </a:rPr>
              <a:t>전국 주유소 </a:t>
            </a:r>
            <a:r>
              <a:rPr lang="ko-KR" altLang="en-US" sz="1200" b="1" dirty="0" smtClean="0">
                <a:solidFill>
                  <a:schemeClr val="bg2">
                    <a:lumMod val="90000"/>
                  </a:schemeClr>
                </a:solidFill>
              </a:rPr>
              <a:t>개수 </a:t>
            </a:r>
            <a:r>
              <a:rPr lang="en-US" altLang="ko-KR" sz="1200" b="1" dirty="0" smtClean="0">
                <a:solidFill>
                  <a:schemeClr val="bg2">
                    <a:lumMod val="90000"/>
                  </a:schemeClr>
                </a:solidFill>
              </a:rPr>
              <a:t>=</a:t>
            </a:r>
            <a:r>
              <a:rPr lang="ko-KR" altLang="en-US" sz="1200" b="1" dirty="0" smtClean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ko-KR" altLang="en-US" sz="1200" b="1" dirty="0">
                <a:solidFill>
                  <a:schemeClr val="bg2">
                    <a:lumMod val="90000"/>
                  </a:schemeClr>
                </a:solidFill>
              </a:rPr>
              <a:t>약 </a:t>
            </a:r>
            <a:r>
              <a:rPr lang="en-US" altLang="ko-KR" sz="1200" b="1" dirty="0">
                <a:solidFill>
                  <a:schemeClr val="bg2">
                    <a:lumMod val="90000"/>
                  </a:schemeClr>
                </a:solidFill>
              </a:rPr>
              <a:t>12,000</a:t>
            </a:r>
            <a:r>
              <a:rPr lang="ko-KR" altLang="en-US" sz="1200" b="1" dirty="0" smtClean="0">
                <a:solidFill>
                  <a:schemeClr val="bg2">
                    <a:lumMod val="90000"/>
                  </a:schemeClr>
                </a:solidFill>
              </a:rPr>
              <a:t>개</a:t>
            </a:r>
            <a:endParaRPr lang="en-US" altLang="ko-KR" sz="1200" b="1" dirty="0" smtClean="0">
              <a:solidFill>
                <a:schemeClr val="bg2">
                  <a:lumMod val="90000"/>
                </a:schemeClr>
              </a:solidFill>
            </a:endParaRPr>
          </a:p>
          <a:p>
            <a:endParaRPr lang="en-US" altLang="ko-KR" sz="1200" b="1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ko-KR" altLang="en-US" sz="1200" b="1" dirty="0" err="1" smtClean="0">
                <a:solidFill>
                  <a:schemeClr val="bg2">
                    <a:lumMod val="90000"/>
                  </a:schemeClr>
                </a:solidFill>
              </a:rPr>
              <a:t>전기차</a:t>
            </a:r>
            <a:r>
              <a:rPr lang="ko-KR" altLang="en-US" sz="1200" b="1" dirty="0" smtClean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ko-KR" altLang="en-US" sz="1200" b="1" dirty="0">
                <a:solidFill>
                  <a:schemeClr val="bg2">
                    <a:lumMod val="90000"/>
                  </a:schemeClr>
                </a:solidFill>
              </a:rPr>
              <a:t>충전소 </a:t>
            </a:r>
            <a:r>
              <a:rPr lang="ko-KR" altLang="en-US" sz="1200" b="1" dirty="0" smtClean="0">
                <a:solidFill>
                  <a:schemeClr val="bg2">
                    <a:lumMod val="90000"/>
                  </a:schemeClr>
                </a:solidFill>
              </a:rPr>
              <a:t>개수 </a:t>
            </a:r>
            <a:r>
              <a:rPr lang="en-US" altLang="ko-KR" sz="1200" b="1" dirty="0" smtClean="0">
                <a:solidFill>
                  <a:schemeClr val="bg2">
                    <a:lumMod val="90000"/>
                  </a:schemeClr>
                </a:solidFill>
              </a:rPr>
              <a:t>=</a:t>
            </a:r>
            <a:r>
              <a:rPr lang="ko-KR" altLang="en-US" sz="1200" b="1" dirty="0" smtClean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ko-KR" altLang="en-US" sz="1200" b="1" dirty="0">
                <a:solidFill>
                  <a:schemeClr val="bg2">
                    <a:lumMod val="90000"/>
                  </a:schemeClr>
                </a:solidFill>
              </a:rPr>
              <a:t>약 </a:t>
            </a:r>
            <a:r>
              <a:rPr lang="en-US" altLang="ko-KR" sz="1200" b="1" dirty="0">
                <a:solidFill>
                  <a:schemeClr val="bg2">
                    <a:lumMod val="90000"/>
                  </a:schemeClr>
                </a:solidFill>
              </a:rPr>
              <a:t>6,200</a:t>
            </a:r>
            <a:r>
              <a:rPr lang="ko-KR" altLang="en-US" sz="1200" b="1" dirty="0" smtClean="0">
                <a:solidFill>
                  <a:schemeClr val="bg2">
                    <a:lumMod val="90000"/>
                  </a:schemeClr>
                </a:solidFill>
              </a:rPr>
              <a:t>개</a:t>
            </a:r>
            <a:endParaRPr lang="en-US" altLang="ko-KR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84F1C4F7-58C6-4D27-9E91-23CE722D5276}"/>
              </a:ext>
            </a:extLst>
          </p:cNvPr>
          <p:cNvCxnSpPr>
            <a:cxnSpLocks/>
          </p:cNvCxnSpPr>
          <p:nvPr/>
        </p:nvCxnSpPr>
        <p:spPr>
          <a:xfrm>
            <a:off x="4746028" y="4259396"/>
            <a:ext cx="25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6DB4F61C-2BAB-44DA-890E-CE0FABC37C5C}"/>
              </a:ext>
            </a:extLst>
          </p:cNvPr>
          <p:cNvSpPr/>
          <p:nvPr/>
        </p:nvSpPr>
        <p:spPr>
          <a:xfrm>
            <a:off x="8419722" y="3778564"/>
            <a:ext cx="2539168" cy="4464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2"/>
                </a:solidFill>
              </a:rPr>
              <a:t>초기 비용이 비싸다</a:t>
            </a:r>
            <a:endParaRPr lang="en-US" altLang="ko-KR" dirty="0">
              <a:solidFill>
                <a:schemeClr val="bg2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F8BBBD68-AD1C-42C1-8A54-10C532591E11}"/>
              </a:ext>
            </a:extLst>
          </p:cNvPr>
          <p:cNvSpPr/>
          <p:nvPr/>
        </p:nvSpPr>
        <p:spPr>
          <a:xfrm>
            <a:off x="8187206" y="4248020"/>
            <a:ext cx="2664465" cy="1302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50" dirty="0" smtClean="0">
                <a:solidFill>
                  <a:schemeClr val="bg2">
                    <a:lumMod val="90000"/>
                  </a:schemeClr>
                </a:solidFill>
              </a:rPr>
              <a:t>(</a:t>
            </a:r>
            <a:r>
              <a:rPr lang="ko-KR" altLang="en-US" sz="1050" dirty="0" err="1" smtClean="0">
                <a:solidFill>
                  <a:schemeClr val="bg2">
                    <a:lumMod val="90000"/>
                  </a:schemeClr>
                </a:solidFill>
              </a:rPr>
              <a:t>준중</a:t>
            </a:r>
            <a:r>
              <a:rPr lang="ko-KR" altLang="en-US" sz="1050" dirty="0" err="1">
                <a:solidFill>
                  <a:schemeClr val="bg2">
                    <a:lumMod val="90000"/>
                  </a:schemeClr>
                </a:solidFill>
              </a:rPr>
              <a:t>형</a:t>
            </a:r>
            <a:r>
              <a:rPr lang="en-US" altLang="ko-KR" sz="1050" dirty="0" smtClean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ko-KR" altLang="en-US" sz="1050" dirty="0">
                <a:solidFill>
                  <a:schemeClr val="bg2">
                    <a:lumMod val="90000"/>
                  </a:schemeClr>
                </a:solidFill>
              </a:rPr>
              <a:t>기준</a:t>
            </a:r>
            <a:r>
              <a:rPr lang="en-US" altLang="ko-KR" sz="1050" dirty="0">
                <a:solidFill>
                  <a:schemeClr val="bg2">
                    <a:lumMod val="90000"/>
                  </a:schemeClr>
                </a:solidFill>
              </a:rPr>
              <a:t>)</a:t>
            </a:r>
          </a:p>
          <a:p>
            <a:endParaRPr lang="en-US" altLang="ko-KR" sz="1050" dirty="0" smtClean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ko-KR" altLang="en-US" sz="1200" b="1" dirty="0" smtClean="0">
                <a:solidFill>
                  <a:schemeClr val="bg2">
                    <a:lumMod val="90000"/>
                  </a:schemeClr>
                </a:solidFill>
              </a:rPr>
              <a:t>내연기관차 </a:t>
            </a:r>
            <a:r>
              <a:rPr lang="en-US" altLang="ko-KR" sz="1200" b="1" dirty="0" smtClean="0">
                <a:solidFill>
                  <a:schemeClr val="bg2">
                    <a:lumMod val="90000"/>
                  </a:schemeClr>
                </a:solidFill>
              </a:rPr>
              <a:t>“</a:t>
            </a:r>
            <a:r>
              <a:rPr lang="ko-KR" altLang="en-US" sz="1200" b="1" dirty="0" err="1" smtClean="0">
                <a:solidFill>
                  <a:schemeClr val="bg2">
                    <a:lumMod val="90000"/>
                  </a:schemeClr>
                </a:solidFill>
              </a:rPr>
              <a:t>쏘울</a:t>
            </a:r>
            <a:r>
              <a:rPr lang="en-US" altLang="ko-KR" sz="1200" b="1" dirty="0" smtClean="0">
                <a:solidFill>
                  <a:schemeClr val="bg2">
                    <a:lumMod val="90000"/>
                  </a:schemeClr>
                </a:solidFill>
              </a:rPr>
              <a:t>”</a:t>
            </a:r>
            <a:r>
              <a:rPr lang="ko-KR" altLang="en-US" sz="1200" b="1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altLang="ko-KR" sz="1200" b="1" dirty="0" smtClean="0">
                <a:solidFill>
                  <a:schemeClr val="bg2">
                    <a:lumMod val="90000"/>
                  </a:schemeClr>
                </a:solidFill>
              </a:rPr>
              <a:t>=</a:t>
            </a:r>
            <a:r>
              <a:rPr lang="ko-KR" altLang="en-US" sz="1200" b="1" dirty="0" smtClean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altLang="ko-KR" sz="1200" b="1" dirty="0">
                <a:solidFill>
                  <a:schemeClr val="bg2">
                    <a:lumMod val="90000"/>
                  </a:schemeClr>
                </a:solidFill>
              </a:rPr>
              <a:t>2,150</a:t>
            </a:r>
            <a:r>
              <a:rPr lang="ko-KR" altLang="en-US" sz="1200" b="1" dirty="0" smtClean="0">
                <a:solidFill>
                  <a:schemeClr val="bg2">
                    <a:lumMod val="90000"/>
                  </a:schemeClr>
                </a:solidFill>
              </a:rPr>
              <a:t>만원</a:t>
            </a:r>
            <a:endParaRPr lang="en-US" altLang="ko-KR" sz="1200" b="1" dirty="0" smtClean="0">
              <a:solidFill>
                <a:schemeClr val="bg2">
                  <a:lumMod val="90000"/>
                </a:schemeClr>
              </a:solidFill>
            </a:endParaRPr>
          </a:p>
          <a:p>
            <a:endParaRPr lang="en-US" altLang="ko-KR" sz="1200" b="1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ko-KR" altLang="en-US" sz="1200" b="1" dirty="0" err="1" smtClean="0">
                <a:solidFill>
                  <a:schemeClr val="bg2">
                    <a:lumMod val="90000"/>
                  </a:schemeClr>
                </a:solidFill>
              </a:rPr>
              <a:t>전기차</a:t>
            </a:r>
            <a:r>
              <a:rPr lang="ko-KR" altLang="en-US" sz="1200" b="1" dirty="0" smtClean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altLang="ko-KR" sz="1200" b="1" dirty="0" smtClean="0">
                <a:solidFill>
                  <a:schemeClr val="bg2">
                    <a:lumMod val="90000"/>
                  </a:schemeClr>
                </a:solidFill>
              </a:rPr>
              <a:t>“</a:t>
            </a:r>
            <a:r>
              <a:rPr lang="ko-KR" altLang="en-US" sz="1200" b="1" dirty="0" err="1" smtClean="0">
                <a:solidFill>
                  <a:schemeClr val="bg2">
                    <a:lumMod val="90000"/>
                  </a:schemeClr>
                </a:solidFill>
              </a:rPr>
              <a:t>레이</a:t>
            </a:r>
            <a:r>
              <a:rPr lang="en-US" altLang="ko-KR" sz="1200" b="1" dirty="0" smtClean="0">
                <a:solidFill>
                  <a:schemeClr val="bg2">
                    <a:lumMod val="90000"/>
                  </a:schemeClr>
                </a:solidFill>
              </a:rPr>
              <a:t>EV”</a:t>
            </a:r>
            <a:r>
              <a:rPr lang="ko-KR" altLang="en-US" sz="1200" b="1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altLang="ko-KR" sz="1200" b="1" dirty="0" smtClean="0">
                <a:solidFill>
                  <a:schemeClr val="bg2">
                    <a:lumMod val="90000"/>
                  </a:schemeClr>
                </a:solidFill>
              </a:rPr>
              <a:t>=</a:t>
            </a:r>
            <a:r>
              <a:rPr lang="ko-KR" altLang="en-US" sz="1200" b="1" dirty="0" smtClean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altLang="ko-KR" sz="1200" b="1" dirty="0">
                <a:solidFill>
                  <a:schemeClr val="bg2">
                    <a:lumMod val="90000"/>
                  </a:schemeClr>
                </a:solidFill>
              </a:rPr>
              <a:t>3,500</a:t>
            </a:r>
            <a:r>
              <a:rPr lang="ko-KR" altLang="en-US" sz="1200" b="1" dirty="0" smtClean="0">
                <a:solidFill>
                  <a:schemeClr val="bg2">
                    <a:lumMod val="90000"/>
                  </a:schemeClr>
                </a:solidFill>
              </a:rPr>
              <a:t>만원</a:t>
            </a:r>
            <a:endParaRPr lang="en-US" altLang="ko-KR" sz="1200" b="1" dirty="0" smtClean="0">
              <a:solidFill>
                <a:schemeClr val="bg2">
                  <a:lumMod val="90000"/>
                </a:schemeClr>
              </a:solidFill>
            </a:endParaRPr>
          </a:p>
          <a:p>
            <a:endParaRPr lang="en-US" altLang="ko-KR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xmlns="" id="{CEAE1EA4-71D8-45E6-B3AA-087FB04F2D7F}"/>
              </a:ext>
            </a:extLst>
          </p:cNvPr>
          <p:cNvCxnSpPr>
            <a:cxnSpLocks/>
          </p:cNvCxnSpPr>
          <p:nvPr/>
        </p:nvCxnSpPr>
        <p:spPr>
          <a:xfrm>
            <a:off x="8227954" y="4248020"/>
            <a:ext cx="25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46954C69-2BCD-4A5B-8374-ED5140A8C9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989" y="1906749"/>
            <a:ext cx="2482642" cy="1800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B58745D-6ADE-47A1-849F-EB5C79CC3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010" y="1751256"/>
            <a:ext cx="1902838" cy="200410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DC532D59-97BB-477B-A9CA-0996CD8DCB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438" y="1906749"/>
            <a:ext cx="2520000" cy="1800000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691"/>
          <a:stretch/>
        </p:blipFill>
        <p:spPr>
          <a:xfrm>
            <a:off x="300976" y="306472"/>
            <a:ext cx="505126" cy="425867"/>
          </a:xfrm>
          <a:prstGeom prst="rect">
            <a:avLst/>
          </a:prstGeom>
        </p:spPr>
      </p:pic>
      <p:sp>
        <p:nvSpPr>
          <p:cNvPr id="42" name="타원 41"/>
          <p:cNvSpPr/>
          <p:nvPr/>
        </p:nvSpPr>
        <p:spPr>
          <a:xfrm>
            <a:off x="307948" y="271238"/>
            <a:ext cx="482655" cy="52477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75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1728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HY바다M" panose="02030600000101010101" pitchFamily="18" charset="-127"/>
                <a:ea typeface="HY바다M" panose="02030600000101010101" pitchFamily="18" charset="-127"/>
              </a:rPr>
              <a:t>개발 배경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676310" y="1747523"/>
            <a:ext cx="3616721" cy="677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2000" dirty="0" err="1"/>
              <a:t>전기차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구매 비용이 비싸다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sp>
        <p:nvSpPr>
          <p:cNvPr id="2" name="오른쪽 화살표 1"/>
          <p:cNvSpPr/>
          <p:nvPr/>
        </p:nvSpPr>
        <p:spPr>
          <a:xfrm>
            <a:off x="2155476" y="2642460"/>
            <a:ext cx="687376" cy="37196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993706" y="2342227"/>
            <a:ext cx="7902814" cy="9589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 smtClean="0"/>
              <a:t>정부</a:t>
            </a:r>
            <a:r>
              <a:rPr lang="en-US" altLang="ko-KR" sz="2000" b="1" dirty="0" smtClean="0"/>
              <a:t>/</a:t>
            </a:r>
            <a:r>
              <a:rPr lang="ko-KR" altLang="en-US" sz="2000" b="1" dirty="0" err="1" smtClean="0"/>
              <a:t>지자체</a:t>
            </a:r>
            <a:r>
              <a:rPr lang="ko-KR" altLang="en-US" sz="2000" b="1" dirty="0" smtClean="0"/>
              <a:t> 보조금으로 할인이 가능해 </a:t>
            </a:r>
            <a:r>
              <a:rPr lang="en-US" altLang="ko-KR" sz="2000" b="1" dirty="0" smtClean="0"/>
              <a:t/>
            </a:r>
            <a:br>
              <a:rPr lang="en-US" altLang="ko-KR" sz="2000" b="1" dirty="0" smtClean="0"/>
            </a:br>
            <a:r>
              <a:rPr lang="ko-KR" altLang="en-US" sz="2000" b="1" dirty="0" smtClean="0"/>
              <a:t>내연기관차와 비슷한 가격에 구매 가능하다</a:t>
            </a:r>
            <a:r>
              <a:rPr lang="en-US" altLang="ko-KR" sz="2000" b="1" dirty="0" smtClean="0"/>
              <a:t>.</a:t>
            </a:r>
            <a:endParaRPr lang="en-US" altLang="ko-KR" sz="2000" b="1" dirty="0"/>
          </a:p>
        </p:txBody>
      </p:sp>
      <p:sp>
        <p:nvSpPr>
          <p:cNvPr id="16" name="직사각형 15"/>
          <p:cNvSpPr/>
          <p:nvPr/>
        </p:nvSpPr>
        <p:spPr>
          <a:xfrm>
            <a:off x="786009" y="3465252"/>
            <a:ext cx="3616721" cy="677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/>
              <a:t>2. </a:t>
            </a:r>
            <a:r>
              <a:rPr lang="ko-KR" altLang="en-US" sz="2000" dirty="0" smtClean="0"/>
              <a:t>유지비가 적게 든다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sp>
        <p:nvSpPr>
          <p:cNvPr id="17" name="오른쪽 화살표 16"/>
          <p:cNvSpPr/>
          <p:nvPr/>
        </p:nvSpPr>
        <p:spPr>
          <a:xfrm>
            <a:off x="2140982" y="4329189"/>
            <a:ext cx="687376" cy="37196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000244" y="4035713"/>
            <a:ext cx="7011661" cy="9589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 smtClean="0"/>
              <a:t>충전식이므로 유류비가 없어 고객의 부담이 적다</a:t>
            </a:r>
            <a:r>
              <a:rPr lang="en-US" altLang="ko-KR" sz="2000" b="1" dirty="0" smtClean="0"/>
              <a:t>.</a:t>
            </a:r>
            <a:endParaRPr lang="en-US" altLang="ko-KR" sz="2000" b="1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691"/>
          <a:stretch/>
        </p:blipFill>
        <p:spPr>
          <a:xfrm>
            <a:off x="300976" y="306472"/>
            <a:ext cx="505126" cy="425867"/>
          </a:xfrm>
          <a:prstGeom prst="rect">
            <a:avLst/>
          </a:prstGeom>
        </p:spPr>
      </p:pic>
      <p:sp>
        <p:nvSpPr>
          <p:cNvPr id="20" name="타원 19"/>
          <p:cNvSpPr/>
          <p:nvPr/>
        </p:nvSpPr>
        <p:spPr>
          <a:xfrm>
            <a:off x="307948" y="271238"/>
            <a:ext cx="482655" cy="52477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20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" name="그룹 2252"/>
          <p:cNvGrpSpPr/>
          <p:nvPr/>
        </p:nvGrpSpPr>
        <p:grpSpPr>
          <a:xfrm flipH="1">
            <a:off x="-20128" y="-29028"/>
            <a:ext cx="12212128" cy="1962150"/>
            <a:chOff x="-20128" y="-29028"/>
            <a:chExt cx="12212128" cy="1962150"/>
          </a:xfrm>
        </p:grpSpPr>
        <p:sp>
          <p:nvSpPr>
            <p:cNvPr id="1443" name="자유형 1442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5" name="자유형 1444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48" name="그룹 1447"/>
          <p:cNvGrpSpPr/>
          <p:nvPr/>
        </p:nvGrpSpPr>
        <p:grpSpPr>
          <a:xfrm flipV="1">
            <a:off x="-10048" y="4905898"/>
            <a:ext cx="12212128" cy="1962150"/>
            <a:chOff x="-20128" y="-29028"/>
            <a:chExt cx="12212128" cy="1962150"/>
          </a:xfrm>
        </p:grpSpPr>
        <p:sp>
          <p:nvSpPr>
            <p:cNvPr id="1449" name="자유형 1448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1" name="자유형 1450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424106" y="2833447"/>
            <a:ext cx="5137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2</a:t>
            </a:r>
            <a:r>
              <a:rPr lang="en-US" altLang="ko-KR" sz="5400" dirty="0" smtClean="0">
                <a:solidFill>
                  <a:schemeClr val="bg1"/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. </a:t>
            </a:r>
            <a:r>
              <a:rPr lang="ko-KR" altLang="en-US" sz="5400" dirty="0" smtClean="0">
                <a:solidFill>
                  <a:schemeClr val="bg1"/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시장 조사</a:t>
            </a:r>
            <a:endParaRPr lang="ko-KR" altLang="en-US" sz="5400" dirty="0">
              <a:solidFill>
                <a:schemeClr val="bg1"/>
              </a:solidFill>
              <a:latin typeface="HY태백B" panose="02030600000101010101" pitchFamily="18" charset="-127"/>
              <a:ea typeface="HY태백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052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바다M" panose="02030600000101010101" pitchFamily="18" charset="-127"/>
                <a:ea typeface="HY바다M" panose="02030600000101010101" pitchFamily="18" charset="-127"/>
              </a:rPr>
              <a:t>시장 조사</a:t>
            </a:r>
            <a:endParaRPr lang="ko-KR" altLang="en-US" sz="2800" dirty="0">
              <a:solidFill>
                <a:schemeClr val="bg1"/>
              </a:solidFill>
              <a:latin typeface="HY바다M" panose="02030600000101010101" pitchFamily="18" charset="-127"/>
              <a:ea typeface="HY바다M" panose="02030600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474" y="2068215"/>
            <a:ext cx="2649719" cy="685272"/>
          </a:xfrm>
          <a:prstGeom prst="snip2Diag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474" y="3417734"/>
            <a:ext cx="3351853" cy="1653231"/>
          </a:xfrm>
          <a:prstGeom prst="snip2Diag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741348" y="1976919"/>
            <a:ext cx="307007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err="1" smtClean="0">
                <a:solidFill>
                  <a:schemeClr val="bg1"/>
                </a:solidFill>
              </a:rPr>
              <a:t>제주일렉트릭렌트카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379129" y="402656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비회원</a:t>
            </a:r>
            <a:r>
              <a:rPr lang="ko-KR" altLang="en-US" sz="20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제</a:t>
            </a:r>
            <a:endParaRPr lang="ko-KR" altLang="en-US" sz="20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379129" y="3073975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포인트 적립 </a:t>
            </a:r>
            <a:r>
              <a:rPr lang="en-US" altLang="ko-KR" dirty="0" smtClean="0">
                <a:solidFill>
                  <a:schemeClr val="bg1"/>
                </a:solidFill>
              </a:rPr>
              <a:t>NO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379129" y="4967816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충전소 안내 지도 제공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5339157" y="2952317"/>
            <a:ext cx="914400" cy="612648"/>
          </a:xfrm>
          <a:prstGeom prst="wedgeRound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사각형 설명선 38"/>
          <p:cNvSpPr/>
          <p:nvPr/>
        </p:nvSpPr>
        <p:spPr>
          <a:xfrm>
            <a:off x="5343861" y="3920298"/>
            <a:ext cx="914400" cy="612648"/>
          </a:xfrm>
          <a:prstGeom prst="wedgeRound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사각형 설명선 39"/>
          <p:cNvSpPr/>
          <p:nvPr/>
        </p:nvSpPr>
        <p:spPr>
          <a:xfrm>
            <a:off x="5343861" y="4846158"/>
            <a:ext cx="914400" cy="612648"/>
          </a:xfrm>
          <a:prstGeom prst="wedgeRound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03"/>
          <a:stretch/>
        </p:blipFill>
        <p:spPr>
          <a:xfrm>
            <a:off x="5510232" y="3006793"/>
            <a:ext cx="581657" cy="50369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25"/>
          <a:stretch/>
        </p:blipFill>
        <p:spPr>
          <a:xfrm>
            <a:off x="5510232" y="3997218"/>
            <a:ext cx="581657" cy="494262"/>
          </a:xfrm>
          <a:prstGeom prst="rect">
            <a:avLst/>
          </a:prstGeom>
        </p:spPr>
      </p:pic>
      <p:cxnSp>
        <p:nvCxnSpPr>
          <p:cNvPr id="20" name="직선 연결선 19"/>
          <p:cNvCxnSpPr/>
          <p:nvPr/>
        </p:nvCxnSpPr>
        <p:spPr>
          <a:xfrm>
            <a:off x="5568612" y="4067618"/>
            <a:ext cx="442536" cy="359059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H="1">
            <a:off x="5568612" y="4046544"/>
            <a:ext cx="442852" cy="380133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44" name="그림 2243"/>
          <p:cNvPicPr>
            <a:picLocks noChangeAspect="1"/>
          </p:cNvPicPr>
          <p:nvPr/>
        </p:nvPicPr>
        <p:blipFill rotWithShape="1"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74"/>
          <a:stretch/>
        </p:blipFill>
        <p:spPr>
          <a:xfrm>
            <a:off x="5502199" y="4907879"/>
            <a:ext cx="575362" cy="489206"/>
          </a:xfrm>
          <a:prstGeom prst="rect">
            <a:avLst/>
          </a:prstGeom>
        </p:spPr>
      </p:pic>
      <p:cxnSp>
        <p:nvCxnSpPr>
          <p:cNvPr id="48" name="직선 연결선 47"/>
          <p:cNvCxnSpPr/>
          <p:nvPr/>
        </p:nvCxnSpPr>
        <p:spPr>
          <a:xfrm>
            <a:off x="5579793" y="3095049"/>
            <a:ext cx="442536" cy="359059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5579793" y="3073975"/>
            <a:ext cx="442852" cy="380133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그림 49"/>
          <p:cNvPicPr>
            <a:picLocks noChangeAspect="1"/>
          </p:cNvPicPr>
          <p:nvPr/>
        </p:nvPicPr>
        <p:blipFill rotWithShape="1"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691"/>
          <a:stretch/>
        </p:blipFill>
        <p:spPr>
          <a:xfrm>
            <a:off x="300976" y="306472"/>
            <a:ext cx="505126" cy="425867"/>
          </a:xfrm>
          <a:prstGeom prst="rect">
            <a:avLst/>
          </a:prstGeom>
        </p:spPr>
      </p:pic>
      <p:sp>
        <p:nvSpPr>
          <p:cNvPr id="51" name="타원 50"/>
          <p:cNvSpPr/>
          <p:nvPr/>
        </p:nvSpPr>
        <p:spPr>
          <a:xfrm>
            <a:off x="307948" y="271238"/>
            <a:ext cx="482655" cy="52477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1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efault theme" id="{1C5D189E-FD72-4570-BD83-9039D56F569B}" vid="{C7FF242B-BEBB-4996-864F-8E449359303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1091</TotalTime>
  <Words>394</Words>
  <Application>Microsoft Office PowerPoint</Application>
  <PresentationFormat>사용자 지정</PresentationFormat>
  <Paragraphs>126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USER</cp:lastModifiedBy>
  <cp:revision>84</cp:revision>
  <dcterms:created xsi:type="dcterms:W3CDTF">2016-03-12T15:04:52Z</dcterms:created>
  <dcterms:modified xsi:type="dcterms:W3CDTF">2018-07-04T08:59:43Z</dcterms:modified>
</cp:coreProperties>
</file>