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3" r:id="rId2"/>
    <p:sldId id="334" r:id="rId3"/>
    <p:sldId id="335" r:id="rId4"/>
    <p:sldId id="381" r:id="rId5"/>
    <p:sldId id="382" r:id="rId6"/>
    <p:sldId id="337" r:id="rId7"/>
    <p:sldId id="383" r:id="rId8"/>
    <p:sldId id="341" r:id="rId9"/>
    <p:sldId id="342" r:id="rId10"/>
    <p:sldId id="373" r:id="rId11"/>
    <p:sldId id="384" r:id="rId12"/>
    <p:sldId id="374" r:id="rId13"/>
    <p:sldId id="375" r:id="rId14"/>
    <p:sldId id="376" r:id="rId15"/>
    <p:sldId id="377" r:id="rId16"/>
    <p:sldId id="378" r:id="rId17"/>
    <p:sldId id="379" r:id="rId18"/>
    <p:sldId id="325" r:id="rId19"/>
    <p:sldId id="326" r:id="rId20"/>
    <p:sldId id="327" r:id="rId21"/>
    <p:sldId id="312" r:id="rId22"/>
    <p:sldId id="328" r:id="rId23"/>
    <p:sldId id="329" r:id="rId24"/>
    <p:sldId id="330" r:id="rId25"/>
    <p:sldId id="332" r:id="rId26"/>
    <p:sldId id="333" r:id="rId27"/>
    <p:sldId id="380" r:id="rId28"/>
    <p:sldId id="358" r:id="rId29"/>
    <p:sldId id="359" r:id="rId30"/>
    <p:sldId id="360" r:id="rId31"/>
    <p:sldId id="361" r:id="rId32"/>
    <p:sldId id="362" r:id="rId33"/>
    <p:sldId id="363" r:id="rId34"/>
    <p:sldId id="364" r:id="rId35"/>
    <p:sldId id="365" r:id="rId36"/>
    <p:sldId id="366" r:id="rId37"/>
    <p:sldId id="367" r:id="rId38"/>
    <p:sldId id="368" r:id="rId39"/>
    <p:sldId id="369" r:id="rId40"/>
    <p:sldId id="370" r:id="rId41"/>
    <p:sldId id="371" r:id="rId42"/>
    <p:sldId id="372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  <a:srgbClr val="E94B2B"/>
    <a:srgbClr val="272C31"/>
    <a:srgbClr val="9177A5"/>
    <a:srgbClr val="FF9999"/>
    <a:srgbClr val="1F4B7B"/>
    <a:srgbClr val="1950C7"/>
    <a:srgbClr val="484481"/>
    <a:srgbClr val="8AF5FF"/>
    <a:srgbClr val="255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453" autoAdjust="0"/>
    <p:restoredTop sz="94660"/>
  </p:normalViewPr>
  <p:slideViewPr>
    <p:cSldViewPr snapToGrid="0">
      <p:cViewPr>
        <p:scale>
          <a:sx n="124" d="100"/>
          <a:sy n="124" d="100"/>
        </p:scale>
        <p:origin x="-624" y="4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9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952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37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289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31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05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2018-07-13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90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8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2018-07-13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각 삼각형 4"/>
          <p:cNvSpPr/>
          <p:nvPr userDrawn="1"/>
        </p:nvSpPr>
        <p:spPr>
          <a:xfrm flipV="1">
            <a:off x="0" y="0"/>
            <a:ext cx="3644900" cy="3111500"/>
          </a:xfrm>
          <a:prstGeom prst="rtTriangle">
            <a:avLst/>
          </a:prstGeom>
          <a:solidFill>
            <a:srgbClr val="E94B2B"/>
          </a:solidFill>
          <a:ln>
            <a:noFill/>
          </a:ln>
          <a:effectLst>
            <a:outerShdw blurRad="292100" dist="241300" dir="2700000" sx="95000" sy="95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361950" y="342900"/>
            <a:ext cx="11410950" cy="603885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419100" dist="736600" dir="5400000" sx="93000" sy="93000" algn="t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157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841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50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43FEB-CA4E-45D7-9007-AB8705F7A7B5}" type="datetimeFigureOut">
              <a:rPr lang="ko-KR" altLang="en-US" smtClean="0"/>
              <a:t>2018-07-13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5707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3.jpeg"/><Relationship Id="rId7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microsoft.com/office/2007/relationships/hdphoto" Target="../media/hdphoto2.wdp"/><Relationship Id="rId10" Type="http://schemas.openxmlformats.org/officeDocument/2006/relationships/image" Target="../media/image9.jpeg"/><Relationship Id="rId4" Type="http://schemas.openxmlformats.org/officeDocument/2006/relationships/image" Target="../media/image4.png"/><Relationship Id="rId9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3.jpeg"/><Relationship Id="rId7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microsoft.com/office/2007/relationships/hdphoto" Target="../media/hdphoto2.wdp"/><Relationship Id="rId10" Type="http://schemas.openxmlformats.org/officeDocument/2006/relationships/image" Target="../media/image9.jpeg"/><Relationship Id="rId4" Type="http://schemas.openxmlformats.org/officeDocument/2006/relationships/image" Target="../media/image4.png"/><Relationship Id="rId9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g"/><Relationship Id="rId7" Type="http://schemas.openxmlformats.org/officeDocument/2006/relationships/image" Target="../media/image8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10.png"/><Relationship Id="rId4" Type="http://schemas.openxmlformats.org/officeDocument/2006/relationships/image" Target="../media/image7.jpg"/><Relationship Id="rId9" Type="http://schemas.microsoft.com/office/2007/relationships/hdphoto" Target="../media/hdphoto3.wd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8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10.png"/><Relationship Id="rId4" Type="http://schemas.openxmlformats.org/officeDocument/2006/relationships/image" Target="../media/image7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0" y="0"/>
            <a:ext cx="11772900" cy="6381750"/>
            <a:chOff x="0" y="0"/>
            <a:chExt cx="11772900" cy="6381750"/>
          </a:xfrm>
        </p:grpSpPr>
        <p:sp>
          <p:nvSpPr>
            <p:cNvPr id="5" name="직각 삼각형 4"/>
            <p:cNvSpPr/>
            <p:nvPr/>
          </p:nvSpPr>
          <p:spPr>
            <a:xfrm flipV="1">
              <a:off x="0" y="0"/>
              <a:ext cx="3644900" cy="3111500"/>
            </a:xfrm>
            <a:prstGeom prst="rtTriangle">
              <a:avLst/>
            </a:prstGeom>
            <a:solidFill>
              <a:srgbClr val="E94B2B"/>
            </a:solidFill>
            <a:ln>
              <a:noFill/>
            </a:ln>
            <a:effectLst>
              <a:outerShdw blurRad="292100" dist="241300" dir="2700000" sx="95000" sy="95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61950" y="342900"/>
              <a:ext cx="11410950" cy="603885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419100" dist="736600" dir="5400000" sx="93000" sy="93000" algn="t" rotWithShape="0">
                <a:prstClr val="black">
                  <a:alpha val="6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4747344" y="3620363"/>
            <a:ext cx="25495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i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UI</a:t>
            </a:r>
            <a:r>
              <a:rPr lang="ko-KR" altLang="en-US" sz="2800" i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설계</a:t>
            </a:r>
            <a:r>
              <a:rPr lang="ko-KR" altLang="en-US" sz="2800" b="1" i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altLang="ko-KR" sz="2800" b="1" i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Thor</a:t>
            </a:r>
            <a:endParaRPr lang="en-US" altLang="ko-KR" sz="2800" b="1" i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691"/>
          <a:stretch/>
        </p:blipFill>
        <p:spPr>
          <a:xfrm>
            <a:off x="5259832" y="2298167"/>
            <a:ext cx="1378593" cy="1162280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5290052" y="2255184"/>
            <a:ext cx="1264954" cy="136024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44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21854" y="606734"/>
            <a:ext cx="2195787" cy="3637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38100" dir="5400000" sx="92000" sy="9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E94B2B"/>
                </a:solidFill>
              </a:rPr>
              <a:t>메인 페이지</a:t>
            </a:r>
            <a:endParaRPr lang="en-US" altLang="ko-KR" sz="1400" dirty="0">
              <a:solidFill>
                <a:srgbClr val="E94B2B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263673"/>
              </p:ext>
            </p:extLst>
          </p:nvPr>
        </p:nvGraphicFramePr>
        <p:xfrm>
          <a:off x="1021851" y="1201380"/>
          <a:ext cx="10107468" cy="483656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95133"/>
                <a:gridCol w="1995133"/>
                <a:gridCol w="1995133"/>
                <a:gridCol w="2285031"/>
                <a:gridCol w="1837038"/>
              </a:tblGrid>
              <a:tr h="436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File 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err="1" smtClean="0">
                          <a:solidFill>
                            <a:sysClr val="windowText" lastClr="000000"/>
                          </a:solidFill>
                        </a:rPr>
                        <a:t>main.jsp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Actor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</a:rPr>
                        <a:t>사용자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Form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0132">
                <a:tc rowSpan="3" gridSpan="4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</a:rPr>
                        <a:t>타이틀 로고</a:t>
                      </a:r>
                      <a:endParaRPr lang="en-US" altLang="ko-KR" sz="12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</a:rPr>
                        <a:t>상단 메뉴</a:t>
                      </a:r>
                      <a:endParaRPr lang="en-US" altLang="ko-KR" sz="12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</a:rPr>
                        <a:t>홈페이지 틀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33708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Explanation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2286682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aseline="0" dirty="0" smtClean="0">
                          <a:solidFill>
                            <a:sysClr val="windowText" lastClr="000000"/>
                          </a:solidFill>
                        </a:rPr>
                        <a:t>-&gt;</a:t>
                      </a:r>
                      <a:r>
                        <a:rPr lang="ko-KR" altLang="en-US" sz="1200" baseline="0" dirty="0" smtClean="0">
                          <a:solidFill>
                            <a:sysClr val="windowText" lastClr="000000"/>
                          </a:solidFill>
                        </a:rPr>
                        <a:t>홈페이지 </a:t>
                      </a:r>
                      <a:r>
                        <a:rPr lang="ko-KR" altLang="en-US" sz="1200" baseline="0" dirty="0" err="1" smtClean="0">
                          <a:solidFill>
                            <a:sysClr val="windowText" lastClr="000000"/>
                          </a:solidFill>
                        </a:rPr>
                        <a:t>메인화면</a:t>
                      </a:r>
                      <a:endParaRPr lang="en-US" altLang="ko-KR" sz="120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l" latinLnBrk="1"/>
                      <a:endParaRPr lang="en-US" altLang="ko-KR" sz="120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baseline="0" dirty="0" smtClean="0">
                          <a:solidFill>
                            <a:sysClr val="windowText" lastClr="000000"/>
                          </a:solidFill>
                        </a:rPr>
                        <a:t>-&gt;</a:t>
                      </a:r>
                      <a:r>
                        <a:rPr lang="ko-KR" altLang="en-US" sz="1200" baseline="0" dirty="0" smtClean="0">
                          <a:solidFill>
                            <a:sysClr val="windowText" lastClr="000000"/>
                          </a:solidFill>
                        </a:rPr>
                        <a:t>이미지</a:t>
                      </a:r>
                      <a:endParaRPr lang="en-US" altLang="ko-KR" sz="120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l" latinLnBrk="1"/>
                      <a:endParaRPr lang="en-US" altLang="ko-KR" sz="120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baseline="0" dirty="0" smtClean="0">
                          <a:solidFill>
                            <a:sysClr val="windowText" lastClr="000000"/>
                          </a:solidFill>
                        </a:rPr>
                        <a:t>-&gt;</a:t>
                      </a:r>
                      <a:r>
                        <a:rPr lang="ko-KR" altLang="en-US" sz="1200" baseline="0" dirty="0" smtClean="0">
                          <a:solidFill>
                            <a:sysClr val="windowText" lastClr="000000"/>
                          </a:solidFill>
                        </a:rPr>
                        <a:t>클릭하면 렌터카 사용내역 페이지로 이동</a:t>
                      </a:r>
                      <a:endParaRPr lang="en-US" altLang="ko-KR" sz="1200" baseline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pSp>
        <p:nvGrpSpPr>
          <p:cNvPr id="20" name="그룹 19"/>
          <p:cNvGrpSpPr/>
          <p:nvPr/>
        </p:nvGrpSpPr>
        <p:grpSpPr>
          <a:xfrm>
            <a:off x="1663700" y="1776114"/>
            <a:ext cx="6972300" cy="660232"/>
            <a:chOff x="1663700" y="1900366"/>
            <a:chExt cx="6972300" cy="660232"/>
          </a:xfrm>
        </p:grpSpPr>
        <p:sp>
          <p:nvSpPr>
            <p:cNvPr id="21" name="직사각형 20"/>
            <p:cNvSpPr/>
            <p:nvPr/>
          </p:nvSpPr>
          <p:spPr>
            <a:xfrm>
              <a:off x="1663700" y="1905000"/>
              <a:ext cx="6972300" cy="6477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06813" y="1951335"/>
              <a:ext cx="8258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HY동녘M" panose="02030600000101010101" pitchFamily="18" charset="-127"/>
                  <a:ea typeface="HY동녘M" panose="02030600000101010101" pitchFamily="18" charset="-127"/>
                </a:rPr>
                <a:t>Thor</a:t>
              </a:r>
              <a:endParaRPr lang="ko-KR" altLang="en-US" sz="2400" dirty="0">
                <a:latin typeface="HY동녘M" panose="02030600000101010101" pitchFamily="18" charset="-127"/>
                <a:ea typeface="HY동녘M" panose="02030600000101010101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71310" y="209893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로그인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407646" y="1900366"/>
              <a:ext cx="8771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smtClean="0"/>
                <a:t>상담</a:t>
              </a:r>
              <a:endParaRPr lang="en-US" altLang="ko-KR" b="1" dirty="0" smtClean="0"/>
            </a:p>
            <a:p>
              <a:pPr algn="ctr"/>
              <a:r>
                <a:rPr lang="ko-KR" altLang="en-US" b="1" dirty="0" smtClean="0"/>
                <a:t>게시판</a:t>
              </a:r>
              <a:endParaRPr lang="ko-KR" altLang="en-US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521033" y="1914267"/>
              <a:ext cx="877163" cy="646331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smtClean="0"/>
                <a:t>충전소</a:t>
              </a:r>
              <a:endParaRPr lang="en-US" altLang="ko-KR" b="1" dirty="0" smtClean="0"/>
            </a:p>
            <a:p>
              <a:pPr algn="ctr"/>
              <a:r>
                <a:rPr lang="ko-KR" altLang="en-US" b="1" dirty="0" smtClean="0"/>
                <a:t>지</a:t>
              </a:r>
              <a:r>
                <a:rPr lang="ko-KR" altLang="en-US" b="1" dirty="0"/>
                <a:t>도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29746" y="1914267"/>
              <a:ext cx="7473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smtClean="0"/>
                <a:t>연장</a:t>
              </a:r>
              <a:r>
                <a:rPr lang="en-US" altLang="ko-KR" b="1" dirty="0" smtClean="0"/>
                <a:t>/</a:t>
              </a:r>
            </a:p>
            <a:p>
              <a:pPr algn="ctr"/>
              <a:r>
                <a:rPr lang="ko-KR" altLang="en-US" b="1" dirty="0" smtClean="0"/>
                <a:t>취</a:t>
              </a:r>
              <a:r>
                <a:rPr lang="ko-KR" altLang="en-US" b="1" dirty="0"/>
                <a:t>소</a:t>
              </a:r>
              <a:endParaRPr lang="en-US" altLang="ko-KR" b="1" dirty="0" smtClean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554815" y="206666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대여</a:t>
              </a:r>
              <a:endParaRPr lang="ko-KR" altLang="en-US" b="1" dirty="0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4406837" y="4826000"/>
            <a:ext cx="1536763" cy="520700"/>
          </a:xfrm>
          <a:prstGeom prst="rect">
            <a:avLst/>
          </a:prstGeom>
          <a:solidFill>
            <a:srgbClr val="F8ED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C:\Users\USER\Desktop\kaka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938" y="4864100"/>
            <a:ext cx="482600" cy="48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38638" y="4826000"/>
            <a:ext cx="1244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chemeClr val="bg1"/>
                </a:solidFill>
              </a:rPr>
              <a:t>카카오톡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 문의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ID: thor031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406838" y="5391150"/>
            <a:ext cx="1536762" cy="5207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 descr="C:\Users\USER\Desktop\cal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38" y="5403790"/>
            <a:ext cx="446276" cy="44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4800044" y="5403790"/>
            <a:ext cx="118116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전화 문의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r>
              <a:rPr lang="en-US" altLang="ko-KR" sz="1100" dirty="0" smtClean="0">
                <a:solidFill>
                  <a:schemeClr val="bg1"/>
                </a:solidFill>
              </a:rPr>
              <a:t>010-1111-1111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816099" y="4848225"/>
            <a:ext cx="2379913" cy="10858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691"/>
          <a:stretch/>
        </p:blipFill>
        <p:spPr>
          <a:xfrm>
            <a:off x="1816099" y="4925877"/>
            <a:ext cx="998286" cy="8416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14385" y="4914096"/>
            <a:ext cx="13816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Thor</a:t>
            </a:r>
            <a:r>
              <a:rPr lang="ko-KR" altLang="en-US" sz="1400" b="1" dirty="0" smtClean="0"/>
              <a:t> 렌터카</a:t>
            </a:r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합리적인 가격</a:t>
            </a:r>
            <a:r>
              <a:rPr lang="en-US" altLang="ko-KR" sz="1100" dirty="0" smtClean="0"/>
              <a:t>!</a:t>
            </a:r>
          </a:p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최상의 서비스</a:t>
            </a:r>
            <a:r>
              <a:rPr lang="en-US" altLang="ko-KR" sz="1100" dirty="0" smtClean="0"/>
              <a:t>!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6162133" y="4848225"/>
            <a:ext cx="2379913" cy="1085850"/>
          </a:xfrm>
          <a:prstGeom prst="rect">
            <a:avLst/>
          </a:prstGeom>
          <a:solidFill>
            <a:srgbClr val="745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 rotWithShape="1"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691"/>
          <a:stretch/>
        </p:blipFill>
        <p:spPr>
          <a:xfrm>
            <a:off x="6142643" y="4925877"/>
            <a:ext cx="998286" cy="84164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117054" y="5056832"/>
            <a:ext cx="1518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렌터카 </a:t>
            </a:r>
            <a:endParaRPr lang="en-US" altLang="ko-KR" b="1" dirty="0" smtClean="0"/>
          </a:p>
          <a:p>
            <a:r>
              <a:rPr lang="ko-KR" altLang="en-US" b="1" dirty="0" smtClean="0"/>
              <a:t>사용 내역</a:t>
            </a:r>
            <a:endParaRPr lang="ko-KR" altLang="en-US" b="1" dirty="0"/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814" y="2726298"/>
            <a:ext cx="2069385" cy="1101880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175" y="2709686"/>
            <a:ext cx="1680793" cy="1118492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623" y="2598042"/>
            <a:ext cx="2271260" cy="1558872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624" y="3836805"/>
            <a:ext cx="2214475" cy="442895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552" y="3962335"/>
            <a:ext cx="664037" cy="191833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76" t="7170" r="16616" b="35492"/>
          <a:stretch/>
        </p:blipFill>
        <p:spPr>
          <a:xfrm>
            <a:off x="7140929" y="3897781"/>
            <a:ext cx="516857" cy="269371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1894564" y="4495800"/>
            <a:ext cx="6510572" cy="0"/>
          </a:xfrm>
          <a:prstGeom prst="line">
            <a:avLst/>
          </a:prstGeom>
          <a:ln w="38100">
            <a:solidFill>
              <a:srgbClr val="272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345984" y="1839783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40328" y="1927313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55018" y="255413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4" name="직선 연결선 33"/>
          <p:cNvCxnSpPr/>
          <p:nvPr/>
        </p:nvCxnSpPr>
        <p:spPr>
          <a:xfrm flipH="1">
            <a:off x="4102099" y="4279700"/>
            <a:ext cx="5168094" cy="7771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>
            <a:off x="5943601" y="4279700"/>
            <a:ext cx="3326592" cy="7771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5943601" y="4279700"/>
            <a:ext cx="3326592" cy="13472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8542047" y="4668266"/>
            <a:ext cx="728148" cy="8510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97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0" y="0"/>
            <a:ext cx="11772900" cy="6381750"/>
            <a:chOff x="0" y="0"/>
            <a:chExt cx="11772900" cy="6381750"/>
          </a:xfrm>
        </p:grpSpPr>
        <p:sp>
          <p:nvSpPr>
            <p:cNvPr id="5" name="직각 삼각형 4"/>
            <p:cNvSpPr/>
            <p:nvPr/>
          </p:nvSpPr>
          <p:spPr>
            <a:xfrm flipV="1">
              <a:off x="0" y="0"/>
              <a:ext cx="3644900" cy="3111500"/>
            </a:xfrm>
            <a:prstGeom prst="rtTriangle">
              <a:avLst/>
            </a:prstGeom>
            <a:solidFill>
              <a:srgbClr val="E94B2B"/>
            </a:solidFill>
            <a:ln>
              <a:noFill/>
            </a:ln>
            <a:effectLst>
              <a:outerShdw blurRad="292100" dist="241300" dir="2700000" sx="95000" sy="95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61950" y="342900"/>
              <a:ext cx="11410950" cy="603885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419100" dist="736600" dir="5400000" sx="93000" sy="93000" algn="t" rotWithShape="0">
                <a:prstClr val="black">
                  <a:alpha val="6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5446588" y="2650569"/>
            <a:ext cx="25495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i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Part 2.</a:t>
            </a:r>
          </a:p>
          <a:p>
            <a:pPr>
              <a:lnSpc>
                <a:spcPct val="150000"/>
              </a:lnSpc>
            </a:pPr>
            <a:r>
              <a:rPr lang="ko-KR" altLang="en-US" sz="2800" i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  로그인</a:t>
            </a:r>
            <a:endParaRPr lang="en-US" altLang="ko-KR" sz="2800" i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691"/>
          <a:stretch/>
        </p:blipFill>
        <p:spPr>
          <a:xfrm>
            <a:off x="3899755" y="2649386"/>
            <a:ext cx="1378593" cy="1162280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3929975" y="2606403"/>
            <a:ext cx="1264954" cy="136024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35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1772900" cy="6381750"/>
            <a:chOff x="0" y="0"/>
            <a:chExt cx="11772900" cy="6381750"/>
          </a:xfrm>
        </p:grpSpPr>
        <p:sp>
          <p:nvSpPr>
            <p:cNvPr id="5" name="직각 삼각형 4"/>
            <p:cNvSpPr/>
            <p:nvPr/>
          </p:nvSpPr>
          <p:spPr>
            <a:xfrm flipV="1">
              <a:off x="0" y="0"/>
              <a:ext cx="3644900" cy="3111500"/>
            </a:xfrm>
            <a:prstGeom prst="rtTriangle">
              <a:avLst/>
            </a:prstGeom>
            <a:solidFill>
              <a:srgbClr val="E94B2B"/>
            </a:solidFill>
            <a:ln>
              <a:noFill/>
            </a:ln>
            <a:effectLst>
              <a:outerShdw blurRad="292100" dist="241300" dir="2700000" sx="95000" sy="95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61950" y="342900"/>
              <a:ext cx="11410950" cy="603885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419100" dist="736600" dir="5400000" sx="93000" sy="93000" algn="t" rotWithShape="0">
                <a:prstClr val="black">
                  <a:alpha val="6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021854" y="606734"/>
            <a:ext cx="2195787" cy="3637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38100" dir="5400000" sx="92000" sy="9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E94B2B"/>
                </a:solidFill>
              </a:rPr>
              <a:t>로그인</a:t>
            </a:r>
            <a:endParaRPr lang="en-US" altLang="ko-KR" sz="1400" dirty="0">
              <a:solidFill>
                <a:srgbClr val="E94B2B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429110"/>
              </p:ext>
            </p:extLst>
          </p:nvPr>
        </p:nvGraphicFramePr>
        <p:xfrm>
          <a:off x="1021851" y="1201379"/>
          <a:ext cx="10107468" cy="455687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95133"/>
                <a:gridCol w="1995133"/>
                <a:gridCol w="1995133"/>
                <a:gridCol w="2285031"/>
                <a:gridCol w="1837038"/>
              </a:tblGrid>
              <a:tr h="4359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File 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>
                          <a:solidFill>
                            <a:sysClr val="windowText" lastClr="000000"/>
                          </a:solidFill>
                        </a:rPr>
                        <a:t>login.jsp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Actor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</a:rPr>
                        <a:t>사용자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Form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9631">
                <a:tc rowSpan="3" gridSpan="4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1050" baseline="0" dirty="0" smtClean="0">
                          <a:solidFill>
                            <a:sysClr val="windowText" lastClr="000000"/>
                          </a:solidFill>
                        </a:rPr>
                        <a:t>ID/PW </a:t>
                      </a:r>
                      <a:r>
                        <a:rPr lang="ko-KR" altLang="en-US" sz="1050" baseline="0" dirty="0" err="1" smtClean="0">
                          <a:solidFill>
                            <a:sysClr val="windowText" lastClr="000000"/>
                          </a:solidFill>
                        </a:rPr>
                        <a:t>입력창</a:t>
                      </a:r>
                      <a:endParaRPr lang="en-US" altLang="ko-KR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50" baseline="0" dirty="0" smtClean="0">
                          <a:solidFill>
                            <a:sysClr val="windowText" lastClr="000000"/>
                          </a:solidFill>
                        </a:rPr>
                        <a:t>로그인 버튼</a:t>
                      </a:r>
                      <a:endParaRPr lang="en-US" altLang="ko-KR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50" baseline="0" dirty="0" smtClean="0">
                          <a:solidFill>
                            <a:sysClr val="windowText" lastClr="000000"/>
                          </a:solidFill>
                        </a:rPr>
                        <a:t>회원가입 버튼</a:t>
                      </a:r>
                      <a:endParaRPr lang="en-US" altLang="ko-KR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50" baseline="0" dirty="0" smtClean="0">
                          <a:solidFill>
                            <a:sysClr val="windowText" lastClr="000000"/>
                          </a:solidFill>
                        </a:rPr>
                        <a:t>아이디 찾기 버튼</a:t>
                      </a:r>
                      <a:endParaRPr lang="en-US" altLang="ko-KR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50" baseline="0" dirty="0" smtClean="0">
                          <a:solidFill>
                            <a:sysClr val="windowText" lastClr="000000"/>
                          </a:solidFill>
                        </a:rPr>
                        <a:t>비밀번호 찾기 버튼</a:t>
                      </a:r>
                      <a:endParaRPr lang="en-US" altLang="ko-KR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50" baseline="0" dirty="0" smtClean="0">
                          <a:solidFill>
                            <a:sysClr val="windowText" lastClr="000000"/>
                          </a:solidFill>
                        </a:rPr>
                        <a:t>경고 팝업 창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33579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Explanation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2007747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050" dirty="0" smtClean="0"/>
                        <a:t>button(</a:t>
                      </a:r>
                      <a:r>
                        <a:rPr lang="ko-KR" altLang="en-US" sz="1050" dirty="0" smtClean="0"/>
                        <a:t>로그인</a:t>
                      </a:r>
                      <a:r>
                        <a:rPr lang="en-US" altLang="ko-KR" sz="1050" dirty="0" smtClean="0"/>
                        <a:t>) :</a:t>
                      </a:r>
                      <a:r>
                        <a:rPr lang="ko-KR" altLang="en-US" sz="1050" spc="-150" dirty="0" smtClean="0"/>
                        <a:t>로그인 실행</a:t>
                      </a:r>
                      <a:endParaRPr lang="en-US" altLang="ko-KR" sz="1050" spc="-15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050" spc="-150" dirty="0" smtClean="0"/>
                        <a:t>-&gt;</a:t>
                      </a:r>
                      <a:r>
                        <a:rPr lang="ko-KR" altLang="en-US" sz="1050" spc="-150" dirty="0" smtClean="0"/>
                        <a:t>정보가 일치하면 로그인 실행</a:t>
                      </a:r>
                      <a:endParaRPr lang="en-US" altLang="ko-KR" sz="1050" spc="-15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050" spc="0" dirty="0" smtClean="0"/>
                        <a:t>-&gt;</a:t>
                      </a:r>
                      <a:r>
                        <a:rPr lang="ko-KR" altLang="en-US" sz="1050" spc="-150" dirty="0" smtClean="0"/>
                        <a:t>정보가 일치하지 않으면 </a:t>
                      </a:r>
                      <a:endParaRPr lang="en-US" altLang="ko-KR" sz="1050" spc="-15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050" spc="-150" dirty="0" err="1" smtClean="0"/>
                        <a:t>경고창</a:t>
                      </a:r>
                      <a:r>
                        <a:rPr lang="ko-KR" altLang="en-US" sz="1050" spc="-150" dirty="0" smtClean="0"/>
                        <a:t> 출력</a:t>
                      </a:r>
                      <a:endParaRPr lang="en-US" altLang="ko-KR" sz="1050" spc="-150" dirty="0" smtClean="0"/>
                    </a:p>
                    <a:p>
                      <a:pPr algn="ctr" latinLnBrk="1"/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cxnSp>
        <p:nvCxnSpPr>
          <p:cNvPr id="33" name="직선 연결선 32"/>
          <p:cNvCxnSpPr/>
          <p:nvPr/>
        </p:nvCxnSpPr>
        <p:spPr>
          <a:xfrm flipH="1" flipV="1">
            <a:off x="7999717" y="3392655"/>
            <a:ext cx="1267228" cy="5271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H="1" flipV="1">
            <a:off x="8283224" y="2545103"/>
            <a:ext cx="983721" cy="18415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3947725" y="2836697"/>
            <a:ext cx="2756952" cy="468052"/>
          </a:xfrm>
          <a:prstGeom prst="rect">
            <a:avLst/>
          </a:prstGeom>
          <a:solidFill>
            <a:schemeClr val="tx1"/>
          </a:solidFill>
          <a:ln w="12700">
            <a:solidFill>
              <a:srgbClr val="272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spc="-150" dirty="0">
              <a:solidFill>
                <a:schemeClr val="bg1"/>
              </a:solidFill>
            </a:endParaRPr>
          </a:p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947725" y="3433707"/>
            <a:ext cx="2756952" cy="468052"/>
          </a:xfrm>
          <a:prstGeom prst="rect">
            <a:avLst/>
          </a:prstGeom>
          <a:solidFill>
            <a:schemeClr val="tx1"/>
          </a:solidFill>
          <a:ln w="12700">
            <a:solidFill>
              <a:srgbClr val="272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spc="-150" dirty="0">
              <a:solidFill>
                <a:schemeClr val="bg1"/>
              </a:solidFill>
            </a:endParaRPr>
          </a:p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45320" y="3069937"/>
            <a:ext cx="261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E94B2B"/>
                </a:solidFill>
              </a:rPr>
              <a:t>1</a:t>
            </a:r>
            <a:endParaRPr lang="ko-KR" altLang="en-US" sz="3200" b="1" dirty="0">
              <a:solidFill>
                <a:srgbClr val="E94B2B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710408" y="2836697"/>
            <a:ext cx="1065801" cy="468052"/>
          </a:xfrm>
          <a:prstGeom prst="rect">
            <a:avLst/>
          </a:prstGeom>
          <a:solidFill>
            <a:schemeClr val="tx1"/>
          </a:solidFill>
          <a:ln w="12700">
            <a:solidFill>
              <a:srgbClr val="272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아이</a:t>
            </a:r>
            <a:r>
              <a:rPr lang="ko-KR" altLang="en-US" sz="1200" dirty="0">
                <a:solidFill>
                  <a:schemeClr val="bg1"/>
                </a:solidFill>
              </a:rPr>
              <a:t>디</a:t>
            </a:r>
            <a:endParaRPr lang="en-US" altLang="ko-KR" sz="1200" spc="-150" dirty="0">
              <a:solidFill>
                <a:schemeClr val="bg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710407" y="3440823"/>
            <a:ext cx="1065801" cy="468052"/>
          </a:xfrm>
          <a:prstGeom prst="rect">
            <a:avLst/>
          </a:prstGeom>
          <a:solidFill>
            <a:schemeClr val="tx1"/>
          </a:solidFill>
          <a:ln w="12700">
            <a:solidFill>
              <a:srgbClr val="272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 smtClean="0">
                <a:solidFill>
                  <a:schemeClr val="bg1"/>
                </a:solidFill>
              </a:rPr>
              <a:t>비밀번호</a:t>
            </a:r>
            <a:endParaRPr lang="en-US" altLang="ko-KR" sz="1200" spc="-150" dirty="0">
              <a:solidFill>
                <a:schemeClr val="bg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933915" y="2836697"/>
            <a:ext cx="1065801" cy="1065062"/>
          </a:xfrm>
          <a:prstGeom prst="rect">
            <a:avLst/>
          </a:prstGeom>
          <a:solidFill>
            <a:schemeClr val="tx1"/>
          </a:solidFill>
          <a:ln w="12700">
            <a:solidFill>
              <a:srgbClr val="272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 smtClean="0">
                <a:solidFill>
                  <a:schemeClr val="bg1"/>
                </a:solidFill>
              </a:rPr>
              <a:t>로그인</a:t>
            </a:r>
            <a:endParaRPr lang="en-US" altLang="ko-KR" sz="1200" spc="-15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94918" y="3207989"/>
            <a:ext cx="26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E94B2B"/>
                </a:solidFill>
              </a:rPr>
              <a:t>2</a:t>
            </a:r>
            <a:endParaRPr lang="ko-KR" altLang="en-US" b="1" dirty="0">
              <a:solidFill>
                <a:srgbClr val="E94B2B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710408" y="4386662"/>
            <a:ext cx="1065801" cy="468052"/>
          </a:xfrm>
          <a:prstGeom prst="rect">
            <a:avLst/>
          </a:prstGeom>
          <a:solidFill>
            <a:schemeClr val="tx1"/>
          </a:solidFill>
          <a:ln w="12700">
            <a:solidFill>
              <a:srgbClr val="272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 smtClean="0">
                <a:solidFill>
                  <a:schemeClr val="bg1"/>
                </a:solidFill>
              </a:rPr>
              <a:t>회원가입</a:t>
            </a:r>
            <a:endParaRPr lang="en-US" altLang="ko-KR" sz="1200" spc="-15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79272" y="4436022"/>
            <a:ext cx="26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E94B2B"/>
                </a:solidFill>
              </a:rPr>
              <a:t>3</a:t>
            </a:r>
            <a:endParaRPr lang="ko-KR" altLang="en-US" b="1" dirty="0">
              <a:solidFill>
                <a:srgbClr val="E94B2B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166596" y="4403098"/>
            <a:ext cx="1711689" cy="468052"/>
          </a:xfrm>
          <a:prstGeom prst="rect">
            <a:avLst/>
          </a:prstGeom>
          <a:solidFill>
            <a:schemeClr val="tx1"/>
          </a:solidFill>
          <a:ln w="12700">
            <a:solidFill>
              <a:srgbClr val="272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smtClean="0">
                <a:solidFill>
                  <a:schemeClr val="bg1"/>
                </a:solidFill>
              </a:rPr>
              <a:t>아이디 찾기</a:t>
            </a:r>
            <a:endParaRPr lang="en-US" altLang="ko-KR" sz="1200" spc="-15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11383" y="4465491"/>
            <a:ext cx="26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E94B2B"/>
                </a:solidFill>
              </a:rPr>
              <a:t>4</a:t>
            </a:r>
            <a:endParaRPr lang="ko-KR" altLang="en-US" b="1" dirty="0">
              <a:solidFill>
                <a:srgbClr val="E94B2B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288028" y="4402329"/>
            <a:ext cx="1711689" cy="468052"/>
          </a:xfrm>
          <a:prstGeom prst="rect">
            <a:avLst/>
          </a:prstGeom>
          <a:solidFill>
            <a:schemeClr val="tx1"/>
          </a:solidFill>
          <a:ln w="12700">
            <a:solidFill>
              <a:srgbClr val="272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 smtClean="0">
                <a:solidFill>
                  <a:schemeClr val="bg1"/>
                </a:solidFill>
              </a:rPr>
              <a:t>비밀번호 찾기</a:t>
            </a:r>
            <a:endParaRPr lang="en-US" altLang="ko-KR" sz="1200" spc="-15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643054" y="4465491"/>
            <a:ext cx="26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E94B2B"/>
                </a:solidFill>
              </a:rPr>
              <a:t>5</a:t>
            </a:r>
            <a:endParaRPr lang="ko-KR" altLang="en-US" b="1" dirty="0">
              <a:solidFill>
                <a:srgbClr val="E94B2B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217333" y="1637315"/>
            <a:ext cx="2049612" cy="907788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       입력하신 정보가</a:t>
            </a:r>
            <a:endParaRPr lang="en-US" altLang="ko-KR" sz="1050" dirty="0"/>
          </a:p>
          <a:p>
            <a:pPr algn="ctr"/>
            <a:r>
              <a:rPr lang="ko-KR" altLang="en-US" sz="1050" dirty="0" smtClean="0"/>
              <a:t>        일치하지 않습니다</a:t>
            </a:r>
            <a:r>
              <a:rPr lang="en-US" altLang="ko-KR" sz="1050" dirty="0" smtClean="0"/>
              <a:t>.</a:t>
            </a:r>
          </a:p>
          <a:p>
            <a:pPr algn="ctr"/>
            <a:endParaRPr lang="ko-KR" altLang="en-US" sz="1050" dirty="0"/>
          </a:p>
        </p:txBody>
      </p:sp>
      <p:sp>
        <p:nvSpPr>
          <p:cNvPr id="25" name="직사각형 24"/>
          <p:cNvSpPr/>
          <p:nvPr/>
        </p:nvSpPr>
        <p:spPr>
          <a:xfrm>
            <a:off x="8036089" y="2279255"/>
            <a:ext cx="494271" cy="222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확인</a:t>
            </a:r>
            <a:endParaRPr lang="ko-KR" altLang="en-US" sz="1050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033" y="1879057"/>
            <a:ext cx="325348" cy="279638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6956077" y="1649544"/>
            <a:ext cx="26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E94B2B"/>
                </a:solidFill>
              </a:rPr>
              <a:t>6</a:t>
            </a:r>
            <a:endParaRPr lang="ko-KR" altLang="en-US" b="1" dirty="0">
              <a:solidFill>
                <a:srgbClr val="E94B2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90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1772900" cy="6381750"/>
            <a:chOff x="0" y="0"/>
            <a:chExt cx="11772900" cy="6381750"/>
          </a:xfrm>
        </p:grpSpPr>
        <p:sp>
          <p:nvSpPr>
            <p:cNvPr id="5" name="직각 삼각형 4"/>
            <p:cNvSpPr/>
            <p:nvPr/>
          </p:nvSpPr>
          <p:spPr>
            <a:xfrm flipV="1">
              <a:off x="0" y="0"/>
              <a:ext cx="3644900" cy="3111500"/>
            </a:xfrm>
            <a:prstGeom prst="rtTriangle">
              <a:avLst/>
            </a:prstGeom>
            <a:solidFill>
              <a:srgbClr val="E94B2B"/>
            </a:solidFill>
            <a:ln>
              <a:noFill/>
            </a:ln>
            <a:effectLst>
              <a:outerShdw blurRad="292100" dist="241300" dir="2700000" sx="95000" sy="95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61950" y="342900"/>
              <a:ext cx="11410950" cy="603885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419100" dist="736600" dir="5400000" sx="93000" sy="93000" algn="t" rotWithShape="0">
                <a:prstClr val="black">
                  <a:alpha val="6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021854" y="606734"/>
            <a:ext cx="2195787" cy="3637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38100" dir="5400000" sx="92000" sy="9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E94B2B"/>
                </a:solidFill>
              </a:rPr>
              <a:t>회원가입</a:t>
            </a:r>
            <a:endParaRPr lang="en-US" altLang="ko-KR" sz="1400" dirty="0">
              <a:solidFill>
                <a:srgbClr val="E94B2B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277678"/>
              </p:ext>
            </p:extLst>
          </p:nvPr>
        </p:nvGraphicFramePr>
        <p:xfrm>
          <a:off x="1021851" y="1201379"/>
          <a:ext cx="10107468" cy="455687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95133"/>
                <a:gridCol w="1995133"/>
                <a:gridCol w="1995133"/>
                <a:gridCol w="2285031"/>
                <a:gridCol w="1837038"/>
              </a:tblGrid>
              <a:tr h="4359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File 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>
                          <a:solidFill>
                            <a:sysClr val="windowText" lastClr="000000"/>
                          </a:solidFill>
                        </a:rPr>
                        <a:t>signUp.jsp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Actor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</a:rPr>
                        <a:t>사용자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Form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9631">
                <a:tc rowSpan="3" gridSpan="4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50" baseline="0" dirty="0" smtClean="0">
                          <a:solidFill>
                            <a:sysClr val="windowText" lastClr="000000"/>
                          </a:solidFill>
                        </a:rPr>
                        <a:t>아이디 입력 창</a:t>
                      </a:r>
                      <a:endParaRPr lang="en-US" altLang="ko-KR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50" baseline="0" dirty="0" smtClean="0">
                          <a:solidFill>
                            <a:sysClr val="windowText" lastClr="000000"/>
                          </a:solidFill>
                        </a:rPr>
                        <a:t>비밀번호 입력 창</a:t>
                      </a:r>
                      <a:endParaRPr lang="en-US" altLang="ko-KR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50" baseline="0" dirty="0" smtClean="0">
                          <a:solidFill>
                            <a:sysClr val="windowText" lastClr="000000"/>
                          </a:solidFill>
                        </a:rPr>
                        <a:t>비밀번호 재입력 창</a:t>
                      </a:r>
                      <a:endParaRPr lang="en-US" altLang="ko-KR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50" baseline="0" dirty="0" smtClean="0">
                          <a:solidFill>
                            <a:sysClr val="windowText" lastClr="000000"/>
                          </a:solidFill>
                        </a:rPr>
                        <a:t>이름 입력 창</a:t>
                      </a:r>
                      <a:endParaRPr lang="en-US" altLang="ko-KR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50" baseline="0" dirty="0" smtClean="0">
                          <a:solidFill>
                            <a:sysClr val="windowText" lastClr="000000"/>
                          </a:solidFill>
                        </a:rPr>
                        <a:t>휴대폰 번호 입력 창</a:t>
                      </a:r>
                      <a:endParaRPr lang="en-US" altLang="ko-KR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1050" baseline="0" dirty="0" smtClean="0">
                          <a:solidFill>
                            <a:sysClr val="windowText" lastClr="000000"/>
                          </a:solidFill>
                        </a:rPr>
                        <a:t>E-mail</a:t>
                      </a:r>
                      <a:r>
                        <a:rPr lang="ko-KR" altLang="en-US" sz="1050" baseline="0" dirty="0" smtClean="0">
                          <a:solidFill>
                            <a:sysClr val="windowText" lastClr="000000"/>
                          </a:solidFill>
                        </a:rPr>
                        <a:t> 입력 창</a:t>
                      </a:r>
                      <a:endParaRPr lang="en-US" altLang="ko-KR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50" baseline="0" dirty="0" smtClean="0">
                          <a:solidFill>
                            <a:sysClr val="windowText" lastClr="000000"/>
                          </a:solidFill>
                        </a:rPr>
                        <a:t>확인 버튼</a:t>
                      </a:r>
                      <a:endParaRPr lang="en-US" altLang="ko-KR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50" baseline="0" dirty="0" smtClean="0">
                          <a:solidFill>
                            <a:sysClr val="windowText" lastClr="000000"/>
                          </a:solidFill>
                        </a:rPr>
                        <a:t>취소 버튼</a:t>
                      </a:r>
                      <a:endParaRPr lang="en-US" altLang="ko-KR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33579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Explanation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2007747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050" dirty="0" smtClean="0"/>
                        <a:t>form(</a:t>
                      </a:r>
                      <a:r>
                        <a:rPr lang="ko-KR" altLang="en-US" sz="1050" dirty="0" smtClean="0"/>
                        <a:t>비밀번호 재입력</a:t>
                      </a:r>
                      <a:r>
                        <a:rPr lang="en-US" altLang="ko-KR" sz="1050" dirty="0" smtClean="0"/>
                        <a:t>)</a:t>
                      </a:r>
                      <a:endParaRPr lang="en-US" altLang="ko-KR" sz="1050" spc="-15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050" spc="-150" dirty="0" smtClean="0"/>
                        <a:t>-&gt;</a:t>
                      </a:r>
                      <a:r>
                        <a:rPr lang="ko-KR" altLang="en-US" sz="1050" spc="-150" dirty="0" smtClean="0"/>
                        <a:t>입력한 비밀번호와 일치하면 </a:t>
                      </a:r>
                      <a:r>
                        <a:rPr lang="ko-KR" altLang="en-US" sz="1050" spc="-150" baseline="0" dirty="0" smtClean="0"/>
                        <a:t>     통과</a:t>
                      </a:r>
                      <a:endParaRPr lang="en-US" altLang="ko-KR" sz="1050" spc="-15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050" spc="0" dirty="0" smtClean="0"/>
                        <a:t>-&gt;</a:t>
                      </a:r>
                      <a:r>
                        <a:rPr lang="ko-KR" altLang="en-US" sz="1050" spc="-150" dirty="0" smtClean="0"/>
                        <a:t>입력한 비밀번호와 일치하지 않으면 </a:t>
                      </a:r>
                      <a:r>
                        <a:rPr lang="ko-KR" altLang="en-US" sz="1050" spc="-150" dirty="0" err="1" smtClean="0"/>
                        <a:t>경고창</a:t>
                      </a:r>
                      <a:r>
                        <a:rPr lang="ko-KR" altLang="en-US" sz="1050" spc="-150" dirty="0" smtClean="0"/>
                        <a:t> 출력</a:t>
                      </a:r>
                      <a:endParaRPr lang="en-US" altLang="ko-KR" sz="1050" spc="-150" dirty="0" smtClean="0"/>
                    </a:p>
                    <a:p>
                      <a:pPr algn="ctr" latinLnBrk="1"/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55" name="직사각형 54"/>
          <p:cNvSpPr/>
          <p:nvPr/>
        </p:nvSpPr>
        <p:spPr>
          <a:xfrm>
            <a:off x="4143808" y="5126958"/>
            <a:ext cx="1065801" cy="468052"/>
          </a:xfrm>
          <a:prstGeom prst="rect">
            <a:avLst/>
          </a:prstGeom>
          <a:solidFill>
            <a:schemeClr val="tx1"/>
          </a:solidFill>
          <a:ln w="12700">
            <a:solidFill>
              <a:srgbClr val="272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 smtClean="0">
                <a:solidFill>
                  <a:schemeClr val="bg1"/>
                </a:solidFill>
              </a:rPr>
              <a:t>확인</a:t>
            </a:r>
            <a:endParaRPr lang="en-US" altLang="ko-KR" sz="1200" spc="-150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676710" y="1879095"/>
            <a:ext cx="2756952" cy="371489"/>
          </a:xfrm>
          <a:prstGeom prst="rect">
            <a:avLst/>
          </a:prstGeom>
          <a:solidFill>
            <a:schemeClr val="tx1"/>
          </a:solidFill>
          <a:ln w="12700">
            <a:solidFill>
              <a:srgbClr val="272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spc="-150" dirty="0">
              <a:solidFill>
                <a:schemeClr val="bg1"/>
              </a:solidFill>
            </a:endParaRPr>
          </a:p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676710" y="2393646"/>
            <a:ext cx="2756952" cy="370720"/>
          </a:xfrm>
          <a:prstGeom prst="rect">
            <a:avLst/>
          </a:prstGeom>
          <a:solidFill>
            <a:schemeClr val="tx1"/>
          </a:solidFill>
          <a:ln w="12700">
            <a:solidFill>
              <a:srgbClr val="272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spc="-150" dirty="0">
              <a:solidFill>
                <a:schemeClr val="bg1"/>
              </a:solidFill>
            </a:endParaRPr>
          </a:p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676710" y="2918904"/>
            <a:ext cx="2756952" cy="370410"/>
          </a:xfrm>
          <a:prstGeom prst="rect">
            <a:avLst/>
          </a:prstGeom>
          <a:solidFill>
            <a:schemeClr val="tx1"/>
          </a:solidFill>
          <a:ln w="12700">
            <a:solidFill>
              <a:srgbClr val="272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spc="-150" dirty="0">
              <a:solidFill>
                <a:schemeClr val="bg1"/>
              </a:solidFill>
            </a:endParaRPr>
          </a:p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740806" y="5126958"/>
            <a:ext cx="1065801" cy="468052"/>
          </a:xfrm>
          <a:prstGeom prst="rect">
            <a:avLst/>
          </a:prstGeom>
          <a:solidFill>
            <a:schemeClr val="tx1"/>
          </a:solidFill>
          <a:ln w="12700">
            <a:solidFill>
              <a:srgbClr val="272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 smtClean="0">
                <a:solidFill>
                  <a:schemeClr val="bg1"/>
                </a:solidFill>
              </a:rPr>
              <a:t>취소</a:t>
            </a:r>
            <a:endParaRPr lang="en-US" altLang="ko-KR" sz="1200" spc="-15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72405" y="1889120"/>
            <a:ext cx="26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E94B2B"/>
                </a:solidFill>
              </a:rPr>
              <a:t>1</a:t>
            </a:r>
            <a:endParaRPr lang="ko-KR" altLang="en-US" b="1" dirty="0">
              <a:solidFill>
                <a:srgbClr val="E94B2B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172406" y="2392877"/>
            <a:ext cx="26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E94B2B"/>
                </a:solidFill>
              </a:rPr>
              <a:t>2</a:t>
            </a:r>
            <a:endParaRPr lang="ko-KR" altLang="en-US" b="1" dirty="0">
              <a:solidFill>
                <a:srgbClr val="E94B2B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948353" y="5176318"/>
            <a:ext cx="26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E94B2B"/>
                </a:solidFill>
              </a:rPr>
              <a:t>7</a:t>
            </a:r>
            <a:endParaRPr lang="ko-KR" altLang="en-US" b="1" dirty="0">
              <a:solidFill>
                <a:srgbClr val="E94B2B"/>
              </a:solidFill>
            </a:endParaRPr>
          </a:p>
        </p:txBody>
      </p:sp>
      <p:cxnSp>
        <p:nvCxnSpPr>
          <p:cNvPr id="69" name="직선 연결선 68"/>
          <p:cNvCxnSpPr>
            <a:endCxn id="62" idx="3"/>
          </p:cNvCxnSpPr>
          <p:nvPr/>
        </p:nvCxnSpPr>
        <p:spPr>
          <a:xfrm flipH="1" flipV="1">
            <a:off x="7433662" y="3104109"/>
            <a:ext cx="1856336" cy="8290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7783926" y="2504011"/>
            <a:ext cx="440852" cy="234028"/>
          </a:xfrm>
          <a:prstGeom prst="rect">
            <a:avLst/>
          </a:prstGeom>
          <a:solidFill>
            <a:schemeClr val="tx1"/>
          </a:solidFill>
          <a:ln w="12700">
            <a:solidFill>
              <a:srgbClr val="272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spc="-150" dirty="0" smtClean="0">
                <a:solidFill>
                  <a:schemeClr val="bg1"/>
                </a:solidFill>
              </a:rPr>
              <a:t>비밀번호 </a:t>
            </a:r>
            <a:endParaRPr lang="en-US" altLang="ko-KR" sz="600" spc="-150" dirty="0">
              <a:solidFill>
                <a:schemeClr val="bg1"/>
              </a:solidFill>
            </a:endParaRPr>
          </a:p>
          <a:p>
            <a:pPr algn="ctr"/>
            <a:r>
              <a:rPr lang="ko-KR" altLang="en-US" sz="600" spc="-150" dirty="0" smtClean="0">
                <a:solidFill>
                  <a:schemeClr val="bg1"/>
                </a:solidFill>
              </a:rPr>
              <a:t>재입력</a:t>
            </a:r>
            <a:endParaRPr lang="en-US" altLang="ko-KR" sz="600" spc="-150" dirty="0" smtClean="0">
              <a:solidFill>
                <a:schemeClr val="bg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294609" y="2504011"/>
            <a:ext cx="895496" cy="234027"/>
          </a:xfrm>
          <a:prstGeom prst="rect">
            <a:avLst/>
          </a:prstGeom>
          <a:solidFill>
            <a:schemeClr val="tx1"/>
          </a:solidFill>
          <a:ln w="12700">
            <a:solidFill>
              <a:srgbClr val="272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bg1"/>
                </a:solidFill>
              </a:rPr>
              <a:t>* * * * *</a:t>
            </a:r>
            <a:endParaRPr lang="en-US" altLang="ko-KR" sz="700" spc="-15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09733" y="2764366"/>
            <a:ext cx="12286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rgbClr val="E94B2B"/>
                </a:solidFill>
              </a:rPr>
              <a:t>비밀번호가 일치하지 않습니다</a:t>
            </a:r>
            <a:r>
              <a:rPr lang="en-US" altLang="ko-KR" sz="500" dirty="0">
                <a:solidFill>
                  <a:srgbClr val="E94B2B"/>
                </a:solidFill>
              </a:rPr>
              <a:t>.</a:t>
            </a:r>
            <a:endParaRPr lang="ko-KR" altLang="en-US" sz="500" dirty="0">
              <a:solidFill>
                <a:srgbClr val="E94B2B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7783926" y="2215680"/>
            <a:ext cx="440852" cy="234028"/>
          </a:xfrm>
          <a:prstGeom prst="rect">
            <a:avLst/>
          </a:prstGeom>
          <a:solidFill>
            <a:schemeClr val="tx1"/>
          </a:solidFill>
          <a:ln w="12700">
            <a:solidFill>
              <a:srgbClr val="272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spc="-150" dirty="0" smtClean="0">
                <a:solidFill>
                  <a:schemeClr val="bg1"/>
                </a:solidFill>
              </a:rPr>
              <a:t>비밀번호 </a:t>
            </a:r>
            <a:endParaRPr lang="en-US" altLang="ko-KR" sz="600" spc="-150" dirty="0">
              <a:solidFill>
                <a:schemeClr val="bg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8294609" y="2215681"/>
            <a:ext cx="895496" cy="234027"/>
          </a:xfrm>
          <a:prstGeom prst="rect">
            <a:avLst/>
          </a:prstGeom>
          <a:solidFill>
            <a:schemeClr val="tx1"/>
          </a:solidFill>
          <a:ln w="12700">
            <a:solidFill>
              <a:srgbClr val="272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spc="-150" dirty="0" smtClean="0">
                <a:solidFill>
                  <a:schemeClr val="bg1"/>
                </a:solidFill>
              </a:rPr>
              <a:t>*    *    *    *    *    *</a:t>
            </a:r>
            <a:endParaRPr lang="en-US" altLang="ko-KR" sz="700" spc="-150" dirty="0">
              <a:solidFill>
                <a:schemeClr val="bg1"/>
              </a:solidFill>
            </a:endParaRPr>
          </a:p>
        </p:txBody>
      </p:sp>
      <p:cxnSp>
        <p:nvCxnSpPr>
          <p:cNvPr id="74" name="직선 연결선 73"/>
          <p:cNvCxnSpPr/>
          <p:nvPr/>
        </p:nvCxnSpPr>
        <p:spPr>
          <a:xfrm flipH="1" flipV="1">
            <a:off x="8406333" y="2972063"/>
            <a:ext cx="883665" cy="17413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3439393" y="2917825"/>
            <a:ext cx="1065801" cy="371489"/>
          </a:xfrm>
          <a:prstGeom prst="rect">
            <a:avLst/>
          </a:prstGeom>
          <a:solidFill>
            <a:schemeClr val="tx1"/>
          </a:solidFill>
          <a:ln w="12700">
            <a:solidFill>
              <a:srgbClr val="272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 smtClean="0">
                <a:solidFill>
                  <a:schemeClr val="bg1"/>
                </a:solidFill>
              </a:rPr>
              <a:t>비밀번호</a:t>
            </a:r>
            <a:endParaRPr lang="en-US" altLang="ko-KR" sz="1200" spc="-15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spc="-150" dirty="0" smtClean="0">
                <a:solidFill>
                  <a:schemeClr val="bg1"/>
                </a:solidFill>
              </a:rPr>
              <a:t>재입</a:t>
            </a:r>
            <a:r>
              <a:rPr lang="ko-KR" altLang="en-US" sz="1200" spc="-150" dirty="0">
                <a:solidFill>
                  <a:schemeClr val="bg1"/>
                </a:solidFill>
              </a:rPr>
              <a:t>력</a:t>
            </a:r>
            <a:endParaRPr lang="en-US" altLang="ko-KR" sz="1200" spc="-150" dirty="0">
              <a:solidFill>
                <a:schemeClr val="bg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439389" y="1879096"/>
            <a:ext cx="1065801" cy="371489"/>
          </a:xfrm>
          <a:prstGeom prst="rect">
            <a:avLst/>
          </a:prstGeom>
          <a:solidFill>
            <a:schemeClr val="tx1"/>
          </a:solidFill>
          <a:ln w="12700">
            <a:solidFill>
              <a:srgbClr val="272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 smtClean="0">
                <a:solidFill>
                  <a:schemeClr val="bg1"/>
                </a:solidFill>
              </a:rPr>
              <a:t>아이디</a:t>
            </a:r>
            <a:endParaRPr lang="en-US" altLang="ko-KR" sz="1200" spc="-150" dirty="0" smtClean="0">
              <a:solidFill>
                <a:schemeClr val="bg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439388" y="2392877"/>
            <a:ext cx="1065801" cy="371489"/>
          </a:xfrm>
          <a:prstGeom prst="rect">
            <a:avLst/>
          </a:prstGeom>
          <a:solidFill>
            <a:schemeClr val="tx1"/>
          </a:solidFill>
          <a:ln w="12700">
            <a:solidFill>
              <a:srgbClr val="272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 smtClean="0">
                <a:solidFill>
                  <a:schemeClr val="bg1"/>
                </a:solidFill>
              </a:rPr>
              <a:t>비밀번호</a:t>
            </a:r>
            <a:endParaRPr lang="en-US" altLang="ko-KR" sz="1200" spc="-150" dirty="0" smtClean="0">
              <a:solidFill>
                <a:schemeClr val="bg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439386" y="3447271"/>
            <a:ext cx="1065801" cy="371489"/>
          </a:xfrm>
          <a:prstGeom prst="rect">
            <a:avLst/>
          </a:prstGeom>
          <a:solidFill>
            <a:schemeClr val="tx1"/>
          </a:solidFill>
          <a:ln w="12700">
            <a:solidFill>
              <a:srgbClr val="272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 smtClean="0">
                <a:solidFill>
                  <a:schemeClr val="bg1"/>
                </a:solidFill>
              </a:rPr>
              <a:t>이</a:t>
            </a:r>
            <a:r>
              <a:rPr lang="ko-KR" altLang="en-US" sz="1200" spc="-150" dirty="0">
                <a:solidFill>
                  <a:schemeClr val="bg1"/>
                </a:solidFill>
              </a:rPr>
              <a:t>름</a:t>
            </a:r>
            <a:endParaRPr lang="en-US" altLang="ko-KR" sz="1200" spc="-150" dirty="0" smtClean="0">
              <a:solidFill>
                <a:schemeClr val="bg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449421" y="3946146"/>
            <a:ext cx="1065801" cy="371489"/>
          </a:xfrm>
          <a:prstGeom prst="rect">
            <a:avLst/>
          </a:prstGeom>
          <a:solidFill>
            <a:schemeClr val="tx1"/>
          </a:solidFill>
          <a:ln w="12700">
            <a:solidFill>
              <a:srgbClr val="272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 smtClean="0">
                <a:solidFill>
                  <a:schemeClr val="bg1"/>
                </a:solidFill>
              </a:rPr>
              <a:t>휴대폰 번호</a:t>
            </a:r>
            <a:endParaRPr lang="en-US" altLang="ko-KR" sz="1200" spc="-150" dirty="0" smtClean="0">
              <a:solidFill>
                <a:schemeClr val="bg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449421" y="4464423"/>
            <a:ext cx="1065801" cy="371489"/>
          </a:xfrm>
          <a:prstGeom prst="rect">
            <a:avLst/>
          </a:prstGeom>
          <a:solidFill>
            <a:schemeClr val="tx1"/>
          </a:solidFill>
          <a:ln w="12700">
            <a:solidFill>
              <a:srgbClr val="272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 err="1" smtClean="0">
                <a:solidFill>
                  <a:schemeClr val="bg1"/>
                </a:solidFill>
              </a:rPr>
              <a:t>이메일</a:t>
            </a:r>
            <a:endParaRPr lang="en-US" altLang="ko-KR" sz="1200" spc="-150" dirty="0" smtClean="0">
              <a:solidFill>
                <a:schemeClr val="bg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688949" y="3447811"/>
            <a:ext cx="2756952" cy="370410"/>
          </a:xfrm>
          <a:prstGeom prst="rect">
            <a:avLst/>
          </a:prstGeom>
          <a:solidFill>
            <a:schemeClr val="tx1"/>
          </a:solidFill>
          <a:ln w="12700">
            <a:solidFill>
              <a:srgbClr val="272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spc="-150" dirty="0">
              <a:solidFill>
                <a:schemeClr val="bg1"/>
              </a:solidFill>
            </a:endParaRPr>
          </a:p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676709" y="3947225"/>
            <a:ext cx="2756952" cy="370410"/>
          </a:xfrm>
          <a:prstGeom prst="rect">
            <a:avLst/>
          </a:prstGeom>
          <a:solidFill>
            <a:schemeClr val="tx1"/>
          </a:solidFill>
          <a:ln w="12700">
            <a:solidFill>
              <a:srgbClr val="272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spc="-150" dirty="0">
              <a:solidFill>
                <a:schemeClr val="bg1"/>
              </a:solidFill>
            </a:endParaRPr>
          </a:p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4688949" y="4464423"/>
            <a:ext cx="2756952" cy="370410"/>
          </a:xfrm>
          <a:prstGeom prst="rect">
            <a:avLst/>
          </a:prstGeom>
          <a:solidFill>
            <a:schemeClr val="tx1"/>
          </a:solidFill>
          <a:ln w="12700">
            <a:solidFill>
              <a:srgbClr val="272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spc="-150" dirty="0">
              <a:solidFill>
                <a:schemeClr val="bg1"/>
              </a:solidFill>
            </a:endParaRPr>
          </a:p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153188" y="3932354"/>
            <a:ext cx="26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E94B2B"/>
                </a:solidFill>
              </a:rPr>
              <a:t>5</a:t>
            </a:r>
            <a:endParaRPr lang="ko-KR" altLang="en-US" b="1" dirty="0">
              <a:solidFill>
                <a:srgbClr val="E94B2B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153188" y="3442854"/>
            <a:ext cx="26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E94B2B"/>
                </a:solidFill>
              </a:rPr>
              <a:t>4</a:t>
            </a:r>
            <a:endParaRPr lang="ko-KR" altLang="en-US" b="1" dirty="0">
              <a:solidFill>
                <a:srgbClr val="E94B2B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172406" y="2917825"/>
            <a:ext cx="26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E94B2B"/>
                </a:solidFill>
              </a:rPr>
              <a:t>3</a:t>
            </a:r>
            <a:endParaRPr lang="ko-KR" altLang="en-US" b="1" dirty="0">
              <a:solidFill>
                <a:srgbClr val="E94B2B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172406" y="4471514"/>
            <a:ext cx="26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E94B2B"/>
                </a:solidFill>
              </a:rPr>
              <a:t>6</a:t>
            </a:r>
            <a:endParaRPr lang="ko-KR" altLang="en-US" b="1" dirty="0">
              <a:solidFill>
                <a:srgbClr val="E94B2B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545351" y="5176318"/>
            <a:ext cx="26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E94B2B"/>
                </a:solidFill>
              </a:rPr>
              <a:t>8</a:t>
            </a:r>
            <a:endParaRPr lang="ko-KR" altLang="en-US" b="1" dirty="0">
              <a:solidFill>
                <a:srgbClr val="E94B2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83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1772900" cy="6381750"/>
            <a:chOff x="0" y="0"/>
            <a:chExt cx="11772900" cy="6381750"/>
          </a:xfrm>
        </p:grpSpPr>
        <p:sp>
          <p:nvSpPr>
            <p:cNvPr id="5" name="직각 삼각형 4"/>
            <p:cNvSpPr/>
            <p:nvPr/>
          </p:nvSpPr>
          <p:spPr>
            <a:xfrm flipV="1">
              <a:off x="0" y="0"/>
              <a:ext cx="3644900" cy="3111500"/>
            </a:xfrm>
            <a:prstGeom prst="rtTriangle">
              <a:avLst/>
            </a:prstGeom>
            <a:solidFill>
              <a:srgbClr val="E94B2B"/>
            </a:solidFill>
            <a:ln>
              <a:noFill/>
            </a:ln>
            <a:effectLst>
              <a:outerShdw blurRad="292100" dist="241300" dir="2700000" sx="95000" sy="95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61950" y="342900"/>
              <a:ext cx="11410950" cy="603885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419100" dist="736600" dir="5400000" sx="93000" sy="93000" algn="t" rotWithShape="0">
                <a:prstClr val="black">
                  <a:alpha val="6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021854" y="606734"/>
            <a:ext cx="2195787" cy="3637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38100" dir="5400000" sx="92000" sy="9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E94B2B"/>
                </a:solidFill>
              </a:rPr>
              <a:t>아이디 찾기</a:t>
            </a:r>
            <a:endParaRPr lang="en-US" altLang="ko-KR" sz="1400" dirty="0">
              <a:solidFill>
                <a:srgbClr val="E94B2B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452191"/>
              </p:ext>
            </p:extLst>
          </p:nvPr>
        </p:nvGraphicFramePr>
        <p:xfrm>
          <a:off x="1021851" y="1201379"/>
          <a:ext cx="10107468" cy="455687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95133"/>
                <a:gridCol w="1995133"/>
                <a:gridCol w="1995133"/>
                <a:gridCol w="2285031"/>
                <a:gridCol w="1837038"/>
              </a:tblGrid>
              <a:tr h="4359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File 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ysClr val="windowText" lastClr="000000"/>
                          </a:solidFill>
                        </a:rPr>
                        <a:t>findID.jsp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Actor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사용자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Form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9631">
                <a:tc rowSpan="3" gridSpan="4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50" dirty="0" smtClean="0">
                          <a:solidFill>
                            <a:sysClr val="windowText" lastClr="000000"/>
                          </a:solidFill>
                        </a:rPr>
                        <a:t>이름 입력 창</a:t>
                      </a:r>
                      <a:endParaRPr lang="en-US" altLang="ko-KR" sz="105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50" dirty="0" smtClean="0">
                          <a:solidFill>
                            <a:sysClr val="windowText" lastClr="000000"/>
                          </a:solidFill>
                        </a:rPr>
                        <a:t>휴대폰 번호 입력 창</a:t>
                      </a:r>
                      <a:endParaRPr lang="en-US" altLang="ko-KR" sz="105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50" dirty="0" smtClean="0">
                          <a:solidFill>
                            <a:sysClr val="windowText" lastClr="000000"/>
                          </a:solidFill>
                        </a:rPr>
                        <a:t>확인 버튼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33579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Explanation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2007747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000" dirty="0" smtClean="0"/>
                        <a:t>button(</a:t>
                      </a:r>
                      <a:r>
                        <a:rPr lang="ko-KR" altLang="en-US" sz="1000" dirty="0" smtClean="0"/>
                        <a:t>확인</a:t>
                      </a:r>
                      <a:r>
                        <a:rPr lang="en-US" altLang="ko-KR" sz="1000" dirty="0" smtClean="0"/>
                        <a:t>) :</a:t>
                      </a:r>
                      <a:r>
                        <a:rPr lang="ko-KR" altLang="en-US" sz="1000" spc="-150" dirty="0" smtClean="0"/>
                        <a:t>아이디 찾기 실행</a:t>
                      </a:r>
                      <a:endParaRPr lang="en-US" altLang="ko-KR" sz="1000" spc="-15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000" spc="-150" dirty="0" smtClean="0"/>
                        <a:t>-&gt;</a:t>
                      </a:r>
                      <a:r>
                        <a:rPr lang="ko-KR" altLang="en-US" sz="1000" spc="-150" dirty="0" smtClean="0"/>
                        <a:t>정보가 일치하면 </a:t>
                      </a:r>
                      <a:r>
                        <a:rPr lang="ko-KR" altLang="en-US" sz="1000" spc="-150" baseline="0" dirty="0" smtClean="0"/>
                        <a:t> 회원의 </a:t>
                      </a:r>
                      <a:r>
                        <a:rPr lang="en-US" altLang="ko-KR" sz="1000" spc="-150" baseline="0" dirty="0" smtClean="0"/>
                        <a:t> ID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000" spc="-150" baseline="0" dirty="0" smtClean="0"/>
                        <a:t>알려주는 창  출력</a:t>
                      </a:r>
                      <a:endParaRPr lang="en-US" altLang="ko-KR" sz="1000" spc="-150" baseline="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000" spc="0" dirty="0" smtClean="0"/>
                        <a:t>-&gt;</a:t>
                      </a:r>
                      <a:r>
                        <a:rPr lang="ko-KR" altLang="en-US" sz="1000" spc="-150" dirty="0" smtClean="0"/>
                        <a:t>정보가 일치하지 않으면 </a:t>
                      </a:r>
                      <a:endParaRPr lang="en-US" altLang="ko-KR" sz="1000" spc="-15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000" spc="-150" dirty="0" err="1" smtClean="0"/>
                        <a:t>경고창</a:t>
                      </a:r>
                      <a:r>
                        <a:rPr lang="ko-KR" altLang="en-US" sz="1000" spc="-150" dirty="0" smtClean="0"/>
                        <a:t> 출력</a:t>
                      </a:r>
                      <a:endParaRPr lang="en-US" altLang="ko-KR" sz="1000" spc="-150" dirty="0" smtClean="0"/>
                    </a:p>
                    <a:p>
                      <a:pPr algn="ctr" latinLnBrk="1"/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cxnSp>
        <p:nvCxnSpPr>
          <p:cNvPr id="33" name="직선 연결선 32"/>
          <p:cNvCxnSpPr/>
          <p:nvPr/>
        </p:nvCxnSpPr>
        <p:spPr>
          <a:xfrm flipH="1">
            <a:off x="6305744" y="3908875"/>
            <a:ext cx="2976569" cy="6624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3609900" y="2836697"/>
            <a:ext cx="1065801" cy="468052"/>
          </a:xfrm>
          <a:prstGeom prst="rect">
            <a:avLst/>
          </a:prstGeom>
          <a:solidFill>
            <a:schemeClr val="tx1"/>
          </a:solidFill>
          <a:ln w="12700">
            <a:solidFill>
              <a:srgbClr val="272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이</a:t>
            </a:r>
            <a:r>
              <a:rPr lang="ko-KR" altLang="en-US" sz="1200" dirty="0">
                <a:solidFill>
                  <a:schemeClr val="bg1"/>
                </a:solidFill>
              </a:rPr>
              <a:t>름</a:t>
            </a:r>
            <a:endParaRPr lang="en-US" altLang="ko-KR" sz="1200" spc="-150" dirty="0">
              <a:solidFill>
                <a:schemeClr val="bg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609899" y="3440823"/>
            <a:ext cx="1065801" cy="468052"/>
          </a:xfrm>
          <a:prstGeom prst="rect">
            <a:avLst/>
          </a:prstGeom>
          <a:solidFill>
            <a:schemeClr val="tx1"/>
          </a:solidFill>
          <a:ln w="12700">
            <a:solidFill>
              <a:srgbClr val="272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 smtClean="0">
                <a:solidFill>
                  <a:schemeClr val="bg1"/>
                </a:solidFill>
              </a:rPr>
              <a:t>휴대폰 번호</a:t>
            </a:r>
            <a:endParaRPr lang="en-US" altLang="ko-KR" sz="1200" spc="-150" dirty="0">
              <a:solidFill>
                <a:schemeClr val="bg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223087" y="4337302"/>
            <a:ext cx="1065801" cy="468052"/>
          </a:xfrm>
          <a:prstGeom prst="rect">
            <a:avLst/>
          </a:prstGeom>
          <a:solidFill>
            <a:schemeClr val="tx1"/>
          </a:solidFill>
          <a:ln w="12700">
            <a:solidFill>
              <a:srgbClr val="272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 smtClean="0">
                <a:solidFill>
                  <a:schemeClr val="bg1"/>
                </a:solidFill>
              </a:rPr>
              <a:t>확</a:t>
            </a:r>
            <a:r>
              <a:rPr lang="ko-KR" altLang="en-US" sz="1200" spc="-150" dirty="0">
                <a:solidFill>
                  <a:schemeClr val="bg1"/>
                </a:solidFill>
              </a:rPr>
              <a:t>인</a:t>
            </a:r>
            <a:endParaRPr lang="en-US" altLang="ko-KR" sz="1200" spc="-150" dirty="0">
              <a:solidFill>
                <a:schemeClr val="bg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816020" y="2827292"/>
            <a:ext cx="2756952" cy="468052"/>
          </a:xfrm>
          <a:prstGeom prst="rect">
            <a:avLst/>
          </a:prstGeom>
          <a:solidFill>
            <a:schemeClr val="tx1"/>
          </a:solidFill>
          <a:ln w="12700">
            <a:solidFill>
              <a:srgbClr val="272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spc="-150" dirty="0">
              <a:solidFill>
                <a:schemeClr val="bg1"/>
              </a:solidFill>
            </a:endParaRPr>
          </a:p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816020" y="3433707"/>
            <a:ext cx="2756952" cy="468052"/>
          </a:xfrm>
          <a:prstGeom prst="rect">
            <a:avLst/>
          </a:prstGeom>
          <a:solidFill>
            <a:schemeClr val="tx1"/>
          </a:solidFill>
          <a:ln w="12700">
            <a:solidFill>
              <a:srgbClr val="272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spc="-150" dirty="0">
              <a:solidFill>
                <a:schemeClr val="bg1"/>
              </a:solidFill>
            </a:endParaRPr>
          </a:p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05136" y="2876652"/>
            <a:ext cx="26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E94B2B"/>
                </a:solidFill>
              </a:rPr>
              <a:t>1</a:t>
            </a:r>
            <a:endParaRPr lang="ko-KR" altLang="en-US" b="1" dirty="0">
              <a:solidFill>
                <a:srgbClr val="E94B2B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05136" y="3490183"/>
            <a:ext cx="26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E94B2B"/>
                </a:solidFill>
              </a:rPr>
              <a:t>2</a:t>
            </a:r>
            <a:endParaRPr lang="ko-KR" altLang="en-US" b="1" dirty="0">
              <a:solidFill>
                <a:srgbClr val="E94B2B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27632" y="4386662"/>
            <a:ext cx="26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E94B2B"/>
                </a:solidFill>
              </a:rPr>
              <a:t>3</a:t>
            </a:r>
            <a:endParaRPr lang="ko-KR" altLang="en-US" b="1" dirty="0">
              <a:solidFill>
                <a:srgbClr val="E94B2B"/>
              </a:solidFill>
            </a:endParaRPr>
          </a:p>
        </p:txBody>
      </p:sp>
      <p:cxnSp>
        <p:nvCxnSpPr>
          <p:cNvPr id="44" name="직선 연결선 43"/>
          <p:cNvCxnSpPr/>
          <p:nvPr/>
        </p:nvCxnSpPr>
        <p:spPr>
          <a:xfrm flipH="1" flipV="1">
            <a:off x="8242139" y="2545103"/>
            <a:ext cx="1040175" cy="20883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H="1">
            <a:off x="8593614" y="4172430"/>
            <a:ext cx="688699" cy="9832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7217333" y="1637315"/>
            <a:ext cx="2049612" cy="907788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       입력하신 정보가</a:t>
            </a:r>
            <a:endParaRPr lang="en-US" altLang="ko-KR" sz="1050" dirty="0"/>
          </a:p>
          <a:p>
            <a:pPr algn="ctr"/>
            <a:r>
              <a:rPr lang="ko-KR" altLang="en-US" sz="1050" dirty="0" smtClean="0"/>
              <a:t>        일치하지 않습니다</a:t>
            </a:r>
            <a:r>
              <a:rPr lang="en-US" altLang="ko-KR" sz="1050" dirty="0" smtClean="0"/>
              <a:t>.</a:t>
            </a:r>
          </a:p>
          <a:p>
            <a:pPr algn="ctr"/>
            <a:endParaRPr lang="ko-KR" altLang="en-US" sz="1050" dirty="0"/>
          </a:p>
        </p:txBody>
      </p:sp>
      <p:sp>
        <p:nvSpPr>
          <p:cNvPr id="36" name="직사각형 35"/>
          <p:cNvSpPr/>
          <p:nvPr/>
        </p:nvSpPr>
        <p:spPr>
          <a:xfrm>
            <a:off x="8036089" y="2279255"/>
            <a:ext cx="494271" cy="222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확인</a:t>
            </a:r>
            <a:endParaRPr lang="ko-KR" altLang="en-US" sz="1050" dirty="0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033" y="1879057"/>
            <a:ext cx="325348" cy="279638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7035247" y="4755994"/>
            <a:ext cx="1558367" cy="869145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회원님의 </a:t>
            </a:r>
            <a:r>
              <a:rPr lang="en-US" altLang="ko-KR" sz="1050" dirty="0" smtClean="0"/>
              <a:t>ID</a:t>
            </a:r>
            <a:r>
              <a:rPr lang="ko-KR" altLang="en-US" sz="1050" dirty="0" smtClean="0"/>
              <a:t>는</a:t>
            </a:r>
            <a:endParaRPr lang="en-US" altLang="ko-KR" sz="1050" dirty="0" smtClean="0"/>
          </a:p>
          <a:p>
            <a:pPr algn="ctr"/>
            <a:r>
              <a:rPr lang="en-US" altLang="ko-KR" sz="1050" dirty="0" smtClean="0"/>
              <a:t>ABC123 </a:t>
            </a:r>
            <a:r>
              <a:rPr lang="ko-KR" altLang="en-US" sz="1050" dirty="0" smtClean="0"/>
              <a:t>입니다</a:t>
            </a:r>
            <a:r>
              <a:rPr lang="en-US" altLang="ko-KR" sz="1050" dirty="0" smtClean="0"/>
              <a:t>..</a:t>
            </a:r>
          </a:p>
          <a:p>
            <a:pPr algn="ctr"/>
            <a:endParaRPr lang="ko-KR" altLang="en-US" sz="1050" dirty="0"/>
          </a:p>
        </p:txBody>
      </p:sp>
      <p:sp>
        <p:nvSpPr>
          <p:cNvPr id="50" name="직사각형 49"/>
          <p:cNvSpPr/>
          <p:nvPr/>
        </p:nvSpPr>
        <p:spPr>
          <a:xfrm>
            <a:off x="7567294" y="5339566"/>
            <a:ext cx="494271" cy="222422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확인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32348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1772900" cy="6381750"/>
            <a:chOff x="0" y="0"/>
            <a:chExt cx="11772900" cy="6381750"/>
          </a:xfrm>
        </p:grpSpPr>
        <p:sp>
          <p:nvSpPr>
            <p:cNvPr id="5" name="직각 삼각형 4"/>
            <p:cNvSpPr/>
            <p:nvPr/>
          </p:nvSpPr>
          <p:spPr>
            <a:xfrm flipV="1">
              <a:off x="0" y="0"/>
              <a:ext cx="3644900" cy="3111500"/>
            </a:xfrm>
            <a:prstGeom prst="rtTriangle">
              <a:avLst/>
            </a:prstGeom>
            <a:solidFill>
              <a:srgbClr val="E94B2B"/>
            </a:solidFill>
            <a:ln>
              <a:noFill/>
            </a:ln>
            <a:effectLst>
              <a:outerShdw blurRad="292100" dist="241300" dir="2700000" sx="95000" sy="95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61950" y="342900"/>
              <a:ext cx="11410950" cy="603885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419100" dist="736600" dir="5400000" sx="93000" sy="93000" algn="t" rotWithShape="0">
                <a:prstClr val="black">
                  <a:alpha val="6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021854" y="606734"/>
            <a:ext cx="2195787" cy="3637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38100" dir="5400000" sx="92000" sy="9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E94B2B"/>
                </a:solidFill>
              </a:rPr>
              <a:t>비밀번</a:t>
            </a:r>
            <a:r>
              <a:rPr lang="ko-KR" altLang="en-US" sz="1400" dirty="0">
                <a:solidFill>
                  <a:srgbClr val="E94B2B"/>
                </a:solidFill>
              </a:rPr>
              <a:t>호</a:t>
            </a:r>
            <a:r>
              <a:rPr lang="ko-KR" altLang="en-US" sz="1400" dirty="0" smtClean="0">
                <a:solidFill>
                  <a:srgbClr val="E94B2B"/>
                </a:solidFill>
              </a:rPr>
              <a:t> 찾기</a:t>
            </a:r>
            <a:endParaRPr lang="en-US" altLang="ko-KR" sz="1400" dirty="0">
              <a:solidFill>
                <a:srgbClr val="E94B2B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119227"/>
              </p:ext>
            </p:extLst>
          </p:nvPr>
        </p:nvGraphicFramePr>
        <p:xfrm>
          <a:off x="1021851" y="1201379"/>
          <a:ext cx="10107468" cy="455687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95133"/>
                <a:gridCol w="1995133"/>
                <a:gridCol w="1995133"/>
                <a:gridCol w="2285031"/>
                <a:gridCol w="1837038"/>
              </a:tblGrid>
              <a:tr h="4359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File 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>
                          <a:solidFill>
                            <a:sysClr val="windowText" lastClr="000000"/>
                          </a:solidFill>
                        </a:rPr>
                        <a:t>findPassword.jsp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Actor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</a:rPr>
                        <a:t>사용자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Form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9631">
                <a:tc rowSpan="3" gridSpan="4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50" dirty="0" smtClean="0">
                          <a:solidFill>
                            <a:sysClr val="windowText" lastClr="000000"/>
                          </a:solidFill>
                        </a:rPr>
                        <a:t>아이디 입력 창</a:t>
                      </a:r>
                      <a:endParaRPr lang="en-US" altLang="ko-KR" sz="105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50" dirty="0" smtClean="0">
                          <a:solidFill>
                            <a:sysClr val="windowText" lastClr="000000"/>
                          </a:solidFill>
                        </a:rPr>
                        <a:t>이름 입력 창</a:t>
                      </a:r>
                      <a:endParaRPr lang="en-US" altLang="ko-KR" sz="105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50" dirty="0" smtClean="0">
                          <a:solidFill>
                            <a:sysClr val="windowText" lastClr="000000"/>
                          </a:solidFill>
                        </a:rPr>
                        <a:t>휴대폰 번호 입력 창</a:t>
                      </a:r>
                      <a:endParaRPr lang="en-US" altLang="ko-KR" sz="105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50" dirty="0" smtClean="0">
                          <a:solidFill>
                            <a:sysClr val="windowText" lastClr="000000"/>
                          </a:solidFill>
                        </a:rPr>
                        <a:t>확인 버튼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33579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Explanation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2007747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000" dirty="0" smtClean="0"/>
                        <a:t>button(</a:t>
                      </a:r>
                      <a:r>
                        <a:rPr lang="ko-KR" altLang="en-US" sz="1000" dirty="0" smtClean="0"/>
                        <a:t>확인</a:t>
                      </a:r>
                      <a:r>
                        <a:rPr lang="en-US" altLang="ko-KR" sz="1000" dirty="0" smtClean="0"/>
                        <a:t>) : </a:t>
                      </a:r>
                      <a:r>
                        <a:rPr lang="ko-KR" altLang="en-US" sz="1000" spc="-150" dirty="0" smtClean="0"/>
                        <a:t>비밀번호  찾기 실행</a:t>
                      </a:r>
                      <a:endParaRPr lang="en-US" altLang="ko-KR" sz="1000" spc="-15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000" spc="-150" dirty="0" smtClean="0"/>
                        <a:t>-&gt;</a:t>
                      </a:r>
                      <a:r>
                        <a:rPr lang="ko-KR" altLang="en-US" sz="1000" spc="-150" dirty="0" smtClean="0"/>
                        <a:t>정보가 일치하면  </a:t>
                      </a:r>
                      <a:r>
                        <a:rPr lang="en-US" altLang="ko-KR" sz="1000" spc="-150" dirty="0" smtClean="0"/>
                        <a:t>DB</a:t>
                      </a:r>
                      <a:r>
                        <a:rPr lang="ko-KR" altLang="en-US" sz="1000" spc="-150" dirty="0" smtClean="0"/>
                        <a:t>에 저장된 회원의 </a:t>
                      </a:r>
                      <a:r>
                        <a:rPr lang="ko-KR" altLang="en-US" sz="1000" spc="-150" dirty="0" err="1" smtClean="0"/>
                        <a:t>이메일로</a:t>
                      </a:r>
                      <a:r>
                        <a:rPr lang="ko-KR" altLang="en-US" sz="1000" spc="-150" dirty="0" smtClean="0"/>
                        <a:t> 임시 비밀번호 전송</a:t>
                      </a:r>
                      <a:r>
                        <a:rPr lang="en-US" altLang="ko-KR" sz="1000" spc="0" dirty="0" smtClean="0"/>
                        <a:t>-&gt;</a:t>
                      </a:r>
                      <a:r>
                        <a:rPr lang="ko-KR" altLang="en-US" sz="1000" spc="-150" dirty="0" smtClean="0"/>
                        <a:t>정보가 일치하지 않으면 </a:t>
                      </a:r>
                      <a:endParaRPr lang="en-US" altLang="ko-KR" sz="1000" spc="-15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000" spc="-150" dirty="0" err="1" smtClean="0"/>
                        <a:t>경고창</a:t>
                      </a:r>
                      <a:r>
                        <a:rPr lang="ko-KR" altLang="en-US" sz="1000" spc="-150" dirty="0" smtClean="0"/>
                        <a:t> 출력</a:t>
                      </a:r>
                      <a:endParaRPr lang="en-US" altLang="ko-KR" sz="1000" spc="-150" dirty="0" smtClean="0"/>
                    </a:p>
                    <a:p>
                      <a:pPr algn="ctr" latinLnBrk="1"/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cxnSp>
        <p:nvCxnSpPr>
          <p:cNvPr id="33" name="직선 연결선 32"/>
          <p:cNvCxnSpPr/>
          <p:nvPr/>
        </p:nvCxnSpPr>
        <p:spPr>
          <a:xfrm flipH="1">
            <a:off x="6305744" y="3908875"/>
            <a:ext cx="2976569" cy="6624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3609898" y="2440305"/>
            <a:ext cx="1065801" cy="468052"/>
          </a:xfrm>
          <a:prstGeom prst="rect">
            <a:avLst/>
          </a:prstGeom>
          <a:solidFill>
            <a:schemeClr val="tx1"/>
          </a:solidFill>
          <a:ln w="12700">
            <a:solidFill>
              <a:srgbClr val="272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아이</a:t>
            </a:r>
            <a:r>
              <a:rPr lang="ko-KR" altLang="en-US" sz="1200" dirty="0">
                <a:solidFill>
                  <a:schemeClr val="bg1"/>
                </a:solidFill>
              </a:rPr>
              <a:t>디</a:t>
            </a:r>
            <a:endParaRPr lang="en-US" altLang="ko-KR" sz="1200" spc="-150" dirty="0">
              <a:solidFill>
                <a:schemeClr val="bg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609899" y="3022131"/>
            <a:ext cx="1065801" cy="468052"/>
          </a:xfrm>
          <a:prstGeom prst="rect">
            <a:avLst/>
          </a:prstGeom>
          <a:solidFill>
            <a:schemeClr val="tx1"/>
          </a:solidFill>
          <a:ln w="12700">
            <a:solidFill>
              <a:srgbClr val="272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 smtClean="0">
                <a:solidFill>
                  <a:schemeClr val="bg1"/>
                </a:solidFill>
              </a:rPr>
              <a:t>이</a:t>
            </a:r>
            <a:r>
              <a:rPr lang="ko-KR" altLang="en-US" sz="1200" spc="-150" dirty="0">
                <a:solidFill>
                  <a:schemeClr val="bg1"/>
                </a:solidFill>
              </a:rPr>
              <a:t>름</a:t>
            </a:r>
            <a:endParaRPr lang="en-US" altLang="ko-KR" sz="1200" spc="-150" dirty="0">
              <a:solidFill>
                <a:schemeClr val="bg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223087" y="4337302"/>
            <a:ext cx="1065801" cy="468052"/>
          </a:xfrm>
          <a:prstGeom prst="rect">
            <a:avLst/>
          </a:prstGeom>
          <a:solidFill>
            <a:schemeClr val="tx1"/>
          </a:solidFill>
          <a:ln w="12700">
            <a:solidFill>
              <a:srgbClr val="272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 smtClean="0">
                <a:solidFill>
                  <a:schemeClr val="bg1"/>
                </a:solidFill>
              </a:rPr>
              <a:t>확</a:t>
            </a:r>
            <a:r>
              <a:rPr lang="ko-KR" altLang="en-US" sz="1200" spc="-150" dirty="0">
                <a:solidFill>
                  <a:schemeClr val="bg1"/>
                </a:solidFill>
              </a:rPr>
              <a:t>인</a:t>
            </a:r>
            <a:endParaRPr lang="en-US" altLang="ko-KR" sz="1200" spc="-150" dirty="0">
              <a:solidFill>
                <a:schemeClr val="bg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816020" y="2440305"/>
            <a:ext cx="2756952" cy="468052"/>
          </a:xfrm>
          <a:prstGeom prst="rect">
            <a:avLst/>
          </a:prstGeom>
          <a:solidFill>
            <a:schemeClr val="tx1"/>
          </a:solidFill>
          <a:ln w="12700">
            <a:solidFill>
              <a:srgbClr val="272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spc="-150" dirty="0">
              <a:solidFill>
                <a:schemeClr val="bg1"/>
              </a:solidFill>
            </a:endParaRPr>
          </a:p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816020" y="3022131"/>
            <a:ext cx="2756952" cy="468052"/>
          </a:xfrm>
          <a:prstGeom prst="rect">
            <a:avLst/>
          </a:prstGeom>
          <a:solidFill>
            <a:schemeClr val="tx1"/>
          </a:solidFill>
          <a:ln w="12700">
            <a:solidFill>
              <a:srgbClr val="272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spc="-150" dirty="0">
              <a:solidFill>
                <a:schemeClr val="bg1"/>
              </a:solidFill>
            </a:endParaRPr>
          </a:p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05136" y="2489665"/>
            <a:ext cx="26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E94B2B"/>
                </a:solidFill>
              </a:rPr>
              <a:t>1</a:t>
            </a:r>
            <a:endParaRPr lang="ko-KR" altLang="en-US" b="1" dirty="0">
              <a:solidFill>
                <a:srgbClr val="E94B2B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05136" y="3071491"/>
            <a:ext cx="26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E94B2B"/>
                </a:solidFill>
              </a:rPr>
              <a:t>2</a:t>
            </a:r>
            <a:endParaRPr lang="ko-KR" altLang="en-US" b="1" dirty="0">
              <a:solidFill>
                <a:srgbClr val="E94B2B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27632" y="4386662"/>
            <a:ext cx="26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E94B2B"/>
                </a:solidFill>
              </a:rPr>
              <a:t>4</a:t>
            </a:r>
            <a:endParaRPr lang="ko-KR" altLang="en-US" b="1" dirty="0">
              <a:solidFill>
                <a:srgbClr val="E94B2B"/>
              </a:solidFill>
            </a:endParaRPr>
          </a:p>
        </p:txBody>
      </p:sp>
      <p:cxnSp>
        <p:nvCxnSpPr>
          <p:cNvPr id="44" name="직선 연결선 43"/>
          <p:cNvCxnSpPr/>
          <p:nvPr/>
        </p:nvCxnSpPr>
        <p:spPr>
          <a:xfrm flipH="1" flipV="1">
            <a:off x="8283224" y="2545103"/>
            <a:ext cx="999091" cy="23265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609897" y="3610296"/>
            <a:ext cx="1065801" cy="468052"/>
          </a:xfrm>
          <a:prstGeom prst="rect">
            <a:avLst/>
          </a:prstGeom>
          <a:solidFill>
            <a:schemeClr val="tx1"/>
          </a:solidFill>
          <a:ln w="12700">
            <a:solidFill>
              <a:srgbClr val="272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 smtClean="0">
                <a:solidFill>
                  <a:schemeClr val="bg1"/>
                </a:solidFill>
              </a:rPr>
              <a:t>휴대폰 번호</a:t>
            </a:r>
            <a:endParaRPr lang="en-US" altLang="ko-KR" sz="1200" spc="-150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809440" y="3606597"/>
            <a:ext cx="2756952" cy="468052"/>
          </a:xfrm>
          <a:prstGeom prst="rect">
            <a:avLst/>
          </a:prstGeom>
          <a:solidFill>
            <a:schemeClr val="tx1"/>
          </a:solidFill>
          <a:ln w="12700">
            <a:solidFill>
              <a:srgbClr val="272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spc="-150" dirty="0">
              <a:solidFill>
                <a:schemeClr val="bg1"/>
              </a:solidFill>
            </a:endParaRPr>
          </a:p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05136" y="3655957"/>
            <a:ext cx="26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E94B2B"/>
                </a:solidFill>
              </a:rPr>
              <a:t>3</a:t>
            </a:r>
            <a:endParaRPr lang="ko-KR" altLang="en-US" b="1" dirty="0">
              <a:solidFill>
                <a:srgbClr val="E94B2B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H="1">
            <a:off x="8754434" y="4386662"/>
            <a:ext cx="527880" cy="7332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7217333" y="1637315"/>
            <a:ext cx="2049612" cy="907788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       입력하신 정보가</a:t>
            </a:r>
            <a:endParaRPr lang="en-US" altLang="ko-KR" sz="1050" dirty="0"/>
          </a:p>
          <a:p>
            <a:pPr algn="ctr"/>
            <a:r>
              <a:rPr lang="ko-KR" altLang="en-US" sz="1050" dirty="0" smtClean="0"/>
              <a:t>        일치하지 않습니다</a:t>
            </a:r>
            <a:r>
              <a:rPr lang="en-US" altLang="ko-KR" sz="1050" dirty="0" smtClean="0"/>
              <a:t>.</a:t>
            </a:r>
          </a:p>
          <a:p>
            <a:pPr algn="ctr"/>
            <a:endParaRPr lang="ko-KR" altLang="en-US" sz="1050" dirty="0"/>
          </a:p>
        </p:txBody>
      </p:sp>
      <p:sp>
        <p:nvSpPr>
          <p:cNvPr id="29" name="직사각형 28"/>
          <p:cNvSpPr/>
          <p:nvPr/>
        </p:nvSpPr>
        <p:spPr>
          <a:xfrm>
            <a:off x="8036089" y="2279255"/>
            <a:ext cx="494271" cy="222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확인</a:t>
            </a:r>
            <a:endParaRPr lang="ko-KR" altLang="en-US" sz="1050" dirty="0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033" y="1879057"/>
            <a:ext cx="325348" cy="279638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6763638" y="4657149"/>
            <a:ext cx="1990796" cy="925601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50" dirty="0"/>
          </a:p>
          <a:p>
            <a:pPr algn="ctr"/>
            <a:r>
              <a:rPr lang="ko-KR" altLang="en-US" sz="1050" dirty="0" smtClean="0"/>
              <a:t>회원님의 메일주소로</a:t>
            </a:r>
            <a:endParaRPr lang="en-US" altLang="ko-KR" sz="1050" dirty="0" smtClean="0"/>
          </a:p>
          <a:p>
            <a:pPr algn="ctr"/>
            <a:r>
              <a:rPr lang="ko-KR" altLang="en-US" sz="1050" dirty="0" smtClean="0"/>
              <a:t>임시 비밀번호 발송 했습니다</a:t>
            </a:r>
            <a:r>
              <a:rPr lang="en-US" altLang="ko-KR" sz="1050" dirty="0" smtClean="0"/>
              <a:t>.</a:t>
            </a:r>
          </a:p>
          <a:p>
            <a:pPr algn="ctr"/>
            <a:endParaRPr lang="en-US" altLang="ko-KR" sz="1050" dirty="0"/>
          </a:p>
          <a:p>
            <a:pPr algn="ctr"/>
            <a:endParaRPr lang="ko-KR" altLang="en-US" sz="1050" dirty="0"/>
          </a:p>
        </p:txBody>
      </p:sp>
      <p:sp>
        <p:nvSpPr>
          <p:cNvPr id="34" name="직사각형 33"/>
          <p:cNvSpPr/>
          <p:nvPr/>
        </p:nvSpPr>
        <p:spPr>
          <a:xfrm>
            <a:off x="7558556" y="5297177"/>
            <a:ext cx="494271" cy="222422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확인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34003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21854" y="606734"/>
            <a:ext cx="2195787" cy="3637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38100" dir="5400000" sx="92000" sy="9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E94B2B"/>
                </a:solidFill>
              </a:rPr>
              <a:t>로그아웃</a:t>
            </a:r>
            <a:endParaRPr lang="en-US" altLang="ko-KR" sz="1400" dirty="0">
              <a:solidFill>
                <a:srgbClr val="E94B2B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570569"/>
              </p:ext>
            </p:extLst>
          </p:nvPr>
        </p:nvGraphicFramePr>
        <p:xfrm>
          <a:off x="1021851" y="1201380"/>
          <a:ext cx="10107468" cy="483656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95133"/>
                <a:gridCol w="1995133"/>
                <a:gridCol w="1995133"/>
                <a:gridCol w="2285031"/>
                <a:gridCol w="1837038"/>
              </a:tblGrid>
              <a:tr h="436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File 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err="1" smtClean="0">
                          <a:solidFill>
                            <a:sysClr val="windowText" lastClr="000000"/>
                          </a:solidFill>
                        </a:rPr>
                        <a:t>main.jsp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Actor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</a:rPr>
                        <a:t>사용자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Form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0132">
                <a:tc rowSpan="3" gridSpan="4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</a:rPr>
                        <a:t>타이틀 로고</a:t>
                      </a:r>
                      <a:endParaRPr lang="en-US" altLang="ko-KR" sz="12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</a:rPr>
                        <a:t>상단 메뉴</a:t>
                      </a:r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</a:rPr>
                        <a:t>홈페이지 틀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33708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Explanation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2286682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aseline="0" dirty="0" smtClean="0">
                          <a:solidFill>
                            <a:sysClr val="windowText" lastClr="000000"/>
                          </a:solidFill>
                        </a:rPr>
                        <a:t>-&gt;</a:t>
                      </a:r>
                      <a:r>
                        <a:rPr lang="ko-KR" altLang="en-US" sz="1200" baseline="0" dirty="0" smtClean="0">
                          <a:solidFill>
                            <a:sysClr val="windowText" lastClr="000000"/>
                          </a:solidFill>
                        </a:rPr>
                        <a:t>로그아웃 버튼을 누르면 별도의 팝업 창 없이 바로 로그아웃이 된다</a:t>
                      </a:r>
                      <a:r>
                        <a:rPr lang="en-US" altLang="ko-KR" sz="1200" baseline="0" dirty="0" smtClean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pSp>
        <p:nvGrpSpPr>
          <p:cNvPr id="20" name="그룹 19"/>
          <p:cNvGrpSpPr/>
          <p:nvPr/>
        </p:nvGrpSpPr>
        <p:grpSpPr>
          <a:xfrm>
            <a:off x="1663700" y="1776114"/>
            <a:ext cx="6972300" cy="660232"/>
            <a:chOff x="1663700" y="1900366"/>
            <a:chExt cx="6972300" cy="660232"/>
          </a:xfrm>
        </p:grpSpPr>
        <p:sp>
          <p:nvSpPr>
            <p:cNvPr id="21" name="직사각형 20"/>
            <p:cNvSpPr/>
            <p:nvPr/>
          </p:nvSpPr>
          <p:spPr>
            <a:xfrm>
              <a:off x="1663700" y="1905000"/>
              <a:ext cx="6972300" cy="6477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06813" y="1951335"/>
              <a:ext cx="8258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HY동녘M" panose="02030600000101010101" pitchFamily="18" charset="-127"/>
                  <a:ea typeface="HY동녘M" panose="02030600000101010101" pitchFamily="18" charset="-127"/>
                </a:rPr>
                <a:t>Thor</a:t>
              </a:r>
              <a:endParaRPr lang="ko-KR" altLang="en-US" sz="2400" dirty="0">
                <a:latin typeface="HY동녘M" panose="02030600000101010101" pitchFamily="18" charset="-127"/>
                <a:ea typeface="HY동녘M" panose="02030600000101010101" pitchFamily="18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407646" y="1900366"/>
              <a:ext cx="8771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smtClean="0"/>
                <a:t>상담</a:t>
              </a:r>
              <a:endParaRPr lang="en-US" altLang="ko-KR" b="1" dirty="0" smtClean="0"/>
            </a:p>
            <a:p>
              <a:pPr algn="ctr"/>
              <a:r>
                <a:rPr lang="ko-KR" altLang="en-US" b="1" dirty="0" smtClean="0"/>
                <a:t>게시판</a:t>
              </a:r>
              <a:endParaRPr lang="ko-KR" altLang="en-US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521033" y="1914267"/>
              <a:ext cx="877163" cy="646331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smtClean="0"/>
                <a:t>충전소</a:t>
              </a:r>
              <a:endParaRPr lang="en-US" altLang="ko-KR" b="1" dirty="0" smtClean="0"/>
            </a:p>
            <a:p>
              <a:pPr algn="ctr"/>
              <a:r>
                <a:rPr lang="ko-KR" altLang="en-US" b="1" dirty="0" smtClean="0"/>
                <a:t>지</a:t>
              </a:r>
              <a:r>
                <a:rPr lang="ko-KR" altLang="en-US" b="1" dirty="0"/>
                <a:t>도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29746" y="1914267"/>
              <a:ext cx="7473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smtClean="0"/>
                <a:t>연장</a:t>
              </a:r>
              <a:r>
                <a:rPr lang="en-US" altLang="ko-KR" b="1" dirty="0" smtClean="0"/>
                <a:t>/</a:t>
              </a:r>
            </a:p>
            <a:p>
              <a:pPr algn="ctr"/>
              <a:r>
                <a:rPr lang="ko-KR" altLang="en-US" b="1" dirty="0" smtClean="0"/>
                <a:t>취</a:t>
              </a:r>
              <a:r>
                <a:rPr lang="ko-KR" altLang="en-US" b="1" dirty="0"/>
                <a:t>소</a:t>
              </a:r>
              <a:endParaRPr lang="en-US" altLang="ko-KR" b="1" dirty="0" smtClean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554815" y="206666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대여</a:t>
              </a:r>
              <a:endParaRPr lang="ko-KR" altLang="en-US" b="1" dirty="0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4406837" y="4826000"/>
            <a:ext cx="1536763" cy="520700"/>
          </a:xfrm>
          <a:prstGeom prst="rect">
            <a:avLst/>
          </a:prstGeom>
          <a:solidFill>
            <a:srgbClr val="F8ED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C:\Users\USER\Desktop\kaka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938" y="4864100"/>
            <a:ext cx="482600" cy="48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38638" y="4826000"/>
            <a:ext cx="1244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chemeClr val="bg1"/>
                </a:solidFill>
              </a:rPr>
              <a:t>카카오톡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 문의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ID: thor031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406838" y="5391150"/>
            <a:ext cx="1536762" cy="5207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 descr="C:\Users\USER\Desktop\cal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38" y="5403790"/>
            <a:ext cx="446276" cy="44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4800044" y="5403790"/>
            <a:ext cx="118116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전화 문의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r>
              <a:rPr lang="en-US" altLang="ko-KR" sz="1100" dirty="0" smtClean="0">
                <a:solidFill>
                  <a:schemeClr val="bg1"/>
                </a:solidFill>
              </a:rPr>
              <a:t>010-1111-1111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816099" y="4848225"/>
            <a:ext cx="2379913" cy="10858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691"/>
          <a:stretch/>
        </p:blipFill>
        <p:spPr>
          <a:xfrm>
            <a:off x="1816099" y="4925877"/>
            <a:ext cx="998286" cy="8416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14385" y="4914096"/>
            <a:ext cx="13816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Thor</a:t>
            </a:r>
            <a:r>
              <a:rPr lang="ko-KR" altLang="en-US" sz="1400" b="1" dirty="0" smtClean="0"/>
              <a:t> 렌터카</a:t>
            </a:r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합리적인 가격</a:t>
            </a:r>
            <a:r>
              <a:rPr lang="en-US" altLang="ko-KR" sz="1100" dirty="0" smtClean="0"/>
              <a:t>!</a:t>
            </a:r>
          </a:p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최상의 서비스</a:t>
            </a:r>
            <a:r>
              <a:rPr lang="en-US" altLang="ko-KR" sz="1100" dirty="0" smtClean="0"/>
              <a:t>!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6162133" y="4848225"/>
            <a:ext cx="2379913" cy="1085850"/>
          </a:xfrm>
          <a:prstGeom prst="rect">
            <a:avLst/>
          </a:prstGeom>
          <a:solidFill>
            <a:srgbClr val="745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 rotWithShape="1"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691"/>
          <a:stretch/>
        </p:blipFill>
        <p:spPr>
          <a:xfrm>
            <a:off x="6142643" y="4925877"/>
            <a:ext cx="998286" cy="84164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117054" y="5056832"/>
            <a:ext cx="1518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렌터카 </a:t>
            </a:r>
            <a:endParaRPr lang="en-US" altLang="ko-KR" b="1" dirty="0" smtClean="0"/>
          </a:p>
          <a:p>
            <a:r>
              <a:rPr lang="ko-KR" altLang="en-US" b="1" dirty="0" smtClean="0"/>
              <a:t>사용 내역</a:t>
            </a:r>
            <a:endParaRPr lang="ko-KR" altLang="en-US" b="1" dirty="0"/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814" y="2726298"/>
            <a:ext cx="2069385" cy="1101880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175" y="2709686"/>
            <a:ext cx="1680793" cy="1118492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623" y="2598042"/>
            <a:ext cx="2271260" cy="1558872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624" y="3836805"/>
            <a:ext cx="2214475" cy="442895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552" y="3962335"/>
            <a:ext cx="664037" cy="191833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76" t="7170" r="16616" b="35492"/>
          <a:stretch/>
        </p:blipFill>
        <p:spPr>
          <a:xfrm>
            <a:off x="7140929" y="3897781"/>
            <a:ext cx="516857" cy="269371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1894564" y="4495800"/>
            <a:ext cx="6510572" cy="0"/>
          </a:xfrm>
          <a:prstGeom prst="line">
            <a:avLst/>
          </a:prstGeom>
          <a:ln w="38100">
            <a:solidFill>
              <a:srgbClr val="272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549921" y="1850082"/>
            <a:ext cx="800219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로그아</a:t>
            </a:r>
            <a:r>
              <a:rPr lang="ko-KR" altLang="en-US" sz="1200" dirty="0">
                <a:solidFill>
                  <a:schemeClr val="bg1"/>
                </a:solidFill>
              </a:rPr>
              <a:t>웃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549921" y="2099280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마이 페이지</a:t>
            </a:r>
            <a:endParaRPr lang="ko-KR" altLang="en-US" sz="1200" dirty="0"/>
          </a:p>
        </p:txBody>
      </p:sp>
      <p:cxnSp>
        <p:nvCxnSpPr>
          <p:cNvPr id="33" name="직선 연결선 32"/>
          <p:cNvCxnSpPr/>
          <p:nvPr/>
        </p:nvCxnSpPr>
        <p:spPr>
          <a:xfrm>
            <a:off x="3350140" y="1988581"/>
            <a:ext cx="5958960" cy="19143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345984" y="1839783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40328" y="1927313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455018" y="255413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253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0" y="0"/>
            <a:ext cx="11772900" cy="6381750"/>
            <a:chOff x="0" y="0"/>
            <a:chExt cx="11772900" cy="6381750"/>
          </a:xfrm>
        </p:grpSpPr>
        <p:sp>
          <p:nvSpPr>
            <p:cNvPr id="5" name="직각 삼각형 4"/>
            <p:cNvSpPr/>
            <p:nvPr/>
          </p:nvSpPr>
          <p:spPr>
            <a:xfrm flipV="1">
              <a:off x="0" y="0"/>
              <a:ext cx="3644900" cy="3111500"/>
            </a:xfrm>
            <a:prstGeom prst="rtTriangle">
              <a:avLst/>
            </a:prstGeom>
            <a:solidFill>
              <a:srgbClr val="E94B2B"/>
            </a:solidFill>
            <a:ln>
              <a:noFill/>
            </a:ln>
            <a:effectLst>
              <a:outerShdw blurRad="292100" dist="241300" dir="2700000" sx="95000" sy="95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61950" y="342900"/>
              <a:ext cx="11410950" cy="603885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419100" dist="736600" dir="5400000" sx="93000" sy="93000" algn="t" rotWithShape="0">
                <a:prstClr val="black">
                  <a:alpha val="6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5446588" y="2650569"/>
            <a:ext cx="25495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i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Part 3.</a:t>
            </a:r>
          </a:p>
          <a:p>
            <a:pPr>
              <a:lnSpc>
                <a:spcPct val="150000"/>
              </a:lnSpc>
            </a:pPr>
            <a:r>
              <a:rPr lang="en-US" altLang="ko-KR" sz="2800" b="1" i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altLang="ko-KR" sz="2800" b="1" i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 </a:t>
            </a:r>
            <a:r>
              <a:rPr lang="ko-KR" altLang="en-US" sz="2800" i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관리자</a:t>
            </a:r>
            <a:endParaRPr lang="en-US" altLang="ko-KR" sz="2800" i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691"/>
          <a:stretch/>
        </p:blipFill>
        <p:spPr>
          <a:xfrm>
            <a:off x="3899755" y="2649386"/>
            <a:ext cx="1378593" cy="1162280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3929975" y="2606403"/>
            <a:ext cx="1264954" cy="136024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65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1772900" cy="6381750"/>
            <a:chOff x="0" y="0"/>
            <a:chExt cx="11772900" cy="6381750"/>
          </a:xfrm>
        </p:grpSpPr>
        <p:sp>
          <p:nvSpPr>
            <p:cNvPr id="5" name="직각 삼각형 4"/>
            <p:cNvSpPr/>
            <p:nvPr/>
          </p:nvSpPr>
          <p:spPr>
            <a:xfrm flipV="1">
              <a:off x="0" y="0"/>
              <a:ext cx="3644900" cy="3111500"/>
            </a:xfrm>
            <a:prstGeom prst="rtTriangle">
              <a:avLst/>
            </a:prstGeom>
            <a:solidFill>
              <a:srgbClr val="E94B2B"/>
            </a:solidFill>
            <a:ln>
              <a:noFill/>
            </a:ln>
            <a:effectLst>
              <a:outerShdw blurRad="292100" dist="241300" dir="2700000" sx="95000" sy="95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61950" y="342900"/>
              <a:ext cx="11410950" cy="603885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419100" dist="736600" dir="5400000" sx="93000" sy="93000" algn="t" rotWithShape="0">
                <a:prstClr val="black">
                  <a:alpha val="6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021854" y="606734"/>
            <a:ext cx="2195787" cy="3637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38100" dir="5400000" sx="92000" sy="9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E94B2B"/>
                </a:solidFill>
              </a:rPr>
              <a:t>렌터카 관리</a:t>
            </a:r>
            <a:endParaRPr lang="en-US" altLang="ko-KR" sz="1400" dirty="0">
              <a:solidFill>
                <a:srgbClr val="E94B2B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058747"/>
              </p:ext>
            </p:extLst>
          </p:nvPr>
        </p:nvGraphicFramePr>
        <p:xfrm>
          <a:off x="1021851" y="1201379"/>
          <a:ext cx="10107468" cy="49461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95133"/>
                <a:gridCol w="1995133"/>
                <a:gridCol w="1995133"/>
                <a:gridCol w="2285031"/>
                <a:gridCol w="1837038"/>
              </a:tblGrid>
              <a:tr h="4359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File 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err="1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rentManagerList.jsp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Actor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</a:rPr>
                        <a:t>관리자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Form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9631">
                <a:tc rowSpan="3" gridSpan="4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just" latinLnBrk="1">
                        <a:buAutoNum type="arabicPeriod"/>
                      </a:pPr>
                      <a:r>
                        <a:rPr lang="ko-KR" altLang="en-US" sz="1050" baseline="0" dirty="0" smtClean="0">
                          <a:solidFill>
                            <a:sysClr val="windowText" lastClr="000000"/>
                          </a:solidFill>
                        </a:rPr>
                        <a:t>관리자 페이지 로고</a:t>
                      </a:r>
                      <a:endParaRPr lang="en-US" altLang="ko-KR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just" latinLnBrk="1">
                        <a:buAutoNum type="arabicPeriod"/>
                      </a:pPr>
                      <a:r>
                        <a:rPr lang="ko-KR" altLang="en-US" sz="1050" baseline="0" dirty="0" smtClean="0">
                          <a:solidFill>
                            <a:sysClr val="windowText" lastClr="000000"/>
                          </a:solidFill>
                        </a:rPr>
                        <a:t>메뉴</a:t>
                      </a:r>
                      <a:endParaRPr lang="en-US" altLang="ko-KR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just" latinLnBrk="1">
                        <a:buAutoNum type="arabicPeriod"/>
                      </a:pPr>
                      <a:r>
                        <a:rPr lang="ko-KR" altLang="en-US" sz="1050" baseline="0" dirty="0" smtClean="0">
                          <a:solidFill>
                            <a:sysClr val="windowText" lastClr="000000"/>
                          </a:solidFill>
                        </a:rPr>
                        <a:t>메뉴 타이틀</a:t>
                      </a:r>
                      <a:endParaRPr lang="en-US" altLang="ko-KR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just" latinLnBrk="1">
                        <a:buAutoNum type="arabicPeriod"/>
                      </a:pPr>
                      <a:r>
                        <a:rPr lang="ko-KR" altLang="en-US" sz="1050" baseline="0" dirty="0" smtClean="0">
                          <a:solidFill>
                            <a:sysClr val="windowText" lastClr="000000"/>
                          </a:solidFill>
                        </a:rPr>
                        <a:t>렌터카 선택 라디오</a:t>
                      </a:r>
                      <a:endParaRPr lang="en-US" altLang="ko-KR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just" latinLnBrk="1">
                        <a:buAutoNum type="arabicPeriod"/>
                      </a:pPr>
                      <a:r>
                        <a:rPr lang="ko-KR" altLang="en-US" sz="1050" baseline="0" dirty="0" smtClean="0">
                          <a:solidFill>
                            <a:sysClr val="windowText" lastClr="000000"/>
                          </a:solidFill>
                        </a:rPr>
                        <a:t>렌터카 차종</a:t>
                      </a:r>
                      <a:r>
                        <a:rPr lang="en-US" altLang="ko-KR" sz="1050" baseline="0" dirty="0" smtClean="0">
                          <a:solidFill>
                            <a:sysClr val="windowText" lastClr="000000"/>
                          </a:solidFill>
                        </a:rPr>
                        <a:t>/</a:t>
                      </a:r>
                      <a:r>
                        <a:rPr lang="ko-KR" altLang="en-US" sz="1050" baseline="0" dirty="0" smtClean="0">
                          <a:solidFill>
                            <a:sysClr val="windowText" lastClr="000000"/>
                          </a:solidFill>
                        </a:rPr>
                        <a:t>로고</a:t>
                      </a:r>
                      <a:endParaRPr lang="en-US" altLang="ko-KR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just" latinLnBrk="1">
                        <a:buAutoNum type="arabicPeriod"/>
                      </a:pPr>
                      <a:r>
                        <a:rPr lang="ko-KR" altLang="en-US" sz="1050" baseline="0" dirty="0" smtClean="0">
                          <a:solidFill>
                            <a:sysClr val="windowText" lastClr="000000"/>
                          </a:solidFill>
                        </a:rPr>
                        <a:t>시간 별 대여료</a:t>
                      </a:r>
                      <a:endParaRPr lang="en-US" altLang="ko-KR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just" latinLnBrk="1">
                        <a:buAutoNum type="arabicPeriod"/>
                      </a:pPr>
                      <a:r>
                        <a:rPr lang="ko-KR" altLang="en-US" sz="1050" baseline="0" dirty="0" smtClean="0">
                          <a:solidFill>
                            <a:sysClr val="windowText" lastClr="000000"/>
                          </a:solidFill>
                        </a:rPr>
                        <a:t>등록일자</a:t>
                      </a:r>
                      <a:endParaRPr lang="en-US" altLang="ko-KR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just" latinLnBrk="1">
                        <a:buAutoNum type="arabicPeriod"/>
                      </a:pPr>
                      <a:r>
                        <a:rPr lang="ko-KR" altLang="en-US" sz="1050" baseline="0" dirty="0" smtClean="0">
                          <a:solidFill>
                            <a:sysClr val="windowText" lastClr="000000"/>
                          </a:solidFill>
                        </a:rPr>
                        <a:t>등록 버튼</a:t>
                      </a:r>
                      <a:endParaRPr lang="en-US" altLang="ko-KR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just" latinLnBrk="1">
                        <a:buAutoNum type="arabicPeriod"/>
                      </a:pPr>
                      <a:r>
                        <a:rPr lang="ko-KR" altLang="en-US" sz="1050" baseline="0" dirty="0" smtClean="0">
                          <a:solidFill>
                            <a:sysClr val="windowText" lastClr="000000"/>
                          </a:solidFill>
                        </a:rPr>
                        <a:t>수정 버튼</a:t>
                      </a:r>
                      <a:endParaRPr lang="en-US" altLang="ko-KR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just" latinLnBrk="1">
                        <a:buAutoNum type="arabicPeriod"/>
                      </a:pPr>
                      <a:r>
                        <a:rPr lang="ko-KR" altLang="en-US" sz="1050" baseline="0" dirty="0" smtClean="0">
                          <a:solidFill>
                            <a:sysClr val="windowText" lastClr="000000"/>
                          </a:solidFill>
                        </a:rPr>
                        <a:t>삭제 버튼</a:t>
                      </a:r>
                      <a:endParaRPr lang="en-US" altLang="ko-KR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just" latinLnBrk="1">
                        <a:buAutoNum type="arabicPeriod"/>
                      </a:pP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33579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Explanation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2007747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radio : 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렌터카 개별 선택</a:t>
                      </a:r>
                      <a:endParaRPr lang="en-US" altLang="ko-KR" sz="10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just" latinLnBrk="1"/>
                      <a:endParaRPr lang="en-US" altLang="ko-KR" sz="10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just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text, </a:t>
                      </a:r>
                      <a:r>
                        <a:rPr lang="en-US" altLang="ko-KR" sz="1000" dirty="0" err="1" smtClean="0">
                          <a:solidFill>
                            <a:sysClr val="windowText" lastClr="000000"/>
                          </a:solidFill>
                        </a:rPr>
                        <a:t>img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 : 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차종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로고</a:t>
                      </a:r>
                      <a:endParaRPr lang="en-US" altLang="ko-KR" sz="10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just" latinLnBrk="1"/>
                      <a:endParaRPr lang="en-US" altLang="ko-KR" sz="10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just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text : 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대여료</a:t>
                      </a:r>
                      <a:endParaRPr lang="en-US" altLang="ko-KR" sz="10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just" latinLnBrk="1"/>
                      <a:endParaRPr lang="en-US" altLang="ko-KR" sz="10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just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text : 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등록일자</a:t>
                      </a:r>
                      <a:endParaRPr lang="en-US" altLang="ko-KR" sz="10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just" latinLnBrk="1"/>
                      <a:endParaRPr lang="en-US" altLang="ko-KR" sz="10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just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button(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등록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) : 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등록 페이지로 이동</a:t>
                      </a:r>
                      <a:endParaRPr lang="en-US" altLang="ko-KR" sz="10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just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button(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수정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) : 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수정 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페이지로 이동</a:t>
                      </a:r>
                      <a:endParaRPr lang="en-US" altLang="ko-KR" sz="10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just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button(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삭제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) : 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재확인 팝업 출력</a:t>
                      </a:r>
                      <a:endParaRPr lang="en-US" altLang="ko-KR" sz="10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900" y="3233223"/>
            <a:ext cx="870570" cy="46355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900" y="3972003"/>
            <a:ext cx="870570" cy="57932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900" y="4746501"/>
            <a:ext cx="870570" cy="59751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597308" y="491829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 smtClean="0">
                <a:solidFill>
                  <a:schemeClr val="bg1"/>
                </a:solidFill>
              </a:rPr>
              <a:t>아이오닉</a:t>
            </a:r>
            <a:endParaRPr lang="en-US" altLang="ko-KR" sz="1050" dirty="0" smtClean="0">
              <a:solidFill>
                <a:schemeClr val="bg1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76" t="7170" r="16616" b="35492"/>
          <a:stretch/>
        </p:blipFill>
        <p:spPr>
          <a:xfrm>
            <a:off x="5268696" y="4961407"/>
            <a:ext cx="288324" cy="15026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597848" y="4170064"/>
            <a:ext cx="9733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 smtClean="0">
                <a:solidFill>
                  <a:schemeClr val="bg1"/>
                </a:solidFill>
              </a:rPr>
              <a:t>유니티</a:t>
            </a:r>
            <a:r>
              <a:rPr lang="ko-KR" altLang="en-US" sz="1050" dirty="0" smtClean="0">
                <a:solidFill>
                  <a:schemeClr val="bg1"/>
                </a:solidFill>
              </a:rPr>
              <a:t> 원 </a:t>
            </a:r>
            <a:r>
              <a:rPr lang="en-US" altLang="ko-KR" sz="1050" dirty="0" smtClean="0">
                <a:solidFill>
                  <a:schemeClr val="bg1"/>
                </a:solidFill>
              </a:rPr>
              <a:t>EV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673" y="4260115"/>
            <a:ext cx="288325" cy="8329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597308" y="3355627"/>
            <a:ext cx="5709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 smtClean="0">
                <a:solidFill>
                  <a:schemeClr val="bg1"/>
                </a:solidFill>
              </a:rPr>
              <a:t>콴트</a:t>
            </a:r>
            <a:r>
              <a:rPr lang="ko-KR" altLang="en-US" sz="1050" dirty="0" smtClean="0">
                <a:solidFill>
                  <a:schemeClr val="bg1"/>
                </a:solidFill>
              </a:rPr>
              <a:t> </a:t>
            </a:r>
            <a:r>
              <a:rPr lang="en-US" altLang="ko-KR" sz="1050" dirty="0" smtClean="0">
                <a:solidFill>
                  <a:schemeClr val="bg1"/>
                </a:solidFill>
              </a:rPr>
              <a:t>E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147" y="3392271"/>
            <a:ext cx="926760" cy="185352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8509694" y="3352371"/>
            <a:ext cx="115330" cy="19006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8530289" y="3972003"/>
            <a:ext cx="74140" cy="3961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이등변 삼각형 43"/>
          <p:cNvSpPr/>
          <p:nvPr/>
        </p:nvSpPr>
        <p:spPr>
          <a:xfrm>
            <a:off x="8534415" y="3392271"/>
            <a:ext cx="74141" cy="90314"/>
          </a:xfrm>
          <a:prstGeom prst="triangl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순서도: 병합 44"/>
          <p:cNvSpPr/>
          <p:nvPr/>
        </p:nvSpPr>
        <p:spPr>
          <a:xfrm>
            <a:off x="8513874" y="5145528"/>
            <a:ext cx="115221" cy="82379"/>
          </a:xfrm>
          <a:prstGeom prst="flowChartMerg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096343" y="2852272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/>
                </a:solidFill>
              </a:rPr>
              <a:t>차종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413038" y="2852272"/>
            <a:ext cx="6420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/>
                </a:solidFill>
              </a:rPr>
              <a:t>대여료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344625" y="3352371"/>
            <a:ext cx="7425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1"/>
                </a:solidFill>
              </a:rPr>
              <a:t>\6,300/h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378831" y="4175730"/>
            <a:ext cx="7425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1"/>
                </a:solidFill>
              </a:rPr>
              <a:t>\4,500/h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378831" y="4909582"/>
            <a:ext cx="7425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1"/>
                </a:solidFill>
              </a:rPr>
              <a:t>\5,500/h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931773" y="5436971"/>
            <a:ext cx="494271" cy="222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수정</a:t>
            </a:r>
            <a:endParaRPr lang="ko-KR" altLang="en-US" sz="1050" dirty="0"/>
          </a:p>
        </p:txBody>
      </p:sp>
      <p:sp>
        <p:nvSpPr>
          <p:cNvPr id="59" name="TextBox 58"/>
          <p:cNvSpPr txBox="1"/>
          <p:nvPr/>
        </p:nvSpPr>
        <p:spPr>
          <a:xfrm>
            <a:off x="3343699" y="2374047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렌터카 관리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3364287" y="2773404"/>
            <a:ext cx="22782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482050" y="1901475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732223" y="1888379"/>
            <a:ext cx="1611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00B0F0"/>
                </a:solidFill>
              </a:rPr>
              <a:t>THOR</a:t>
            </a:r>
            <a:r>
              <a:rPr lang="en-US" altLang="ko-KR" sz="1100" dirty="0" smtClean="0">
                <a:solidFill>
                  <a:schemeClr val="bg1"/>
                </a:solidFill>
              </a:rPr>
              <a:t> admin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055596" y="2389435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3</a:t>
            </a:r>
            <a:endParaRPr lang="en-US" altLang="ko-KR" sz="1400" b="1" dirty="0" smtClean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054837" y="3294063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700577" y="5390156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9</a:t>
            </a:r>
            <a:endParaRPr lang="en-US" altLang="ko-KR" sz="1400" b="1" dirty="0" smtClean="0">
              <a:solidFill>
                <a:srgbClr val="FF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578444" y="5436971"/>
            <a:ext cx="494271" cy="222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삭제</a:t>
            </a:r>
            <a:endParaRPr lang="ko-KR" altLang="en-US" sz="1050" dirty="0"/>
          </a:p>
        </p:txBody>
      </p:sp>
      <p:sp>
        <p:nvSpPr>
          <p:cNvPr id="64" name="직사각형 63"/>
          <p:cNvSpPr/>
          <p:nvPr/>
        </p:nvSpPr>
        <p:spPr>
          <a:xfrm>
            <a:off x="6284833" y="5432833"/>
            <a:ext cx="494271" cy="222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등록</a:t>
            </a:r>
            <a:endParaRPr lang="ko-KR" altLang="en-US" sz="1050" dirty="0"/>
          </a:p>
        </p:txBody>
      </p:sp>
      <p:sp>
        <p:nvSpPr>
          <p:cNvPr id="65" name="TextBox 64"/>
          <p:cNvSpPr txBox="1"/>
          <p:nvPr/>
        </p:nvSpPr>
        <p:spPr>
          <a:xfrm>
            <a:off x="5995971" y="5394293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8</a:t>
            </a:r>
            <a:endParaRPr lang="en-US" altLang="ko-KR" sz="1400" b="1" dirty="0" smtClean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420153" y="2852272"/>
            <a:ext cx="8423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>
                <a:solidFill>
                  <a:schemeClr val="bg1"/>
                </a:solidFill>
              </a:rPr>
              <a:t>등록일자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351740" y="3352371"/>
            <a:ext cx="8835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1"/>
                </a:solidFill>
              </a:rPr>
              <a:t>2018-07-10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351739" y="4175730"/>
            <a:ext cx="8835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1"/>
                </a:solidFill>
              </a:rPr>
              <a:t>2018-06-30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351740" y="4909582"/>
            <a:ext cx="8835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1"/>
                </a:solidFill>
              </a:rPr>
              <a:t>2018-03-23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106445" y="332544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147767" y="3328696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" name="타원 3"/>
          <p:cNvSpPr/>
          <p:nvPr/>
        </p:nvSpPr>
        <p:spPr>
          <a:xfrm>
            <a:off x="3382120" y="3377926"/>
            <a:ext cx="148281" cy="1400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3382119" y="4197659"/>
            <a:ext cx="148281" cy="1400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/>
          <p:cNvSpPr/>
          <p:nvPr/>
        </p:nvSpPr>
        <p:spPr>
          <a:xfrm>
            <a:off x="3382120" y="4966515"/>
            <a:ext cx="148281" cy="1400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4413061" y="3325439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51740" y="5394293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10</a:t>
            </a:r>
          </a:p>
        </p:txBody>
      </p:sp>
      <p:cxnSp>
        <p:nvCxnSpPr>
          <p:cNvPr id="9" name="직선 연결선 8"/>
          <p:cNvCxnSpPr>
            <a:stCxn id="4" idx="6"/>
          </p:cNvCxnSpPr>
          <p:nvPr/>
        </p:nvCxnSpPr>
        <p:spPr>
          <a:xfrm>
            <a:off x="3530401" y="3447951"/>
            <a:ext cx="5811307" cy="6050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6067425" y="3534450"/>
            <a:ext cx="3274283" cy="8089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7089324" y="4297022"/>
            <a:ext cx="2252384" cy="3655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8235315" y="4343409"/>
            <a:ext cx="1106393" cy="6179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 flipV="1">
            <a:off x="6779104" y="5253006"/>
            <a:ext cx="2562604" cy="1839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 flipV="1">
            <a:off x="7426044" y="5555032"/>
            <a:ext cx="1915664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8072715" y="5655256"/>
            <a:ext cx="1268993" cy="2018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301578" y="5163498"/>
            <a:ext cx="2042121" cy="9077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     정말 삭제하시겠습니까</a:t>
            </a:r>
            <a:r>
              <a:rPr lang="en-US" altLang="ko-KR" sz="1050" dirty="0" smtClean="0"/>
              <a:t>?</a:t>
            </a:r>
          </a:p>
          <a:p>
            <a:pPr algn="ctr"/>
            <a:endParaRPr lang="ko-KR" altLang="en-US" sz="1050" dirty="0"/>
          </a:p>
        </p:txBody>
      </p:sp>
      <p:sp>
        <p:nvSpPr>
          <p:cNvPr id="97" name="직사각형 96"/>
          <p:cNvSpPr/>
          <p:nvPr/>
        </p:nvSpPr>
        <p:spPr>
          <a:xfrm>
            <a:off x="1663596" y="5815872"/>
            <a:ext cx="494271" cy="222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확인</a:t>
            </a:r>
            <a:endParaRPr lang="ko-KR" altLang="en-US" sz="1050" dirty="0"/>
          </a:p>
        </p:txBody>
      </p:sp>
      <p:sp>
        <p:nvSpPr>
          <p:cNvPr id="98" name="직사각형 97"/>
          <p:cNvSpPr/>
          <p:nvPr/>
        </p:nvSpPr>
        <p:spPr>
          <a:xfrm>
            <a:off x="2411455" y="5815872"/>
            <a:ext cx="494271" cy="222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smtClean="0"/>
              <a:t>취소</a:t>
            </a:r>
            <a:endParaRPr lang="ko-KR" altLang="en-US" sz="1050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962" y="5394293"/>
            <a:ext cx="325348" cy="279638"/>
          </a:xfrm>
          <a:prstGeom prst="rect">
            <a:avLst/>
          </a:prstGeom>
        </p:spPr>
      </p:pic>
      <p:cxnSp>
        <p:nvCxnSpPr>
          <p:cNvPr id="99" name="직선 연결선 98"/>
          <p:cNvCxnSpPr/>
          <p:nvPr/>
        </p:nvCxnSpPr>
        <p:spPr>
          <a:xfrm>
            <a:off x="3346636" y="5617392"/>
            <a:ext cx="5995072" cy="2397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888984" y="1856346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2">
                    <a:lumMod val="50000"/>
                  </a:schemeClr>
                </a:solidFill>
              </a:rPr>
              <a:t>렌터카 관리</a:t>
            </a:r>
            <a:endParaRPr lang="en-US" altLang="ko-KR" sz="12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009464" y="1856346"/>
            <a:ext cx="1733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2">
                    <a:lumMod val="50000"/>
                  </a:schemeClr>
                </a:solidFill>
              </a:rPr>
              <a:t>렌터카 대여 요청 목록</a:t>
            </a:r>
            <a:endParaRPr lang="en-US" altLang="ko-KR" sz="12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921765" y="1856346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2">
                    <a:lumMod val="50000"/>
                  </a:schemeClr>
                </a:solidFill>
              </a:rPr>
              <a:t>회원 관리</a:t>
            </a:r>
            <a:endParaRPr lang="en-US" altLang="ko-KR" sz="12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77" name="직선 연결선 76"/>
          <p:cNvCxnSpPr/>
          <p:nvPr/>
        </p:nvCxnSpPr>
        <p:spPr>
          <a:xfrm>
            <a:off x="4951381" y="1876761"/>
            <a:ext cx="0" cy="272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6783798" y="1876761"/>
            <a:ext cx="0" cy="272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639938" y="187676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980881" y="1856346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50000"/>
                  </a:schemeClr>
                </a:solidFill>
              </a:rPr>
              <a:t>상담 게시판</a:t>
            </a:r>
            <a:endParaRPr lang="en-US" altLang="ko-KR" sz="12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87" name="직선 연결선 86"/>
          <p:cNvCxnSpPr/>
          <p:nvPr/>
        </p:nvCxnSpPr>
        <p:spPr>
          <a:xfrm>
            <a:off x="7870821" y="1880695"/>
            <a:ext cx="0" cy="272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19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1772900" cy="6381750"/>
            <a:chOff x="0" y="0"/>
            <a:chExt cx="11772900" cy="6381750"/>
          </a:xfrm>
        </p:grpSpPr>
        <p:sp>
          <p:nvSpPr>
            <p:cNvPr id="5" name="직각 삼각형 4"/>
            <p:cNvSpPr/>
            <p:nvPr/>
          </p:nvSpPr>
          <p:spPr>
            <a:xfrm flipV="1">
              <a:off x="0" y="0"/>
              <a:ext cx="3644900" cy="3111500"/>
            </a:xfrm>
            <a:prstGeom prst="rtTriangle">
              <a:avLst/>
            </a:prstGeom>
            <a:solidFill>
              <a:srgbClr val="E94B2B"/>
            </a:solidFill>
            <a:ln>
              <a:noFill/>
            </a:ln>
            <a:effectLst>
              <a:outerShdw blurRad="292100" dist="241300" dir="2700000" sx="95000" sy="95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61950" y="342900"/>
              <a:ext cx="11410950" cy="603885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419100" dist="736600" dir="5400000" sx="93000" sy="93000" algn="t" rotWithShape="0">
                <a:prstClr val="black">
                  <a:alpha val="6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021854" y="606734"/>
            <a:ext cx="2195787" cy="3637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38100" dir="5400000" sx="92000" sy="9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E94B2B"/>
                </a:solidFill>
              </a:rPr>
              <a:t>렌터카 관리</a:t>
            </a:r>
            <a:endParaRPr lang="en-US" altLang="ko-KR" sz="1400" dirty="0">
              <a:solidFill>
                <a:srgbClr val="E94B2B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683300"/>
              </p:ext>
            </p:extLst>
          </p:nvPr>
        </p:nvGraphicFramePr>
        <p:xfrm>
          <a:off x="1021851" y="1201379"/>
          <a:ext cx="10107468" cy="493857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95133"/>
                <a:gridCol w="1995133"/>
                <a:gridCol w="1995133"/>
                <a:gridCol w="2285031"/>
                <a:gridCol w="1837038"/>
              </a:tblGrid>
              <a:tr h="4359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File 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err="1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rentManagerInsert.jsp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Actor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</a:rPr>
                        <a:t>관리자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Form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9631">
                <a:tc rowSpan="3" gridSpan="4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just" latinLnBrk="1">
                        <a:buAutoNum type="arabicPeriod"/>
                      </a:pPr>
                      <a:r>
                        <a:rPr lang="ko-KR" altLang="en-US" sz="1050" baseline="0" dirty="0" smtClean="0">
                          <a:solidFill>
                            <a:sysClr val="windowText" lastClr="000000"/>
                          </a:solidFill>
                        </a:rPr>
                        <a:t>관리자 페이지 로고</a:t>
                      </a:r>
                      <a:endParaRPr lang="en-US" altLang="ko-KR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just" latinLnBrk="1">
                        <a:buAutoNum type="arabicPeriod"/>
                      </a:pPr>
                      <a:r>
                        <a:rPr lang="ko-KR" altLang="en-US" sz="1050" baseline="0" dirty="0" smtClean="0">
                          <a:solidFill>
                            <a:sysClr val="windowText" lastClr="000000"/>
                          </a:solidFill>
                        </a:rPr>
                        <a:t>메뉴</a:t>
                      </a:r>
                      <a:endParaRPr lang="en-US" altLang="ko-KR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just" latinLnBrk="1">
                        <a:buAutoNum type="arabicPeriod"/>
                      </a:pPr>
                      <a:r>
                        <a:rPr lang="ko-KR" altLang="en-US" sz="1050" baseline="0" dirty="0" smtClean="0">
                          <a:solidFill>
                            <a:sysClr val="windowText" lastClr="000000"/>
                          </a:solidFill>
                        </a:rPr>
                        <a:t>메뉴 타이틀</a:t>
                      </a:r>
                      <a:endParaRPr lang="en-US" altLang="ko-KR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just" latinLnBrk="1">
                        <a:buAutoNum type="arabicPeriod"/>
                      </a:pPr>
                      <a:r>
                        <a:rPr lang="ko-KR" altLang="en-US" sz="1050" dirty="0" smtClean="0">
                          <a:solidFill>
                            <a:sysClr val="windowText" lastClr="000000"/>
                          </a:solidFill>
                        </a:rPr>
                        <a:t>자동차명 입력 폼</a:t>
                      </a:r>
                      <a:endParaRPr lang="en-US" altLang="ko-KR" sz="105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just" latinLnBrk="1">
                        <a:buAutoNum type="arabicPeriod"/>
                      </a:pPr>
                      <a:r>
                        <a:rPr lang="ko-KR" altLang="en-US" sz="1050" dirty="0" smtClean="0">
                          <a:solidFill>
                            <a:sysClr val="windowText" lastClr="000000"/>
                          </a:solidFill>
                        </a:rPr>
                        <a:t>회사 입력 폼</a:t>
                      </a:r>
                      <a:endParaRPr lang="en-US" altLang="ko-KR" sz="105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just" latinLnBrk="1">
                        <a:buAutoNum type="arabicPeriod"/>
                      </a:pPr>
                      <a:r>
                        <a:rPr lang="ko-KR" altLang="en-US" sz="1050" dirty="0" smtClean="0">
                          <a:solidFill>
                            <a:sysClr val="windowText" lastClr="000000"/>
                          </a:solidFill>
                        </a:rPr>
                        <a:t>대여료 입력 폼</a:t>
                      </a:r>
                      <a:endParaRPr lang="en-US" altLang="ko-KR" sz="105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just" latinLnBrk="1">
                        <a:buAutoNum type="arabicPeriod"/>
                      </a:pPr>
                      <a:r>
                        <a:rPr lang="ko-KR" altLang="en-US" sz="1050" dirty="0" smtClean="0">
                          <a:solidFill>
                            <a:sysClr val="windowText" lastClr="000000"/>
                          </a:solidFill>
                        </a:rPr>
                        <a:t>연비 입력 폼</a:t>
                      </a:r>
                      <a:endParaRPr lang="en-US" altLang="ko-KR" sz="105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just" latinLnBrk="1">
                        <a:buAutoNum type="arabicPeriod"/>
                      </a:pPr>
                      <a:r>
                        <a:rPr lang="ko-KR" altLang="en-US" sz="1050" dirty="0" smtClean="0">
                          <a:solidFill>
                            <a:sysClr val="windowText" lastClr="000000"/>
                          </a:solidFill>
                        </a:rPr>
                        <a:t>파일 업로드 폼</a:t>
                      </a:r>
                      <a:endParaRPr lang="en-US" altLang="ko-KR" sz="105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just" latinLnBrk="1">
                        <a:buAutoNum type="arabicPeriod"/>
                      </a:pPr>
                      <a:r>
                        <a:rPr lang="ko-KR" altLang="en-US" sz="1050" dirty="0" smtClean="0">
                          <a:solidFill>
                            <a:sysClr val="windowText" lastClr="000000"/>
                          </a:solidFill>
                        </a:rPr>
                        <a:t>등록 버튼</a:t>
                      </a:r>
                      <a:endParaRPr lang="en-US" altLang="ko-KR" sz="105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just" latinLnBrk="1">
                        <a:buAutoNum type="arabicPeriod"/>
                      </a:pPr>
                      <a:r>
                        <a:rPr lang="ko-KR" altLang="en-US" sz="1050" dirty="0" smtClean="0">
                          <a:solidFill>
                            <a:sysClr val="windowText" lastClr="000000"/>
                          </a:solidFill>
                        </a:rPr>
                        <a:t>돌아가기 버튼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33579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Explanation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2007747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text : 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자동차명 입력</a:t>
                      </a:r>
                      <a:endParaRPr lang="en-US" altLang="ko-KR" sz="10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just" latinLnBrk="1"/>
                      <a:endParaRPr lang="en-US" altLang="ko-KR" sz="10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just" latinLnBrk="1"/>
                      <a:r>
                        <a:rPr lang="en-US" altLang="ko-KR" sz="1000" smtClean="0">
                          <a:solidFill>
                            <a:sysClr val="windowText" lastClr="000000"/>
                          </a:solidFill>
                        </a:rPr>
                        <a:t>select 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: 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회사 입력</a:t>
                      </a:r>
                      <a:endParaRPr lang="en-US" altLang="ko-KR" sz="10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just" latinLnBrk="1"/>
                      <a:endParaRPr lang="en-US" altLang="ko-KR" sz="10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just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number : 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대여료 입력</a:t>
                      </a:r>
                      <a:endParaRPr lang="en-US" altLang="ko-KR" sz="10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just" latinLnBrk="1"/>
                      <a:endParaRPr lang="en-US" altLang="ko-KR" sz="10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just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text : 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연비 입력</a:t>
                      </a:r>
                      <a:endParaRPr lang="en-US" altLang="ko-KR" sz="10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just" latinLnBrk="1"/>
                      <a:endParaRPr lang="en-US" altLang="ko-KR" sz="10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just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file : 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자동차 사진 입력</a:t>
                      </a:r>
                      <a:endParaRPr lang="en-US" altLang="ko-KR" sz="10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just" latinLnBrk="1"/>
                      <a:endParaRPr lang="en-US" altLang="ko-KR" sz="10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just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button(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등록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) : 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등록 후 렌터카 관리 페이지로 이동</a:t>
                      </a:r>
                      <a:endParaRPr lang="en-US" altLang="ko-KR" sz="10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just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button(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돌아가기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) : 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입력을 취소하고 렌터카 관리 페이지로 이동</a:t>
                      </a:r>
                      <a:endParaRPr lang="en-US" altLang="ko-KR" sz="10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3343699" y="2374047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렌터카 등록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3364287" y="2773404"/>
            <a:ext cx="22782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482050" y="1901475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732223" y="1888379"/>
            <a:ext cx="1611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00B0F0"/>
                </a:solidFill>
              </a:rPr>
              <a:t>THOR</a:t>
            </a:r>
            <a:r>
              <a:rPr lang="en-US" altLang="ko-KR" sz="1100" dirty="0" smtClean="0">
                <a:solidFill>
                  <a:schemeClr val="bg1"/>
                </a:solidFill>
              </a:rPr>
              <a:t> admin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055596" y="2389435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3</a:t>
            </a:r>
            <a:endParaRPr lang="en-US" altLang="ko-KR" sz="1400" b="1" dirty="0" smtClean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170024" y="2968974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5575989" y="4485485"/>
            <a:ext cx="494271" cy="222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확인</a:t>
            </a:r>
            <a:endParaRPr lang="ko-KR" altLang="en-US" sz="1050" dirty="0"/>
          </a:p>
        </p:txBody>
      </p:sp>
      <p:sp>
        <p:nvSpPr>
          <p:cNvPr id="60" name="직사각형 59"/>
          <p:cNvSpPr/>
          <p:nvPr/>
        </p:nvSpPr>
        <p:spPr>
          <a:xfrm>
            <a:off x="6120755" y="4485485"/>
            <a:ext cx="746161" cy="222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smtClean="0"/>
              <a:t>돌아가</a:t>
            </a:r>
            <a:r>
              <a:rPr lang="ko-KR" altLang="en-US" sz="1050"/>
              <a:t>기</a:t>
            </a:r>
            <a:endParaRPr lang="ko-KR" altLang="en-US" sz="1050" dirty="0"/>
          </a:p>
        </p:txBody>
      </p:sp>
      <p:sp>
        <p:nvSpPr>
          <p:cNvPr id="7" name="직사각형 6"/>
          <p:cNvSpPr/>
          <p:nvPr/>
        </p:nvSpPr>
        <p:spPr>
          <a:xfrm>
            <a:off x="4418224" y="3020218"/>
            <a:ext cx="2448691" cy="182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4418223" y="3507822"/>
            <a:ext cx="2448691" cy="182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4418225" y="4040497"/>
            <a:ext cx="862229" cy="182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찾아보기</a:t>
            </a:r>
            <a:endParaRPr lang="ko-KR" alt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5352948" y="4016362"/>
            <a:ext cx="24016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50000"/>
                  </a:schemeClr>
                </a:solidFill>
              </a:rPr>
              <a:t>※ </a:t>
            </a:r>
            <a:r>
              <a:rPr lang="ko-KR" altLang="en-US" sz="900" dirty="0" smtClean="0">
                <a:solidFill>
                  <a:schemeClr val="tx2">
                    <a:lumMod val="50000"/>
                  </a:schemeClr>
                </a:solidFill>
              </a:rPr>
              <a:t>이미지 크기는 </a:t>
            </a:r>
            <a:r>
              <a:rPr lang="en-US" altLang="ko-KR" sz="900" dirty="0" smtClean="0">
                <a:solidFill>
                  <a:schemeClr val="tx2">
                    <a:lumMod val="50000"/>
                  </a:schemeClr>
                </a:solidFill>
              </a:rPr>
              <a:t>200</a:t>
            </a:r>
            <a:r>
              <a:rPr lang="en-US" altLang="ko-KR" sz="900" dirty="0" smtClean="0">
                <a:solidFill>
                  <a:schemeClr val="tx2">
                    <a:lumMod val="50000"/>
                  </a:schemeClr>
                </a:solidFill>
              </a:rPr>
              <a:t>x200</a:t>
            </a:r>
            <a:r>
              <a:rPr lang="ko-KR" altLang="en-US" sz="900" dirty="0" smtClean="0">
                <a:solidFill>
                  <a:schemeClr val="tx2">
                    <a:lumMod val="50000"/>
                  </a:schemeClr>
                </a:solidFill>
              </a:rPr>
              <a:t>으로 조정됩니다</a:t>
            </a:r>
            <a:r>
              <a:rPr lang="en-US" altLang="ko-KR" sz="9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4418225" y="3778787"/>
            <a:ext cx="2448691" cy="182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3745193" y="2996084"/>
            <a:ext cx="673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tx2">
                    <a:lumMod val="50000"/>
                  </a:schemeClr>
                </a:solidFill>
              </a:rPr>
              <a:t>자동차명</a:t>
            </a:r>
            <a:endParaRPr lang="en-US" altLang="ko-KR" sz="9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745195" y="3483537"/>
            <a:ext cx="673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tx2">
                    <a:lumMod val="50000"/>
                  </a:schemeClr>
                </a:solidFill>
              </a:rPr>
              <a:t>대여료</a:t>
            </a:r>
            <a:endParaRPr lang="en-US" altLang="ko-KR" sz="9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745195" y="3754652"/>
            <a:ext cx="673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tx2">
                    <a:lumMod val="50000"/>
                  </a:schemeClr>
                </a:solidFill>
              </a:rPr>
              <a:t>연비</a:t>
            </a:r>
            <a:endParaRPr lang="en-US" altLang="ko-KR" sz="9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745195" y="4016362"/>
            <a:ext cx="673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tx2">
                    <a:lumMod val="50000"/>
                  </a:schemeClr>
                </a:solidFill>
              </a:rPr>
              <a:t>사진</a:t>
            </a:r>
            <a:endParaRPr lang="en-US" altLang="ko-KR" sz="9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129361" y="3445064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129363" y="3741679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129361" y="3977889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287127" y="4442807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925829" y="4436556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745195" y="3254078"/>
            <a:ext cx="673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tx2">
                    <a:lumMod val="50000"/>
                  </a:schemeClr>
                </a:solidFill>
              </a:rPr>
              <a:t>회사</a:t>
            </a:r>
            <a:endParaRPr lang="en-US" altLang="ko-KR" sz="9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4418226" y="3276751"/>
            <a:ext cx="1252242" cy="176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순서도: 병합 102"/>
          <p:cNvSpPr/>
          <p:nvPr/>
        </p:nvSpPr>
        <p:spPr>
          <a:xfrm>
            <a:off x="5508490" y="3328304"/>
            <a:ext cx="115221" cy="82379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4125639" y="3215605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12" name="직선 연결선 11"/>
          <p:cNvCxnSpPr>
            <a:stCxn id="7" idx="3"/>
          </p:cNvCxnSpPr>
          <p:nvPr/>
        </p:nvCxnSpPr>
        <p:spPr>
          <a:xfrm>
            <a:off x="6866915" y="3111500"/>
            <a:ext cx="2483031" cy="7840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5670467" y="3362618"/>
            <a:ext cx="3679479" cy="7840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6866914" y="3585855"/>
            <a:ext cx="2483031" cy="8996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6866916" y="3863169"/>
            <a:ext cx="2483029" cy="8996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5287127" y="4109597"/>
            <a:ext cx="4062818" cy="9649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5823124" y="4707907"/>
            <a:ext cx="3526821" cy="7455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6606027" y="4701737"/>
            <a:ext cx="2743918" cy="9906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759" y="4527554"/>
            <a:ext cx="1179268" cy="1179268"/>
          </a:xfrm>
          <a:prstGeom prst="rect">
            <a:avLst/>
          </a:prstGeom>
        </p:spPr>
      </p:pic>
      <p:cxnSp>
        <p:nvCxnSpPr>
          <p:cNvPr id="10" name="직선 연결선 9"/>
          <p:cNvCxnSpPr>
            <a:stCxn id="4" idx="3"/>
          </p:cNvCxnSpPr>
          <p:nvPr/>
        </p:nvCxnSpPr>
        <p:spPr>
          <a:xfrm flipV="1">
            <a:off x="3200027" y="5080678"/>
            <a:ext cx="6149919" cy="365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206021" y="4701737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C00000"/>
                </a:solidFill>
              </a:rPr>
              <a:t>※ </a:t>
            </a:r>
            <a:r>
              <a:rPr lang="ko-KR" altLang="en-US" sz="1000" dirty="0" smtClean="0">
                <a:solidFill>
                  <a:srgbClr val="C00000"/>
                </a:solidFill>
              </a:rPr>
              <a:t>사진을 등록하지 않을 경우</a:t>
            </a:r>
            <a:endParaRPr lang="en-US" altLang="ko-KR" sz="1000" dirty="0" smtClean="0">
              <a:solidFill>
                <a:srgbClr val="C00000"/>
              </a:solidFill>
            </a:endParaRPr>
          </a:p>
          <a:p>
            <a:r>
              <a:rPr lang="en-US" altLang="ko-KR" sz="1000" dirty="0">
                <a:solidFill>
                  <a:srgbClr val="C00000"/>
                </a:solidFill>
              </a:rPr>
              <a:t> </a:t>
            </a:r>
            <a:r>
              <a:rPr lang="en-US" altLang="ko-KR" sz="1000" dirty="0" smtClean="0">
                <a:solidFill>
                  <a:srgbClr val="C00000"/>
                </a:solidFill>
              </a:rPr>
              <a:t> </a:t>
            </a:r>
            <a:r>
              <a:rPr lang="ko-KR" altLang="en-US" sz="1000" dirty="0" smtClean="0">
                <a:solidFill>
                  <a:srgbClr val="C00000"/>
                </a:solidFill>
              </a:rPr>
              <a:t> 대체 이미지가 등록된다</a:t>
            </a:r>
            <a:r>
              <a:rPr lang="en-US" altLang="ko-KR" sz="1000" dirty="0" smtClean="0">
                <a:solidFill>
                  <a:srgbClr val="C00000"/>
                </a:solidFill>
              </a:rPr>
              <a:t>.</a:t>
            </a:r>
            <a:endParaRPr lang="en-US" altLang="ko-KR" sz="1000" dirty="0" smtClean="0">
              <a:solidFill>
                <a:srgbClr val="C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888984" y="1856346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2">
                    <a:lumMod val="50000"/>
                  </a:schemeClr>
                </a:solidFill>
              </a:rPr>
              <a:t>렌터카 관리</a:t>
            </a:r>
            <a:endParaRPr lang="en-US" altLang="ko-KR" sz="12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009464" y="1856346"/>
            <a:ext cx="1733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2">
                    <a:lumMod val="50000"/>
                  </a:schemeClr>
                </a:solidFill>
              </a:rPr>
              <a:t>렌터카 대여 요청 목록</a:t>
            </a:r>
            <a:endParaRPr lang="en-US" altLang="ko-KR" sz="12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21765" y="1856346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2">
                    <a:lumMod val="50000"/>
                  </a:schemeClr>
                </a:solidFill>
              </a:rPr>
              <a:t>회원 관리</a:t>
            </a:r>
            <a:endParaRPr lang="en-US" altLang="ko-KR" sz="12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4951381" y="1876761"/>
            <a:ext cx="0" cy="272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6783798" y="1876761"/>
            <a:ext cx="0" cy="272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39938" y="187676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980881" y="1856346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50000"/>
                  </a:schemeClr>
                </a:solidFill>
              </a:rPr>
              <a:t>상담 게시판</a:t>
            </a:r>
            <a:endParaRPr lang="en-US" altLang="ko-KR" sz="12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7870821" y="1880695"/>
            <a:ext cx="0" cy="272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48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0" y="0"/>
            <a:ext cx="11772900" cy="6381750"/>
            <a:chOff x="0" y="0"/>
            <a:chExt cx="11772900" cy="6381750"/>
          </a:xfrm>
        </p:grpSpPr>
        <p:sp>
          <p:nvSpPr>
            <p:cNvPr id="5" name="직각 삼각형 4"/>
            <p:cNvSpPr/>
            <p:nvPr/>
          </p:nvSpPr>
          <p:spPr>
            <a:xfrm flipV="1">
              <a:off x="0" y="0"/>
              <a:ext cx="3644900" cy="3111500"/>
            </a:xfrm>
            <a:prstGeom prst="rtTriangle">
              <a:avLst/>
            </a:prstGeom>
            <a:solidFill>
              <a:srgbClr val="E94B2B"/>
            </a:solidFill>
            <a:ln>
              <a:noFill/>
            </a:ln>
            <a:effectLst>
              <a:outerShdw blurRad="292100" dist="241300" dir="2700000" sx="95000" sy="95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61950" y="342900"/>
              <a:ext cx="11410950" cy="603885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419100" dist="736600" dir="5400000" sx="93000" sy="93000" algn="t" rotWithShape="0">
                <a:prstClr val="black">
                  <a:alpha val="6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1021854" y="606734"/>
            <a:ext cx="2195787" cy="3637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38100" dir="5400000" sx="92000" sy="9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E94B2B"/>
                </a:solidFill>
              </a:rPr>
              <a:t>디자인 표준안</a:t>
            </a:r>
            <a:endParaRPr lang="en-US" altLang="ko-KR" sz="1400" dirty="0">
              <a:solidFill>
                <a:srgbClr val="E94B2B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7155" y="1555750"/>
            <a:ext cx="3424928" cy="779646"/>
          </a:xfrm>
          <a:prstGeom prst="rect">
            <a:avLst/>
          </a:prstGeom>
          <a:noFill/>
        </p:spPr>
        <p:txBody>
          <a:bodyPr wrap="none" lIns="105037" tIns="52519" rIns="105037" bIns="52519" rtlCol="0">
            <a:spAutoFit/>
          </a:bodyPr>
          <a:lstStyle/>
          <a:p>
            <a:pPr>
              <a:lnSpc>
                <a:spcPct val="30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모드 사이즈 </a:t>
            </a:r>
            <a:r>
              <a:rPr lang="en-US" altLang="ko-KR" dirty="0" smtClean="0">
                <a:solidFill>
                  <a:schemeClr val="bg1"/>
                </a:solidFill>
              </a:rPr>
              <a:t>| 1028px * 1024px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207615" y="3214964"/>
            <a:ext cx="4032448" cy="3007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037" tIns="52519" rIns="105037" bIns="52519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#</a:t>
            </a:r>
            <a:r>
              <a:rPr lang="en-US" altLang="ko-KR" dirty="0" smtClean="0">
                <a:solidFill>
                  <a:schemeClr val="bg1"/>
                </a:solidFill>
              </a:rPr>
              <a:t>000000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207615" y="2854924"/>
            <a:ext cx="4032448" cy="30076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037" tIns="52519" rIns="105037" bIns="52519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#FFFFFF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207615" y="3591155"/>
            <a:ext cx="4032448" cy="300768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037" tIns="52519" rIns="105037" bIns="52519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#D9D9D9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207615" y="3946089"/>
            <a:ext cx="4032448" cy="297790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037" tIns="52519" rIns="105037" bIns="52519" rtlCol="0" anchor="ctr"/>
          <a:lstStyle/>
          <a:p>
            <a:pPr algn="ctr"/>
            <a:r>
              <a:rPr lang="en-US" altLang="ko-KR" dirty="0" smtClean="0"/>
              <a:t>#B00000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338145" y="2811350"/>
            <a:ext cx="2976330" cy="383063"/>
          </a:xfrm>
          <a:prstGeom prst="rect">
            <a:avLst/>
          </a:prstGeom>
          <a:noFill/>
        </p:spPr>
        <p:txBody>
          <a:bodyPr wrap="square" lIns="105037" tIns="52519" rIns="105037" bIns="52519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RGB (255, 255, 255)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38145" y="3180683"/>
            <a:ext cx="2976330" cy="383063"/>
          </a:xfrm>
          <a:prstGeom prst="rect">
            <a:avLst/>
          </a:prstGeom>
          <a:noFill/>
        </p:spPr>
        <p:txBody>
          <a:bodyPr wrap="square" lIns="105037" tIns="52519" rIns="105037" bIns="52519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RGB (0, 102, 179)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38145" y="3562642"/>
            <a:ext cx="2976330" cy="383063"/>
          </a:xfrm>
          <a:prstGeom prst="rect">
            <a:avLst/>
          </a:prstGeom>
          <a:noFill/>
        </p:spPr>
        <p:txBody>
          <a:bodyPr wrap="square" lIns="105037" tIns="52519" rIns="105037" bIns="52519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50000"/>
                  </a:schemeClr>
                </a:solidFill>
              </a:rPr>
              <a:t>RGB (217, 217, 217)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38145" y="3923686"/>
            <a:ext cx="2976330" cy="383063"/>
          </a:xfrm>
          <a:prstGeom prst="rect">
            <a:avLst/>
          </a:prstGeom>
          <a:noFill/>
        </p:spPr>
        <p:txBody>
          <a:bodyPr wrap="square" lIns="105037" tIns="52519" rIns="105037" bIns="52519" rtlCol="0">
            <a:spAutoFit/>
          </a:bodyPr>
          <a:lstStyle/>
          <a:p>
            <a:r>
              <a:rPr lang="en-US" altLang="ko-KR" dirty="0" smtClean="0">
                <a:solidFill>
                  <a:srgbClr val="B00000"/>
                </a:solidFill>
              </a:rPr>
              <a:t>RGB (176, 0, 0)</a:t>
            </a:r>
            <a:endParaRPr lang="ko-KR" altLang="en-US" dirty="0">
              <a:solidFill>
                <a:srgbClr val="B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28551" y="2414768"/>
            <a:ext cx="1204384" cy="779646"/>
          </a:xfrm>
          <a:prstGeom prst="rect">
            <a:avLst/>
          </a:prstGeom>
          <a:noFill/>
        </p:spPr>
        <p:txBody>
          <a:bodyPr wrap="none" lIns="105037" tIns="52519" rIns="105037" bIns="52519" rtlCol="0">
            <a:spAutoFit/>
          </a:bodyPr>
          <a:lstStyle/>
          <a:p>
            <a:pPr algn="r">
              <a:lnSpc>
                <a:spcPct val="300000"/>
              </a:lnSpc>
            </a:pP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키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컬러 </a:t>
            </a:r>
            <a:r>
              <a:rPr lang="en-US" altLang="ko-KR" dirty="0">
                <a:solidFill>
                  <a:schemeClr val="bg1"/>
                </a:solidFill>
              </a:rPr>
              <a:t>|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203906" y="4337755"/>
            <a:ext cx="4032448" cy="297790"/>
          </a:xfrm>
          <a:prstGeom prst="rect">
            <a:avLst/>
          </a:prstGeom>
          <a:solidFill>
            <a:srgbClr val="067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037" tIns="52519" rIns="105037" bIns="52519" rtlCol="0" anchor="ctr"/>
          <a:lstStyle/>
          <a:p>
            <a:pPr algn="ctr"/>
            <a:r>
              <a:rPr lang="en-US" altLang="ko-KR" dirty="0"/>
              <a:t>#0673C1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338144" y="4255123"/>
            <a:ext cx="2976330" cy="383063"/>
          </a:xfrm>
          <a:prstGeom prst="rect">
            <a:avLst/>
          </a:prstGeom>
          <a:noFill/>
        </p:spPr>
        <p:txBody>
          <a:bodyPr wrap="square" lIns="105037" tIns="52519" rIns="105037" bIns="52519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RGB (</a:t>
            </a:r>
            <a:r>
              <a:rPr lang="en-US" altLang="ko-KR" dirty="0">
                <a:solidFill>
                  <a:srgbClr val="0070C0"/>
                </a:solidFill>
              </a:rPr>
              <a:t>6</a:t>
            </a:r>
            <a:r>
              <a:rPr lang="en-US" altLang="ko-KR" dirty="0" smtClean="0">
                <a:solidFill>
                  <a:srgbClr val="0070C0"/>
                </a:solidFill>
              </a:rPr>
              <a:t>, 115, 193)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58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1772900" cy="6381750"/>
            <a:chOff x="0" y="0"/>
            <a:chExt cx="11772900" cy="6381750"/>
          </a:xfrm>
        </p:grpSpPr>
        <p:sp>
          <p:nvSpPr>
            <p:cNvPr id="5" name="직각 삼각형 4"/>
            <p:cNvSpPr/>
            <p:nvPr/>
          </p:nvSpPr>
          <p:spPr>
            <a:xfrm flipV="1">
              <a:off x="0" y="0"/>
              <a:ext cx="3644900" cy="3111500"/>
            </a:xfrm>
            <a:prstGeom prst="rtTriangle">
              <a:avLst/>
            </a:prstGeom>
            <a:solidFill>
              <a:srgbClr val="E94B2B"/>
            </a:solidFill>
            <a:ln>
              <a:noFill/>
            </a:ln>
            <a:effectLst>
              <a:outerShdw blurRad="292100" dist="241300" dir="2700000" sx="95000" sy="95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61950" y="342900"/>
              <a:ext cx="11410950" cy="603885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419100" dist="736600" dir="5400000" sx="93000" sy="93000" algn="t" rotWithShape="0">
                <a:prstClr val="black">
                  <a:alpha val="6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021854" y="606734"/>
            <a:ext cx="2195787" cy="3637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38100" dir="5400000" sx="92000" sy="9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E94B2B"/>
                </a:solidFill>
              </a:rPr>
              <a:t>렌터카 관리</a:t>
            </a:r>
            <a:endParaRPr lang="en-US" altLang="ko-KR" sz="1400" dirty="0">
              <a:solidFill>
                <a:srgbClr val="E94B2B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839475"/>
              </p:ext>
            </p:extLst>
          </p:nvPr>
        </p:nvGraphicFramePr>
        <p:xfrm>
          <a:off x="1021851" y="1201379"/>
          <a:ext cx="10107468" cy="493857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95133"/>
                <a:gridCol w="1995133"/>
                <a:gridCol w="1995133"/>
                <a:gridCol w="2285031"/>
                <a:gridCol w="1837038"/>
              </a:tblGrid>
              <a:tr h="4359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File 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err="1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rentManagerUpdate.jsp</a:t>
                      </a:r>
                      <a:endParaRPr lang="en-US" altLang="ko-KR" sz="1100" b="0" dirty="0" smtClean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Actor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</a:rPr>
                        <a:t>관리자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Form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9631">
                <a:tc rowSpan="3" gridSpan="4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just" latinLnBrk="1">
                        <a:buAutoNum type="arabicPeriod"/>
                      </a:pPr>
                      <a:r>
                        <a:rPr lang="ko-KR" altLang="en-US" sz="1050" baseline="0" dirty="0" smtClean="0">
                          <a:solidFill>
                            <a:sysClr val="windowText" lastClr="000000"/>
                          </a:solidFill>
                        </a:rPr>
                        <a:t>관리자 페이지 로고</a:t>
                      </a:r>
                      <a:endParaRPr lang="en-US" altLang="ko-KR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just" latinLnBrk="1">
                        <a:buAutoNum type="arabicPeriod"/>
                      </a:pPr>
                      <a:r>
                        <a:rPr lang="ko-KR" altLang="en-US" sz="1050" baseline="0" dirty="0" smtClean="0">
                          <a:solidFill>
                            <a:sysClr val="windowText" lastClr="000000"/>
                          </a:solidFill>
                        </a:rPr>
                        <a:t>메뉴</a:t>
                      </a:r>
                      <a:endParaRPr lang="en-US" altLang="ko-KR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just" latinLnBrk="1">
                        <a:buAutoNum type="arabicPeriod"/>
                      </a:pPr>
                      <a:r>
                        <a:rPr lang="ko-KR" altLang="en-US" sz="1050" baseline="0" dirty="0" smtClean="0">
                          <a:solidFill>
                            <a:sysClr val="windowText" lastClr="000000"/>
                          </a:solidFill>
                        </a:rPr>
                        <a:t>메뉴 타이틀</a:t>
                      </a:r>
                      <a:endParaRPr lang="en-US" altLang="ko-KR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just" latinLnBrk="1">
                        <a:buAutoNum type="arabicPeriod"/>
                      </a:pPr>
                      <a:r>
                        <a:rPr lang="ko-KR" altLang="en-US" sz="1050" dirty="0" smtClean="0">
                          <a:solidFill>
                            <a:sysClr val="windowText" lastClr="000000"/>
                          </a:solidFill>
                        </a:rPr>
                        <a:t>자동차명 입력 폼</a:t>
                      </a:r>
                      <a:endParaRPr lang="en-US" altLang="ko-KR" sz="105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just" latinLnBrk="1">
                        <a:buAutoNum type="arabicPeriod"/>
                      </a:pPr>
                      <a:r>
                        <a:rPr lang="ko-KR" altLang="en-US" sz="1050" dirty="0" smtClean="0">
                          <a:solidFill>
                            <a:sysClr val="windowText" lastClr="000000"/>
                          </a:solidFill>
                        </a:rPr>
                        <a:t>회사 입력 폼</a:t>
                      </a:r>
                      <a:endParaRPr lang="en-US" altLang="ko-KR" sz="105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just" latinLnBrk="1">
                        <a:buAutoNum type="arabicPeriod"/>
                      </a:pPr>
                      <a:r>
                        <a:rPr lang="ko-KR" altLang="en-US" sz="1050" dirty="0" smtClean="0">
                          <a:solidFill>
                            <a:sysClr val="windowText" lastClr="000000"/>
                          </a:solidFill>
                        </a:rPr>
                        <a:t>대여료 입력 폼</a:t>
                      </a:r>
                      <a:endParaRPr lang="en-US" altLang="ko-KR" sz="105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just" latinLnBrk="1">
                        <a:buAutoNum type="arabicPeriod"/>
                      </a:pPr>
                      <a:r>
                        <a:rPr lang="ko-KR" altLang="en-US" sz="1050" dirty="0" smtClean="0">
                          <a:solidFill>
                            <a:sysClr val="windowText" lastClr="000000"/>
                          </a:solidFill>
                        </a:rPr>
                        <a:t>연비 입력 폼</a:t>
                      </a:r>
                      <a:endParaRPr lang="en-US" altLang="ko-KR" sz="105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just" latinLnBrk="1">
                        <a:buAutoNum type="arabicPeriod"/>
                      </a:pPr>
                      <a:r>
                        <a:rPr lang="ko-KR" altLang="en-US" sz="1050" dirty="0" smtClean="0">
                          <a:solidFill>
                            <a:sysClr val="windowText" lastClr="000000"/>
                          </a:solidFill>
                        </a:rPr>
                        <a:t>파일 업로드 폼</a:t>
                      </a:r>
                      <a:endParaRPr lang="en-US" altLang="ko-KR" sz="105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just" latinLnBrk="1">
                        <a:buAutoNum type="arabicPeriod"/>
                      </a:pPr>
                      <a:r>
                        <a:rPr lang="ko-KR" altLang="en-US" sz="1050" dirty="0" smtClean="0">
                          <a:solidFill>
                            <a:sysClr val="windowText" lastClr="000000"/>
                          </a:solidFill>
                        </a:rPr>
                        <a:t>등록 버튼</a:t>
                      </a:r>
                      <a:endParaRPr lang="en-US" altLang="ko-KR" sz="105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just" latinLnBrk="1">
                        <a:buAutoNum type="arabicPeriod"/>
                      </a:pPr>
                      <a:r>
                        <a:rPr lang="ko-KR" altLang="en-US" sz="1050" dirty="0" smtClean="0">
                          <a:solidFill>
                            <a:sysClr val="windowText" lastClr="000000"/>
                          </a:solidFill>
                        </a:rPr>
                        <a:t>돌아가기 버튼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33579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Explanation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2007747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text : 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자동차명 입력</a:t>
                      </a:r>
                      <a:endParaRPr lang="en-US" altLang="ko-KR" sz="10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just" latinLnBrk="1"/>
                      <a:endParaRPr lang="en-US" altLang="ko-KR" sz="10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just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select : 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회사 입력</a:t>
                      </a:r>
                      <a:endParaRPr lang="en-US" altLang="ko-KR" sz="10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just" latinLnBrk="1"/>
                      <a:endParaRPr lang="en-US" altLang="ko-KR" sz="10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just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number : 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대여료 입력</a:t>
                      </a:r>
                      <a:endParaRPr lang="en-US" altLang="ko-KR" sz="10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just" latinLnBrk="1"/>
                      <a:endParaRPr lang="en-US" altLang="ko-KR" sz="10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just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text : 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연비 입력</a:t>
                      </a:r>
                      <a:endParaRPr lang="en-US" altLang="ko-KR" sz="10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just" latinLnBrk="1"/>
                      <a:endParaRPr lang="en-US" altLang="ko-KR" sz="10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just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file : 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자동차 사진 입력</a:t>
                      </a:r>
                      <a:endParaRPr lang="en-US" altLang="ko-KR" sz="10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just" latinLnBrk="1"/>
                      <a:endParaRPr lang="en-US" altLang="ko-KR" sz="10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just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button(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등록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) : 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업데이트 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후 렌터카 관리 페이지로 이동</a:t>
                      </a:r>
                      <a:endParaRPr lang="en-US" altLang="ko-KR" sz="10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just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button(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돌아가기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) : 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입력을 취소하고 렌터카 관리 페이지로 이동</a:t>
                      </a:r>
                      <a:endParaRPr lang="en-US" altLang="ko-KR" sz="10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3343699" y="2374047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렌터카 </a:t>
            </a:r>
            <a:r>
              <a:rPr lang="ko-KR" altLang="en-US" sz="1600" dirty="0" smtClean="0">
                <a:solidFill>
                  <a:schemeClr val="bg1"/>
                </a:solidFill>
              </a:rPr>
              <a:t>수정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3364287" y="2773404"/>
            <a:ext cx="22782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482050" y="1901475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732223" y="1888379"/>
            <a:ext cx="1611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00B0F0"/>
                </a:solidFill>
              </a:rPr>
              <a:t>THOR</a:t>
            </a:r>
            <a:r>
              <a:rPr lang="en-US" altLang="ko-KR" sz="1100" dirty="0" smtClean="0">
                <a:solidFill>
                  <a:schemeClr val="bg1"/>
                </a:solidFill>
              </a:rPr>
              <a:t> admin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055596" y="2389435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3</a:t>
            </a:r>
            <a:endParaRPr lang="en-US" altLang="ko-KR" sz="1400" b="1" dirty="0" smtClean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170024" y="2968974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5575989" y="4485485"/>
            <a:ext cx="494271" cy="222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확인</a:t>
            </a:r>
            <a:endParaRPr lang="ko-KR" altLang="en-US" sz="1050" dirty="0"/>
          </a:p>
        </p:txBody>
      </p:sp>
      <p:sp>
        <p:nvSpPr>
          <p:cNvPr id="60" name="직사각형 59"/>
          <p:cNvSpPr/>
          <p:nvPr/>
        </p:nvSpPr>
        <p:spPr>
          <a:xfrm>
            <a:off x="6120755" y="4485485"/>
            <a:ext cx="746161" cy="222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smtClean="0"/>
              <a:t>돌아가</a:t>
            </a:r>
            <a:r>
              <a:rPr lang="ko-KR" altLang="en-US" sz="1050"/>
              <a:t>기</a:t>
            </a:r>
            <a:endParaRPr lang="ko-KR" altLang="en-US" sz="1050" dirty="0"/>
          </a:p>
        </p:txBody>
      </p:sp>
      <p:sp>
        <p:nvSpPr>
          <p:cNvPr id="7" name="직사각형 6"/>
          <p:cNvSpPr/>
          <p:nvPr/>
        </p:nvSpPr>
        <p:spPr>
          <a:xfrm>
            <a:off x="4418224" y="3020218"/>
            <a:ext cx="2448691" cy="182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4418223" y="3507822"/>
            <a:ext cx="2448691" cy="182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4418225" y="4040497"/>
            <a:ext cx="862229" cy="182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찾아보기</a:t>
            </a:r>
            <a:endParaRPr lang="ko-KR" alt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5352948" y="4016362"/>
            <a:ext cx="24016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50000"/>
                  </a:schemeClr>
                </a:solidFill>
              </a:rPr>
              <a:t>※ </a:t>
            </a:r>
            <a:r>
              <a:rPr lang="ko-KR" altLang="en-US" sz="900" dirty="0" smtClean="0">
                <a:solidFill>
                  <a:schemeClr val="tx2">
                    <a:lumMod val="50000"/>
                  </a:schemeClr>
                </a:solidFill>
              </a:rPr>
              <a:t>이미지 크기는 </a:t>
            </a:r>
            <a:r>
              <a:rPr lang="en-US" altLang="ko-KR" sz="900" dirty="0" smtClean="0">
                <a:solidFill>
                  <a:schemeClr val="tx2">
                    <a:lumMod val="50000"/>
                  </a:schemeClr>
                </a:solidFill>
              </a:rPr>
              <a:t>200</a:t>
            </a:r>
            <a:r>
              <a:rPr lang="en-US" altLang="ko-KR" sz="900" dirty="0" smtClean="0">
                <a:solidFill>
                  <a:schemeClr val="tx2">
                    <a:lumMod val="50000"/>
                  </a:schemeClr>
                </a:solidFill>
              </a:rPr>
              <a:t>x200</a:t>
            </a:r>
            <a:r>
              <a:rPr lang="ko-KR" altLang="en-US" sz="900" dirty="0" smtClean="0">
                <a:solidFill>
                  <a:schemeClr val="tx2">
                    <a:lumMod val="50000"/>
                  </a:schemeClr>
                </a:solidFill>
              </a:rPr>
              <a:t>으로 조정됩니다</a:t>
            </a:r>
            <a:r>
              <a:rPr lang="en-US" altLang="ko-KR" sz="9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4418225" y="3778787"/>
            <a:ext cx="2448691" cy="182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3745193" y="2996084"/>
            <a:ext cx="673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tx2">
                    <a:lumMod val="50000"/>
                  </a:schemeClr>
                </a:solidFill>
              </a:rPr>
              <a:t>자동차명</a:t>
            </a:r>
            <a:endParaRPr lang="en-US" altLang="ko-KR" sz="9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745195" y="3483537"/>
            <a:ext cx="673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tx2">
                    <a:lumMod val="50000"/>
                  </a:schemeClr>
                </a:solidFill>
              </a:rPr>
              <a:t>대여료</a:t>
            </a:r>
            <a:endParaRPr lang="en-US" altLang="ko-KR" sz="9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745195" y="3754652"/>
            <a:ext cx="673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tx2">
                    <a:lumMod val="50000"/>
                  </a:schemeClr>
                </a:solidFill>
              </a:rPr>
              <a:t>연비</a:t>
            </a:r>
            <a:endParaRPr lang="en-US" altLang="ko-KR" sz="9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745195" y="4016362"/>
            <a:ext cx="673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tx2">
                    <a:lumMod val="50000"/>
                  </a:schemeClr>
                </a:solidFill>
              </a:rPr>
              <a:t>사진</a:t>
            </a:r>
            <a:endParaRPr lang="en-US" altLang="ko-KR" sz="9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129361" y="3445064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129363" y="3741679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129361" y="3977889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287127" y="4442807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925829" y="4436556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745195" y="3254078"/>
            <a:ext cx="673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tx2">
                    <a:lumMod val="50000"/>
                  </a:schemeClr>
                </a:solidFill>
              </a:rPr>
              <a:t>회사</a:t>
            </a:r>
            <a:endParaRPr lang="en-US" altLang="ko-KR" sz="9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4418226" y="3276751"/>
            <a:ext cx="1252242" cy="176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순서도: 병합 102"/>
          <p:cNvSpPr/>
          <p:nvPr/>
        </p:nvSpPr>
        <p:spPr>
          <a:xfrm>
            <a:off x="5508490" y="3328304"/>
            <a:ext cx="115221" cy="82379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4125639" y="3215605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12" name="직선 연결선 11"/>
          <p:cNvCxnSpPr>
            <a:stCxn id="7" idx="3"/>
          </p:cNvCxnSpPr>
          <p:nvPr/>
        </p:nvCxnSpPr>
        <p:spPr>
          <a:xfrm>
            <a:off x="6866915" y="3111500"/>
            <a:ext cx="2483031" cy="7840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5670467" y="3362618"/>
            <a:ext cx="3679479" cy="7840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6866914" y="3585855"/>
            <a:ext cx="2483031" cy="8996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6866916" y="3863169"/>
            <a:ext cx="2483029" cy="8996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5287127" y="4109597"/>
            <a:ext cx="4062818" cy="9649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5823124" y="4707907"/>
            <a:ext cx="3526821" cy="7455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6606027" y="4701737"/>
            <a:ext cx="2743918" cy="9906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759" y="4527554"/>
            <a:ext cx="1179268" cy="1179268"/>
          </a:xfrm>
          <a:prstGeom prst="rect">
            <a:avLst/>
          </a:prstGeom>
        </p:spPr>
      </p:pic>
      <p:cxnSp>
        <p:nvCxnSpPr>
          <p:cNvPr id="10" name="직선 연결선 9"/>
          <p:cNvCxnSpPr>
            <a:stCxn id="4" idx="3"/>
          </p:cNvCxnSpPr>
          <p:nvPr/>
        </p:nvCxnSpPr>
        <p:spPr>
          <a:xfrm flipV="1">
            <a:off x="3200027" y="5080678"/>
            <a:ext cx="6149919" cy="365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206021" y="4701737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C00000"/>
                </a:solidFill>
              </a:rPr>
              <a:t>※ </a:t>
            </a:r>
            <a:r>
              <a:rPr lang="ko-KR" altLang="en-US" sz="1000" dirty="0" smtClean="0">
                <a:solidFill>
                  <a:srgbClr val="C00000"/>
                </a:solidFill>
              </a:rPr>
              <a:t>사진을 등록하지 않을 경우</a:t>
            </a:r>
            <a:endParaRPr lang="en-US" altLang="ko-KR" sz="1000" dirty="0" smtClean="0">
              <a:solidFill>
                <a:srgbClr val="C00000"/>
              </a:solidFill>
            </a:endParaRPr>
          </a:p>
          <a:p>
            <a:r>
              <a:rPr lang="en-US" altLang="ko-KR" sz="1000" dirty="0">
                <a:solidFill>
                  <a:srgbClr val="C00000"/>
                </a:solidFill>
              </a:rPr>
              <a:t> </a:t>
            </a:r>
            <a:r>
              <a:rPr lang="en-US" altLang="ko-KR" sz="1000" dirty="0" smtClean="0">
                <a:solidFill>
                  <a:srgbClr val="C00000"/>
                </a:solidFill>
              </a:rPr>
              <a:t> </a:t>
            </a:r>
            <a:r>
              <a:rPr lang="ko-KR" altLang="en-US" sz="1000" dirty="0" smtClean="0">
                <a:solidFill>
                  <a:srgbClr val="C00000"/>
                </a:solidFill>
              </a:rPr>
              <a:t> 대체 이미지가 등록된다</a:t>
            </a:r>
            <a:r>
              <a:rPr lang="en-US" altLang="ko-KR" sz="1000" dirty="0" smtClean="0">
                <a:solidFill>
                  <a:srgbClr val="C00000"/>
                </a:solidFill>
              </a:rPr>
              <a:t>.</a:t>
            </a:r>
            <a:endParaRPr lang="en-US" altLang="ko-KR" sz="1000" dirty="0" smtClean="0">
              <a:solidFill>
                <a:srgbClr val="C00000"/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 flipH="1">
            <a:off x="3059321" y="3131348"/>
            <a:ext cx="1355181" cy="4545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H="1">
            <a:off x="3059321" y="3350964"/>
            <a:ext cx="1355181" cy="2481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H="1">
            <a:off x="3059321" y="3587743"/>
            <a:ext cx="1358906" cy="113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H="1" flipV="1">
            <a:off x="3059321" y="3599103"/>
            <a:ext cx="1355180" cy="2596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H="1" flipV="1">
            <a:off x="3059321" y="3599103"/>
            <a:ext cx="1355180" cy="4962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082040" y="3429583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C00000"/>
                </a:solidFill>
              </a:rPr>
              <a:t>※ DB</a:t>
            </a:r>
            <a:r>
              <a:rPr lang="ko-KR" altLang="en-US" sz="1000" dirty="0" smtClean="0">
                <a:solidFill>
                  <a:srgbClr val="C00000"/>
                </a:solidFill>
              </a:rPr>
              <a:t>에 등록되어 있던 정보가</a:t>
            </a:r>
            <a:endParaRPr lang="en-US" altLang="ko-KR" sz="1000" dirty="0" smtClean="0">
              <a:solidFill>
                <a:srgbClr val="C00000"/>
              </a:solidFill>
            </a:endParaRPr>
          </a:p>
          <a:p>
            <a:r>
              <a:rPr lang="en-US" altLang="ko-KR" sz="1000" dirty="0">
                <a:solidFill>
                  <a:srgbClr val="C00000"/>
                </a:solidFill>
              </a:rPr>
              <a:t> </a:t>
            </a:r>
            <a:r>
              <a:rPr lang="en-US" altLang="ko-KR" sz="1000" dirty="0" smtClean="0">
                <a:solidFill>
                  <a:srgbClr val="C00000"/>
                </a:solidFill>
              </a:rPr>
              <a:t>   </a:t>
            </a:r>
            <a:r>
              <a:rPr lang="ko-KR" altLang="en-US" sz="1000" dirty="0" smtClean="0">
                <a:solidFill>
                  <a:srgbClr val="C00000"/>
                </a:solidFill>
              </a:rPr>
              <a:t>출력</a:t>
            </a:r>
            <a:r>
              <a:rPr lang="ko-KR" altLang="en-US" sz="1000" dirty="0">
                <a:solidFill>
                  <a:srgbClr val="C00000"/>
                </a:solidFill>
              </a:rPr>
              <a:t>된</a:t>
            </a:r>
            <a:r>
              <a:rPr lang="ko-KR" altLang="en-US" sz="1000" dirty="0" smtClean="0">
                <a:solidFill>
                  <a:srgbClr val="C00000"/>
                </a:solidFill>
              </a:rPr>
              <a:t> 채로 폼이 생긴다</a:t>
            </a:r>
            <a:r>
              <a:rPr lang="en-US" altLang="ko-KR" sz="1000" dirty="0" smtClean="0">
                <a:solidFill>
                  <a:srgbClr val="C00000"/>
                </a:solidFill>
              </a:rPr>
              <a:t>.</a:t>
            </a:r>
            <a:endParaRPr lang="en-US" altLang="ko-KR" sz="1000" dirty="0" smtClean="0">
              <a:solidFill>
                <a:srgbClr val="C0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888984" y="1856346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2">
                    <a:lumMod val="50000"/>
                  </a:schemeClr>
                </a:solidFill>
              </a:rPr>
              <a:t>렌터카 관리</a:t>
            </a:r>
            <a:endParaRPr lang="en-US" altLang="ko-KR" sz="12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009464" y="1856346"/>
            <a:ext cx="1733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2">
                    <a:lumMod val="50000"/>
                  </a:schemeClr>
                </a:solidFill>
              </a:rPr>
              <a:t>렌터카 대여 요청 목록</a:t>
            </a:r>
            <a:endParaRPr lang="en-US" altLang="ko-KR" sz="12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921765" y="1856346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2">
                    <a:lumMod val="50000"/>
                  </a:schemeClr>
                </a:solidFill>
              </a:rPr>
              <a:t>회원 관리</a:t>
            </a:r>
            <a:endParaRPr lang="en-US" altLang="ko-KR" sz="12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79" name="직선 연결선 78"/>
          <p:cNvCxnSpPr/>
          <p:nvPr/>
        </p:nvCxnSpPr>
        <p:spPr>
          <a:xfrm>
            <a:off x="4951381" y="1876761"/>
            <a:ext cx="0" cy="272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6783798" y="1876761"/>
            <a:ext cx="0" cy="272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639938" y="187676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980881" y="1856346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50000"/>
                  </a:schemeClr>
                </a:solidFill>
              </a:rPr>
              <a:t>상담 게시판</a:t>
            </a:r>
            <a:endParaRPr lang="en-US" altLang="ko-KR" sz="12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85" name="직선 연결선 84"/>
          <p:cNvCxnSpPr/>
          <p:nvPr/>
        </p:nvCxnSpPr>
        <p:spPr>
          <a:xfrm>
            <a:off x="7870821" y="1880695"/>
            <a:ext cx="0" cy="272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91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1772900" cy="6381750"/>
            <a:chOff x="0" y="0"/>
            <a:chExt cx="11772900" cy="6381750"/>
          </a:xfrm>
        </p:grpSpPr>
        <p:sp>
          <p:nvSpPr>
            <p:cNvPr id="5" name="직각 삼각형 4"/>
            <p:cNvSpPr/>
            <p:nvPr/>
          </p:nvSpPr>
          <p:spPr>
            <a:xfrm flipV="1">
              <a:off x="0" y="0"/>
              <a:ext cx="3644900" cy="3111500"/>
            </a:xfrm>
            <a:prstGeom prst="rtTriangle">
              <a:avLst/>
            </a:prstGeom>
            <a:solidFill>
              <a:srgbClr val="E94B2B"/>
            </a:solidFill>
            <a:ln>
              <a:noFill/>
            </a:ln>
            <a:effectLst>
              <a:outerShdw blurRad="292100" dist="241300" dir="2700000" sx="95000" sy="95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61950" y="342900"/>
              <a:ext cx="11410950" cy="603885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419100" dist="736600" dir="5400000" sx="93000" sy="93000" algn="t" rotWithShape="0">
                <a:prstClr val="black">
                  <a:alpha val="6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021854" y="606734"/>
            <a:ext cx="2195787" cy="3637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38100" dir="5400000" sx="92000" sy="9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E94B2B"/>
                </a:solidFill>
              </a:rPr>
              <a:t>렌터카 대여 요청 목록</a:t>
            </a:r>
            <a:endParaRPr lang="en-US" altLang="ko-KR" sz="1400" dirty="0">
              <a:solidFill>
                <a:srgbClr val="E94B2B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905610"/>
              </p:ext>
            </p:extLst>
          </p:nvPr>
        </p:nvGraphicFramePr>
        <p:xfrm>
          <a:off x="1021851" y="1201379"/>
          <a:ext cx="10107468" cy="463377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95133"/>
                <a:gridCol w="1995133"/>
                <a:gridCol w="1995133"/>
                <a:gridCol w="2285031"/>
                <a:gridCol w="1837038"/>
              </a:tblGrid>
              <a:tr h="4359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File 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err="1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rentRequestList.jsp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Actor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</a:rPr>
                        <a:t>관리자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Form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9631">
                <a:tc rowSpan="3" gridSpan="4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just" latinLnBrk="1">
                        <a:buAutoNum type="arabicPeriod"/>
                      </a:pPr>
                      <a:r>
                        <a:rPr lang="ko-KR" altLang="en-US" sz="1050" baseline="0" dirty="0" smtClean="0">
                          <a:solidFill>
                            <a:sysClr val="windowText" lastClr="000000"/>
                          </a:solidFill>
                        </a:rPr>
                        <a:t>관리자 페이지 로고</a:t>
                      </a:r>
                      <a:endParaRPr lang="en-US" altLang="ko-KR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just" latinLnBrk="1">
                        <a:buAutoNum type="arabicPeriod"/>
                      </a:pPr>
                      <a:r>
                        <a:rPr lang="ko-KR" altLang="en-US" sz="1050" baseline="0" dirty="0" smtClean="0">
                          <a:solidFill>
                            <a:sysClr val="windowText" lastClr="000000"/>
                          </a:solidFill>
                        </a:rPr>
                        <a:t>메뉴</a:t>
                      </a:r>
                      <a:endParaRPr lang="en-US" altLang="ko-KR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just" latinLnBrk="1">
                        <a:buAutoNum type="arabicPeriod"/>
                      </a:pPr>
                      <a:r>
                        <a:rPr lang="ko-KR" altLang="en-US" sz="1050" baseline="0" dirty="0" smtClean="0">
                          <a:solidFill>
                            <a:sysClr val="windowText" lastClr="000000"/>
                          </a:solidFill>
                        </a:rPr>
                        <a:t>메뉴 타이틀</a:t>
                      </a:r>
                      <a:endParaRPr lang="en-US" altLang="ko-KR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just" latinLnBrk="1">
                        <a:buAutoNum type="arabicPeriod"/>
                      </a:pPr>
                      <a:r>
                        <a:rPr lang="ko-KR" altLang="en-US" sz="1050" baseline="0" dirty="0" smtClean="0">
                          <a:solidFill>
                            <a:sysClr val="windowText" lastClr="000000"/>
                          </a:solidFill>
                        </a:rPr>
                        <a:t>렌터카 선택 체크박스</a:t>
                      </a:r>
                      <a:endParaRPr lang="en-US" altLang="ko-KR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just" latinLnBrk="1">
                        <a:buAutoNum type="arabicPeriod"/>
                      </a:pPr>
                      <a:r>
                        <a:rPr lang="ko-KR" altLang="en-US" sz="1050" baseline="0" dirty="0" smtClean="0">
                          <a:solidFill>
                            <a:sysClr val="windowText" lastClr="000000"/>
                          </a:solidFill>
                        </a:rPr>
                        <a:t>렌터카 차종</a:t>
                      </a:r>
                      <a:endParaRPr lang="en-US" altLang="ko-KR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just" latinLnBrk="1">
                        <a:buAutoNum type="arabicPeriod"/>
                      </a:pPr>
                      <a:r>
                        <a:rPr lang="ko-KR" altLang="en-US" sz="1050" baseline="0" dirty="0" smtClean="0">
                          <a:solidFill>
                            <a:sysClr val="windowText" lastClr="000000"/>
                          </a:solidFill>
                        </a:rPr>
                        <a:t>대여자 아이디</a:t>
                      </a:r>
                      <a:endParaRPr lang="en-US" altLang="ko-KR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just" latinLnBrk="1">
                        <a:buAutoNum type="arabicPeriod"/>
                      </a:pPr>
                      <a:r>
                        <a:rPr lang="ko-KR" altLang="en-US" sz="1050" baseline="0" dirty="0" smtClean="0">
                          <a:solidFill>
                            <a:sysClr val="windowText" lastClr="000000"/>
                          </a:solidFill>
                        </a:rPr>
                        <a:t>처리 상태</a:t>
                      </a:r>
                      <a:endParaRPr lang="en-US" altLang="ko-KR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just" latinLnBrk="1">
                        <a:buAutoNum type="arabicPeriod"/>
                      </a:pPr>
                      <a:r>
                        <a:rPr lang="ko-KR" altLang="en-US" sz="1050" baseline="0" dirty="0" smtClean="0">
                          <a:solidFill>
                            <a:sysClr val="windowText" lastClr="000000"/>
                          </a:solidFill>
                        </a:rPr>
                        <a:t>승인 버튼</a:t>
                      </a:r>
                      <a:endParaRPr lang="en-US" altLang="ko-KR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just" latinLnBrk="1">
                        <a:buAutoNum type="arabicPeriod"/>
                      </a:pPr>
                      <a:r>
                        <a:rPr lang="ko-KR" altLang="en-US" sz="1050" baseline="0" dirty="0" smtClean="0">
                          <a:solidFill>
                            <a:sysClr val="windowText" lastClr="000000"/>
                          </a:solidFill>
                        </a:rPr>
                        <a:t>승인 취소 버튼</a:t>
                      </a:r>
                      <a:endParaRPr lang="en-US" altLang="ko-KR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ctr" latinLnBrk="1">
                        <a:buAutoNum type="arabicPeriod"/>
                      </a:pP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33579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Explanation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2007747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checkbox : 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렌터카 선택</a:t>
                      </a:r>
                      <a:endParaRPr lang="en-US" altLang="ko-KR" sz="10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just" latinLnBrk="1"/>
                      <a:endParaRPr lang="en-US" altLang="ko-KR" sz="10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just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text, </a:t>
                      </a:r>
                      <a:r>
                        <a:rPr lang="en-US" altLang="ko-KR" sz="1000" dirty="0" err="1" smtClean="0">
                          <a:solidFill>
                            <a:sysClr val="windowText" lastClr="000000"/>
                          </a:solidFill>
                        </a:rPr>
                        <a:t>img</a:t>
                      </a:r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</a:rPr>
                        <a:t> : </a:t>
                      </a:r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</a:rPr>
                        <a:t>차종</a:t>
                      </a:r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</a:rPr>
                        <a:t>/</a:t>
                      </a:r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</a:rPr>
                        <a:t>대여기간</a:t>
                      </a:r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</a:rPr>
                        <a:t>/</a:t>
                      </a:r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</a:rPr>
                        <a:t>로고</a:t>
                      </a:r>
                      <a:endParaRPr lang="en-US" altLang="ko-KR" sz="100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just" latinLnBrk="1"/>
                      <a:endParaRPr lang="en-US" altLang="ko-KR" sz="100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just" latinLnBrk="1"/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</a:rPr>
                        <a:t>text : </a:t>
                      </a:r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</a:rPr>
                        <a:t>대여를 요청한 계정</a:t>
                      </a:r>
                      <a:endParaRPr lang="en-US" altLang="ko-KR" sz="100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just" latinLnBrk="1"/>
                      <a:endParaRPr lang="en-US" altLang="ko-KR" sz="100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just" latinLnBrk="1"/>
                      <a:r>
                        <a:rPr lang="en-US" altLang="ko-KR" sz="1000" baseline="0" dirty="0" err="1" smtClean="0">
                          <a:solidFill>
                            <a:sysClr val="windowText" lastClr="000000"/>
                          </a:solidFill>
                        </a:rPr>
                        <a:t>img</a:t>
                      </a:r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</a:rPr>
                        <a:t> : </a:t>
                      </a:r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</a:rPr>
                        <a:t>처리 상태</a:t>
                      </a:r>
                      <a:endParaRPr lang="en-US" altLang="ko-KR" sz="100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just" latinLnBrk="1"/>
                      <a:endParaRPr lang="en-US" altLang="ko-KR" sz="100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just" latinLnBrk="1"/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</a:rPr>
                        <a:t>button(</a:t>
                      </a:r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</a:rPr>
                        <a:t>승인</a:t>
                      </a:r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</a:rPr>
                        <a:t>) : </a:t>
                      </a:r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</a:rPr>
                        <a:t>체크한 항목에 대해 승인 처리</a:t>
                      </a:r>
                      <a:endParaRPr lang="en-US" altLang="ko-KR" sz="100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just" latinLnBrk="1"/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</a:rPr>
                        <a:t>button(</a:t>
                      </a:r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</a:rPr>
                        <a:t>승인 취소</a:t>
                      </a:r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</a:rPr>
                        <a:t>) : </a:t>
                      </a:r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</a:rPr>
                        <a:t>체크한 항목에 대해 승인 취소 처리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900" y="3233223"/>
            <a:ext cx="870570" cy="46355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900" y="3972003"/>
            <a:ext cx="870570" cy="57932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900" y="4746501"/>
            <a:ext cx="870570" cy="59751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597849" y="4837508"/>
            <a:ext cx="21900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 smtClean="0">
                <a:solidFill>
                  <a:schemeClr val="bg1"/>
                </a:solidFill>
              </a:rPr>
              <a:t>아이오닉</a:t>
            </a:r>
            <a:endParaRPr lang="en-US" altLang="ko-KR" sz="1050" dirty="0" smtClean="0">
              <a:solidFill>
                <a:schemeClr val="bg1"/>
              </a:solidFill>
            </a:endParaRPr>
          </a:p>
          <a:p>
            <a:r>
              <a:rPr lang="en-US" altLang="ko-KR" sz="1050" dirty="0" smtClean="0">
                <a:solidFill>
                  <a:schemeClr val="bg1"/>
                </a:solidFill>
              </a:rPr>
              <a:t>18/07/15 18:00 – 18/07/16 18:00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76" t="7170" r="16616" b="35492"/>
          <a:stretch/>
        </p:blipFill>
        <p:spPr>
          <a:xfrm>
            <a:off x="5260374" y="4894991"/>
            <a:ext cx="288324" cy="15026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597848" y="4053917"/>
            <a:ext cx="21900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 smtClean="0">
                <a:solidFill>
                  <a:schemeClr val="bg1"/>
                </a:solidFill>
              </a:rPr>
              <a:t>유니티</a:t>
            </a:r>
            <a:r>
              <a:rPr lang="ko-KR" altLang="en-US" sz="1050" dirty="0" smtClean="0">
                <a:solidFill>
                  <a:schemeClr val="bg1"/>
                </a:solidFill>
              </a:rPr>
              <a:t> 원 </a:t>
            </a:r>
            <a:r>
              <a:rPr lang="en-US" altLang="ko-KR" sz="1050" dirty="0" smtClean="0">
                <a:solidFill>
                  <a:schemeClr val="bg1"/>
                </a:solidFill>
              </a:rPr>
              <a:t>EV</a:t>
            </a:r>
          </a:p>
          <a:p>
            <a:r>
              <a:rPr lang="en-US" altLang="ko-KR" sz="1050" dirty="0" smtClean="0">
                <a:solidFill>
                  <a:schemeClr val="bg1"/>
                </a:solidFill>
              </a:rPr>
              <a:t>18/07/10 17:30 – 18/07/18 09:00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698" y="4153408"/>
            <a:ext cx="288325" cy="8329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597847" y="3257249"/>
            <a:ext cx="21900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 smtClean="0">
                <a:solidFill>
                  <a:schemeClr val="bg1"/>
                </a:solidFill>
              </a:rPr>
              <a:t>콴트</a:t>
            </a:r>
            <a:r>
              <a:rPr lang="ko-KR" altLang="en-US" sz="1050" dirty="0" smtClean="0">
                <a:solidFill>
                  <a:schemeClr val="bg1"/>
                </a:solidFill>
              </a:rPr>
              <a:t> </a:t>
            </a:r>
            <a:r>
              <a:rPr lang="en-US" altLang="ko-KR" sz="1050" dirty="0">
                <a:solidFill>
                  <a:schemeClr val="bg1"/>
                </a:solidFill>
              </a:rPr>
              <a:t>E</a:t>
            </a:r>
            <a:endParaRPr lang="en-US" altLang="ko-KR" sz="1050" dirty="0" smtClean="0">
              <a:solidFill>
                <a:schemeClr val="bg1"/>
              </a:solidFill>
            </a:endParaRPr>
          </a:p>
          <a:p>
            <a:r>
              <a:rPr lang="en-US" altLang="ko-KR" sz="1050" dirty="0" smtClean="0">
                <a:solidFill>
                  <a:schemeClr val="bg1"/>
                </a:solidFill>
              </a:rPr>
              <a:t>18/07/12 11:00 – 18/07/14 11:00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050" y="3294063"/>
            <a:ext cx="926760" cy="185352"/>
          </a:xfrm>
          <a:prstGeom prst="rect">
            <a:avLst/>
          </a:prstGeom>
        </p:spPr>
      </p:pic>
      <p:sp>
        <p:nvSpPr>
          <p:cNvPr id="39" name="모서리가 둥근 직사각형 38"/>
          <p:cNvSpPr/>
          <p:nvPr/>
        </p:nvSpPr>
        <p:spPr>
          <a:xfrm>
            <a:off x="7607652" y="3352371"/>
            <a:ext cx="634313" cy="25408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승인</a:t>
            </a:r>
            <a:endParaRPr lang="ko-KR" altLang="en-US" sz="10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7624126" y="4110099"/>
            <a:ext cx="634313" cy="25408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미승인</a:t>
            </a:r>
            <a:endParaRPr lang="ko-KR" altLang="en-US" sz="1000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7632362" y="4932630"/>
            <a:ext cx="634313" cy="2540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사용 중</a:t>
            </a:r>
            <a:endParaRPr lang="ko-KR" altLang="en-US" sz="1000" dirty="0"/>
          </a:p>
        </p:txBody>
      </p:sp>
      <p:sp>
        <p:nvSpPr>
          <p:cNvPr id="42" name="직사각형 41"/>
          <p:cNvSpPr/>
          <p:nvPr/>
        </p:nvSpPr>
        <p:spPr>
          <a:xfrm>
            <a:off x="8509694" y="3352371"/>
            <a:ext cx="115330" cy="19006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8530289" y="3972003"/>
            <a:ext cx="74140" cy="3961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이등변 삼각형 43"/>
          <p:cNvSpPr/>
          <p:nvPr/>
        </p:nvSpPr>
        <p:spPr>
          <a:xfrm>
            <a:off x="8534415" y="3392271"/>
            <a:ext cx="74141" cy="90314"/>
          </a:xfrm>
          <a:prstGeom prst="triangl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순서도: 병합 44"/>
          <p:cNvSpPr/>
          <p:nvPr/>
        </p:nvSpPr>
        <p:spPr>
          <a:xfrm>
            <a:off x="8513874" y="5145528"/>
            <a:ext cx="115221" cy="82379"/>
          </a:xfrm>
          <a:prstGeom prst="flowChartMerg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096343" y="2852272"/>
            <a:ext cx="10454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/>
                </a:solidFill>
              </a:rPr>
              <a:t>차종</a:t>
            </a:r>
            <a:r>
              <a:rPr lang="en-US" altLang="ko-KR" sz="1050" dirty="0" smtClean="0">
                <a:solidFill>
                  <a:schemeClr val="bg1"/>
                </a:solidFill>
              </a:rPr>
              <a:t>/</a:t>
            </a:r>
            <a:r>
              <a:rPr lang="ko-KR" altLang="en-US" sz="1050" dirty="0" smtClean="0">
                <a:solidFill>
                  <a:schemeClr val="bg1"/>
                </a:solidFill>
              </a:rPr>
              <a:t>대여기간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857890" y="2852272"/>
            <a:ext cx="6420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>
                <a:solidFill>
                  <a:schemeClr val="bg1"/>
                </a:solidFill>
              </a:rPr>
              <a:t>아이디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722533" y="2852272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/>
                </a:solidFill>
              </a:rPr>
              <a:t>상태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789477" y="3352371"/>
            <a:ext cx="5790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1"/>
                </a:solidFill>
              </a:rPr>
              <a:t>kje123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823683" y="4175730"/>
            <a:ext cx="583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1"/>
                </a:solidFill>
              </a:rPr>
              <a:t>jyh123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23683" y="4909582"/>
            <a:ext cx="6735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1"/>
                </a:solidFill>
              </a:rPr>
              <a:t>kmg123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382119" y="3392271"/>
            <a:ext cx="123567" cy="140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3382120" y="4203360"/>
            <a:ext cx="123567" cy="140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3373394" y="4952576"/>
            <a:ext cx="123567" cy="140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931773" y="5436971"/>
            <a:ext cx="494271" cy="222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승</a:t>
            </a:r>
            <a:r>
              <a:rPr lang="ko-KR" altLang="en-US" sz="1050" dirty="0"/>
              <a:t>인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7533926" y="5436959"/>
            <a:ext cx="781763" cy="222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승인 취소</a:t>
            </a:r>
            <a:endParaRPr lang="ko-KR" altLang="en-US" sz="1050" dirty="0"/>
          </a:p>
        </p:txBody>
      </p:sp>
      <p:sp>
        <p:nvSpPr>
          <p:cNvPr id="59" name="TextBox 58"/>
          <p:cNvSpPr txBox="1"/>
          <p:nvPr/>
        </p:nvSpPr>
        <p:spPr>
          <a:xfrm>
            <a:off x="3343699" y="2374047"/>
            <a:ext cx="2247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렌터카 대여 요청 목록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3364287" y="2773404"/>
            <a:ext cx="22782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482050" y="1901475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732223" y="1888379"/>
            <a:ext cx="1611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00B0F0"/>
                </a:solidFill>
              </a:rPr>
              <a:t>THOR</a:t>
            </a:r>
            <a:r>
              <a:rPr lang="en-US" altLang="ko-KR" sz="1100" dirty="0" smtClean="0">
                <a:solidFill>
                  <a:schemeClr val="bg1"/>
                </a:solidFill>
              </a:rPr>
              <a:t> admin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055596" y="2389435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3</a:t>
            </a:r>
            <a:endParaRPr lang="en-US" altLang="ko-KR" sz="1400" b="1" dirty="0" smtClean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054837" y="3294063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371039" y="3294633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331148" y="3325526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7</a:t>
            </a:r>
            <a:endParaRPr lang="en-US" altLang="ko-KR" sz="1400" b="1" dirty="0" smtClean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606027" y="3311109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642911" y="539279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35264" y="5394293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9</a:t>
            </a:r>
          </a:p>
        </p:txBody>
      </p:sp>
      <p:cxnSp>
        <p:nvCxnSpPr>
          <p:cNvPr id="77" name="직선 연결선 76"/>
          <p:cNvCxnSpPr>
            <a:stCxn id="39" idx="3"/>
          </p:cNvCxnSpPr>
          <p:nvPr/>
        </p:nvCxnSpPr>
        <p:spPr>
          <a:xfrm>
            <a:off x="8241965" y="3479415"/>
            <a:ext cx="1116219" cy="13580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3566992" y="3458656"/>
            <a:ext cx="5791192" cy="429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7331148" y="3496683"/>
            <a:ext cx="2027036" cy="9727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5964195" y="4195055"/>
            <a:ext cx="3393989" cy="8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 flipV="1">
            <a:off x="7422028" y="5344014"/>
            <a:ext cx="1936156" cy="2223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 flipV="1">
            <a:off x="8315689" y="5548182"/>
            <a:ext cx="1042495" cy="669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888984" y="1856346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2">
                    <a:lumMod val="50000"/>
                  </a:schemeClr>
                </a:solidFill>
              </a:rPr>
              <a:t>렌터카 관리</a:t>
            </a:r>
            <a:endParaRPr lang="en-US" altLang="ko-KR" sz="12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009464" y="1856346"/>
            <a:ext cx="1733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2">
                    <a:lumMod val="50000"/>
                  </a:schemeClr>
                </a:solidFill>
              </a:rPr>
              <a:t>렌터카 대여 요청 목록</a:t>
            </a:r>
            <a:endParaRPr lang="en-US" altLang="ko-KR" sz="12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921765" y="1856346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2">
                    <a:lumMod val="50000"/>
                  </a:schemeClr>
                </a:solidFill>
              </a:rPr>
              <a:t>회원 관리</a:t>
            </a:r>
            <a:endParaRPr lang="en-US" altLang="ko-KR" sz="12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79" name="직선 연결선 78"/>
          <p:cNvCxnSpPr/>
          <p:nvPr/>
        </p:nvCxnSpPr>
        <p:spPr>
          <a:xfrm>
            <a:off x="4951381" y="1876761"/>
            <a:ext cx="0" cy="272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6783798" y="1876761"/>
            <a:ext cx="0" cy="272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639938" y="187676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980881" y="1856346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50000"/>
                  </a:schemeClr>
                </a:solidFill>
              </a:rPr>
              <a:t>상담 게시판</a:t>
            </a:r>
            <a:endParaRPr lang="en-US" altLang="ko-KR" sz="12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85" name="직선 연결선 84"/>
          <p:cNvCxnSpPr/>
          <p:nvPr/>
        </p:nvCxnSpPr>
        <p:spPr>
          <a:xfrm>
            <a:off x="7870821" y="1880695"/>
            <a:ext cx="0" cy="272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40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1772900" cy="6381750"/>
            <a:chOff x="0" y="0"/>
            <a:chExt cx="11772900" cy="6381750"/>
          </a:xfrm>
        </p:grpSpPr>
        <p:sp>
          <p:nvSpPr>
            <p:cNvPr id="5" name="직각 삼각형 4"/>
            <p:cNvSpPr/>
            <p:nvPr/>
          </p:nvSpPr>
          <p:spPr>
            <a:xfrm flipV="1">
              <a:off x="0" y="0"/>
              <a:ext cx="3644900" cy="3111500"/>
            </a:xfrm>
            <a:prstGeom prst="rtTriangle">
              <a:avLst/>
            </a:prstGeom>
            <a:solidFill>
              <a:srgbClr val="E94B2B"/>
            </a:solidFill>
            <a:ln>
              <a:noFill/>
            </a:ln>
            <a:effectLst>
              <a:outerShdw blurRad="292100" dist="241300" dir="2700000" sx="95000" sy="95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61950" y="342900"/>
              <a:ext cx="11410950" cy="603885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419100" dist="736600" dir="5400000" sx="93000" sy="93000" algn="t" rotWithShape="0">
                <a:prstClr val="black">
                  <a:alpha val="6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021854" y="606734"/>
            <a:ext cx="2195787" cy="3637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38100" dir="5400000" sx="92000" sy="9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E94B2B"/>
                </a:solidFill>
              </a:rPr>
              <a:t>회원 관리</a:t>
            </a:r>
            <a:endParaRPr lang="en-US" altLang="ko-KR" sz="1400" dirty="0">
              <a:solidFill>
                <a:srgbClr val="E94B2B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754032"/>
              </p:ext>
            </p:extLst>
          </p:nvPr>
        </p:nvGraphicFramePr>
        <p:xfrm>
          <a:off x="1021851" y="1201379"/>
          <a:ext cx="10107468" cy="47937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95133"/>
                <a:gridCol w="1995133"/>
                <a:gridCol w="1995133"/>
                <a:gridCol w="2285031"/>
                <a:gridCol w="1837038"/>
              </a:tblGrid>
              <a:tr h="4359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File 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err="1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userManagerList.jsp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Actor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</a:rPr>
                        <a:t>관리자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Form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9631">
                <a:tc rowSpan="3" gridSpan="4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just" latinLnBrk="1">
                        <a:buAutoNum type="arabicPeriod"/>
                      </a:pPr>
                      <a:r>
                        <a:rPr lang="ko-KR" altLang="en-US" sz="1050" baseline="0" dirty="0" smtClean="0">
                          <a:solidFill>
                            <a:sysClr val="windowText" lastClr="000000"/>
                          </a:solidFill>
                        </a:rPr>
                        <a:t>관리자 페이지 로고</a:t>
                      </a:r>
                      <a:endParaRPr lang="en-US" altLang="ko-KR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just" latinLnBrk="1">
                        <a:buAutoNum type="arabicPeriod"/>
                      </a:pPr>
                      <a:r>
                        <a:rPr lang="ko-KR" altLang="en-US" sz="1050" baseline="0" dirty="0" smtClean="0">
                          <a:solidFill>
                            <a:sysClr val="windowText" lastClr="000000"/>
                          </a:solidFill>
                        </a:rPr>
                        <a:t>메뉴</a:t>
                      </a:r>
                      <a:endParaRPr lang="en-US" altLang="ko-KR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just" latinLnBrk="1">
                        <a:buAutoNum type="arabicPeriod"/>
                      </a:pPr>
                      <a:r>
                        <a:rPr lang="ko-KR" altLang="en-US" sz="1050" baseline="0" dirty="0" smtClean="0">
                          <a:solidFill>
                            <a:sysClr val="windowText" lastClr="000000"/>
                          </a:solidFill>
                        </a:rPr>
                        <a:t>메뉴 타이틀</a:t>
                      </a:r>
                      <a:endParaRPr lang="en-US" altLang="ko-KR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just" latinLnBrk="1">
                        <a:buAutoNum type="arabicPeriod"/>
                      </a:pPr>
                      <a:r>
                        <a:rPr lang="ko-KR" altLang="en-US" sz="1050" dirty="0" smtClean="0">
                          <a:solidFill>
                            <a:sysClr val="windowText" lastClr="000000"/>
                          </a:solidFill>
                        </a:rPr>
                        <a:t>이름</a:t>
                      </a:r>
                      <a:endParaRPr lang="en-US" altLang="ko-KR" sz="105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just" latinLnBrk="1">
                        <a:buAutoNum type="arabicPeriod"/>
                      </a:pPr>
                      <a:r>
                        <a:rPr lang="ko-KR" altLang="en-US" sz="1050" dirty="0" smtClean="0">
                          <a:solidFill>
                            <a:sysClr val="windowText" lastClr="000000"/>
                          </a:solidFill>
                        </a:rPr>
                        <a:t>아이디</a:t>
                      </a:r>
                      <a:r>
                        <a:rPr lang="en-US" altLang="ko-KR" sz="105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050" baseline="0" dirty="0" smtClean="0">
                          <a:solidFill>
                            <a:sysClr val="windowText" lastClr="000000"/>
                          </a:solidFill>
                        </a:rPr>
                        <a:t>하이퍼링크</a:t>
                      </a:r>
                      <a:endParaRPr lang="en-US" altLang="ko-KR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just" latinLnBrk="1">
                        <a:buAutoNum type="arabicPeriod"/>
                      </a:pPr>
                      <a:r>
                        <a:rPr lang="ko-KR" altLang="en-US" sz="1050" baseline="0" dirty="0" smtClean="0">
                          <a:solidFill>
                            <a:sysClr val="windowText" lastClr="000000"/>
                          </a:solidFill>
                        </a:rPr>
                        <a:t>휴대폰 번호</a:t>
                      </a:r>
                      <a:endParaRPr lang="en-US" altLang="ko-KR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just" latinLnBrk="1">
                        <a:buAutoNum type="arabicPeriod"/>
                      </a:pPr>
                      <a:r>
                        <a:rPr lang="ko-KR" altLang="en-US" sz="1050" baseline="0" dirty="0" err="1" smtClean="0">
                          <a:solidFill>
                            <a:sysClr val="windowText" lastClr="000000"/>
                          </a:solidFill>
                        </a:rPr>
                        <a:t>이메일</a:t>
                      </a:r>
                      <a:r>
                        <a:rPr lang="ko-KR" altLang="en-US" sz="1050" baseline="0" dirty="0" smtClean="0">
                          <a:solidFill>
                            <a:sysClr val="windowText" lastClr="000000"/>
                          </a:solidFill>
                        </a:rPr>
                        <a:t> 주소</a:t>
                      </a:r>
                      <a:endParaRPr lang="en-US" altLang="ko-KR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just" latinLnBrk="1">
                        <a:buAutoNum type="arabicPeriod"/>
                      </a:pPr>
                      <a:r>
                        <a:rPr lang="ko-KR" altLang="en-US" sz="1050" dirty="0" smtClean="0">
                          <a:solidFill>
                            <a:sysClr val="windowText" lastClr="000000"/>
                          </a:solidFill>
                        </a:rPr>
                        <a:t>포인트 버튼</a:t>
                      </a:r>
                      <a:endParaRPr lang="en-US" altLang="ko-KR" sz="105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just" latinLnBrk="1">
                        <a:buAutoNum type="arabicPeriod"/>
                      </a:pPr>
                      <a:r>
                        <a:rPr lang="ko-KR" altLang="en-US" sz="1050" dirty="0" smtClean="0">
                          <a:solidFill>
                            <a:sysClr val="windowText" lastClr="000000"/>
                          </a:solidFill>
                        </a:rPr>
                        <a:t>검색 필터 선택 폼</a:t>
                      </a:r>
                      <a:endParaRPr lang="en-US" altLang="ko-KR" sz="105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just" latinLnBrk="1">
                        <a:buAutoNum type="arabicPeriod"/>
                      </a:pPr>
                      <a:r>
                        <a:rPr lang="ko-KR" altLang="en-US" sz="1050" dirty="0" err="1" smtClean="0">
                          <a:solidFill>
                            <a:sysClr val="windowText" lastClr="000000"/>
                          </a:solidFill>
                        </a:rPr>
                        <a:t>검색어</a:t>
                      </a:r>
                      <a:r>
                        <a:rPr lang="ko-KR" altLang="en-US" sz="1050" dirty="0" smtClean="0">
                          <a:solidFill>
                            <a:sysClr val="windowText" lastClr="000000"/>
                          </a:solidFill>
                        </a:rPr>
                        <a:t> 입력 폼</a:t>
                      </a:r>
                      <a:endParaRPr lang="en-US" altLang="ko-KR" sz="105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just" latinLnBrk="1">
                        <a:buAutoNum type="arabicPeriod"/>
                      </a:pPr>
                      <a:r>
                        <a:rPr lang="ko-KR" altLang="en-US" sz="1050" dirty="0" smtClean="0">
                          <a:solidFill>
                            <a:sysClr val="windowText" lastClr="000000"/>
                          </a:solidFill>
                        </a:rPr>
                        <a:t>검색 버튼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33579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Explanation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2007747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a(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회원정보 조회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) : 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회원정보 조회 페이지로 이동</a:t>
                      </a:r>
                      <a:endParaRPr lang="en-US" altLang="ko-KR" sz="10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just" latinLnBrk="1"/>
                      <a:endParaRPr lang="en-US" altLang="ko-KR" sz="10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just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a(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포인트 수정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) : 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포인트 수정 폼이 그 자리에 생성</a:t>
                      </a:r>
                      <a:endParaRPr lang="en-US" altLang="ko-KR" sz="10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just" latinLnBrk="1"/>
                      <a:endParaRPr lang="en-US" altLang="ko-KR" sz="10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just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text</a:t>
                      </a:r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</a:rPr>
                        <a:t> : </a:t>
                      </a:r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</a:rPr>
                        <a:t>이름</a:t>
                      </a:r>
                      <a:endParaRPr lang="en-US" altLang="ko-KR" sz="100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just" latinLnBrk="1"/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</a:rPr>
                        <a:t>text : </a:t>
                      </a:r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</a:rPr>
                        <a:t>휴대폰 번호</a:t>
                      </a:r>
                      <a:endParaRPr lang="en-US" altLang="ko-KR" sz="100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just" latinLnBrk="1"/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</a:rPr>
                        <a:t>text : </a:t>
                      </a:r>
                      <a:r>
                        <a:rPr lang="ko-KR" altLang="en-US" sz="1000" baseline="0" dirty="0" err="1" smtClean="0">
                          <a:solidFill>
                            <a:sysClr val="windowText" lastClr="000000"/>
                          </a:solidFill>
                        </a:rPr>
                        <a:t>이메일</a:t>
                      </a:r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</a:rPr>
                        <a:t> 주소</a:t>
                      </a:r>
                      <a:endParaRPr lang="en-US" altLang="ko-KR" sz="100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just" latinLnBrk="1"/>
                      <a:endParaRPr lang="en-US" altLang="ko-KR" sz="100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just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select : 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검색 필터</a:t>
                      </a:r>
                      <a:endParaRPr lang="en-US" altLang="ko-KR" sz="10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just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text</a:t>
                      </a:r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</a:rPr>
                        <a:t> : </a:t>
                      </a:r>
                      <a:r>
                        <a:rPr lang="ko-KR" altLang="en-US" sz="1000" i="0" baseline="0" dirty="0" err="1" smtClean="0">
                          <a:solidFill>
                            <a:sysClr val="windowText" lastClr="000000"/>
                          </a:solidFill>
                        </a:rPr>
                        <a:t>검색어</a:t>
                      </a:r>
                      <a:r>
                        <a:rPr lang="ko-KR" altLang="en-US" sz="1000" i="0" baseline="0" dirty="0" smtClean="0">
                          <a:solidFill>
                            <a:sysClr val="windowText" lastClr="000000"/>
                          </a:solidFill>
                        </a:rPr>
                        <a:t> 입력</a:t>
                      </a:r>
                      <a:endParaRPr lang="en-US" altLang="ko-KR" sz="1000" i="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just" latinLnBrk="1"/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</a:rPr>
                        <a:t>button : </a:t>
                      </a:r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</a:rPr>
                        <a:t>검색 실행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8113055" y="3074034"/>
            <a:ext cx="98862" cy="15769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8133650" y="3693665"/>
            <a:ext cx="74140" cy="3961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이등변 삼각형 43"/>
          <p:cNvSpPr/>
          <p:nvPr/>
        </p:nvSpPr>
        <p:spPr>
          <a:xfrm>
            <a:off x="8137776" y="3113933"/>
            <a:ext cx="74141" cy="90314"/>
          </a:xfrm>
          <a:prstGeom prst="triangl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순서도: 병합 44"/>
          <p:cNvSpPr/>
          <p:nvPr/>
        </p:nvSpPr>
        <p:spPr>
          <a:xfrm>
            <a:off x="8132603" y="4575198"/>
            <a:ext cx="69447" cy="45719"/>
          </a:xfrm>
          <a:prstGeom prst="flowChartMerg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587855" y="5685770"/>
            <a:ext cx="781763" cy="222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0</a:t>
            </a:r>
            <a:endParaRPr lang="ko-KR" altLang="en-US" sz="1050" dirty="0"/>
          </a:p>
        </p:txBody>
      </p:sp>
      <p:sp>
        <p:nvSpPr>
          <p:cNvPr id="59" name="TextBox 58"/>
          <p:cNvSpPr txBox="1"/>
          <p:nvPr/>
        </p:nvSpPr>
        <p:spPr>
          <a:xfrm>
            <a:off x="3343699" y="2374047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회원 관리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3364287" y="2773404"/>
            <a:ext cx="22782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482050" y="1901475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732223" y="1888379"/>
            <a:ext cx="1611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00B0F0"/>
                </a:solidFill>
              </a:rPr>
              <a:t>THOR</a:t>
            </a:r>
            <a:r>
              <a:rPr lang="en-US" altLang="ko-KR" sz="1100" dirty="0" smtClean="0">
                <a:solidFill>
                  <a:schemeClr val="bg1"/>
                </a:solidFill>
              </a:rPr>
              <a:t> admin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055596" y="2389435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3</a:t>
            </a:r>
            <a:endParaRPr lang="en-US" altLang="ko-KR" sz="1400" b="1" dirty="0" smtClean="0">
              <a:solidFill>
                <a:srgbClr val="FF0000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769336"/>
              </p:ext>
            </p:extLst>
          </p:nvPr>
        </p:nvGraphicFramePr>
        <p:xfrm>
          <a:off x="3285841" y="3072843"/>
          <a:ext cx="4560520" cy="15392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12104"/>
                <a:gridCol w="912104"/>
                <a:gridCol w="912104"/>
                <a:gridCol w="1199232"/>
                <a:gridCol w="624976"/>
              </a:tblGrid>
              <a:tr h="2007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이름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아이디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휴대폰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이메일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포인트</a:t>
                      </a:r>
                      <a:endParaRPr lang="ko-KR" altLang="en-US" sz="1100" dirty="0"/>
                    </a:p>
                  </a:txBody>
                  <a:tcPr/>
                </a:tc>
              </a:tr>
              <a:tr h="200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김조은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 smtClean="0">
                          <a:solidFill>
                            <a:srgbClr val="0070C0"/>
                          </a:solidFill>
                        </a:rPr>
                        <a:t>kje123</a:t>
                      </a:r>
                      <a:endParaRPr lang="ko-KR" altLang="en-US" sz="80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010-1234-5678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 smtClean="0">
                          <a:solidFill>
                            <a:schemeClr val="bg1"/>
                          </a:solidFill>
                        </a:rPr>
                        <a:t>kje123@daegu.ac.kr</a:t>
                      </a:r>
                      <a:endParaRPr lang="ko-KR" altLang="en-US" sz="800" u="non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 smtClean="0">
                          <a:solidFill>
                            <a:srgbClr val="0070C0"/>
                          </a:solidFill>
                        </a:rPr>
                        <a:t>2,730P</a:t>
                      </a:r>
                      <a:endParaRPr lang="ko-KR" altLang="en-US" sz="80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00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강민구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 smtClean="0">
                          <a:solidFill>
                            <a:srgbClr val="0070C0"/>
                          </a:solidFill>
                        </a:rPr>
                        <a:t>kmg123</a:t>
                      </a:r>
                      <a:endParaRPr lang="ko-KR" altLang="en-US" sz="80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010-1111-2222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 smtClean="0">
                          <a:solidFill>
                            <a:schemeClr val="bg1"/>
                          </a:solidFill>
                        </a:rPr>
                        <a:t>kmg123@daegu.ac.kr</a:t>
                      </a:r>
                      <a:endParaRPr lang="ko-KR" altLang="en-US" sz="800" u="non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 smtClean="0">
                          <a:solidFill>
                            <a:srgbClr val="0070C0"/>
                          </a:solidFill>
                        </a:rPr>
                        <a:t>1,150P</a:t>
                      </a:r>
                      <a:endParaRPr lang="ko-KR" altLang="en-US" sz="80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00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정영희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 smtClean="0">
                          <a:solidFill>
                            <a:srgbClr val="0070C0"/>
                          </a:solidFill>
                        </a:rPr>
                        <a:t>jyh123</a:t>
                      </a:r>
                      <a:endParaRPr lang="ko-KR" altLang="en-US" sz="80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010-3333-4444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 smtClean="0">
                          <a:solidFill>
                            <a:schemeClr val="bg1"/>
                          </a:solidFill>
                        </a:rPr>
                        <a:t>jyh123@daegu.ac.kr</a:t>
                      </a:r>
                      <a:endParaRPr lang="ko-KR" altLang="en-US" sz="800" u="non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 smtClean="0">
                          <a:solidFill>
                            <a:srgbClr val="0070C0"/>
                          </a:solidFill>
                        </a:rPr>
                        <a:t>700P</a:t>
                      </a:r>
                      <a:endParaRPr lang="ko-KR" altLang="en-US" sz="80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00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조현준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 smtClean="0">
                          <a:solidFill>
                            <a:srgbClr val="0070C0"/>
                          </a:solidFill>
                        </a:rPr>
                        <a:t>jhj123</a:t>
                      </a:r>
                      <a:endParaRPr lang="ko-KR" altLang="en-US" sz="80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010-9999-8888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 smtClean="0">
                          <a:solidFill>
                            <a:schemeClr val="bg1"/>
                          </a:solidFill>
                        </a:rPr>
                        <a:t>jhj123@daegu.ac.kr</a:t>
                      </a:r>
                      <a:endParaRPr lang="ko-KR" altLang="en-US" sz="800" u="non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 smtClean="0">
                          <a:solidFill>
                            <a:srgbClr val="0070C0"/>
                          </a:solidFill>
                        </a:rPr>
                        <a:t>0P</a:t>
                      </a:r>
                      <a:endParaRPr lang="ko-KR" altLang="en-US" sz="80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00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김남호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 smtClean="0">
                          <a:solidFill>
                            <a:srgbClr val="0070C0"/>
                          </a:solidFill>
                        </a:rPr>
                        <a:t>knh123</a:t>
                      </a:r>
                      <a:endParaRPr lang="ko-KR" altLang="en-US" sz="80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010-7777-6666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 smtClean="0">
                          <a:solidFill>
                            <a:schemeClr val="bg1"/>
                          </a:solidFill>
                        </a:rPr>
                        <a:t>knh123@daegu.ac.kr</a:t>
                      </a:r>
                      <a:endParaRPr lang="ko-KR" altLang="en-US" sz="800" u="non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 smtClean="0">
                          <a:solidFill>
                            <a:srgbClr val="0070C0"/>
                          </a:solidFill>
                        </a:rPr>
                        <a:t>50P</a:t>
                      </a:r>
                      <a:endParaRPr lang="ko-KR" altLang="en-US" sz="80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00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남세현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 smtClean="0">
                          <a:solidFill>
                            <a:srgbClr val="0070C0"/>
                          </a:solidFill>
                        </a:rPr>
                        <a:t>nsh123</a:t>
                      </a:r>
                      <a:endParaRPr lang="ko-KR" altLang="en-US" sz="80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010-5555-4444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 smtClean="0">
                          <a:solidFill>
                            <a:schemeClr val="bg1"/>
                          </a:solidFill>
                        </a:rPr>
                        <a:t>nsh123@daegu.ac.kr</a:t>
                      </a:r>
                      <a:endParaRPr lang="ko-KR" altLang="en-US" sz="800" u="non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 smtClean="0">
                          <a:solidFill>
                            <a:srgbClr val="0070C0"/>
                          </a:solidFill>
                        </a:rPr>
                        <a:t>0P</a:t>
                      </a:r>
                      <a:endParaRPr lang="ko-KR" altLang="en-US" sz="80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6" name="직선 연결선 75"/>
          <p:cNvCxnSpPr/>
          <p:nvPr/>
        </p:nvCxnSpPr>
        <p:spPr>
          <a:xfrm>
            <a:off x="3743509" y="3473476"/>
            <a:ext cx="5623328" cy="13290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4597308" y="3437428"/>
            <a:ext cx="4769529" cy="4276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7654273" y="3444165"/>
            <a:ext cx="1712564" cy="9239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5930924" y="3473476"/>
            <a:ext cx="3435913" cy="14750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7089933" y="3473476"/>
            <a:ext cx="2276904" cy="16056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endCxn id="58" idx="0"/>
          </p:cNvCxnSpPr>
          <p:nvPr/>
        </p:nvCxnSpPr>
        <p:spPr>
          <a:xfrm flipH="1">
            <a:off x="6978737" y="4578696"/>
            <a:ext cx="400058" cy="11070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7444622" y="5685770"/>
            <a:ext cx="479827" cy="222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확인</a:t>
            </a:r>
            <a:endParaRPr lang="ko-KR" altLang="en-US" sz="1050" dirty="0"/>
          </a:p>
        </p:txBody>
      </p:sp>
      <p:sp>
        <p:nvSpPr>
          <p:cNvPr id="88" name="TextBox 87"/>
          <p:cNvSpPr txBox="1"/>
          <p:nvPr/>
        </p:nvSpPr>
        <p:spPr>
          <a:xfrm>
            <a:off x="7283617" y="4650969"/>
            <a:ext cx="12682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rgbClr val="C00000"/>
                </a:solidFill>
              </a:rPr>
              <a:t>클릭 시 입력 폼 생성</a:t>
            </a:r>
            <a:endParaRPr lang="en-US" altLang="ko-KR" sz="900" dirty="0" smtClean="0">
              <a:solidFill>
                <a:srgbClr val="C0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075425" y="3269889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4</a:t>
            </a:r>
            <a:endParaRPr lang="en-US" altLang="ko-KR" sz="1400" b="1" dirty="0" smtClean="0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019584" y="3283539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5</a:t>
            </a:r>
            <a:endParaRPr lang="en-US" altLang="ko-KR" sz="1400" b="1" dirty="0" smtClean="0">
              <a:solidFill>
                <a:srgbClr val="FF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930924" y="3269889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7</a:t>
            </a:r>
            <a:endParaRPr lang="en-US" altLang="ko-KR" sz="1400" b="1" dirty="0" smtClean="0">
              <a:solidFill>
                <a:srgbClr val="FF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955784" y="3269888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6</a:t>
            </a:r>
            <a:endParaRPr lang="en-US" altLang="ko-KR" sz="1400" b="1" dirty="0" smtClean="0">
              <a:solidFill>
                <a:srgbClr val="FF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089933" y="3283538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8</a:t>
            </a:r>
            <a:endParaRPr lang="en-US" altLang="ko-KR" sz="1400" b="1" dirty="0" smtClean="0">
              <a:solidFill>
                <a:srgbClr val="FF0000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4683396" y="4869411"/>
            <a:ext cx="1766909" cy="222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96" name="직사각형 95"/>
          <p:cNvSpPr/>
          <p:nvPr/>
        </p:nvSpPr>
        <p:spPr>
          <a:xfrm>
            <a:off x="3980676" y="4868701"/>
            <a:ext cx="647715" cy="222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98" name="순서도: 병합 97"/>
          <p:cNvSpPr/>
          <p:nvPr/>
        </p:nvSpPr>
        <p:spPr>
          <a:xfrm>
            <a:off x="4480780" y="4958347"/>
            <a:ext cx="115221" cy="82379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6480706" y="4868701"/>
            <a:ext cx="475981" cy="222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검색</a:t>
            </a:r>
            <a:endParaRPr lang="ko-KR" altLang="en-US" sz="1050" dirty="0"/>
          </a:p>
        </p:txBody>
      </p:sp>
      <p:sp>
        <p:nvSpPr>
          <p:cNvPr id="100" name="TextBox 99"/>
          <p:cNvSpPr txBox="1"/>
          <p:nvPr/>
        </p:nvSpPr>
        <p:spPr>
          <a:xfrm>
            <a:off x="3920241" y="4833707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9</a:t>
            </a:r>
            <a:endParaRPr lang="en-US" altLang="ko-KR" sz="1400" b="1" dirty="0" smtClean="0">
              <a:solidFill>
                <a:srgbClr val="FF0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623490" y="4830279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10</a:t>
            </a:r>
            <a:endParaRPr lang="en-US" altLang="ko-KR" sz="1400" b="1" dirty="0" smtClean="0">
              <a:solidFill>
                <a:srgbClr val="FF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297855" y="4834365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11</a:t>
            </a:r>
            <a:endParaRPr lang="en-US" altLang="ko-KR" sz="1400" b="1" dirty="0" smtClean="0">
              <a:solidFill>
                <a:srgbClr val="FF0000"/>
              </a:solidFill>
            </a:endParaRPr>
          </a:p>
        </p:txBody>
      </p:sp>
      <p:cxnSp>
        <p:nvCxnSpPr>
          <p:cNvPr id="103" name="직선 연결선 102"/>
          <p:cNvCxnSpPr/>
          <p:nvPr/>
        </p:nvCxnSpPr>
        <p:spPr>
          <a:xfrm flipH="1" flipV="1">
            <a:off x="4421238" y="5091833"/>
            <a:ext cx="4945599" cy="4321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 flipH="1" flipV="1">
            <a:off x="5855234" y="5091833"/>
            <a:ext cx="3511603" cy="6174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 flipH="1" flipV="1">
            <a:off x="6803538" y="5091124"/>
            <a:ext cx="2563299" cy="7564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3888984" y="1856346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2">
                    <a:lumMod val="50000"/>
                  </a:schemeClr>
                </a:solidFill>
              </a:rPr>
              <a:t>렌터카 관리</a:t>
            </a:r>
            <a:endParaRPr lang="en-US" altLang="ko-KR" sz="12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009464" y="1856346"/>
            <a:ext cx="1733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2">
                    <a:lumMod val="50000"/>
                  </a:schemeClr>
                </a:solidFill>
              </a:rPr>
              <a:t>렌터카 대여 요청 목록</a:t>
            </a:r>
            <a:endParaRPr lang="en-US" altLang="ko-KR" sz="12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921765" y="1856346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2">
                    <a:lumMod val="50000"/>
                  </a:schemeClr>
                </a:solidFill>
              </a:rPr>
              <a:t>회원 관리</a:t>
            </a:r>
            <a:endParaRPr lang="en-US" altLang="ko-KR" sz="12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109" name="직선 연결선 108"/>
          <p:cNvCxnSpPr/>
          <p:nvPr/>
        </p:nvCxnSpPr>
        <p:spPr>
          <a:xfrm>
            <a:off x="4951381" y="1876761"/>
            <a:ext cx="0" cy="272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6783798" y="1876761"/>
            <a:ext cx="0" cy="272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3639938" y="187676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980881" y="1856346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50000"/>
                  </a:schemeClr>
                </a:solidFill>
              </a:rPr>
              <a:t>상담 게시판</a:t>
            </a:r>
            <a:endParaRPr lang="en-US" altLang="ko-KR" sz="12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113" name="직선 연결선 112"/>
          <p:cNvCxnSpPr/>
          <p:nvPr/>
        </p:nvCxnSpPr>
        <p:spPr>
          <a:xfrm>
            <a:off x="7870821" y="1880695"/>
            <a:ext cx="0" cy="272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33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1772900" cy="6381750"/>
            <a:chOff x="0" y="0"/>
            <a:chExt cx="11772900" cy="6381750"/>
          </a:xfrm>
        </p:grpSpPr>
        <p:sp>
          <p:nvSpPr>
            <p:cNvPr id="5" name="직각 삼각형 4"/>
            <p:cNvSpPr/>
            <p:nvPr/>
          </p:nvSpPr>
          <p:spPr>
            <a:xfrm flipV="1">
              <a:off x="0" y="0"/>
              <a:ext cx="3644900" cy="3111500"/>
            </a:xfrm>
            <a:prstGeom prst="rtTriangle">
              <a:avLst/>
            </a:prstGeom>
            <a:solidFill>
              <a:srgbClr val="E94B2B"/>
            </a:solidFill>
            <a:ln>
              <a:noFill/>
            </a:ln>
            <a:effectLst>
              <a:outerShdw blurRad="292100" dist="241300" dir="2700000" sx="95000" sy="95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61950" y="342900"/>
              <a:ext cx="11410950" cy="603885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419100" dist="736600" dir="5400000" sx="93000" sy="93000" algn="t" rotWithShape="0">
                <a:prstClr val="black">
                  <a:alpha val="6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021854" y="606734"/>
            <a:ext cx="2195787" cy="3637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38100" dir="5400000" sx="92000" sy="9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E94B2B"/>
                </a:solidFill>
              </a:rPr>
              <a:t>회원 관리</a:t>
            </a:r>
            <a:endParaRPr lang="en-US" altLang="ko-KR" sz="1400" dirty="0">
              <a:solidFill>
                <a:srgbClr val="E94B2B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634148"/>
              </p:ext>
            </p:extLst>
          </p:nvPr>
        </p:nvGraphicFramePr>
        <p:xfrm>
          <a:off x="1021851" y="1201379"/>
          <a:ext cx="10107468" cy="472889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95133"/>
                <a:gridCol w="1995133"/>
                <a:gridCol w="1995133"/>
                <a:gridCol w="2285031"/>
                <a:gridCol w="1837038"/>
              </a:tblGrid>
              <a:tr h="4359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File 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err="1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userManagerView.jsp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Actor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</a:rPr>
                        <a:t>관리자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Form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9631">
                <a:tc rowSpan="3" gridSpan="4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just" latinLnBrk="1">
                        <a:buAutoNum type="arabicPeriod"/>
                      </a:pPr>
                      <a:r>
                        <a:rPr lang="ko-KR" altLang="en-US" sz="1050" baseline="0" dirty="0" smtClean="0">
                          <a:solidFill>
                            <a:sysClr val="windowText" lastClr="000000"/>
                          </a:solidFill>
                        </a:rPr>
                        <a:t>관리자 페이지 로고</a:t>
                      </a:r>
                      <a:endParaRPr lang="en-US" altLang="ko-KR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just" latinLnBrk="1">
                        <a:buAutoNum type="arabicPeriod"/>
                      </a:pPr>
                      <a:r>
                        <a:rPr lang="ko-KR" altLang="en-US" sz="1050" baseline="0" dirty="0" smtClean="0">
                          <a:solidFill>
                            <a:sysClr val="windowText" lastClr="000000"/>
                          </a:solidFill>
                        </a:rPr>
                        <a:t>메뉴</a:t>
                      </a:r>
                      <a:endParaRPr lang="en-US" altLang="ko-KR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just" latinLnBrk="1">
                        <a:buAutoNum type="arabicPeriod"/>
                      </a:pPr>
                      <a:r>
                        <a:rPr lang="ko-KR" altLang="en-US" sz="1050" baseline="0" dirty="0" smtClean="0">
                          <a:solidFill>
                            <a:sysClr val="windowText" lastClr="000000"/>
                          </a:solidFill>
                        </a:rPr>
                        <a:t>메뉴 타이틀</a:t>
                      </a:r>
                      <a:endParaRPr lang="en-US" altLang="ko-KR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just" latinLnBrk="1">
                        <a:buAutoNum type="arabicPeriod"/>
                      </a:pPr>
                      <a:r>
                        <a:rPr lang="ko-KR" altLang="en-US" sz="1050" dirty="0" smtClean="0">
                          <a:solidFill>
                            <a:sysClr val="windowText" lastClr="000000"/>
                          </a:solidFill>
                        </a:rPr>
                        <a:t>아이디</a:t>
                      </a:r>
                      <a:endParaRPr lang="en-US" altLang="ko-KR" sz="105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just" latinLnBrk="1">
                        <a:buAutoNum type="arabicPeriod"/>
                      </a:pPr>
                      <a:r>
                        <a:rPr lang="ko-KR" altLang="en-US" sz="1050" baseline="0" dirty="0" smtClean="0">
                          <a:solidFill>
                            <a:sysClr val="windowText" lastClr="000000"/>
                          </a:solidFill>
                        </a:rPr>
                        <a:t>이름</a:t>
                      </a:r>
                      <a:endParaRPr lang="en-US" altLang="ko-KR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just" latinLnBrk="1">
                        <a:buAutoNum type="arabicPeriod"/>
                      </a:pPr>
                      <a:r>
                        <a:rPr lang="ko-KR" altLang="en-US" sz="1050" baseline="0" dirty="0" smtClean="0">
                          <a:solidFill>
                            <a:sysClr val="windowText" lastClr="000000"/>
                          </a:solidFill>
                        </a:rPr>
                        <a:t>휴대폰 번호</a:t>
                      </a:r>
                      <a:endParaRPr lang="en-US" altLang="ko-KR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just" latinLnBrk="1">
                        <a:buAutoNum type="arabicPeriod"/>
                      </a:pPr>
                      <a:r>
                        <a:rPr lang="ko-KR" altLang="en-US" sz="1050" baseline="0" dirty="0" err="1" smtClean="0">
                          <a:solidFill>
                            <a:sysClr val="windowText" lastClr="000000"/>
                          </a:solidFill>
                        </a:rPr>
                        <a:t>이메일</a:t>
                      </a:r>
                      <a:r>
                        <a:rPr lang="ko-KR" altLang="en-US" sz="1050" baseline="0" dirty="0" smtClean="0">
                          <a:solidFill>
                            <a:sysClr val="windowText" lastClr="000000"/>
                          </a:solidFill>
                        </a:rPr>
                        <a:t> 주소</a:t>
                      </a:r>
                      <a:endParaRPr lang="en-US" altLang="ko-KR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just" latinLnBrk="1">
                        <a:buAutoNum type="arabicPeriod"/>
                      </a:pPr>
                      <a:r>
                        <a:rPr lang="ko-KR" altLang="en-US" sz="1050" dirty="0" smtClean="0">
                          <a:solidFill>
                            <a:sysClr val="windowText" lastClr="000000"/>
                          </a:solidFill>
                        </a:rPr>
                        <a:t>포인트</a:t>
                      </a:r>
                      <a:endParaRPr lang="en-US" altLang="ko-KR" sz="105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just" latinLnBrk="1">
                        <a:buAutoNum type="arabicPeriod"/>
                      </a:pPr>
                      <a:r>
                        <a:rPr lang="ko-KR" altLang="en-US" sz="1050" dirty="0" smtClean="0">
                          <a:solidFill>
                            <a:sysClr val="windowText" lastClr="000000"/>
                          </a:solidFill>
                        </a:rPr>
                        <a:t>포인트 사용 내역 표</a:t>
                      </a:r>
                      <a:endParaRPr lang="en-US" altLang="ko-KR" sz="105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just" latinLnBrk="1">
                        <a:buAutoNum type="arabicPeriod"/>
                      </a:pPr>
                      <a:r>
                        <a:rPr lang="ko-KR" altLang="en-US" sz="1050" dirty="0" smtClean="0">
                          <a:solidFill>
                            <a:sysClr val="windowText" lastClr="000000"/>
                          </a:solidFill>
                        </a:rPr>
                        <a:t>회원 삭제 버튼</a:t>
                      </a:r>
                      <a:endParaRPr lang="en-US" altLang="ko-KR" sz="105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just" latinLnBrk="1">
                        <a:buAutoNum type="arabicPeriod"/>
                      </a:pPr>
                      <a:r>
                        <a:rPr lang="ko-KR" altLang="en-US" sz="1050" dirty="0" smtClean="0">
                          <a:solidFill>
                            <a:sysClr val="windowText" lastClr="000000"/>
                          </a:solidFill>
                        </a:rPr>
                        <a:t>돌아가기 버튼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33579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Explanation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2007747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table : 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포인트 사용 내역</a:t>
                      </a:r>
                      <a:endParaRPr lang="en-US" altLang="ko-KR" sz="10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just" latinLnBrk="1"/>
                      <a:endParaRPr lang="en-US" altLang="ko-KR" sz="10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just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button(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회원 삭제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) : 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해당 회원을 삭제시키는 버튼</a:t>
                      </a:r>
                      <a:endParaRPr lang="en-US" altLang="ko-KR" sz="10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just" latinLnBrk="1"/>
                      <a:endParaRPr lang="en-US" altLang="ko-KR" sz="10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just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button(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돌아가기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) : 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회원 관리 페이지로 이동하는 버튼</a:t>
                      </a:r>
                      <a:endParaRPr lang="en-US" altLang="ko-KR" sz="10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3343699" y="2374047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회원정보 조회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3364287" y="2773404"/>
            <a:ext cx="22782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482050" y="1901475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732223" y="1888379"/>
            <a:ext cx="1611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00B0F0"/>
                </a:solidFill>
              </a:rPr>
              <a:t>THOR</a:t>
            </a:r>
            <a:r>
              <a:rPr lang="en-US" altLang="ko-KR" sz="1100" dirty="0" smtClean="0">
                <a:solidFill>
                  <a:schemeClr val="bg1"/>
                </a:solidFill>
              </a:rPr>
              <a:t> admin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055596" y="2389435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3</a:t>
            </a:r>
            <a:endParaRPr lang="en-US" altLang="ko-KR" sz="1400" b="1" dirty="0" smtClean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43699" y="295347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아이디</a:t>
            </a:r>
            <a:endParaRPr lang="en-US" altLang="ko-KR" sz="1100" b="1" dirty="0" smtClean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939484" y="295019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이</a:t>
            </a:r>
            <a:r>
              <a:rPr lang="ko-KR" altLang="en-US" sz="1100" b="1" dirty="0">
                <a:solidFill>
                  <a:schemeClr val="bg1"/>
                </a:solidFill>
              </a:rPr>
              <a:t>름</a:t>
            </a:r>
            <a:endParaRPr lang="en-US" altLang="ko-KR" sz="1100" b="1" dirty="0" smtClean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48919" y="336232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휴대</a:t>
            </a:r>
            <a:r>
              <a:rPr lang="ko-KR" altLang="en-US" sz="1100" b="1" dirty="0">
                <a:solidFill>
                  <a:schemeClr val="bg1"/>
                </a:solidFill>
              </a:rPr>
              <a:t>폰</a:t>
            </a:r>
            <a:endParaRPr lang="en-US" altLang="ko-KR" sz="1100" b="1" dirty="0" smtClean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64287" y="3813279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포인</a:t>
            </a:r>
            <a:r>
              <a:rPr lang="ko-KR" altLang="en-US" sz="1100" b="1" dirty="0">
                <a:solidFill>
                  <a:schemeClr val="bg1"/>
                </a:solidFill>
              </a:rPr>
              <a:t>트</a:t>
            </a:r>
            <a:endParaRPr lang="en-US" altLang="ko-KR" sz="1100" b="1" dirty="0" smtClean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939484" y="336232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>
                <a:solidFill>
                  <a:schemeClr val="bg1"/>
                </a:solidFill>
              </a:rPr>
              <a:t>이메일</a:t>
            </a:r>
            <a:endParaRPr lang="en-US" altLang="ko-KR" sz="1100" b="1" dirty="0" smtClean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199499" y="2950190"/>
            <a:ext cx="5982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kje123</a:t>
            </a:r>
            <a:endParaRPr lang="en-US" altLang="ko-KR" sz="1100" dirty="0" smtClean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199499" y="3394265"/>
            <a:ext cx="11464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010-1234-5678</a:t>
            </a:r>
            <a:endParaRPr lang="en-US" altLang="ko-KR" sz="1100" dirty="0" smtClean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215142" y="3813279"/>
            <a:ext cx="603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2,730P</a:t>
            </a:r>
            <a:endParaRPr lang="en-US" altLang="ko-KR" sz="1100" dirty="0" smtClean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747726" y="3362325"/>
            <a:ext cx="14606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kje123@daegu.ac.kr</a:t>
            </a:r>
            <a:endParaRPr lang="en-US" altLang="ko-KR" sz="1100" dirty="0" smtClean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747726" y="295019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bg1"/>
                </a:solidFill>
              </a:rPr>
              <a:t>김조</a:t>
            </a:r>
            <a:r>
              <a:rPr lang="ko-KR" altLang="en-US" sz="1100" dirty="0" err="1">
                <a:solidFill>
                  <a:schemeClr val="bg1"/>
                </a:solidFill>
              </a:rPr>
              <a:t>은</a:t>
            </a:r>
            <a:endParaRPr lang="en-US" altLang="ko-KR" sz="11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266063"/>
              </p:ext>
            </p:extLst>
          </p:nvPr>
        </p:nvGraphicFramePr>
        <p:xfrm>
          <a:off x="3456281" y="4601914"/>
          <a:ext cx="4914698" cy="692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571"/>
                <a:gridCol w="1068073"/>
                <a:gridCol w="2293054"/>
              </a:tblGrid>
              <a:tr h="2199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bg1"/>
                          </a:solidFill>
                        </a:rPr>
                        <a:t>주문 날짜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bg1"/>
                          </a:solidFill>
                        </a:rPr>
                        <a:t>적립금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bg1"/>
                          </a:solidFill>
                        </a:rPr>
                        <a:t>적립내용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2199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bg1"/>
                          </a:solidFill>
                        </a:rPr>
                        <a:t>2018-06-10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en-US" altLang="ko-KR" sz="800" b="0" dirty="0" smtClean="0">
                          <a:solidFill>
                            <a:schemeClr val="bg1"/>
                          </a:solidFill>
                        </a:rPr>
                        <a:t>100P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bg1"/>
                          </a:solidFill>
                        </a:rPr>
                        <a:t>렌트</a:t>
                      </a:r>
                      <a:r>
                        <a:rPr lang="ko-KR" altLang="en-US" sz="800" b="0" dirty="0" smtClean="0">
                          <a:solidFill>
                            <a:schemeClr val="bg1"/>
                          </a:solidFill>
                        </a:rPr>
                        <a:t> 시 사용한 적립금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252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bg1"/>
                          </a:solidFill>
                        </a:rPr>
                        <a:t>2018-05-30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bg1"/>
                          </a:solidFill>
                        </a:rPr>
                        <a:t>+</a:t>
                      </a:r>
                      <a:r>
                        <a:rPr lang="en-US" altLang="ko-KR" sz="800" b="0" dirty="0" smtClean="0">
                          <a:solidFill>
                            <a:schemeClr val="bg1"/>
                          </a:solidFill>
                        </a:rPr>
                        <a:t>100P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bg1"/>
                          </a:solidFill>
                        </a:rPr>
                        <a:t>이벤트 관련한 적립금</a:t>
                      </a:r>
                      <a:endParaRPr lang="ko-KR" alt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3385007" y="4245994"/>
            <a:ext cx="16879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/>
                </a:solidFill>
              </a:rPr>
              <a:t>포인트 사용 내역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087653" y="2950190"/>
            <a:ext cx="0" cy="115543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6668207" y="2916448"/>
            <a:ext cx="0" cy="73942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4818192" y="5462933"/>
            <a:ext cx="824379" cy="2224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회원 삭제</a:t>
            </a:r>
            <a:endParaRPr lang="ko-KR" altLang="en-US" sz="1050" dirty="0"/>
          </a:p>
        </p:txBody>
      </p:sp>
      <p:sp>
        <p:nvSpPr>
          <p:cNvPr id="56" name="직사각형 55"/>
          <p:cNvSpPr/>
          <p:nvPr/>
        </p:nvSpPr>
        <p:spPr>
          <a:xfrm>
            <a:off x="5706869" y="5462933"/>
            <a:ext cx="840473" cy="222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smtClean="0"/>
              <a:t>돌아가</a:t>
            </a:r>
            <a:r>
              <a:rPr lang="ko-KR" altLang="en-US" sz="1050"/>
              <a:t>기</a:t>
            </a:r>
            <a:endParaRPr lang="ko-KR" altLang="en-US" sz="1050" dirty="0"/>
          </a:p>
        </p:txBody>
      </p:sp>
      <p:sp>
        <p:nvSpPr>
          <p:cNvPr id="57" name="직사각형 56"/>
          <p:cNvSpPr/>
          <p:nvPr/>
        </p:nvSpPr>
        <p:spPr>
          <a:xfrm>
            <a:off x="1175520" y="4486505"/>
            <a:ext cx="2042121" cy="9077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     정말 삭제하시겠습니까</a:t>
            </a:r>
            <a:r>
              <a:rPr lang="en-US" altLang="ko-KR" sz="1050" dirty="0" smtClean="0"/>
              <a:t>?</a:t>
            </a:r>
          </a:p>
          <a:p>
            <a:pPr algn="ctr"/>
            <a:endParaRPr lang="ko-KR" altLang="en-US" sz="1050" dirty="0"/>
          </a:p>
        </p:txBody>
      </p:sp>
      <p:sp>
        <p:nvSpPr>
          <p:cNvPr id="60" name="직사각형 59"/>
          <p:cNvSpPr/>
          <p:nvPr/>
        </p:nvSpPr>
        <p:spPr>
          <a:xfrm>
            <a:off x="1537538" y="5138879"/>
            <a:ext cx="494271" cy="222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확인</a:t>
            </a:r>
            <a:endParaRPr lang="ko-KR" altLang="en-US" sz="1050" dirty="0"/>
          </a:p>
        </p:txBody>
      </p:sp>
      <p:sp>
        <p:nvSpPr>
          <p:cNvPr id="62" name="직사각형 61"/>
          <p:cNvSpPr/>
          <p:nvPr/>
        </p:nvSpPr>
        <p:spPr>
          <a:xfrm>
            <a:off x="2285397" y="5138879"/>
            <a:ext cx="494271" cy="222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smtClean="0"/>
              <a:t>취소</a:t>
            </a:r>
            <a:endParaRPr lang="ko-KR" altLang="en-US" sz="1050" dirty="0"/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904" y="4717300"/>
            <a:ext cx="325348" cy="279638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3209957" y="2931816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4</a:t>
            </a:r>
            <a:endParaRPr lang="en-US" altLang="ko-KR" sz="1400" b="1" dirty="0" smtClean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763693" y="2931816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5</a:t>
            </a:r>
            <a:endParaRPr lang="en-US" altLang="ko-KR" sz="1400" b="1" dirty="0" smtClean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771726" y="3354075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7</a:t>
            </a:r>
            <a:endParaRPr lang="en-US" altLang="ko-KR" sz="1400" b="1" dirty="0" smtClean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199268" y="3346925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6</a:t>
            </a:r>
            <a:endParaRPr lang="en-US" altLang="ko-KR" sz="1400" b="1" dirty="0" smtClean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204914" y="3790195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8</a:t>
            </a:r>
            <a:endParaRPr lang="en-US" altLang="ko-KR" sz="1400" b="1" dirty="0" smtClean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217641" y="4217264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9</a:t>
            </a:r>
            <a:endParaRPr lang="en-US" altLang="ko-KR" sz="1400" b="1" dirty="0" smtClean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526036" y="5420255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11</a:t>
            </a:r>
            <a:endParaRPr lang="en-US" altLang="ko-KR" sz="1400" b="1" dirty="0" smtClean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548026" y="5420255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10</a:t>
            </a:r>
            <a:endParaRPr lang="en-US" altLang="ko-KR" sz="1400" b="1" dirty="0" smtClean="0">
              <a:solidFill>
                <a:srgbClr val="FF0000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7976027" y="4074889"/>
            <a:ext cx="1352390" cy="5201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V="1">
            <a:off x="5263289" y="4486505"/>
            <a:ext cx="4065128" cy="9740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V="1">
            <a:off x="6172881" y="4857119"/>
            <a:ext cx="3155536" cy="6004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stCxn id="57" idx="2"/>
            <a:endCxn id="55" idx="0"/>
          </p:cNvCxnSpPr>
          <p:nvPr/>
        </p:nvCxnSpPr>
        <p:spPr>
          <a:xfrm>
            <a:off x="2196581" y="5394293"/>
            <a:ext cx="3033801" cy="68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196580" y="5466422"/>
            <a:ext cx="22562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C00000"/>
                </a:solidFill>
              </a:rPr>
              <a:t>※ </a:t>
            </a:r>
            <a:r>
              <a:rPr lang="ko-KR" altLang="en-US" sz="1100" dirty="0" smtClean="0">
                <a:solidFill>
                  <a:srgbClr val="C00000"/>
                </a:solidFill>
              </a:rPr>
              <a:t>팝업으로 삭제 의사 재확인</a:t>
            </a:r>
            <a:endParaRPr lang="en-US" altLang="ko-KR" sz="1100" dirty="0" smtClean="0">
              <a:solidFill>
                <a:srgbClr val="C0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888984" y="1856346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2">
                    <a:lumMod val="50000"/>
                  </a:schemeClr>
                </a:solidFill>
              </a:rPr>
              <a:t>렌터카 관리</a:t>
            </a:r>
            <a:endParaRPr lang="en-US" altLang="ko-KR" sz="12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009464" y="1856346"/>
            <a:ext cx="1733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2">
                    <a:lumMod val="50000"/>
                  </a:schemeClr>
                </a:solidFill>
              </a:rPr>
              <a:t>렌터카 대여 요청 목록</a:t>
            </a:r>
            <a:endParaRPr lang="en-US" altLang="ko-KR" sz="12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921765" y="1856346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2">
                    <a:lumMod val="50000"/>
                  </a:schemeClr>
                </a:solidFill>
              </a:rPr>
              <a:t>회원 관리</a:t>
            </a:r>
            <a:endParaRPr lang="en-US" altLang="ko-KR" sz="12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97" name="직선 연결선 96"/>
          <p:cNvCxnSpPr/>
          <p:nvPr/>
        </p:nvCxnSpPr>
        <p:spPr>
          <a:xfrm>
            <a:off x="4951381" y="1876761"/>
            <a:ext cx="0" cy="272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6783798" y="1876761"/>
            <a:ext cx="0" cy="272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3639938" y="187676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980881" y="1856346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50000"/>
                  </a:schemeClr>
                </a:solidFill>
              </a:rPr>
              <a:t>상담 게시판</a:t>
            </a:r>
            <a:endParaRPr lang="en-US" altLang="ko-KR" sz="12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101" name="직선 연결선 100"/>
          <p:cNvCxnSpPr/>
          <p:nvPr/>
        </p:nvCxnSpPr>
        <p:spPr>
          <a:xfrm>
            <a:off x="7870821" y="1880695"/>
            <a:ext cx="0" cy="272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12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1772900" cy="6381750"/>
            <a:chOff x="0" y="0"/>
            <a:chExt cx="11772900" cy="6381750"/>
          </a:xfrm>
        </p:grpSpPr>
        <p:sp>
          <p:nvSpPr>
            <p:cNvPr id="5" name="직각 삼각형 4"/>
            <p:cNvSpPr/>
            <p:nvPr/>
          </p:nvSpPr>
          <p:spPr>
            <a:xfrm flipV="1">
              <a:off x="0" y="0"/>
              <a:ext cx="3644900" cy="3111500"/>
            </a:xfrm>
            <a:prstGeom prst="rtTriangle">
              <a:avLst/>
            </a:prstGeom>
            <a:solidFill>
              <a:srgbClr val="E94B2B"/>
            </a:solidFill>
            <a:ln>
              <a:noFill/>
            </a:ln>
            <a:effectLst>
              <a:outerShdw blurRad="292100" dist="241300" dir="2700000" sx="95000" sy="95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61950" y="342900"/>
              <a:ext cx="11410950" cy="603885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419100" dist="736600" dir="5400000" sx="93000" sy="93000" algn="t" rotWithShape="0">
                <a:prstClr val="black">
                  <a:alpha val="6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021854" y="606734"/>
            <a:ext cx="2195787" cy="3637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38100" dir="5400000" sx="92000" sy="9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E94B2B"/>
                </a:solidFill>
              </a:rPr>
              <a:t>상담 게시판</a:t>
            </a:r>
            <a:endParaRPr lang="en-US" altLang="ko-KR" sz="1400" dirty="0">
              <a:solidFill>
                <a:srgbClr val="E94B2B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743242"/>
              </p:ext>
            </p:extLst>
          </p:nvPr>
        </p:nvGraphicFramePr>
        <p:xfrm>
          <a:off x="1021851" y="1201379"/>
          <a:ext cx="10107468" cy="50692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95133"/>
                <a:gridCol w="1995133"/>
                <a:gridCol w="1995133"/>
                <a:gridCol w="2285031"/>
                <a:gridCol w="1837038"/>
              </a:tblGrid>
              <a:tr h="467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File 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Actor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</a:rPr>
                        <a:t>관리자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Form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4943">
                <a:tc rowSpan="3" gridSpan="4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just" latinLnBrk="1">
                        <a:buAutoNum type="arabicPeriod"/>
                      </a:pPr>
                      <a:r>
                        <a:rPr lang="ko-KR" altLang="en-US" sz="1050" baseline="0" dirty="0" smtClean="0">
                          <a:solidFill>
                            <a:sysClr val="windowText" lastClr="000000"/>
                          </a:solidFill>
                        </a:rPr>
                        <a:t>관리자 페이지 로고</a:t>
                      </a:r>
                      <a:endParaRPr lang="en-US" altLang="ko-KR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just" latinLnBrk="1">
                        <a:buAutoNum type="arabicPeriod"/>
                      </a:pPr>
                      <a:r>
                        <a:rPr lang="ko-KR" altLang="en-US" sz="1050" baseline="0" dirty="0" smtClean="0">
                          <a:solidFill>
                            <a:sysClr val="windowText" lastClr="000000"/>
                          </a:solidFill>
                        </a:rPr>
                        <a:t>메뉴</a:t>
                      </a:r>
                      <a:endParaRPr lang="en-US" altLang="ko-KR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just" latinLnBrk="1">
                        <a:buAutoNum type="arabicPeriod"/>
                      </a:pPr>
                      <a:r>
                        <a:rPr lang="ko-KR" altLang="en-US" sz="1050" dirty="0" smtClean="0">
                          <a:solidFill>
                            <a:sysClr val="windowText" lastClr="000000"/>
                          </a:solidFill>
                        </a:rPr>
                        <a:t>상담 게시판 페이지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64788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Explanation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2152265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※ 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원래 </a:t>
                      </a:r>
                      <a:r>
                        <a:rPr lang="ko-KR" altLang="en-US" sz="1000" dirty="0" err="1" smtClean="0">
                          <a:solidFill>
                            <a:sysClr val="windowText" lastClr="000000"/>
                          </a:solidFill>
                        </a:rPr>
                        <a:t>상담글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 조회 페이지로 이동할 땐 비밀번호를 입력해야 조회가 가능하지만 관리자 계정으로는 비밀번호를 입력할 필요 없이 </a:t>
                      </a:r>
                      <a:r>
                        <a:rPr lang="ko-KR" altLang="en-US" sz="1000" dirty="0" err="1" smtClean="0">
                          <a:solidFill>
                            <a:sysClr val="windowText" lastClr="000000"/>
                          </a:solidFill>
                        </a:rPr>
                        <a:t>상담글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 조회 페이지로 이동한다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3888984" y="1856346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2">
                    <a:lumMod val="50000"/>
                  </a:schemeClr>
                </a:solidFill>
              </a:rPr>
              <a:t>렌터카 관리</a:t>
            </a:r>
            <a:endParaRPr lang="en-US" altLang="ko-KR" sz="12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09464" y="1856346"/>
            <a:ext cx="1733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2">
                    <a:lumMod val="50000"/>
                  </a:schemeClr>
                </a:solidFill>
              </a:rPr>
              <a:t>렌터카 대여 요청 목록</a:t>
            </a:r>
            <a:endParaRPr lang="en-US" altLang="ko-KR" sz="12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21765" y="1856346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2">
                    <a:lumMod val="50000"/>
                  </a:schemeClr>
                </a:solidFill>
              </a:rPr>
              <a:t>회원 관리</a:t>
            </a:r>
            <a:endParaRPr lang="en-US" altLang="ko-KR" sz="12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4951381" y="1876761"/>
            <a:ext cx="0" cy="272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482050" y="1901475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66" name="직선 연결선 65"/>
          <p:cNvCxnSpPr/>
          <p:nvPr/>
        </p:nvCxnSpPr>
        <p:spPr>
          <a:xfrm>
            <a:off x="6783798" y="1876761"/>
            <a:ext cx="0" cy="272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732223" y="1888379"/>
            <a:ext cx="1611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00B0F0"/>
                </a:solidFill>
              </a:rPr>
              <a:t>THOR</a:t>
            </a:r>
            <a:r>
              <a:rPr lang="en-US" altLang="ko-KR" sz="1100" dirty="0" smtClean="0">
                <a:solidFill>
                  <a:schemeClr val="bg1"/>
                </a:solidFill>
              </a:rPr>
              <a:t> admin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639938" y="187676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980881" y="1856346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50000"/>
                  </a:schemeClr>
                </a:solidFill>
              </a:rPr>
              <a:t>상담 게시판</a:t>
            </a:r>
            <a:endParaRPr lang="en-US" altLang="ko-KR" sz="12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76" name="직선 연결선 75"/>
          <p:cNvCxnSpPr/>
          <p:nvPr/>
        </p:nvCxnSpPr>
        <p:spPr>
          <a:xfrm>
            <a:off x="7870821" y="1880695"/>
            <a:ext cx="0" cy="272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>
            <a:off x="7335261" y="2717825"/>
            <a:ext cx="1193038" cy="7789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5921054" y="2968777"/>
            <a:ext cx="181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※ </a:t>
            </a:r>
            <a:r>
              <a:rPr lang="ko-KR" altLang="en-US" sz="1200" dirty="0" smtClean="0">
                <a:solidFill>
                  <a:srgbClr val="C00000"/>
                </a:solidFill>
              </a:rPr>
              <a:t>클릭 시 상담 게시판 </a:t>
            </a:r>
            <a:endParaRPr lang="en-US" altLang="ko-KR" sz="1200" dirty="0" smtClean="0">
              <a:solidFill>
                <a:srgbClr val="C00000"/>
              </a:solidFill>
            </a:endParaRPr>
          </a:p>
          <a:p>
            <a:r>
              <a:rPr lang="en-US" altLang="ko-KR" sz="1200" dirty="0">
                <a:solidFill>
                  <a:srgbClr val="C00000"/>
                </a:solidFill>
              </a:rPr>
              <a:t> </a:t>
            </a:r>
            <a:r>
              <a:rPr lang="en-US" altLang="ko-KR" sz="1200" dirty="0" smtClean="0">
                <a:solidFill>
                  <a:srgbClr val="C00000"/>
                </a:solidFill>
              </a:rPr>
              <a:t>  </a:t>
            </a:r>
            <a:r>
              <a:rPr lang="ko-KR" altLang="en-US" sz="1200" dirty="0" smtClean="0">
                <a:solidFill>
                  <a:srgbClr val="C00000"/>
                </a:solidFill>
              </a:rPr>
              <a:t>페이지로 이동</a:t>
            </a:r>
            <a:endParaRPr lang="en-US" altLang="ko-KR" sz="1200" dirty="0" smtClean="0">
              <a:solidFill>
                <a:srgbClr val="C00000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1669594" y="3252015"/>
            <a:ext cx="6972300" cy="301865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0" name="그룹 109"/>
          <p:cNvGrpSpPr/>
          <p:nvPr/>
        </p:nvGrpSpPr>
        <p:grpSpPr>
          <a:xfrm>
            <a:off x="1669594" y="2615129"/>
            <a:ext cx="6972300" cy="660232"/>
            <a:chOff x="1663700" y="1900366"/>
            <a:chExt cx="6972300" cy="660232"/>
          </a:xfrm>
        </p:grpSpPr>
        <p:sp>
          <p:nvSpPr>
            <p:cNvPr id="111" name="직사각형 110"/>
            <p:cNvSpPr/>
            <p:nvPr/>
          </p:nvSpPr>
          <p:spPr>
            <a:xfrm>
              <a:off x="1663700" y="1905000"/>
              <a:ext cx="6972300" cy="6477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706813" y="1951335"/>
              <a:ext cx="8258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HY동녘M" panose="02030600000101010101" pitchFamily="18" charset="-127"/>
                  <a:ea typeface="HY동녘M" panose="02030600000101010101" pitchFamily="18" charset="-127"/>
                </a:rPr>
                <a:t>Thor</a:t>
              </a:r>
              <a:endParaRPr lang="ko-KR" altLang="en-US" sz="2400" dirty="0">
                <a:latin typeface="HY동녘M" panose="02030600000101010101" pitchFamily="18" charset="-127"/>
                <a:ea typeface="HY동녘M" panose="02030600000101010101" pitchFamily="18" charset="-127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549921" y="1974334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로그아</a:t>
              </a:r>
              <a:r>
                <a:rPr lang="ko-KR" altLang="en-US" sz="1200" dirty="0"/>
                <a:t>웃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549921" y="2223532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/>
                <a:t>마이페이지</a:t>
              </a:r>
              <a:endParaRPr lang="ko-KR" altLang="en-US" sz="1200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407646" y="1900366"/>
              <a:ext cx="87716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</a:rPr>
                <a:t>상담</a:t>
              </a:r>
              <a:endParaRPr lang="en-US" altLang="ko-KR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</a:rPr>
                <a:t>게시판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521033" y="1914267"/>
              <a:ext cx="8771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smtClean="0"/>
                <a:t>충전소</a:t>
              </a:r>
              <a:endParaRPr lang="en-US" altLang="ko-KR" b="1" dirty="0" smtClean="0"/>
            </a:p>
            <a:p>
              <a:pPr algn="ctr"/>
              <a:r>
                <a:rPr lang="ko-KR" altLang="en-US" b="1" dirty="0" smtClean="0"/>
                <a:t>지</a:t>
              </a:r>
              <a:r>
                <a:rPr lang="ko-KR" altLang="en-US" b="1" dirty="0"/>
                <a:t>도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429746" y="1914267"/>
              <a:ext cx="7473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smtClean="0"/>
                <a:t>연장</a:t>
              </a:r>
              <a:r>
                <a:rPr lang="en-US" altLang="ko-KR" b="1" dirty="0" smtClean="0"/>
                <a:t>/</a:t>
              </a:r>
            </a:p>
            <a:p>
              <a:pPr algn="ctr"/>
              <a:r>
                <a:rPr lang="ko-KR" altLang="en-US" b="1" dirty="0" smtClean="0"/>
                <a:t>취</a:t>
              </a:r>
              <a:r>
                <a:rPr lang="ko-KR" altLang="en-US" b="1" dirty="0"/>
                <a:t>소</a:t>
              </a:r>
              <a:endParaRPr lang="en-US" altLang="ko-KR" b="1" dirty="0" smtClean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554815" y="206666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대여</a:t>
              </a:r>
              <a:endParaRPr lang="ko-KR" altLang="en-US" b="1" dirty="0"/>
            </a:p>
          </p:txBody>
        </p:sp>
      </p:grpSp>
      <p:cxnSp>
        <p:nvCxnSpPr>
          <p:cNvPr id="119" name="직선 연결선 118"/>
          <p:cNvCxnSpPr/>
          <p:nvPr/>
        </p:nvCxnSpPr>
        <p:spPr>
          <a:xfrm>
            <a:off x="2046833" y="3843472"/>
            <a:ext cx="635725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125641" y="3408044"/>
            <a:ext cx="158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상담 게시판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21" name="직선 연결선 120"/>
          <p:cNvCxnSpPr/>
          <p:nvPr/>
        </p:nvCxnSpPr>
        <p:spPr>
          <a:xfrm>
            <a:off x="2046833" y="4445815"/>
            <a:ext cx="635725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>
            <a:off x="2058139" y="4707425"/>
            <a:ext cx="635725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>
            <a:off x="2046832" y="4948372"/>
            <a:ext cx="635725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2058139" y="5190956"/>
            <a:ext cx="635725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>
            <a:off x="2058139" y="5429452"/>
            <a:ext cx="635725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/>
          <p:cNvSpPr/>
          <p:nvPr/>
        </p:nvSpPr>
        <p:spPr>
          <a:xfrm>
            <a:off x="2046833" y="4445815"/>
            <a:ext cx="6357257" cy="2616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2028411" y="4445815"/>
            <a:ext cx="527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1"/>
                </a:solidFill>
              </a:rPr>
              <a:t>번호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128" name="직선 연결선 127"/>
          <p:cNvCxnSpPr/>
          <p:nvPr/>
        </p:nvCxnSpPr>
        <p:spPr>
          <a:xfrm>
            <a:off x="2058139" y="5664230"/>
            <a:ext cx="635725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3032868" y="4445815"/>
            <a:ext cx="35587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제목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130" name="직선 연결선 129"/>
          <p:cNvCxnSpPr/>
          <p:nvPr/>
        </p:nvCxnSpPr>
        <p:spPr>
          <a:xfrm>
            <a:off x="2469008" y="4445815"/>
            <a:ext cx="0" cy="12184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6917798" y="4445815"/>
            <a:ext cx="7891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bg1"/>
                </a:solidFill>
              </a:rPr>
              <a:t>글쓴</a:t>
            </a:r>
            <a:r>
              <a:rPr lang="ko-KR" altLang="en-US" sz="1100">
                <a:solidFill>
                  <a:schemeClr val="bg1"/>
                </a:solidFill>
              </a:rPr>
              <a:t>이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7965508" y="4445815"/>
            <a:ext cx="527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bg1"/>
                </a:solidFill>
              </a:rPr>
              <a:t>조</a:t>
            </a:r>
            <a:r>
              <a:rPr lang="ko-KR" altLang="en-US" sz="1100">
                <a:solidFill>
                  <a:schemeClr val="bg1"/>
                </a:solidFill>
              </a:rPr>
              <a:t>회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526927" y="4444442"/>
            <a:ext cx="527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1"/>
                </a:solidFill>
              </a:rPr>
              <a:t>날짜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134" name="직선 연결선 133"/>
          <p:cNvCxnSpPr/>
          <p:nvPr/>
        </p:nvCxnSpPr>
        <p:spPr>
          <a:xfrm>
            <a:off x="7965508" y="4444442"/>
            <a:ext cx="0" cy="12184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>
            <a:off x="7526927" y="4444441"/>
            <a:ext cx="0" cy="12184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>
            <a:off x="6872716" y="4444440"/>
            <a:ext cx="0" cy="12184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/>
          <p:cNvSpPr/>
          <p:nvPr/>
        </p:nvSpPr>
        <p:spPr>
          <a:xfrm>
            <a:off x="7526927" y="5802901"/>
            <a:ext cx="870878" cy="291856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글쓰기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4560709" y="5825718"/>
            <a:ext cx="1508234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6147794" y="5825718"/>
            <a:ext cx="531491" cy="24622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검색</a:t>
            </a:r>
            <a:endParaRPr lang="ko-KR" altLang="en-US" sz="1000" dirty="0"/>
          </a:p>
        </p:txBody>
      </p:sp>
      <p:sp>
        <p:nvSpPr>
          <p:cNvPr id="140" name="TextBox 139"/>
          <p:cNvSpPr txBox="1"/>
          <p:nvPr/>
        </p:nvSpPr>
        <p:spPr>
          <a:xfrm>
            <a:off x="3820012" y="5825393"/>
            <a:ext cx="644145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smtClean="0">
                <a:solidFill>
                  <a:schemeClr val="bg1"/>
                </a:solidFill>
              </a:rPr>
              <a:t>제목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41" name="이등변 삼각형 140"/>
          <p:cNvSpPr/>
          <p:nvPr/>
        </p:nvSpPr>
        <p:spPr>
          <a:xfrm flipV="1">
            <a:off x="4261502" y="5899533"/>
            <a:ext cx="135159" cy="11284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/>
          <p:cNvSpPr txBox="1"/>
          <p:nvPr/>
        </p:nvSpPr>
        <p:spPr>
          <a:xfrm>
            <a:off x="2125640" y="4706052"/>
            <a:ext cx="343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2577603" y="4714957"/>
            <a:ext cx="4274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K5 vs </a:t>
            </a:r>
            <a:r>
              <a:rPr lang="ko-KR" altLang="en-US" sz="1200" dirty="0" smtClean="0">
                <a:solidFill>
                  <a:schemeClr val="bg1"/>
                </a:solidFill>
              </a:rPr>
              <a:t>소나타 추천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해주세요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6873540" y="4706051"/>
            <a:ext cx="674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홍길</a:t>
            </a:r>
            <a:r>
              <a:rPr lang="ko-KR" altLang="en-US" sz="1200" dirty="0">
                <a:solidFill>
                  <a:schemeClr val="bg1"/>
                </a:solidFill>
              </a:rPr>
              <a:t>동</a:t>
            </a:r>
          </a:p>
        </p:txBody>
      </p:sp>
      <p:cxnSp>
        <p:nvCxnSpPr>
          <p:cNvPr id="156" name="직선 연결선 155"/>
          <p:cNvCxnSpPr>
            <a:stCxn id="58" idx="2"/>
          </p:cNvCxnSpPr>
          <p:nvPr/>
        </p:nvCxnSpPr>
        <p:spPr>
          <a:xfrm flipH="1">
            <a:off x="7349125" y="2133345"/>
            <a:ext cx="1136061" cy="1641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5314826" y="2243432"/>
            <a:ext cx="22562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C00000"/>
                </a:solidFill>
              </a:rPr>
              <a:t>※ </a:t>
            </a:r>
            <a:r>
              <a:rPr lang="ko-KR" altLang="en-US" sz="1100" dirty="0" smtClean="0">
                <a:solidFill>
                  <a:srgbClr val="C00000"/>
                </a:solidFill>
              </a:rPr>
              <a:t>상담 게시판 페이지로 이동</a:t>
            </a:r>
            <a:endParaRPr lang="en-US" altLang="ko-KR" sz="1100" dirty="0" smtClean="0">
              <a:solidFill>
                <a:srgbClr val="C00000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337619" y="2611773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3</a:t>
            </a:r>
            <a:endParaRPr lang="en-US" altLang="ko-KR" sz="1400" b="1" dirty="0" smtClean="0">
              <a:solidFill>
                <a:srgbClr val="FF0000"/>
              </a:solidFill>
            </a:endParaRPr>
          </a:p>
        </p:txBody>
      </p:sp>
      <p:cxnSp>
        <p:nvCxnSpPr>
          <p:cNvPr id="159" name="직선 연결선 158"/>
          <p:cNvCxnSpPr/>
          <p:nvPr/>
        </p:nvCxnSpPr>
        <p:spPr>
          <a:xfrm flipH="1">
            <a:off x="4619107" y="4264639"/>
            <a:ext cx="1528687" cy="5799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5972913" y="4001443"/>
            <a:ext cx="22562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C00000"/>
                </a:solidFill>
              </a:rPr>
              <a:t>※ </a:t>
            </a:r>
            <a:r>
              <a:rPr lang="ko-KR" altLang="en-US" sz="1100" dirty="0" err="1" smtClean="0">
                <a:solidFill>
                  <a:srgbClr val="C00000"/>
                </a:solidFill>
              </a:rPr>
              <a:t>상담글</a:t>
            </a:r>
            <a:r>
              <a:rPr lang="ko-KR" altLang="en-US" sz="1100" dirty="0" smtClean="0">
                <a:solidFill>
                  <a:srgbClr val="C00000"/>
                </a:solidFill>
              </a:rPr>
              <a:t> 조회 페이지로 이동</a:t>
            </a:r>
            <a:endParaRPr lang="en-US" altLang="ko-KR" sz="1100" dirty="0" smtClean="0">
              <a:solidFill>
                <a:srgbClr val="C00000"/>
              </a:solidFill>
            </a:endParaRPr>
          </a:p>
        </p:txBody>
      </p:sp>
      <p:cxnSp>
        <p:nvCxnSpPr>
          <p:cNvPr id="163" name="직선 연결선 162"/>
          <p:cNvCxnSpPr/>
          <p:nvPr/>
        </p:nvCxnSpPr>
        <p:spPr>
          <a:xfrm flipH="1">
            <a:off x="4619107" y="4264639"/>
            <a:ext cx="4716994" cy="5888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90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1772900" cy="6381750"/>
            <a:chOff x="0" y="0"/>
            <a:chExt cx="11772900" cy="6381750"/>
          </a:xfrm>
        </p:grpSpPr>
        <p:sp>
          <p:nvSpPr>
            <p:cNvPr id="5" name="직각 삼각형 4"/>
            <p:cNvSpPr/>
            <p:nvPr/>
          </p:nvSpPr>
          <p:spPr>
            <a:xfrm flipV="1">
              <a:off x="0" y="0"/>
              <a:ext cx="3644900" cy="3111500"/>
            </a:xfrm>
            <a:prstGeom prst="rtTriangle">
              <a:avLst/>
            </a:prstGeom>
            <a:solidFill>
              <a:srgbClr val="E94B2B"/>
            </a:solidFill>
            <a:ln>
              <a:noFill/>
            </a:ln>
            <a:effectLst>
              <a:outerShdw blurRad="292100" dist="241300" dir="2700000" sx="95000" sy="95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61950" y="342900"/>
              <a:ext cx="11410950" cy="603885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419100" dist="736600" dir="5400000" sx="93000" sy="93000" algn="t" rotWithShape="0">
                <a:prstClr val="black">
                  <a:alpha val="6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021854" y="606734"/>
            <a:ext cx="2195787" cy="3637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38100" dir="5400000" sx="92000" sy="9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E94B2B"/>
                </a:solidFill>
              </a:rPr>
              <a:t>상담 게시판</a:t>
            </a:r>
            <a:endParaRPr lang="en-US" altLang="ko-KR" sz="1400" dirty="0">
              <a:solidFill>
                <a:srgbClr val="E94B2B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917915"/>
              </p:ext>
            </p:extLst>
          </p:nvPr>
        </p:nvGraphicFramePr>
        <p:xfrm>
          <a:off x="1021851" y="1201379"/>
          <a:ext cx="10107468" cy="50692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95133"/>
                <a:gridCol w="1995133"/>
                <a:gridCol w="1995133"/>
                <a:gridCol w="2285031"/>
                <a:gridCol w="1837038"/>
              </a:tblGrid>
              <a:tr h="467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File 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Actor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</a:rPr>
                        <a:t>관리자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Form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4943">
                <a:tc rowSpan="3" gridSpan="4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just" latinLnBrk="1">
                        <a:buAutoNum type="arabicPeriod"/>
                      </a:pPr>
                      <a:r>
                        <a:rPr lang="ko-KR" altLang="en-US" sz="1050" dirty="0" err="1" smtClean="0">
                          <a:solidFill>
                            <a:sysClr val="windowText" lastClr="000000"/>
                          </a:solidFill>
                        </a:rPr>
                        <a:t>상담글</a:t>
                      </a:r>
                      <a:r>
                        <a:rPr lang="ko-KR" altLang="en-US" sz="1050" dirty="0" smtClean="0">
                          <a:solidFill>
                            <a:sysClr val="windowText" lastClr="000000"/>
                          </a:solidFill>
                        </a:rPr>
                        <a:t> 조회 페이지</a:t>
                      </a:r>
                      <a:endParaRPr lang="en-US" altLang="ko-KR" sz="105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just" latinLnBrk="1">
                        <a:buAutoNum type="arabicPeriod"/>
                      </a:pPr>
                      <a:r>
                        <a:rPr lang="ko-KR" altLang="en-US" sz="1050" dirty="0" err="1" smtClean="0">
                          <a:solidFill>
                            <a:sysClr val="windowText" lastClr="000000"/>
                          </a:solidFill>
                        </a:rPr>
                        <a:t>답글</a:t>
                      </a:r>
                      <a:r>
                        <a:rPr lang="ko-KR" altLang="en-US" sz="1050" dirty="0" smtClean="0">
                          <a:solidFill>
                            <a:sysClr val="windowText" lastClr="000000"/>
                          </a:solidFill>
                        </a:rPr>
                        <a:t> 버튼</a:t>
                      </a:r>
                      <a:endParaRPr lang="en-US" altLang="ko-KR" sz="105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just" latinLnBrk="1">
                        <a:buAutoNum type="arabicPeriod"/>
                      </a:pPr>
                      <a:r>
                        <a:rPr lang="ko-KR" altLang="en-US" sz="1050" dirty="0" smtClean="0">
                          <a:solidFill>
                            <a:sysClr val="windowText" lastClr="000000"/>
                          </a:solidFill>
                        </a:rPr>
                        <a:t>삭제 버튼</a:t>
                      </a:r>
                      <a:endParaRPr lang="en-US" altLang="ko-KR" sz="105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just" latinLnBrk="1">
                        <a:buAutoNum type="arabicPeriod"/>
                      </a:pPr>
                      <a:r>
                        <a:rPr lang="ko-KR" altLang="en-US" sz="1050" dirty="0" smtClean="0">
                          <a:solidFill>
                            <a:sysClr val="windowText" lastClr="000000"/>
                          </a:solidFill>
                        </a:rPr>
                        <a:t>목록 버튼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64788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Explanation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2152265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button(</a:t>
                      </a:r>
                      <a:r>
                        <a:rPr lang="ko-KR" altLang="en-US" sz="1000" dirty="0" err="1" smtClean="0">
                          <a:solidFill>
                            <a:sysClr val="windowText" lastClr="000000"/>
                          </a:solidFill>
                        </a:rPr>
                        <a:t>답글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) : </a:t>
                      </a:r>
                      <a:r>
                        <a:rPr lang="ko-KR" altLang="en-US" sz="1000" dirty="0" err="1" smtClean="0">
                          <a:solidFill>
                            <a:sysClr val="windowText" lastClr="000000"/>
                          </a:solidFill>
                        </a:rPr>
                        <a:t>답글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 작성 페이지로 이동</a:t>
                      </a:r>
                      <a:endParaRPr lang="en-US" altLang="ko-KR" sz="10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just" latinLnBrk="1"/>
                      <a:endParaRPr lang="en-US" altLang="ko-KR" sz="10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just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button(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삭제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) : </a:t>
                      </a:r>
                      <a:r>
                        <a:rPr lang="ko-KR" altLang="en-US" sz="1000" dirty="0" err="1" smtClean="0">
                          <a:solidFill>
                            <a:sysClr val="windowText" lastClr="000000"/>
                          </a:solidFill>
                        </a:rPr>
                        <a:t>상담글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 삭제</a:t>
                      </a:r>
                      <a:endParaRPr lang="en-US" altLang="ko-KR" sz="10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just" latinLnBrk="1"/>
                      <a:endParaRPr lang="en-US" altLang="ko-KR" sz="10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just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button(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목록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) : 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상담</a:t>
                      </a:r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</a:rPr>
                        <a:t> 게시판 페이지로 이동</a:t>
                      </a:r>
                      <a:endParaRPr lang="en-US" altLang="ko-KR" sz="10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pSp>
        <p:nvGrpSpPr>
          <p:cNvPr id="45" name="그룹 44"/>
          <p:cNvGrpSpPr/>
          <p:nvPr/>
        </p:nvGrpSpPr>
        <p:grpSpPr>
          <a:xfrm>
            <a:off x="1720151" y="2099279"/>
            <a:ext cx="6972300" cy="660232"/>
            <a:chOff x="1663700" y="1900366"/>
            <a:chExt cx="6972300" cy="660232"/>
          </a:xfrm>
        </p:grpSpPr>
        <p:sp>
          <p:nvSpPr>
            <p:cNvPr id="46" name="직사각형 45"/>
            <p:cNvSpPr/>
            <p:nvPr/>
          </p:nvSpPr>
          <p:spPr>
            <a:xfrm>
              <a:off x="1663700" y="1905000"/>
              <a:ext cx="6972300" cy="6477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706813" y="1951335"/>
              <a:ext cx="8258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HY동녘M" panose="02030600000101010101" pitchFamily="18" charset="-127"/>
                  <a:ea typeface="HY동녘M" panose="02030600000101010101" pitchFamily="18" charset="-127"/>
                </a:rPr>
                <a:t>Thor</a:t>
              </a:r>
              <a:endParaRPr lang="ko-KR" altLang="en-US" sz="2400" dirty="0">
                <a:latin typeface="HY동녘M" panose="02030600000101010101" pitchFamily="18" charset="-127"/>
                <a:ea typeface="HY동녘M" panose="02030600000101010101" pitchFamily="18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49921" y="1974334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로그아</a:t>
              </a:r>
              <a:r>
                <a:rPr lang="ko-KR" altLang="en-US" sz="1200" dirty="0"/>
                <a:t>웃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49921" y="2223532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/>
                <a:t>마이페이지</a:t>
              </a:r>
              <a:endParaRPr lang="ko-KR" altLang="en-US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407646" y="1900366"/>
              <a:ext cx="87716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</a:rPr>
                <a:t>상담</a:t>
              </a:r>
              <a:endParaRPr lang="en-US" altLang="ko-KR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</a:rPr>
                <a:t>게시판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521033" y="1914267"/>
              <a:ext cx="8771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smtClean="0"/>
                <a:t>충전소</a:t>
              </a:r>
              <a:endParaRPr lang="en-US" altLang="ko-KR" b="1" dirty="0" smtClean="0"/>
            </a:p>
            <a:p>
              <a:pPr algn="ctr"/>
              <a:r>
                <a:rPr lang="ko-KR" altLang="en-US" b="1" dirty="0" smtClean="0"/>
                <a:t>지</a:t>
              </a:r>
              <a:r>
                <a:rPr lang="ko-KR" altLang="en-US" b="1" dirty="0"/>
                <a:t>도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429746" y="1914267"/>
              <a:ext cx="7473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smtClean="0"/>
                <a:t>연장</a:t>
              </a:r>
              <a:r>
                <a:rPr lang="en-US" altLang="ko-KR" b="1" dirty="0" smtClean="0"/>
                <a:t>/</a:t>
              </a:r>
            </a:p>
            <a:p>
              <a:pPr algn="ctr"/>
              <a:r>
                <a:rPr lang="ko-KR" altLang="en-US" b="1" dirty="0" smtClean="0"/>
                <a:t>취</a:t>
              </a:r>
              <a:r>
                <a:rPr lang="ko-KR" altLang="en-US" b="1" dirty="0"/>
                <a:t>소</a:t>
              </a:r>
              <a:endParaRPr lang="en-US" altLang="ko-KR" b="1" dirty="0" smtClean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554815" y="206666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대여</a:t>
              </a:r>
              <a:endParaRPr lang="ko-KR" altLang="en-US" b="1" dirty="0"/>
            </a:p>
          </p:txBody>
        </p:sp>
      </p:grpSp>
      <p:cxnSp>
        <p:nvCxnSpPr>
          <p:cNvPr id="54" name="직선 연결선 53"/>
          <p:cNvCxnSpPr/>
          <p:nvPr/>
        </p:nvCxnSpPr>
        <p:spPr>
          <a:xfrm>
            <a:off x="2091105" y="3230748"/>
            <a:ext cx="576177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097390" y="2830638"/>
            <a:ext cx="4792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K5 vs </a:t>
            </a:r>
            <a:r>
              <a:rPr lang="ko-KR" altLang="en-US" sz="1600" dirty="0" smtClean="0">
                <a:solidFill>
                  <a:schemeClr val="bg1"/>
                </a:solidFill>
              </a:rPr>
              <a:t>소나타 추천 해주세요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052410" y="5188380"/>
            <a:ext cx="259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2078968" y="3511437"/>
            <a:ext cx="577391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106496" y="3234438"/>
            <a:ext cx="634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작성자</a:t>
            </a:r>
            <a:r>
              <a:rPr lang="ko-KR" altLang="en-US" sz="1200" dirty="0" smtClean="0">
                <a:solidFill>
                  <a:schemeClr val="bg1"/>
                </a:solidFill>
              </a:rPr>
              <a:t> 홍길동    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작성일</a:t>
            </a:r>
            <a:r>
              <a:rPr lang="ko-KR" altLang="en-US" sz="1200" dirty="0" smtClean="0">
                <a:solidFill>
                  <a:schemeClr val="bg1"/>
                </a:solidFill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</a:rPr>
              <a:t>18-07-13    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947771" y="4981320"/>
            <a:ext cx="539761" cy="23222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bg1"/>
                </a:solidFill>
              </a:rPr>
              <a:t>답글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87532" y="4980898"/>
            <a:ext cx="539761" cy="23222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삭</a:t>
            </a:r>
            <a:r>
              <a:rPr lang="ko-KR" altLang="en-US" sz="1200" dirty="0">
                <a:solidFill>
                  <a:schemeClr val="bg1"/>
                </a:solidFill>
              </a:rPr>
              <a:t>제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7037723" y="4980898"/>
            <a:ext cx="539761" cy="23222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목</a:t>
            </a:r>
            <a:r>
              <a:rPr lang="ko-KR" altLang="en-US" sz="1200" dirty="0">
                <a:solidFill>
                  <a:schemeClr val="bg1"/>
                </a:solidFill>
              </a:rPr>
              <a:t>록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078968" y="3627197"/>
            <a:ext cx="36101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K5</a:t>
            </a:r>
            <a:r>
              <a:rPr lang="ko-KR" altLang="en-US" sz="1200" dirty="0" smtClean="0">
                <a:solidFill>
                  <a:schemeClr val="bg1"/>
                </a:solidFill>
              </a:rPr>
              <a:t>랑 소나타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둘중</a:t>
            </a:r>
            <a:r>
              <a:rPr lang="ko-KR" altLang="en-US" sz="1200" dirty="0" smtClean="0">
                <a:solidFill>
                  <a:schemeClr val="bg1"/>
                </a:solidFill>
              </a:rPr>
              <a:t> 하나 사려는데 연비는 별로 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신경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안쓰고</a:t>
            </a:r>
            <a:r>
              <a:rPr lang="ko-KR" altLang="en-US" sz="1200" dirty="0" smtClean="0">
                <a:solidFill>
                  <a:schemeClr val="bg1"/>
                </a:solidFill>
              </a:rPr>
              <a:t> 소음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덜나고</a:t>
            </a:r>
            <a:r>
              <a:rPr lang="ko-KR" altLang="en-US" sz="1200" dirty="0" smtClean="0">
                <a:solidFill>
                  <a:schemeClr val="bg1"/>
                </a:solidFill>
              </a:rPr>
              <a:t> 승차감 더 좋은 차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 사려고 하는데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추천좀</a:t>
            </a:r>
            <a:r>
              <a:rPr lang="ko-KR" altLang="en-US" sz="1200" dirty="0" smtClean="0">
                <a:solidFill>
                  <a:schemeClr val="bg1"/>
                </a:solidFill>
              </a:rPr>
              <a:t> 해주세요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594204" y="5186871"/>
            <a:ext cx="259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65797" y="5186871"/>
            <a:ext cx="259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619280" y="3372937"/>
            <a:ext cx="259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4611266" y="5097434"/>
            <a:ext cx="1336505" cy="260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012063" y="5357657"/>
            <a:ext cx="22562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C00000"/>
                </a:solidFill>
              </a:rPr>
              <a:t>※ </a:t>
            </a:r>
            <a:r>
              <a:rPr lang="ko-KR" altLang="en-US" sz="1100" dirty="0" err="1" smtClean="0">
                <a:solidFill>
                  <a:srgbClr val="C00000"/>
                </a:solidFill>
              </a:rPr>
              <a:t>답글</a:t>
            </a:r>
            <a:r>
              <a:rPr lang="ko-KR" altLang="en-US" sz="1100" dirty="0" smtClean="0">
                <a:solidFill>
                  <a:srgbClr val="C00000"/>
                </a:solidFill>
              </a:rPr>
              <a:t> 작성 </a:t>
            </a:r>
            <a:r>
              <a:rPr lang="ko-KR" altLang="en-US" sz="1100" dirty="0" smtClean="0">
                <a:solidFill>
                  <a:srgbClr val="C00000"/>
                </a:solidFill>
              </a:rPr>
              <a:t>페이지로 이동</a:t>
            </a:r>
            <a:endParaRPr lang="en-US" altLang="ko-KR" sz="1100" dirty="0" smtClean="0">
              <a:solidFill>
                <a:srgbClr val="C00000"/>
              </a:solidFill>
            </a:endParaRPr>
          </a:p>
        </p:txBody>
      </p:sp>
      <p:cxnSp>
        <p:nvCxnSpPr>
          <p:cNvPr id="74" name="직선 연결선 73"/>
          <p:cNvCxnSpPr/>
          <p:nvPr/>
        </p:nvCxnSpPr>
        <p:spPr>
          <a:xfrm flipV="1">
            <a:off x="6311819" y="4295375"/>
            <a:ext cx="3031966" cy="6935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V="1">
            <a:off x="6853613" y="4717997"/>
            <a:ext cx="2490172" cy="2783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V="1">
            <a:off x="7577484" y="4996375"/>
            <a:ext cx="1766301" cy="1010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09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1772900" cy="6381750"/>
            <a:chOff x="0" y="0"/>
            <a:chExt cx="11772900" cy="6381750"/>
          </a:xfrm>
        </p:grpSpPr>
        <p:sp>
          <p:nvSpPr>
            <p:cNvPr id="5" name="직각 삼각형 4"/>
            <p:cNvSpPr/>
            <p:nvPr/>
          </p:nvSpPr>
          <p:spPr>
            <a:xfrm flipV="1">
              <a:off x="0" y="0"/>
              <a:ext cx="3644900" cy="3111500"/>
            </a:xfrm>
            <a:prstGeom prst="rtTriangle">
              <a:avLst/>
            </a:prstGeom>
            <a:solidFill>
              <a:srgbClr val="E94B2B"/>
            </a:solidFill>
            <a:ln>
              <a:noFill/>
            </a:ln>
            <a:effectLst>
              <a:outerShdw blurRad="292100" dist="241300" dir="2700000" sx="95000" sy="95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61950" y="342900"/>
              <a:ext cx="11410950" cy="603885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419100" dist="736600" dir="5400000" sx="93000" sy="93000" algn="t" rotWithShape="0">
                <a:prstClr val="black">
                  <a:alpha val="6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021854" y="606734"/>
            <a:ext cx="2195787" cy="3637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38100" dir="5400000" sx="92000" sy="9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E94B2B"/>
                </a:solidFill>
              </a:rPr>
              <a:t>상담 게시판</a:t>
            </a:r>
            <a:endParaRPr lang="en-US" altLang="ko-KR" sz="1400" dirty="0">
              <a:solidFill>
                <a:srgbClr val="E94B2B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767289"/>
              </p:ext>
            </p:extLst>
          </p:nvPr>
        </p:nvGraphicFramePr>
        <p:xfrm>
          <a:off x="1021851" y="1201379"/>
          <a:ext cx="10107468" cy="50692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95133"/>
                <a:gridCol w="1995133"/>
                <a:gridCol w="1995133"/>
                <a:gridCol w="2285031"/>
                <a:gridCol w="1837038"/>
              </a:tblGrid>
              <a:tr h="467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File 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err="1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answerInsert.jsp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Actor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</a:rPr>
                        <a:t>관리자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Form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4943">
                <a:tc rowSpan="3" gridSpan="4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just" latinLnBrk="1">
                        <a:buAutoNum type="arabicPeriod"/>
                      </a:pPr>
                      <a:r>
                        <a:rPr lang="ko-KR" altLang="en-US" sz="1050" dirty="0" err="1" smtClean="0">
                          <a:solidFill>
                            <a:sysClr val="windowText" lastClr="000000"/>
                          </a:solidFill>
                        </a:rPr>
                        <a:t>상담글</a:t>
                      </a:r>
                      <a:endParaRPr lang="en-US" altLang="ko-KR" sz="105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just" latinLnBrk="1">
                        <a:buAutoNum type="arabicPeriod"/>
                      </a:pPr>
                      <a:r>
                        <a:rPr lang="ko-KR" altLang="en-US" sz="1050" dirty="0" smtClean="0">
                          <a:solidFill>
                            <a:sysClr val="windowText" lastClr="000000"/>
                          </a:solidFill>
                        </a:rPr>
                        <a:t>답변</a:t>
                      </a:r>
                      <a:r>
                        <a:rPr lang="ko-KR" altLang="en-US" sz="1050" baseline="0" dirty="0" smtClean="0">
                          <a:solidFill>
                            <a:sysClr val="windowText" lastClr="000000"/>
                          </a:solidFill>
                        </a:rPr>
                        <a:t> 제목</a:t>
                      </a:r>
                      <a:endParaRPr lang="en-US" altLang="ko-KR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just" latinLnBrk="1">
                        <a:buAutoNum type="arabicPeriod"/>
                      </a:pPr>
                      <a:r>
                        <a:rPr lang="ko-KR" altLang="en-US" sz="1050" baseline="0" dirty="0" smtClean="0">
                          <a:solidFill>
                            <a:sysClr val="windowText" lastClr="000000"/>
                          </a:solidFill>
                        </a:rPr>
                        <a:t>답변 내용</a:t>
                      </a:r>
                      <a:endParaRPr lang="en-US" altLang="ko-KR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just" latinLnBrk="1">
                        <a:buAutoNum type="arabicPeriod"/>
                      </a:pPr>
                      <a:r>
                        <a:rPr lang="ko-KR" altLang="en-US" sz="1050" baseline="0" dirty="0" smtClean="0">
                          <a:solidFill>
                            <a:sysClr val="windowText" lastClr="000000"/>
                          </a:solidFill>
                        </a:rPr>
                        <a:t>등록 버튼</a:t>
                      </a:r>
                      <a:endParaRPr lang="en-US" altLang="ko-KR" sz="105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just" latinLnBrk="1">
                        <a:buAutoNum type="arabicPeriod"/>
                      </a:pPr>
                      <a:r>
                        <a:rPr lang="ko-KR" altLang="en-US" sz="1050" baseline="0" dirty="0" smtClean="0">
                          <a:solidFill>
                            <a:sysClr val="windowText" lastClr="000000"/>
                          </a:solidFill>
                        </a:rPr>
                        <a:t>돌아가기 버튼</a:t>
                      </a:r>
                      <a:endParaRPr lang="en-US" altLang="ko-KR" sz="105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64788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Explanation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2152265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text</a:t>
                      </a:r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</a:rPr>
                        <a:t> : </a:t>
                      </a:r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</a:rPr>
                        <a:t>답변을 쓰는데 참고할 </a:t>
                      </a:r>
                      <a:r>
                        <a:rPr lang="ko-KR" altLang="en-US" sz="1000" baseline="0" dirty="0" err="1" smtClean="0">
                          <a:solidFill>
                            <a:sysClr val="windowText" lastClr="000000"/>
                          </a:solidFill>
                        </a:rPr>
                        <a:t>상담글의</a:t>
                      </a:r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</a:rPr>
                        <a:t> 내용</a:t>
                      </a:r>
                      <a:endParaRPr lang="en-US" altLang="ko-KR" sz="10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just" latinLnBrk="1"/>
                      <a:endParaRPr lang="en-US" altLang="ko-KR" sz="10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just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text : 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답변 제목을 작성한다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algn="just" latinLnBrk="1"/>
                      <a:endParaRPr lang="en-US" altLang="ko-KR" sz="10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just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text</a:t>
                      </a:r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</a:rPr>
                        <a:t> : </a:t>
                      </a:r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</a:rPr>
                        <a:t>답변 내용을 작성한다</a:t>
                      </a:r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en-US" altLang="ko-KR" sz="10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just" latinLnBrk="1"/>
                      <a:endParaRPr lang="en-US" altLang="ko-KR" sz="10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just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button(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등록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) : 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답변을 등록한다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algn="just" latinLnBrk="1"/>
                      <a:endParaRPr lang="en-US" altLang="ko-KR" sz="10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just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button(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돌아가기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</a:rPr>
                        <a:t> : </a:t>
                      </a:r>
                      <a:r>
                        <a:rPr lang="ko-KR" altLang="en-US" sz="1000" baseline="0" dirty="0" err="1" smtClean="0">
                          <a:solidFill>
                            <a:sysClr val="windowText" lastClr="000000"/>
                          </a:solidFill>
                        </a:rPr>
                        <a:t>답글</a:t>
                      </a:r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</a:rPr>
                        <a:t> 작성을 취소하고 </a:t>
                      </a:r>
                      <a:r>
                        <a:rPr lang="ko-KR" altLang="en-US" sz="1000" baseline="0" dirty="0" err="1" smtClean="0">
                          <a:solidFill>
                            <a:sysClr val="windowText" lastClr="000000"/>
                          </a:solidFill>
                        </a:rPr>
                        <a:t>상담글</a:t>
                      </a:r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</a:rPr>
                        <a:t> 조회 페이지로 이동한다</a:t>
                      </a:r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pSp>
        <p:nvGrpSpPr>
          <p:cNvPr id="45" name="그룹 44"/>
          <p:cNvGrpSpPr/>
          <p:nvPr/>
        </p:nvGrpSpPr>
        <p:grpSpPr>
          <a:xfrm>
            <a:off x="1720151" y="2099279"/>
            <a:ext cx="6972300" cy="660232"/>
            <a:chOff x="1663700" y="1900366"/>
            <a:chExt cx="6972300" cy="660232"/>
          </a:xfrm>
        </p:grpSpPr>
        <p:sp>
          <p:nvSpPr>
            <p:cNvPr id="46" name="직사각형 45"/>
            <p:cNvSpPr/>
            <p:nvPr/>
          </p:nvSpPr>
          <p:spPr>
            <a:xfrm>
              <a:off x="1663700" y="1905000"/>
              <a:ext cx="6972300" cy="6477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706813" y="1951335"/>
              <a:ext cx="8258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HY동녘M" panose="02030600000101010101" pitchFamily="18" charset="-127"/>
                  <a:ea typeface="HY동녘M" panose="02030600000101010101" pitchFamily="18" charset="-127"/>
                </a:rPr>
                <a:t>Thor</a:t>
              </a:r>
              <a:endParaRPr lang="ko-KR" altLang="en-US" sz="2400" dirty="0">
                <a:latin typeface="HY동녘M" panose="02030600000101010101" pitchFamily="18" charset="-127"/>
                <a:ea typeface="HY동녘M" panose="02030600000101010101" pitchFamily="18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49921" y="1974334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로그아</a:t>
              </a:r>
              <a:r>
                <a:rPr lang="ko-KR" altLang="en-US" sz="1200" dirty="0"/>
                <a:t>웃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49921" y="2223532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/>
                <a:t>마이페이지</a:t>
              </a:r>
              <a:endParaRPr lang="ko-KR" altLang="en-US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407646" y="1900366"/>
              <a:ext cx="87716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</a:rPr>
                <a:t>상담</a:t>
              </a:r>
              <a:endParaRPr lang="en-US" altLang="ko-KR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</a:rPr>
                <a:t>게시판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521033" y="1914267"/>
              <a:ext cx="8771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smtClean="0"/>
                <a:t>충전소</a:t>
              </a:r>
              <a:endParaRPr lang="en-US" altLang="ko-KR" b="1" dirty="0" smtClean="0"/>
            </a:p>
            <a:p>
              <a:pPr algn="ctr"/>
              <a:r>
                <a:rPr lang="ko-KR" altLang="en-US" b="1" dirty="0" smtClean="0"/>
                <a:t>지</a:t>
              </a:r>
              <a:r>
                <a:rPr lang="ko-KR" altLang="en-US" b="1" dirty="0"/>
                <a:t>도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429746" y="1914267"/>
              <a:ext cx="7473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smtClean="0"/>
                <a:t>연장</a:t>
              </a:r>
              <a:r>
                <a:rPr lang="en-US" altLang="ko-KR" b="1" dirty="0" smtClean="0"/>
                <a:t>/</a:t>
              </a:r>
            </a:p>
            <a:p>
              <a:pPr algn="ctr"/>
              <a:r>
                <a:rPr lang="ko-KR" altLang="en-US" b="1" dirty="0" smtClean="0"/>
                <a:t>취</a:t>
              </a:r>
              <a:r>
                <a:rPr lang="ko-KR" altLang="en-US" b="1" dirty="0"/>
                <a:t>소</a:t>
              </a:r>
              <a:endParaRPr lang="en-US" altLang="ko-KR" b="1" dirty="0" smtClean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554815" y="206666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대여</a:t>
              </a:r>
              <a:endParaRPr lang="ko-KR" altLang="en-US" b="1" dirty="0"/>
            </a:p>
          </p:txBody>
        </p:sp>
      </p:grpSp>
      <p:cxnSp>
        <p:nvCxnSpPr>
          <p:cNvPr id="54" name="직선 연결선 53"/>
          <p:cNvCxnSpPr/>
          <p:nvPr/>
        </p:nvCxnSpPr>
        <p:spPr>
          <a:xfrm>
            <a:off x="2091105" y="3138540"/>
            <a:ext cx="5761774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097390" y="2830638"/>
            <a:ext cx="4792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K5 vs </a:t>
            </a:r>
            <a:r>
              <a:rPr lang="ko-KR" altLang="en-US" sz="1400" dirty="0" smtClean="0">
                <a:solidFill>
                  <a:schemeClr val="bg1"/>
                </a:solidFill>
              </a:rPr>
              <a:t>소나타 추천 해주세요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2078968" y="3396177"/>
            <a:ext cx="5773911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106496" y="3165282"/>
            <a:ext cx="45862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bg1"/>
                </a:solidFill>
              </a:rPr>
              <a:t>작성자</a:t>
            </a:r>
            <a:r>
              <a:rPr lang="ko-KR" altLang="en-US" sz="900" dirty="0" smtClean="0">
                <a:solidFill>
                  <a:schemeClr val="bg1"/>
                </a:solidFill>
              </a:rPr>
              <a:t> 홍길동     </a:t>
            </a:r>
            <a:r>
              <a:rPr lang="ko-KR" altLang="en-US" sz="900" b="1" dirty="0" smtClean="0">
                <a:solidFill>
                  <a:schemeClr val="bg1"/>
                </a:solidFill>
              </a:rPr>
              <a:t>작성일</a:t>
            </a:r>
            <a:r>
              <a:rPr lang="ko-KR" altLang="en-US" sz="900" dirty="0" smtClean="0">
                <a:solidFill>
                  <a:schemeClr val="bg1"/>
                </a:solidFill>
              </a:rPr>
              <a:t> </a:t>
            </a:r>
            <a:r>
              <a:rPr lang="en-US" altLang="ko-KR" sz="900" dirty="0" smtClean="0">
                <a:solidFill>
                  <a:schemeClr val="bg1"/>
                </a:solidFill>
              </a:rPr>
              <a:t>18-07-13     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109704" y="3427413"/>
            <a:ext cx="361018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K5</a:t>
            </a:r>
            <a:r>
              <a:rPr lang="ko-KR" altLang="en-US" sz="1000" dirty="0" smtClean="0">
                <a:solidFill>
                  <a:schemeClr val="bg1"/>
                </a:solidFill>
              </a:rPr>
              <a:t>랑 소나타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둘중</a:t>
            </a:r>
            <a:r>
              <a:rPr lang="ko-KR" altLang="en-US" sz="1000" dirty="0" smtClean="0">
                <a:solidFill>
                  <a:schemeClr val="bg1"/>
                </a:solidFill>
              </a:rPr>
              <a:t> 하나 사려는데 연비는 별로 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신경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안쓰고</a:t>
            </a:r>
            <a:r>
              <a:rPr lang="ko-KR" altLang="en-US" sz="1000" dirty="0" smtClean="0">
                <a:solidFill>
                  <a:schemeClr val="bg1"/>
                </a:solidFill>
              </a:rPr>
              <a:t> 소음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덜나고</a:t>
            </a:r>
            <a:r>
              <a:rPr lang="ko-KR" altLang="en-US" sz="1000" dirty="0" smtClean="0">
                <a:solidFill>
                  <a:schemeClr val="bg1"/>
                </a:solidFill>
              </a:rPr>
              <a:t> 승차감 더 좋은 차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 사려고 하는데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추천좀</a:t>
            </a:r>
            <a:r>
              <a:rPr lang="ko-KR" altLang="en-US" sz="1000" dirty="0" smtClean="0">
                <a:solidFill>
                  <a:schemeClr val="bg1"/>
                </a:solidFill>
              </a:rPr>
              <a:t> 해주세요</a:t>
            </a:r>
            <a:r>
              <a:rPr lang="en-US" altLang="ko-KR" sz="1000" dirty="0" smtClean="0">
                <a:solidFill>
                  <a:schemeClr val="bg1"/>
                </a:solidFill>
              </a:rPr>
              <a:t>.</a:t>
            </a:r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619280" y="3372937"/>
            <a:ext cx="259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500982" y="4693836"/>
            <a:ext cx="5410638" cy="10832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34" name="직사각형 33"/>
          <p:cNvSpPr/>
          <p:nvPr/>
        </p:nvSpPr>
        <p:spPr>
          <a:xfrm>
            <a:off x="2500982" y="4327441"/>
            <a:ext cx="5410637" cy="236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35" name="TextBox 34"/>
          <p:cNvSpPr txBox="1"/>
          <p:nvPr/>
        </p:nvSpPr>
        <p:spPr>
          <a:xfrm>
            <a:off x="1942800" y="430270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>
                <a:solidFill>
                  <a:schemeClr val="bg1"/>
                </a:solidFill>
              </a:rPr>
              <a:t>제</a:t>
            </a:r>
            <a:r>
              <a:rPr lang="ko-KR" altLang="en-US" sz="1100">
                <a:solidFill>
                  <a:schemeClr val="bg1"/>
                </a:solidFill>
              </a:rPr>
              <a:t>목</a:t>
            </a:r>
            <a:endParaRPr lang="en-US" altLang="ko-KR" sz="1100" dirty="0" smtClean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42800" y="510464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/>
                </a:solidFill>
              </a:rPr>
              <a:t>내용</a:t>
            </a:r>
            <a:endParaRPr lang="en-US" altLang="ko-KR" sz="1100" dirty="0" smtClean="0">
              <a:solidFill>
                <a:schemeClr val="bg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253554" y="5908192"/>
            <a:ext cx="479827" cy="222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smtClean="0"/>
              <a:t>등록</a:t>
            </a:r>
            <a:endParaRPr lang="ko-KR" altLang="en-US" sz="1050" dirty="0"/>
          </a:p>
        </p:txBody>
      </p:sp>
      <p:sp>
        <p:nvSpPr>
          <p:cNvPr id="38" name="직사각형 37"/>
          <p:cNvSpPr/>
          <p:nvPr/>
        </p:nvSpPr>
        <p:spPr>
          <a:xfrm>
            <a:off x="4797602" y="5908192"/>
            <a:ext cx="804059" cy="222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돌아가기</a:t>
            </a:r>
            <a:endParaRPr lang="ko-KR" altLang="en-US" sz="1050" dirty="0"/>
          </a:p>
        </p:txBody>
      </p:sp>
      <p:sp>
        <p:nvSpPr>
          <p:cNvPr id="39" name="TextBox 38"/>
          <p:cNvSpPr txBox="1"/>
          <p:nvPr/>
        </p:nvSpPr>
        <p:spPr>
          <a:xfrm>
            <a:off x="2582059" y="4276601"/>
            <a:ext cx="259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89131" y="5066172"/>
            <a:ext cx="259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94145" y="5850126"/>
            <a:ext cx="259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706514" y="5850126"/>
            <a:ext cx="259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1878689" y="4170984"/>
            <a:ext cx="6381647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34" idx="3"/>
          </p:cNvCxnSpPr>
          <p:nvPr/>
        </p:nvCxnSpPr>
        <p:spPr>
          <a:xfrm>
            <a:off x="7911619" y="4445879"/>
            <a:ext cx="1439850" cy="2479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33" idx="3"/>
          </p:cNvCxnSpPr>
          <p:nvPr/>
        </p:nvCxnSpPr>
        <p:spPr>
          <a:xfrm flipV="1">
            <a:off x="7911620" y="4970214"/>
            <a:ext cx="1439849" cy="2652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flipV="1">
            <a:off x="4493468" y="5309667"/>
            <a:ext cx="4858001" cy="5849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38" idx="3"/>
          </p:cNvCxnSpPr>
          <p:nvPr/>
        </p:nvCxnSpPr>
        <p:spPr>
          <a:xfrm flipV="1">
            <a:off x="5601661" y="5777064"/>
            <a:ext cx="3749808" cy="2423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4797602" y="3696434"/>
            <a:ext cx="4553867" cy="5801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9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0" y="0"/>
            <a:ext cx="11772900" cy="6381750"/>
            <a:chOff x="0" y="0"/>
            <a:chExt cx="11772900" cy="6381750"/>
          </a:xfrm>
        </p:grpSpPr>
        <p:sp>
          <p:nvSpPr>
            <p:cNvPr id="5" name="직각 삼각형 4"/>
            <p:cNvSpPr/>
            <p:nvPr/>
          </p:nvSpPr>
          <p:spPr>
            <a:xfrm flipV="1">
              <a:off x="0" y="0"/>
              <a:ext cx="3644900" cy="3111500"/>
            </a:xfrm>
            <a:prstGeom prst="rtTriangle">
              <a:avLst/>
            </a:prstGeom>
            <a:solidFill>
              <a:srgbClr val="E94B2B"/>
            </a:solidFill>
            <a:ln>
              <a:noFill/>
            </a:ln>
            <a:effectLst>
              <a:outerShdw blurRad="292100" dist="241300" dir="2700000" sx="95000" sy="95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61950" y="342900"/>
              <a:ext cx="11410950" cy="603885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419100" dist="736600" dir="5400000" sx="93000" sy="93000" algn="t" rotWithShape="0">
                <a:prstClr val="black">
                  <a:alpha val="6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5446588" y="2650569"/>
            <a:ext cx="25495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i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Part 4.</a:t>
            </a:r>
          </a:p>
          <a:p>
            <a:pPr>
              <a:lnSpc>
                <a:spcPct val="150000"/>
              </a:lnSpc>
            </a:pPr>
            <a:r>
              <a:rPr lang="en-US" altLang="ko-KR" sz="2800" b="1" i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altLang="ko-KR" sz="2800" b="1" i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   </a:t>
            </a:r>
            <a:r>
              <a:rPr lang="ko-KR" altLang="en-US" sz="2800" i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고객</a:t>
            </a:r>
            <a:endParaRPr lang="en-US" altLang="ko-KR" sz="2800" i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691"/>
          <a:stretch/>
        </p:blipFill>
        <p:spPr>
          <a:xfrm>
            <a:off x="3899755" y="2649386"/>
            <a:ext cx="1378593" cy="1162280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3929975" y="2606403"/>
            <a:ext cx="1264954" cy="136024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38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21854" y="606734"/>
            <a:ext cx="2195787" cy="3637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38100" dir="5400000" sx="92000" sy="9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E94B2B"/>
                </a:solidFill>
              </a:rPr>
              <a:t>개인정보 조회</a:t>
            </a:r>
            <a:endParaRPr lang="en-US" altLang="ko-KR" sz="1400" dirty="0">
              <a:solidFill>
                <a:srgbClr val="E94B2B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680034"/>
              </p:ext>
            </p:extLst>
          </p:nvPr>
        </p:nvGraphicFramePr>
        <p:xfrm>
          <a:off x="1021851" y="1201380"/>
          <a:ext cx="10107468" cy="483656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95133"/>
                <a:gridCol w="1995133"/>
                <a:gridCol w="1995133"/>
                <a:gridCol w="2285031"/>
                <a:gridCol w="1837038"/>
              </a:tblGrid>
              <a:tr h="436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File 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err="1" smtClean="0">
                          <a:solidFill>
                            <a:sysClr val="windowText" lastClr="000000"/>
                          </a:solidFill>
                        </a:rPr>
                        <a:t>checkinfo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Actor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</a:rPr>
                        <a:t>고객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Form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0132">
                <a:tc rowSpan="3" gridSpan="4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타이틀 로고</a:t>
                      </a:r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상단 메뉴</a:t>
                      </a:r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서브 메뉴</a:t>
                      </a:r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회원 탈퇴 버튼</a:t>
                      </a:r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경고 팝업 창</a:t>
                      </a:r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33708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Explanation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2286682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aseline="0" dirty="0" smtClean="0">
                          <a:solidFill>
                            <a:sysClr val="windowText" lastClr="000000"/>
                          </a:solidFill>
                        </a:rPr>
                        <a:t>-&gt;</a:t>
                      </a:r>
                      <a:r>
                        <a:rPr lang="ko-KR" altLang="en-US" sz="1200" baseline="0" dirty="0" smtClean="0">
                          <a:solidFill>
                            <a:sysClr val="windowText" lastClr="000000"/>
                          </a:solidFill>
                        </a:rPr>
                        <a:t>개인정보 조회 메뉴는</a:t>
                      </a:r>
                      <a:endParaRPr lang="en-US" altLang="ko-KR" sz="120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aseline="0" dirty="0" smtClean="0">
                          <a:solidFill>
                            <a:sysClr val="windowText" lastClr="000000"/>
                          </a:solidFill>
                        </a:rPr>
                        <a:t>회원의 정보만 출력해준다</a:t>
                      </a:r>
                      <a:r>
                        <a:rPr lang="en-US" altLang="ko-KR" sz="1200" baseline="0" dirty="0" smtClean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aseline="0" dirty="0" smtClean="0">
                          <a:solidFill>
                            <a:sysClr val="windowText" lastClr="000000"/>
                          </a:solidFill>
                        </a:rPr>
                        <a:t>-&gt;</a:t>
                      </a:r>
                      <a:r>
                        <a:rPr lang="ko-KR" altLang="en-US" sz="1200" baseline="0" dirty="0" smtClean="0">
                          <a:solidFill>
                            <a:sysClr val="windowText" lastClr="000000"/>
                          </a:solidFill>
                        </a:rPr>
                        <a:t>회원 탈퇴 버튼을 누르면 탈퇴 </a:t>
                      </a:r>
                      <a:r>
                        <a:rPr lang="ko-KR" altLang="en-US" sz="1200" baseline="0" dirty="0" err="1" smtClean="0">
                          <a:solidFill>
                            <a:sysClr val="windowText" lastClr="000000"/>
                          </a:solidFill>
                        </a:rPr>
                        <a:t>의사륾</a:t>
                      </a:r>
                      <a:r>
                        <a:rPr lang="ko-KR" altLang="en-US" sz="1200" baseline="0" dirty="0" smtClean="0">
                          <a:solidFill>
                            <a:sysClr val="windowText" lastClr="000000"/>
                          </a:solidFill>
                        </a:rPr>
                        <a:t> 묻는 팝업 창이 나타난다</a:t>
                      </a:r>
                      <a:r>
                        <a:rPr lang="en-US" altLang="ko-KR" sz="1200" baseline="0" dirty="0" smtClean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663700" y="2413000"/>
            <a:ext cx="6972300" cy="339271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1663700" y="1776114"/>
            <a:ext cx="6972300" cy="660232"/>
            <a:chOff x="1663700" y="1900366"/>
            <a:chExt cx="6972300" cy="660232"/>
          </a:xfrm>
        </p:grpSpPr>
        <p:sp>
          <p:nvSpPr>
            <p:cNvPr id="21" name="직사각형 20"/>
            <p:cNvSpPr/>
            <p:nvPr/>
          </p:nvSpPr>
          <p:spPr>
            <a:xfrm>
              <a:off x="1663700" y="1905000"/>
              <a:ext cx="6972300" cy="6477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06813" y="1951335"/>
              <a:ext cx="8258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HY동녘M" panose="02030600000101010101" pitchFamily="18" charset="-127"/>
                  <a:ea typeface="HY동녘M" panose="02030600000101010101" pitchFamily="18" charset="-127"/>
                </a:rPr>
                <a:t>Thor</a:t>
              </a:r>
              <a:endParaRPr lang="ko-KR" altLang="en-US" sz="2400" dirty="0">
                <a:latin typeface="HY동녘M" panose="02030600000101010101" pitchFamily="18" charset="-127"/>
                <a:ea typeface="HY동녘M" panose="02030600000101010101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549921" y="1974334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로그아</a:t>
              </a:r>
              <a:r>
                <a:rPr lang="ko-KR" altLang="en-US" sz="1200" dirty="0"/>
                <a:t>웃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49921" y="2223532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/>
                <a:t>마이페이지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407646" y="1900366"/>
              <a:ext cx="8771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smtClean="0"/>
                <a:t>상담</a:t>
              </a:r>
              <a:endParaRPr lang="en-US" altLang="ko-KR" b="1" dirty="0" smtClean="0"/>
            </a:p>
            <a:p>
              <a:pPr algn="ctr"/>
              <a:r>
                <a:rPr lang="ko-KR" altLang="en-US" b="1" dirty="0" smtClean="0"/>
                <a:t>게시판</a:t>
              </a:r>
              <a:endParaRPr lang="ko-KR" altLang="en-US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521033" y="1914267"/>
              <a:ext cx="8771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smtClean="0"/>
                <a:t>충전소</a:t>
              </a:r>
              <a:endParaRPr lang="en-US" altLang="ko-KR" b="1" dirty="0" smtClean="0"/>
            </a:p>
            <a:p>
              <a:pPr algn="ctr"/>
              <a:r>
                <a:rPr lang="ko-KR" altLang="en-US" b="1" dirty="0" smtClean="0"/>
                <a:t>지</a:t>
              </a:r>
              <a:r>
                <a:rPr lang="ko-KR" altLang="en-US" b="1" dirty="0"/>
                <a:t>도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29746" y="1914267"/>
              <a:ext cx="7473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smtClean="0"/>
                <a:t>연장</a:t>
              </a:r>
              <a:r>
                <a:rPr lang="en-US" altLang="ko-KR" b="1" dirty="0" smtClean="0"/>
                <a:t>/</a:t>
              </a:r>
            </a:p>
            <a:p>
              <a:pPr algn="ctr"/>
              <a:r>
                <a:rPr lang="ko-KR" altLang="en-US" b="1" dirty="0" smtClean="0"/>
                <a:t>취</a:t>
              </a:r>
              <a:r>
                <a:rPr lang="ko-KR" altLang="en-US" b="1" dirty="0"/>
                <a:t>소</a:t>
              </a:r>
              <a:endParaRPr lang="en-US" altLang="ko-KR" b="1" dirty="0" smtClean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554815" y="206666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대여</a:t>
              </a:r>
              <a:endParaRPr lang="ko-KR" altLang="en-US" b="1" dirty="0"/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2532679" y="2158145"/>
            <a:ext cx="1008575" cy="2548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ysClr val="windowText" lastClr="000000"/>
                </a:solidFill>
              </a:rPr>
              <a:t>마이 페이지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345984" y="1839783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40328" y="1927313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455018" y="255413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712039"/>
              </p:ext>
            </p:extLst>
          </p:nvPr>
        </p:nvGraphicFramePr>
        <p:xfrm>
          <a:off x="3837201" y="2706071"/>
          <a:ext cx="4560994" cy="2461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0497"/>
                <a:gridCol w="2280497"/>
              </a:tblGrid>
              <a:tr h="4780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solidFill>
                            <a:schemeClr val="bg1"/>
                          </a:solidFill>
                        </a:rPr>
                        <a:t>아이디</a:t>
                      </a:r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solidFill>
                            <a:schemeClr val="bg1"/>
                          </a:solidFill>
                        </a:rPr>
                        <a:t>ABC123</a:t>
                      </a:r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4780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solidFill>
                            <a:schemeClr val="bg1"/>
                          </a:solidFill>
                        </a:rPr>
                        <a:t>이름</a:t>
                      </a:r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solidFill>
                            <a:schemeClr val="bg1"/>
                          </a:solidFill>
                        </a:rPr>
                        <a:t>홍길동</a:t>
                      </a:r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549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err="1" smtClean="0">
                          <a:solidFill>
                            <a:schemeClr val="bg1"/>
                          </a:solidFill>
                        </a:rPr>
                        <a:t>이메일</a:t>
                      </a:r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solidFill>
                            <a:schemeClr val="bg1"/>
                          </a:solidFill>
                        </a:rPr>
                        <a:t>ABC123@naver.com</a:t>
                      </a:r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4780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solidFill>
                            <a:schemeClr val="bg1"/>
                          </a:solidFill>
                        </a:rPr>
                        <a:t>핸드폰 번호</a:t>
                      </a:r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solidFill>
                            <a:schemeClr val="bg1"/>
                          </a:solidFill>
                        </a:rPr>
                        <a:t>010-1234-5678</a:t>
                      </a:r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4780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solidFill>
                            <a:schemeClr val="bg1"/>
                          </a:solidFill>
                        </a:rPr>
                        <a:t>포인트</a:t>
                      </a:r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1901534" y="2627591"/>
            <a:ext cx="1602494" cy="30329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994278" y="329101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개인정보수정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001538" y="3733692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비밀번호 변경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048926" y="4169112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포인트 조회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846227" y="5239656"/>
            <a:ext cx="1551969" cy="46445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회원 탈퇴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07646" y="5261043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94895" y="2846518"/>
            <a:ext cx="1415772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개인정보조회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8398196" y="4507666"/>
            <a:ext cx="910904" cy="9642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50" idx="3"/>
          </p:cNvCxnSpPr>
          <p:nvPr/>
        </p:nvCxnSpPr>
        <p:spPr>
          <a:xfrm flipV="1">
            <a:off x="3257001" y="4851401"/>
            <a:ext cx="6052099" cy="6919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359955" y="476250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021854" y="5089458"/>
            <a:ext cx="2235147" cy="9077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      회원을 탈퇴하시겠습니까</a:t>
            </a:r>
            <a:r>
              <a:rPr lang="en-US" altLang="ko-KR" sz="1050" dirty="0" smtClean="0"/>
              <a:t>?</a:t>
            </a:r>
          </a:p>
          <a:p>
            <a:pPr algn="ctr"/>
            <a:endParaRPr lang="ko-KR" altLang="en-US" sz="1050" dirty="0"/>
          </a:p>
        </p:txBody>
      </p:sp>
      <p:sp>
        <p:nvSpPr>
          <p:cNvPr id="51" name="직사각형 50"/>
          <p:cNvSpPr/>
          <p:nvPr/>
        </p:nvSpPr>
        <p:spPr>
          <a:xfrm>
            <a:off x="1593476" y="5731398"/>
            <a:ext cx="494271" cy="222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확인</a:t>
            </a:r>
            <a:endParaRPr lang="ko-KR" altLang="en-US" sz="1050" dirty="0"/>
          </a:p>
        </p:txBody>
      </p:sp>
      <p:sp>
        <p:nvSpPr>
          <p:cNvPr id="52" name="직사각형 51"/>
          <p:cNvSpPr/>
          <p:nvPr/>
        </p:nvSpPr>
        <p:spPr>
          <a:xfrm>
            <a:off x="2350780" y="5715907"/>
            <a:ext cx="494271" cy="222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smtClean="0"/>
              <a:t>취소</a:t>
            </a:r>
            <a:endParaRPr lang="ko-KR" altLang="en-US" sz="1050" dirty="0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70" y="5352058"/>
            <a:ext cx="325348" cy="27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21854" y="606734"/>
            <a:ext cx="2195787" cy="3637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38100" dir="5400000" sx="92000" sy="9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E94B2B"/>
                </a:solidFill>
              </a:rPr>
              <a:t>개인정보 수정</a:t>
            </a:r>
            <a:endParaRPr lang="en-US" altLang="ko-KR" sz="1400" dirty="0">
              <a:solidFill>
                <a:srgbClr val="E94B2B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143764"/>
              </p:ext>
            </p:extLst>
          </p:nvPr>
        </p:nvGraphicFramePr>
        <p:xfrm>
          <a:off x="1021851" y="1201380"/>
          <a:ext cx="10107468" cy="483656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95133"/>
                <a:gridCol w="1995133"/>
                <a:gridCol w="1995133"/>
                <a:gridCol w="2285031"/>
                <a:gridCol w="1837038"/>
              </a:tblGrid>
              <a:tr h="436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File 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err="1" smtClean="0">
                          <a:solidFill>
                            <a:sysClr val="windowText" lastClr="000000"/>
                          </a:solidFill>
                        </a:rPr>
                        <a:t>checkinfo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Actor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</a:rPr>
                        <a:t>고객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Form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0132">
                <a:tc rowSpan="3" gridSpan="4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타이틀 로고</a:t>
                      </a:r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상단 메뉴</a:t>
                      </a:r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서브 메뉴</a:t>
                      </a:r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확인 버튼</a:t>
                      </a:r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33708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Explanation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2286682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aseline="0" dirty="0" smtClean="0">
                          <a:solidFill>
                            <a:sysClr val="windowText" lastClr="000000"/>
                          </a:solidFill>
                        </a:rPr>
                        <a:t>-&gt;</a:t>
                      </a:r>
                      <a:r>
                        <a:rPr lang="ko-KR" altLang="en-US" sz="1200" baseline="0" dirty="0" smtClean="0">
                          <a:solidFill>
                            <a:sysClr val="windowText" lastClr="000000"/>
                          </a:solidFill>
                        </a:rPr>
                        <a:t>개인정보 수정 메뉴는 회원의 정보를 수정 할 수 있다</a:t>
                      </a:r>
                      <a:r>
                        <a:rPr lang="en-US" altLang="ko-KR" sz="1200" baseline="0" dirty="0" smtClean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663700" y="2413000"/>
            <a:ext cx="6972300" cy="339271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1663700" y="1776114"/>
            <a:ext cx="6972300" cy="660232"/>
            <a:chOff x="1663700" y="1900366"/>
            <a:chExt cx="6972300" cy="660232"/>
          </a:xfrm>
        </p:grpSpPr>
        <p:sp>
          <p:nvSpPr>
            <p:cNvPr id="21" name="직사각형 20"/>
            <p:cNvSpPr/>
            <p:nvPr/>
          </p:nvSpPr>
          <p:spPr>
            <a:xfrm>
              <a:off x="1663700" y="1905000"/>
              <a:ext cx="6972300" cy="6477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06813" y="1951335"/>
              <a:ext cx="8258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HY동녘M" panose="02030600000101010101" pitchFamily="18" charset="-127"/>
                  <a:ea typeface="HY동녘M" panose="02030600000101010101" pitchFamily="18" charset="-127"/>
                </a:rPr>
                <a:t>Thor</a:t>
              </a:r>
              <a:endParaRPr lang="ko-KR" altLang="en-US" sz="2400" dirty="0">
                <a:latin typeface="HY동녘M" panose="02030600000101010101" pitchFamily="18" charset="-127"/>
                <a:ea typeface="HY동녘M" panose="02030600000101010101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549921" y="1974334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로그아</a:t>
              </a:r>
              <a:r>
                <a:rPr lang="ko-KR" altLang="en-US" sz="1200" dirty="0"/>
                <a:t>웃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49921" y="2223532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/>
                <a:t>마이페이지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407646" y="1900366"/>
              <a:ext cx="8771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smtClean="0"/>
                <a:t>상담</a:t>
              </a:r>
              <a:endParaRPr lang="en-US" altLang="ko-KR" b="1" dirty="0" smtClean="0"/>
            </a:p>
            <a:p>
              <a:pPr algn="ctr"/>
              <a:r>
                <a:rPr lang="ko-KR" altLang="en-US" b="1" dirty="0" smtClean="0"/>
                <a:t>게시판</a:t>
              </a:r>
              <a:endParaRPr lang="ko-KR" altLang="en-US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521033" y="1914267"/>
              <a:ext cx="8771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smtClean="0"/>
                <a:t>충전소</a:t>
              </a:r>
              <a:endParaRPr lang="en-US" altLang="ko-KR" b="1" dirty="0" smtClean="0"/>
            </a:p>
            <a:p>
              <a:pPr algn="ctr"/>
              <a:r>
                <a:rPr lang="ko-KR" altLang="en-US" b="1" dirty="0" smtClean="0"/>
                <a:t>지</a:t>
              </a:r>
              <a:r>
                <a:rPr lang="ko-KR" altLang="en-US" b="1" dirty="0"/>
                <a:t>도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29746" y="1914267"/>
              <a:ext cx="7473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smtClean="0"/>
                <a:t>연장</a:t>
              </a:r>
              <a:r>
                <a:rPr lang="en-US" altLang="ko-KR" b="1" dirty="0" smtClean="0"/>
                <a:t>/</a:t>
              </a:r>
            </a:p>
            <a:p>
              <a:pPr algn="ctr"/>
              <a:r>
                <a:rPr lang="ko-KR" altLang="en-US" b="1" dirty="0" smtClean="0"/>
                <a:t>취</a:t>
              </a:r>
              <a:r>
                <a:rPr lang="ko-KR" altLang="en-US" b="1" dirty="0"/>
                <a:t>소</a:t>
              </a:r>
              <a:endParaRPr lang="en-US" altLang="ko-KR" b="1" dirty="0" smtClean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554815" y="206666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대여</a:t>
              </a:r>
              <a:endParaRPr lang="ko-KR" altLang="en-US" b="1" dirty="0"/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2532680" y="2158145"/>
            <a:ext cx="1007648" cy="2548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ysClr val="windowText" lastClr="000000"/>
                </a:solidFill>
              </a:rPr>
              <a:t>마이 페이지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345984" y="1839783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40328" y="1927313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455018" y="255413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322082"/>
              </p:ext>
            </p:extLst>
          </p:nvPr>
        </p:nvGraphicFramePr>
        <p:xfrm>
          <a:off x="3837201" y="2706071"/>
          <a:ext cx="4560994" cy="2461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0497"/>
                <a:gridCol w="2280497"/>
              </a:tblGrid>
              <a:tr h="4780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solidFill>
                            <a:schemeClr val="bg1"/>
                          </a:solidFill>
                        </a:rPr>
                        <a:t>아이디</a:t>
                      </a:r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solidFill>
                            <a:schemeClr val="bg1"/>
                          </a:solidFill>
                        </a:rPr>
                        <a:t>member1</a:t>
                      </a:r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4780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solidFill>
                            <a:schemeClr val="bg1"/>
                          </a:solidFill>
                        </a:rPr>
                        <a:t>이름</a:t>
                      </a:r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solidFill>
                            <a:schemeClr val="bg1"/>
                          </a:solidFill>
                        </a:rPr>
                        <a:t>사용인</a:t>
                      </a:r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49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err="1" smtClean="0">
                          <a:solidFill>
                            <a:schemeClr val="bg1"/>
                          </a:solidFill>
                        </a:rPr>
                        <a:t>이메일</a:t>
                      </a:r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solidFill>
                            <a:schemeClr val="bg1"/>
                          </a:solidFill>
                        </a:rPr>
                        <a:t>member1@naver.com</a:t>
                      </a:r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80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solidFill>
                            <a:schemeClr val="bg1"/>
                          </a:solidFill>
                        </a:rPr>
                        <a:t>핸드폰 번호</a:t>
                      </a:r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solidFill>
                            <a:schemeClr val="bg1"/>
                          </a:solidFill>
                        </a:rPr>
                        <a:t>010-1234-5678</a:t>
                      </a:r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80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solidFill>
                            <a:schemeClr val="bg1"/>
                          </a:solidFill>
                        </a:rPr>
                        <a:t>포인트</a:t>
                      </a:r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1901534" y="2627591"/>
            <a:ext cx="1602494" cy="30329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994278" y="3291012"/>
            <a:ext cx="1415772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개인정보수정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001538" y="3733692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비밀번호 변경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48926" y="4169112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포인트 조회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994895" y="2846518"/>
            <a:ext cx="141577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개인정보조회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476121" y="5196114"/>
            <a:ext cx="1551969" cy="46445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확 인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113521" y="5239656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761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0" y="0"/>
            <a:ext cx="11772900" cy="6381750"/>
            <a:chOff x="0" y="0"/>
            <a:chExt cx="11772900" cy="6381750"/>
          </a:xfrm>
        </p:grpSpPr>
        <p:sp>
          <p:nvSpPr>
            <p:cNvPr id="5" name="직각 삼각형 4"/>
            <p:cNvSpPr/>
            <p:nvPr/>
          </p:nvSpPr>
          <p:spPr>
            <a:xfrm flipV="1">
              <a:off x="0" y="0"/>
              <a:ext cx="3644900" cy="3111500"/>
            </a:xfrm>
            <a:prstGeom prst="rtTriangle">
              <a:avLst/>
            </a:prstGeom>
            <a:solidFill>
              <a:srgbClr val="E94B2B"/>
            </a:solidFill>
            <a:ln>
              <a:noFill/>
            </a:ln>
            <a:effectLst>
              <a:outerShdw blurRad="292100" dist="241300" dir="2700000" sx="95000" sy="95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61950" y="342900"/>
              <a:ext cx="11410950" cy="603885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419100" dist="736600" dir="5400000" sx="93000" sy="93000" algn="t" rotWithShape="0">
                <a:prstClr val="black">
                  <a:alpha val="6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377518" y="1604484"/>
            <a:ext cx="7379811" cy="4202859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2377519" y="2465441"/>
            <a:ext cx="7379811" cy="0"/>
          </a:xfrm>
          <a:prstGeom prst="line">
            <a:avLst/>
          </a:prstGeom>
          <a:solidFill>
            <a:schemeClr val="tx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87721" y="1857822"/>
            <a:ext cx="2759408" cy="3266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H</a:t>
            </a:r>
            <a:r>
              <a:rPr lang="en-US" altLang="ko-KR" dirty="0" smtClean="0">
                <a:solidFill>
                  <a:schemeClr val="bg1"/>
                </a:solidFill>
              </a:rPr>
              <a:t>eader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87721" y="3937660"/>
            <a:ext cx="2759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article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21854" y="606734"/>
            <a:ext cx="2195787" cy="3637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38100" dir="5400000" sx="92000" sy="9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E94B2B"/>
                </a:solidFill>
              </a:rPr>
              <a:t>레이아웃</a:t>
            </a:r>
            <a:endParaRPr lang="en-US" altLang="ko-KR" sz="1400" dirty="0">
              <a:solidFill>
                <a:srgbClr val="E94B2B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51031" y="1141927"/>
            <a:ext cx="1829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>
                <a:solidFill>
                  <a:schemeClr val="bg1"/>
                </a:solidFill>
              </a:rPr>
              <a:t>로그인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4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21854" y="606734"/>
            <a:ext cx="2195787" cy="3637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38100" dir="5400000" sx="92000" sy="9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E94B2B"/>
                </a:solidFill>
              </a:rPr>
              <a:t>비밀번호 변경</a:t>
            </a:r>
            <a:endParaRPr lang="en-US" altLang="ko-KR" sz="1400" dirty="0">
              <a:solidFill>
                <a:srgbClr val="E94B2B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229272"/>
              </p:ext>
            </p:extLst>
          </p:nvPr>
        </p:nvGraphicFramePr>
        <p:xfrm>
          <a:off x="1021851" y="1201380"/>
          <a:ext cx="10107468" cy="483656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95133"/>
                <a:gridCol w="1995133"/>
                <a:gridCol w="1995133"/>
                <a:gridCol w="2285031"/>
                <a:gridCol w="1837038"/>
              </a:tblGrid>
              <a:tr h="436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File 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err="1" smtClean="0">
                          <a:solidFill>
                            <a:sysClr val="windowText" lastClr="000000"/>
                          </a:solidFill>
                        </a:rPr>
                        <a:t>changePassword.jsp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Actor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</a:rPr>
                        <a:t>고객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Form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0132">
                <a:tc rowSpan="3" gridSpan="4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타이틀 로고</a:t>
                      </a:r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상단 메뉴</a:t>
                      </a:r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서브 메뉴</a:t>
                      </a:r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확인</a:t>
                      </a:r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</a:rPr>
                        <a:t> 버튼</a:t>
                      </a:r>
                      <a:endParaRPr lang="en-US" altLang="ko-KR" sz="1200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</a:rPr>
                        <a:t>경고 팝업 창</a:t>
                      </a:r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33708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Explanation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2286682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aseline="0" dirty="0" smtClean="0">
                          <a:solidFill>
                            <a:sysClr val="windowText" lastClr="000000"/>
                          </a:solidFill>
                        </a:rPr>
                        <a:t>-&gt;</a:t>
                      </a:r>
                      <a:r>
                        <a:rPr lang="ko-KR" altLang="en-US" sz="1200" baseline="0" dirty="0" smtClean="0">
                          <a:solidFill>
                            <a:sysClr val="windowText" lastClr="000000"/>
                          </a:solidFill>
                        </a:rPr>
                        <a:t>비밀번호가 일치 하지 않을 시 경고 문구가 나타난다</a:t>
                      </a:r>
                      <a:r>
                        <a:rPr lang="en-US" altLang="ko-KR" sz="1200" baseline="0" dirty="0" smtClean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663700" y="2413000"/>
            <a:ext cx="6972300" cy="339271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1663700" y="1776114"/>
            <a:ext cx="6972300" cy="660232"/>
            <a:chOff x="1663700" y="1900366"/>
            <a:chExt cx="6972300" cy="660232"/>
          </a:xfrm>
        </p:grpSpPr>
        <p:sp>
          <p:nvSpPr>
            <p:cNvPr id="21" name="직사각형 20"/>
            <p:cNvSpPr/>
            <p:nvPr/>
          </p:nvSpPr>
          <p:spPr>
            <a:xfrm>
              <a:off x="1663700" y="1905000"/>
              <a:ext cx="6972300" cy="6477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06813" y="1951335"/>
              <a:ext cx="8258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HY동녘M" panose="02030600000101010101" pitchFamily="18" charset="-127"/>
                  <a:ea typeface="HY동녘M" panose="02030600000101010101" pitchFamily="18" charset="-127"/>
                </a:rPr>
                <a:t>Thor</a:t>
              </a:r>
              <a:endParaRPr lang="ko-KR" altLang="en-US" sz="2400" dirty="0">
                <a:latin typeface="HY동녘M" panose="02030600000101010101" pitchFamily="18" charset="-127"/>
                <a:ea typeface="HY동녘M" panose="02030600000101010101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549921" y="1974334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로그아</a:t>
              </a:r>
              <a:r>
                <a:rPr lang="ko-KR" altLang="en-US" sz="1200" dirty="0"/>
                <a:t>웃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49921" y="2223532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/>
                <a:t>마이페이지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407646" y="1900366"/>
              <a:ext cx="8771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smtClean="0"/>
                <a:t>상담</a:t>
              </a:r>
              <a:endParaRPr lang="en-US" altLang="ko-KR" b="1" dirty="0" smtClean="0"/>
            </a:p>
            <a:p>
              <a:pPr algn="ctr"/>
              <a:r>
                <a:rPr lang="ko-KR" altLang="en-US" b="1" dirty="0" smtClean="0"/>
                <a:t>게시판</a:t>
              </a:r>
              <a:endParaRPr lang="ko-KR" altLang="en-US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521033" y="1914267"/>
              <a:ext cx="8771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smtClean="0"/>
                <a:t>충전소</a:t>
              </a:r>
              <a:endParaRPr lang="en-US" altLang="ko-KR" b="1" dirty="0" smtClean="0"/>
            </a:p>
            <a:p>
              <a:pPr algn="ctr"/>
              <a:r>
                <a:rPr lang="ko-KR" altLang="en-US" b="1" dirty="0" smtClean="0"/>
                <a:t>지</a:t>
              </a:r>
              <a:r>
                <a:rPr lang="ko-KR" altLang="en-US" b="1" dirty="0"/>
                <a:t>도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29746" y="1914267"/>
              <a:ext cx="7473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smtClean="0"/>
                <a:t>연장</a:t>
              </a:r>
              <a:r>
                <a:rPr lang="en-US" altLang="ko-KR" b="1" dirty="0" smtClean="0"/>
                <a:t>/</a:t>
              </a:r>
            </a:p>
            <a:p>
              <a:pPr algn="ctr"/>
              <a:r>
                <a:rPr lang="ko-KR" altLang="en-US" b="1" dirty="0" smtClean="0"/>
                <a:t>취</a:t>
              </a:r>
              <a:r>
                <a:rPr lang="ko-KR" altLang="en-US" b="1" dirty="0"/>
                <a:t>소</a:t>
              </a:r>
              <a:endParaRPr lang="en-US" altLang="ko-KR" b="1" dirty="0" smtClean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554815" y="206666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대여</a:t>
              </a:r>
              <a:endParaRPr lang="ko-KR" altLang="en-US" b="1" dirty="0"/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2532680" y="2127081"/>
            <a:ext cx="1007648" cy="2859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ysClr val="windowText" lastClr="000000"/>
                </a:solidFill>
              </a:rPr>
              <a:t>마이 페이지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345984" y="1839783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40328" y="1927313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455018" y="255413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901534" y="2627591"/>
            <a:ext cx="1602494" cy="30329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476121" y="5196114"/>
            <a:ext cx="1551969" cy="46445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확 인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13521" y="5239656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94278" y="329101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개인정보수정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001538" y="3733692"/>
            <a:ext cx="1487908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비밀번호 변경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48926" y="4169112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포인트 조회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994895" y="2846518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개인정보조회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75443" y="2899126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바꿀 비밀번호를 입력하시오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962237"/>
              </p:ext>
            </p:extLst>
          </p:nvPr>
        </p:nvGraphicFramePr>
        <p:xfrm>
          <a:off x="3837202" y="3460289"/>
          <a:ext cx="4560994" cy="1505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0497"/>
                <a:gridCol w="2280497"/>
              </a:tblGrid>
              <a:tr h="4780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solidFill>
                            <a:schemeClr val="bg1"/>
                          </a:solidFill>
                        </a:rPr>
                        <a:t>현재 비밀번호</a:t>
                      </a:r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80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solidFill>
                            <a:schemeClr val="bg1"/>
                          </a:solidFill>
                        </a:rPr>
                        <a:t>새로운 비밀번호</a:t>
                      </a:r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49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solidFill>
                            <a:schemeClr val="bg1"/>
                          </a:solidFill>
                        </a:rPr>
                        <a:t>비밀번호 확인</a:t>
                      </a:r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4" name="직선 연결선 43"/>
          <p:cNvCxnSpPr>
            <a:stCxn id="46" idx="3"/>
          </p:cNvCxnSpPr>
          <p:nvPr/>
        </p:nvCxnSpPr>
        <p:spPr>
          <a:xfrm flipV="1">
            <a:off x="3069986" y="3902970"/>
            <a:ext cx="6239114" cy="16789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1027865" y="5127993"/>
            <a:ext cx="2042121" cy="9077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    입력하신 정보가</a:t>
            </a:r>
            <a:endParaRPr lang="en-US" altLang="ko-KR" sz="1050" dirty="0" smtClean="0"/>
          </a:p>
          <a:p>
            <a:pPr algn="ctr"/>
            <a:r>
              <a:rPr lang="ko-KR" altLang="en-US" sz="1050" dirty="0" smtClean="0"/>
              <a:t>    일치하지 않습니다</a:t>
            </a:r>
            <a:r>
              <a:rPr lang="en-US" altLang="ko-KR" sz="1050" dirty="0" smtClean="0"/>
              <a:t>.</a:t>
            </a:r>
          </a:p>
          <a:p>
            <a:pPr algn="ctr"/>
            <a:r>
              <a:rPr lang="en-US" altLang="ko-KR" sz="1050" dirty="0" smtClean="0"/>
              <a:t> </a:t>
            </a:r>
            <a:endParaRPr lang="ko-KR" altLang="en-US" sz="1050" dirty="0"/>
          </a:p>
        </p:txBody>
      </p:sp>
      <p:sp>
        <p:nvSpPr>
          <p:cNvPr id="47" name="직사각형 46"/>
          <p:cNvSpPr/>
          <p:nvPr/>
        </p:nvSpPr>
        <p:spPr>
          <a:xfrm>
            <a:off x="1801789" y="5769481"/>
            <a:ext cx="494271" cy="222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확인</a:t>
            </a:r>
            <a:endParaRPr lang="ko-KR" altLang="en-US" sz="1050" dirty="0"/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70" y="5330669"/>
            <a:ext cx="325348" cy="279638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2707386" y="5120222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708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21854" y="606734"/>
            <a:ext cx="2195787" cy="3637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38100" dir="5400000" sx="92000" sy="9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E94B2B"/>
                </a:solidFill>
              </a:rPr>
              <a:t>포인트</a:t>
            </a:r>
            <a:r>
              <a:rPr lang="en-US" altLang="ko-KR" sz="1400" dirty="0">
                <a:solidFill>
                  <a:srgbClr val="E94B2B"/>
                </a:solidFill>
              </a:rPr>
              <a:t> </a:t>
            </a:r>
            <a:r>
              <a:rPr lang="ko-KR" altLang="en-US" sz="1400" dirty="0" smtClean="0">
                <a:solidFill>
                  <a:srgbClr val="E94B2B"/>
                </a:solidFill>
              </a:rPr>
              <a:t>조회</a:t>
            </a:r>
            <a:endParaRPr lang="en-US" altLang="ko-KR" sz="1400" dirty="0">
              <a:solidFill>
                <a:srgbClr val="E94B2B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658380"/>
              </p:ext>
            </p:extLst>
          </p:nvPr>
        </p:nvGraphicFramePr>
        <p:xfrm>
          <a:off x="1021851" y="1201380"/>
          <a:ext cx="10107468" cy="483656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95133"/>
                <a:gridCol w="1995133"/>
                <a:gridCol w="1995133"/>
                <a:gridCol w="2285031"/>
                <a:gridCol w="1837038"/>
              </a:tblGrid>
              <a:tr h="436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File 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err="1" smtClean="0">
                          <a:solidFill>
                            <a:sysClr val="windowText" lastClr="000000"/>
                          </a:solidFill>
                        </a:rPr>
                        <a:t>point.jsp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Actor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</a:rPr>
                        <a:t>고객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Form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0132">
                <a:tc rowSpan="3" gridSpan="4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타이틀 로고</a:t>
                      </a:r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상단 메뉴</a:t>
                      </a:r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서브 메뉴</a:t>
                      </a:r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l" latinLnBrk="1">
                        <a:buNone/>
                      </a:pP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33708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Explanation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2286682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aseline="0" dirty="0" smtClean="0">
                          <a:solidFill>
                            <a:sysClr val="windowText" lastClr="000000"/>
                          </a:solidFill>
                        </a:rPr>
                        <a:t>-&gt;</a:t>
                      </a:r>
                      <a:r>
                        <a:rPr lang="ko-KR" altLang="en-US" sz="1200" baseline="0" dirty="0" smtClean="0">
                          <a:solidFill>
                            <a:sysClr val="windowText" lastClr="000000"/>
                          </a:solidFill>
                        </a:rPr>
                        <a:t>회원의 포인트 내역이 나타난다</a:t>
                      </a:r>
                      <a:r>
                        <a:rPr lang="en-US" altLang="ko-KR" sz="1200" baseline="0" dirty="0" smtClean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aseline="0" dirty="0" smtClean="0">
                          <a:solidFill>
                            <a:sysClr val="windowText" lastClr="000000"/>
                          </a:solidFill>
                        </a:rPr>
                        <a:t>-&gt;</a:t>
                      </a:r>
                      <a:r>
                        <a:rPr lang="ko-KR" altLang="en-US" sz="1200" baseline="0" dirty="0" smtClean="0">
                          <a:solidFill>
                            <a:sysClr val="windowText" lastClr="000000"/>
                          </a:solidFill>
                        </a:rPr>
                        <a:t>회원의 사용한 포인트 내역이 나타난다</a:t>
                      </a:r>
                      <a:r>
                        <a:rPr lang="en-US" altLang="ko-KR" sz="1200" baseline="0" dirty="0" smtClean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663700" y="2413000"/>
            <a:ext cx="6972300" cy="339271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1663700" y="1776114"/>
            <a:ext cx="6972300" cy="660232"/>
            <a:chOff x="1663700" y="1900366"/>
            <a:chExt cx="6972300" cy="660232"/>
          </a:xfrm>
        </p:grpSpPr>
        <p:sp>
          <p:nvSpPr>
            <p:cNvPr id="21" name="직사각형 20"/>
            <p:cNvSpPr/>
            <p:nvPr/>
          </p:nvSpPr>
          <p:spPr>
            <a:xfrm>
              <a:off x="1663700" y="1905000"/>
              <a:ext cx="6972300" cy="6477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06813" y="1951335"/>
              <a:ext cx="8258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HY동녘M" panose="02030600000101010101" pitchFamily="18" charset="-127"/>
                  <a:ea typeface="HY동녘M" panose="02030600000101010101" pitchFamily="18" charset="-127"/>
                </a:rPr>
                <a:t>Thor</a:t>
              </a:r>
              <a:endParaRPr lang="ko-KR" altLang="en-US" sz="2400" dirty="0">
                <a:latin typeface="HY동녘M" panose="02030600000101010101" pitchFamily="18" charset="-127"/>
                <a:ea typeface="HY동녘M" panose="02030600000101010101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549921" y="1974334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로그아</a:t>
              </a:r>
              <a:r>
                <a:rPr lang="ko-KR" altLang="en-US" sz="1200" dirty="0"/>
                <a:t>웃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49921" y="2223532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/>
                <a:t>마이페이지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407646" y="1900366"/>
              <a:ext cx="8771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smtClean="0"/>
                <a:t>상담</a:t>
              </a:r>
              <a:endParaRPr lang="en-US" altLang="ko-KR" b="1" dirty="0" smtClean="0"/>
            </a:p>
            <a:p>
              <a:pPr algn="ctr"/>
              <a:r>
                <a:rPr lang="ko-KR" altLang="en-US" b="1" dirty="0" smtClean="0"/>
                <a:t>게시판</a:t>
              </a:r>
              <a:endParaRPr lang="ko-KR" altLang="en-US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521033" y="1914267"/>
              <a:ext cx="8771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smtClean="0"/>
                <a:t>충전소</a:t>
              </a:r>
              <a:endParaRPr lang="en-US" altLang="ko-KR" b="1" dirty="0" smtClean="0"/>
            </a:p>
            <a:p>
              <a:pPr algn="ctr"/>
              <a:r>
                <a:rPr lang="ko-KR" altLang="en-US" b="1" dirty="0" smtClean="0"/>
                <a:t>지</a:t>
              </a:r>
              <a:r>
                <a:rPr lang="ko-KR" altLang="en-US" b="1" dirty="0"/>
                <a:t>도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29746" y="1914267"/>
              <a:ext cx="7473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smtClean="0"/>
                <a:t>연장</a:t>
              </a:r>
              <a:r>
                <a:rPr lang="en-US" altLang="ko-KR" b="1" dirty="0" smtClean="0"/>
                <a:t>/</a:t>
              </a:r>
            </a:p>
            <a:p>
              <a:pPr algn="ctr"/>
              <a:r>
                <a:rPr lang="ko-KR" altLang="en-US" b="1" dirty="0" smtClean="0"/>
                <a:t>취</a:t>
              </a:r>
              <a:r>
                <a:rPr lang="ko-KR" altLang="en-US" b="1" dirty="0"/>
                <a:t>소</a:t>
              </a:r>
              <a:endParaRPr lang="en-US" altLang="ko-KR" b="1" dirty="0" smtClean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554815" y="206666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대여</a:t>
              </a:r>
              <a:endParaRPr lang="ko-KR" altLang="en-US" b="1" dirty="0"/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2532680" y="2158145"/>
            <a:ext cx="1007648" cy="2548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ysClr val="windowText" lastClr="000000"/>
                </a:solidFill>
              </a:rPr>
              <a:t>마이 페이지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345984" y="1839783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40328" y="1927313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455018" y="255413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901534" y="2627591"/>
            <a:ext cx="1602494" cy="30329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994278" y="329101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개인정보수정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001538" y="3733692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비밀번호 변경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48926" y="4169112"/>
            <a:ext cx="1282723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포인트 조회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994895" y="2846518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개인정보조회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9550"/>
              </p:ext>
            </p:extLst>
          </p:nvPr>
        </p:nvGraphicFramePr>
        <p:xfrm>
          <a:off x="3837203" y="3518465"/>
          <a:ext cx="4560993" cy="1505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762"/>
                <a:gridCol w="991206"/>
                <a:gridCol w="2128025"/>
              </a:tblGrid>
              <a:tr h="4780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</a:rPr>
                        <a:t>주문 날짜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</a:rPr>
                        <a:t>적립금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</a:rPr>
                        <a:t>적립내용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4780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2018-06-10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-100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solidFill>
                            <a:schemeClr val="bg1"/>
                          </a:solidFill>
                        </a:rPr>
                        <a:t>렌트</a:t>
                      </a:r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</a:rPr>
                        <a:t> 시 사용한 적립금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549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2018-05-30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+100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</a:rPr>
                        <a:t>이벤트 관련한 적립금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178660"/>
              </p:ext>
            </p:extLst>
          </p:nvPr>
        </p:nvGraphicFramePr>
        <p:xfrm>
          <a:off x="3837202" y="2627591"/>
          <a:ext cx="4560994" cy="478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0497"/>
                <a:gridCol w="2280497"/>
              </a:tblGrid>
              <a:tr h="4780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solidFill>
                            <a:schemeClr val="bg1"/>
                          </a:solidFill>
                        </a:rPr>
                        <a:t>사용가능 포인트</a:t>
                      </a:r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21628" y="3137122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포인트 사용 내역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7747000" y="2846518"/>
            <a:ext cx="1562100" cy="10564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41" idx="3"/>
          </p:cNvCxnSpPr>
          <p:nvPr/>
        </p:nvCxnSpPr>
        <p:spPr>
          <a:xfrm flipV="1">
            <a:off x="8398196" y="4261918"/>
            <a:ext cx="910904" cy="90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55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1772900" cy="6381750"/>
            <a:chOff x="0" y="0"/>
            <a:chExt cx="11772900" cy="6381750"/>
          </a:xfrm>
        </p:grpSpPr>
        <p:sp>
          <p:nvSpPr>
            <p:cNvPr id="5" name="직각 삼각형 4"/>
            <p:cNvSpPr/>
            <p:nvPr/>
          </p:nvSpPr>
          <p:spPr>
            <a:xfrm flipV="1">
              <a:off x="0" y="0"/>
              <a:ext cx="3644900" cy="3111500"/>
            </a:xfrm>
            <a:prstGeom prst="rtTriangle">
              <a:avLst/>
            </a:prstGeom>
            <a:solidFill>
              <a:srgbClr val="E94B2B"/>
            </a:solidFill>
            <a:ln>
              <a:noFill/>
            </a:ln>
            <a:effectLst>
              <a:outerShdw blurRad="292100" dist="241300" dir="2700000" sx="95000" sy="95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61950" y="342900"/>
              <a:ext cx="11410950" cy="603885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419100" dist="736600" dir="5400000" sx="93000" sy="93000" algn="t" rotWithShape="0">
                <a:prstClr val="black">
                  <a:alpha val="6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021854" y="606734"/>
            <a:ext cx="2195787" cy="3637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38100" dir="5400000" sx="92000" sy="9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E94B2B"/>
                </a:solidFill>
              </a:rPr>
              <a:t>렌</a:t>
            </a:r>
            <a:r>
              <a:rPr lang="ko-KR" altLang="en-US" sz="1400" dirty="0">
                <a:solidFill>
                  <a:srgbClr val="E94B2B"/>
                </a:solidFill>
              </a:rPr>
              <a:t>터</a:t>
            </a:r>
            <a:r>
              <a:rPr lang="ko-KR" altLang="en-US" sz="1400" dirty="0" smtClean="0">
                <a:solidFill>
                  <a:srgbClr val="E94B2B"/>
                </a:solidFill>
              </a:rPr>
              <a:t>카 조</a:t>
            </a:r>
            <a:r>
              <a:rPr lang="ko-KR" altLang="en-US" sz="1400" dirty="0">
                <a:solidFill>
                  <a:srgbClr val="E94B2B"/>
                </a:solidFill>
              </a:rPr>
              <a:t>회</a:t>
            </a:r>
            <a:endParaRPr lang="en-US" altLang="ko-KR" sz="1400" dirty="0">
              <a:solidFill>
                <a:srgbClr val="E94B2B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487601"/>
              </p:ext>
            </p:extLst>
          </p:nvPr>
        </p:nvGraphicFramePr>
        <p:xfrm>
          <a:off x="1021851" y="1201379"/>
          <a:ext cx="10107468" cy="48220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95133"/>
                <a:gridCol w="1995133"/>
                <a:gridCol w="1995133"/>
                <a:gridCol w="2285031"/>
                <a:gridCol w="1837038"/>
              </a:tblGrid>
              <a:tr h="4359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File 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err="1" smtClean="0">
                          <a:solidFill>
                            <a:sysClr val="windowText" lastClr="000000"/>
                          </a:solidFill>
                        </a:rPr>
                        <a:t>viewRentCar.jsp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Actor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</a:rPr>
                        <a:t>고객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Form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9631">
                <a:tc rowSpan="3" gridSpan="4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타이틀 로고</a:t>
                      </a:r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상단 메뉴</a:t>
                      </a:r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해당 메뉴 서브 제목</a:t>
                      </a:r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렌터카 </a:t>
                      </a:r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렌터카 선택 박스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33579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Explanation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2272927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Checkbox(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</a:rPr>
                        <a:t>체크</a:t>
                      </a:r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) : 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</a:rPr>
                        <a:t>체크</a:t>
                      </a:r>
                      <a:endParaRPr lang="en-US" altLang="ko-KR" sz="12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Image(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</a:rPr>
                        <a:t>이미지</a:t>
                      </a:r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) : 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</a:rPr>
                        <a:t>등록된 렌터카 이미지</a:t>
                      </a:r>
                      <a:endParaRPr lang="en-US" altLang="ko-KR" sz="12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Button(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</a:rPr>
                        <a:t>버튼</a:t>
                      </a:r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) : 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</a:rPr>
                        <a:t>체크박스가 </a:t>
                      </a:r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</a:rPr>
                        <a:t>개 체크</a:t>
                      </a:r>
                      <a:r>
                        <a:rPr lang="ko-KR" altLang="en-US" sz="120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200" baseline="0" dirty="0" smtClean="0">
                          <a:solidFill>
                            <a:sysClr val="windowText" lastClr="000000"/>
                          </a:solidFill>
                        </a:rPr>
                        <a:t>-&gt; </a:t>
                      </a:r>
                      <a:r>
                        <a:rPr lang="ko-KR" altLang="en-US" sz="1200" baseline="0" dirty="0" smtClean="0">
                          <a:solidFill>
                            <a:sysClr val="windowText" lastClr="000000"/>
                          </a:solidFill>
                        </a:rPr>
                        <a:t>대여를 누르면 대여 가능 페이지로 이동한다</a:t>
                      </a:r>
                      <a:r>
                        <a:rPr lang="en-US" altLang="ko-KR" sz="1200" baseline="0" dirty="0" smtClean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663700" y="2413000"/>
            <a:ext cx="6972300" cy="339271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1663700" y="1782891"/>
            <a:ext cx="6972300" cy="660232"/>
            <a:chOff x="1663700" y="1900366"/>
            <a:chExt cx="6972300" cy="660232"/>
          </a:xfrm>
        </p:grpSpPr>
        <p:sp>
          <p:nvSpPr>
            <p:cNvPr id="7" name="직사각형 6"/>
            <p:cNvSpPr/>
            <p:nvPr/>
          </p:nvSpPr>
          <p:spPr>
            <a:xfrm>
              <a:off x="1663700" y="1905000"/>
              <a:ext cx="6972300" cy="6477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06813" y="1951335"/>
              <a:ext cx="8258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HY동녘M" panose="02030600000101010101" pitchFamily="18" charset="-127"/>
                  <a:ea typeface="HY동녘M" panose="02030600000101010101" pitchFamily="18" charset="-127"/>
                </a:rPr>
                <a:t>Thor</a:t>
              </a:r>
              <a:endParaRPr lang="ko-KR" altLang="en-US" sz="2400" dirty="0">
                <a:latin typeface="HY동녘M" panose="02030600000101010101" pitchFamily="18" charset="-127"/>
                <a:ea typeface="HY동녘M" panose="0203060000010101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49921" y="1974334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로그아</a:t>
              </a:r>
              <a:r>
                <a:rPr lang="ko-KR" altLang="en-US" sz="1200" dirty="0"/>
                <a:t>웃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49921" y="2223532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마이 페이지</a:t>
              </a:r>
              <a:endParaRPr lang="ko-KR" altLang="en-US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07646" y="1900366"/>
              <a:ext cx="8771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smtClean="0"/>
                <a:t>상담</a:t>
              </a:r>
              <a:endParaRPr lang="en-US" altLang="ko-KR" b="1" dirty="0" smtClean="0"/>
            </a:p>
            <a:p>
              <a:pPr algn="ctr"/>
              <a:r>
                <a:rPr lang="ko-KR" altLang="en-US" b="1" dirty="0" smtClean="0"/>
                <a:t>게시판</a:t>
              </a:r>
              <a:endParaRPr lang="ko-KR" altLang="en-US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1033" y="1914267"/>
              <a:ext cx="8771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smtClean="0"/>
                <a:t>충전소</a:t>
              </a:r>
              <a:endParaRPr lang="en-US" altLang="ko-KR" b="1" dirty="0" smtClean="0"/>
            </a:p>
            <a:p>
              <a:pPr algn="ctr"/>
              <a:r>
                <a:rPr lang="ko-KR" altLang="en-US" b="1" dirty="0" smtClean="0"/>
                <a:t>지</a:t>
              </a:r>
              <a:r>
                <a:rPr lang="ko-KR" altLang="en-US" b="1" dirty="0"/>
                <a:t>도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29746" y="1914267"/>
              <a:ext cx="7473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smtClean="0"/>
                <a:t>연장</a:t>
              </a:r>
              <a:r>
                <a:rPr lang="en-US" altLang="ko-KR" b="1" dirty="0" smtClean="0"/>
                <a:t>/</a:t>
              </a:r>
            </a:p>
            <a:p>
              <a:pPr algn="ctr"/>
              <a:r>
                <a:rPr lang="ko-KR" altLang="en-US" b="1" dirty="0" smtClean="0"/>
                <a:t>취</a:t>
              </a:r>
              <a:r>
                <a:rPr lang="ko-KR" altLang="en-US" b="1" dirty="0"/>
                <a:t>소</a:t>
              </a:r>
              <a:endParaRPr lang="en-US" altLang="ko-KR" b="1" dirty="0" smtClean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54815" y="206666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대여</a:t>
              </a:r>
              <a:endParaRPr lang="ko-KR" altLang="en-US" b="1" dirty="0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4494147" y="1874023"/>
            <a:ext cx="767666" cy="4640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ysClr val="windowText" lastClr="000000"/>
                </a:solidFill>
              </a:rPr>
              <a:t>대여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618126" y="5291802"/>
            <a:ext cx="811620" cy="269833"/>
          </a:xfrm>
          <a:prstGeom prst="rect">
            <a:avLst/>
          </a:prstGeom>
          <a:solidFill>
            <a:schemeClr val="tx2"/>
          </a:solidFill>
          <a:ln>
            <a:solidFill>
              <a:schemeClr val="tx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ysClr val="windowText" lastClr="000000"/>
                </a:solidFill>
              </a:rPr>
              <a:t>대여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345984" y="183386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44157" y="192139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2119747" y="2870844"/>
            <a:ext cx="500495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119746" y="250151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렌터카 조회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756534" y="2425312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748381" y="3133723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051800" y="2972443"/>
            <a:ext cx="139700" cy="18875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8051800" y="2972444"/>
            <a:ext cx="139700" cy="504969"/>
          </a:xfrm>
          <a:prstGeom prst="rect">
            <a:avLst/>
          </a:prstGeom>
          <a:solidFill>
            <a:schemeClr val="tx1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>
            <a:stCxn id="44" idx="3"/>
          </p:cNvCxnSpPr>
          <p:nvPr/>
        </p:nvCxnSpPr>
        <p:spPr>
          <a:xfrm>
            <a:off x="7560089" y="3750431"/>
            <a:ext cx="1749011" cy="1999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6775765" y="4367139"/>
            <a:ext cx="2533335" cy="912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림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467" y="3191333"/>
            <a:ext cx="1685987" cy="1068574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355" y="3188715"/>
            <a:ext cx="1805051" cy="1045144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108" y="3133723"/>
            <a:ext cx="1875981" cy="123341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067380" y="4462037"/>
            <a:ext cx="1746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차종</a:t>
            </a:r>
            <a:r>
              <a:rPr lang="en-US" altLang="ko-KR" sz="1200" dirty="0" smtClean="0">
                <a:solidFill>
                  <a:schemeClr val="bg1"/>
                </a:solidFill>
              </a:rPr>
              <a:t>: </a:t>
            </a: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대여료</a:t>
            </a:r>
            <a:r>
              <a:rPr lang="en-US" altLang="ko-KR" sz="1200" dirty="0" smtClean="0">
                <a:solidFill>
                  <a:schemeClr val="bg1"/>
                </a:solidFill>
              </a:rPr>
              <a:t>: </a:t>
            </a: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연비</a:t>
            </a:r>
            <a:r>
              <a:rPr lang="en-US" altLang="ko-KR" sz="1200" dirty="0" smtClean="0">
                <a:solidFill>
                  <a:schemeClr val="bg1"/>
                </a:solidFill>
              </a:rPr>
              <a:t>: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98355" y="4462037"/>
            <a:ext cx="1570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차종</a:t>
            </a:r>
            <a:r>
              <a:rPr lang="en-US" altLang="ko-KR" sz="1200" dirty="0" smtClean="0">
                <a:solidFill>
                  <a:schemeClr val="bg1"/>
                </a:solidFill>
              </a:rPr>
              <a:t>: </a:t>
            </a: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대여료</a:t>
            </a:r>
            <a:r>
              <a:rPr lang="en-US" altLang="ko-KR" sz="1200" dirty="0" smtClean="0">
                <a:solidFill>
                  <a:schemeClr val="bg1"/>
                </a:solidFill>
              </a:rPr>
              <a:t>: </a:t>
            </a: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연비</a:t>
            </a:r>
            <a:r>
              <a:rPr lang="en-US" altLang="ko-KR" sz="1200" dirty="0" smtClean="0">
                <a:solidFill>
                  <a:schemeClr val="bg1"/>
                </a:solidFill>
              </a:rPr>
              <a:t>: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836812" y="4462037"/>
            <a:ext cx="1570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차종</a:t>
            </a:r>
            <a:r>
              <a:rPr lang="en-US" altLang="ko-KR" sz="1200" dirty="0" smtClean="0">
                <a:solidFill>
                  <a:schemeClr val="bg1"/>
                </a:solidFill>
              </a:rPr>
              <a:t>: </a:t>
            </a: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대여료</a:t>
            </a:r>
            <a:r>
              <a:rPr lang="en-US" altLang="ko-KR" sz="1200" dirty="0" smtClean="0">
                <a:solidFill>
                  <a:schemeClr val="bg1"/>
                </a:solidFill>
              </a:rPr>
              <a:t>: </a:t>
            </a: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연비</a:t>
            </a:r>
            <a:r>
              <a:rPr lang="en-US" altLang="ko-KR" sz="1200" dirty="0" smtClean="0">
                <a:solidFill>
                  <a:schemeClr val="bg1"/>
                </a:solidFill>
              </a:rPr>
              <a:t>: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2819550" y="4292760"/>
            <a:ext cx="187819" cy="169277"/>
          </a:xfrm>
          <a:prstGeom prst="ellipse">
            <a:avLst/>
          </a:prstGeom>
          <a:solidFill>
            <a:schemeClr val="tx2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6587946" y="4292760"/>
            <a:ext cx="187819" cy="169277"/>
          </a:xfrm>
          <a:prstGeom prst="ellipse">
            <a:avLst/>
          </a:prstGeom>
          <a:solidFill>
            <a:schemeClr val="tx2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4761515" y="4292760"/>
            <a:ext cx="187819" cy="169277"/>
          </a:xfrm>
          <a:prstGeom prst="ellipse">
            <a:avLst/>
          </a:prstGeom>
          <a:solidFill>
            <a:schemeClr val="tx2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/>
          <p:cNvCxnSpPr>
            <a:stCxn id="37" idx="3"/>
          </p:cNvCxnSpPr>
          <p:nvPr/>
        </p:nvCxnSpPr>
        <p:spPr>
          <a:xfrm flipV="1">
            <a:off x="5429746" y="4790998"/>
            <a:ext cx="3879353" cy="6357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77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1772900" cy="6381750"/>
            <a:chOff x="0" y="0"/>
            <a:chExt cx="11772900" cy="6381750"/>
          </a:xfrm>
        </p:grpSpPr>
        <p:sp>
          <p:nvSpPr>
            <p:cNvPr id="5" name="직각 삼각형 4"/>
            <p:cNvSpPr/>
            <p:nvPr/>
          </p:nvSpPr>
          <p:spPr>
            <a:xfrm flipV="1">
              <a:off x="0" y="0"/>
              <a:ext cx="3644900" cy="3111500"/>
            </a:xfrm>
            <a:prstGeom prst="rtTriangle">
              <a:avLst/>
            </a:prstGeom>
            <a:solidFill>
              <a:srgbClr val="E94B2B"/>
            </a:solidFill>
            <a:ln>
              <a:noFill/>
            </a:ln>
            <a:effectLst>
              <a:outerShdw blurRad="292100" dist="241300" dir="2700000" sx="95000" sy="95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61950" y="342900"/>
              <a:ext cx="11410950" cy="603885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419100" dist="736600" dir="5400000" sx="93000" sy="93000" algn="t" rotWithShape="0">
                <a:prstClr val="black">
                  <a:alpha val="6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021854" y="606734"/>
            <a:ext cx="2195787" cy="3637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38100" dir="5400000" sx="92000" sy="9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E94B2B"/>
                </a:solidFill>
              </a:rPr>
              <a:t>렌터카 대</a:t>
            </a:r>
            <a:r>
              <a:rPr lang="ko-KR" altLang="en-US" sz="1400" dirty="0">
                <a:solidFill>
                  <a:srgbClr val="E94B2B"/>
                </a:solidFill>
              </a:rPr>
              <a:t>여</a:t>
            </a:r>
            <a:endParaRPr lang="en-US" altLang="ko-KR" sz="1400" dirty="0">
              <a:solidFill>
                <a:srgbClr val="E94B2B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75413"/>
              </p:ext>
            </p:extLst>
          </p:nvPr>
        </p:nvGraphicFramePr>
        <p:xfrm>
          <a:off x="1021851" y="1201379"/>
          <a:ext cx="10107468" cy="465224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95133"/>
                <a:gridCol w="1995133"/>
                <a:gridCol w="1995133"/>
                <a:gridCol w="2285031"/>
                <a:gridCol w="1837038"/>
              </a:tblGrid>
              <a:tr h="4359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File 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err="1" smtClean="0">
                          <a:solidFill>
                            <a:sysClr val="windowText" lastClr="000000"/>
                          </a:solidFill>
                        </a:rPr>
                        <a:t>rentRentCar.jsp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Actor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</a:rPr>
                        <a:t>고객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Form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9631">
                <a:tc rowSpan="3" gridSpan="4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타이틀 로고</a:t>
                      </a:r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상단 메뉴</a:t>
                      </a:r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해당 메뉴 서브 제목</a:t>
                      </a:r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선택한 자동차 </a:t>
                      </a:r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33579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Explanation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2007747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Text(</a:t>
                      </a:r>
                      <a:r>
                        <a:rPr lang="ko-KR" altLang="en-US" sz="1200" dirty="0" err="1" smtClean="0">
                          <a:solidFill>
                            <a:sysClr val="windowText" lastClr="000000"/>
                          </a:solidFill>
                        </a:rPr>
                        <a:t>현포인트</a:t>
                      </a:r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) :  </a:t>
                      </a:r>
                      <a:r>
                        <a:rPr lang="ko-KR" altLang="en-US" sz="1200" dirty="0" err="1" smtClean="0">
                          <a:solidFill>
                            <a:sysClr val="windowText" lastClr="000000"/>
                          </a:solidFill>
                        </a:rPr>
                        <a:t>출력창</a:t>
                      </a:r>
                      <a:endParaRPr lang="en-US" altLang="ko-KR" sz="12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Text(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</a:rPr>
                        <a:t>사용할 포인트</a:t>
                      </a:r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) : </a:t>
                      </a:r>
                      <a:r>
                        <a:rPr lang="ko-KR" altLang="en-US" sz="1200" dirty="0" err="1" smtClean="0">
                          <a:solidFill>
                            <a:sysClr val="windowText" lastClr="000000"/>
                          </a:solidFill>
                        </a:rPr>
                        <a:t>입력창</a:t>
                      </a:r>
                      <a:endParaRPr lang="en-US" altLang="ko-KR" sz="12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Select(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</a:rPr>
                        <a:t>결제 수단</a:t>
                      </a:r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r>
                        <a:rPr lang="en-US" altLang="ko-KR" sz="1200" baseline="0" dirty="0" smtClean="0">
                          <a:solidFill>
                            <a:sysClr val="windowText" lastClr="000000"/>
                          </a:solidFill>
                        </a:rPr>
                        <a:t> : </a:t>
                      </a:r>
                      <a:r>
                        <a:rPr lang="ko-KR" altLang="en-US" sz="1200" baseline="0" dirty="0" smtClean="0">
                          <a:solidFill>
                            <a:sysClr val="windowText" lastClr="000000"/>
                          </a:solidFill>
                        </a:rPr>
                        <a:t>결재 할 은행의 종류 선택</a:t>
                      </a:r>
                      <a:endParaRPr lang="en-US" altLang="ko-KR" sz="120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baseline="0" dirty="0" smtClean="0">
                          <a:solidFill>
                            <a:sysClr val="windowText" lastClr="000000"/>
                          </a:solidFill>
                        </a:rPr>
                        <a:t>Text(</a:t>
                      </a:r>
                      <a:r>
                        <a:rPr lang="ko-KR" altLang="en-US" sz="1200" baseline="0" dirty="0" smtClean="0">
                          <a:solidFill>
                            <a:sysClr val="windowText" lastClr="000000"/>
                          </a:solidFill>
                        </a:rPr>
                        <a:t>결제 금액</a:t>
                      </a:r>
                      <a:r>
                        <a:rPr lang="en-US" altLang="ko-KR" sz="1200" baseline="0" dirty="0" smtClean="0">
                          <a:solidFill>
                            <a:sysClr val="windowText" lastClr="000000"/>
                          </a:solidFill>
                        </a:rPr>
                        <a:t>) : </a:t>
                      </a:r>
                      <a:r>
                        <a:rPr lang="ko-KR" altLang="en-US" sz="1200" baseline="0" dirty="0" smtClean="0">
                          <a:solidFill>
                            <a:sysClr val="windowText" lastClr="000000"/>
                          </a:solidFill>
                        </a:rPr>
                        <a:t>포인트금액을 제외한 금액 </a:t>
                      </a:r>
                      <a:r>
                        <a:rPr lang="ko-KR" altLang="en-US" sz="1200" baseline="0" dirty="0" err="1" smtClean="0">
                          <a:solidFill>
                            <a:sysClr val="windowText" lastClr="000000"/>
                          </a:solidFill>
                        </a:rPr>
                        <a:t>출력창</a:t>
                      </a:r>
                      <a:endParaRPr lang="en-US" altLang="ko-KR" sz="120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baseline="0" dirty="0" smtClean="0">
                          <a:solidFill>
                            <a:sysClr val="windowText" lastClr="000000"/>
                          </a:solidFill>
                        </a:rPr>
                        <a:t>Button(</a:t>
                      </a:r>
                      <a:r>
                        <a:rPr lang="ko-KR" altLang="en-US" sz="1200" baseline="0" dirty="0" smtClean="0">
                          <a:solidFill>
                            <a:sysClr val="windowText" lastClr="000000"/>
                          </a:solidFill>
                        </a:rPr>
                        <a:t>결제</a:t>
                      </a:r>
                      <a:r>
                        <a:rPr lang="en-US" altLang="ko-KR" sz="1200" baseline="0" dirty="0" smtClean="0">
                          <a:solidFill>
                            <a:sysClr val="windowText" lastClr="000000"/>
                          </a:solidFill>
                        </a:rPr>
                        <a:t>) : </a:t>
                      </a:r>
                      <a:r>
                        <a:rPr lang="ko-KR" altLang="en-US" sz="1200" baseline="0" dirty="0" smtClean="0">
                          <a:solidFill>
                            <a:sysClr val="windowText" lastClr="000000"/>
                          </a:solidFill>
                        </a:rPr>
                        <a:t>클릭 시 관리자에게 승인 요청을 한다</a:t>
                      </a:r>
                      <a:r>
                        <a:rPr lang="en-US" altLang="ko-KR" sz="1200" baseline="0" dirty="0" smtClean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r>
                        <a:rPr lang="ko-KR" altLang="en-US" sz="120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endParaRPr lang="en-US" altLang="ko-KR" sz="1200" baseline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663700" y="2413000"/>
            <a:ext cx="6972300" cy="339271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1663700" y="1776114"/>
            <a:ext cx="6972300" cy="660232"/>
            <a:chOff x="1663700" y="1900366"/>
            <a:chExt cx="6972300" cy="660232"/>
          </a:xfrm>
        </p:grpSpPr>
        <p:sp>
          <p:nvSpPr>
            <p:cNvPr id="11" name="직사각형 10"/>
            <p:cNvSpPr/>
            <p:nvPr/>
          </p:nvSpPr>
          <p:spPr>
            <a:xfrm>
              <a:off x="1663700" y="1905000"/>
              <a:ext cx="6972300" cy="6477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06813" y="1951335"/>
              <a:ext cx="8258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HY동녘M" panose="02030600000101010101" pitchFamily="18" charset="-127"/>
                  <a:ea typeface="HY동녘M" panose="02030600000101010101" pitchFamily="18" charset="-127"/>
                </a:rPr>
                <a:t>Thor</a:t>
              </a:r>
              <a:endParaRPr lang="ko-KR" altLang="en-US" sz="2400" dirty="0">
                <a:latin typeface="HY동녘M" panose="02030600000101010101" pitchFamily="18" charset="-127"/>
                <a:ea typeface="HY동녘M" panose="0203060000010101010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49921" y="1974334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로그아</a:t>
              </a:r>
              <a:r>
                <a:rPr lang="ko-KR" altLang="en-US" sz="1200" dirty="0"/>
                <a:t>웃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549921" y="2223532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마이 페이지</a:t>
              </a:r>
              <a:endParaRPr lang="ko-KR" altLang="en-US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07646" y="1900366"/>
              <a:ext cx="8771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smtClean="0"/>
                <a:t>상담</a:t>
              </a:r>
              <a:endParaRPr lang="en-US" altLang="ko-KR" b="1" dirty="0" smtClean="0"/>
            </a:p>
            <a:p>
              <a:pPr algn="ctr"/>
              <a:r>
                <a:rPr lang="ko-KR" altLang="en-US" b="1" dirty="0" smtClean="0"/>
                <a:t>게시판</a:t>
              </a:r>
              <a:endParaRPr lang="ko-KR" altLang="en-US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1033" y="1914267"/>
              <a:ext cx="8771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smtClean="0"/>
                <a:t>충전소</a:t>
              </a:r>
              <a:endParaRPr lang="en-US" altLang="ko-KR" b="1" dirty="0" smtClean="0"/>
            </a:p>
            <a:p>
              <a:pPr algn="ctr"/>
              <a:r>
                <a:rPr lang="ko-KR" altLang="en-US" b="1" dirty="0" smtClean="0"/>
                <a:t>지</a:t>
              </a:r>
              <a:r>
                <a:rPr lang="ko-KR" altLang="en-US" b="1" dirty="0"/>
                <a:t>도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29746" y="1914267"/>
              <a:ext cx="7473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smtClean="0"/>
                <a:t>연장</a:t>
              </a:r>
              <a:r>
                <a:rPr lang="en-US" altLang="ko-KR" b="1" dirty="0" smtClean="0"/>
                <a:t>/</a:t>
              </a:r>
            </a:p>
            <a:p>
              <a:pPr algn="ctr"/>
              <a:r>
                <a:rPr lang="ko-KR" altLang="en-US" b="1" dirty="0" smtClean="0"/>
                <a:t>취</a:t>
              </a:r>
              <a:r>
                <a:rPr lang="ko-KR" altLang="en-US" b="1" dirty="0"/>
                <a:t>소</a:t>
              </a:r>
              <a:endParaRPr lang="en-US" altLang="ko-KR" b="1" dirty="0" smtClean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54815" y="206666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대여</a:t>
              </a:r>
              <a:endParaRPr lang="ko-KR" altLang="en-US" b="1" dirty="0"/>
            </a:p>
          </p:txBody>
        </p:sp>
      </p:grpSp>
      <p:cxnSp>
        <p:nvCxnSpPr>
          <p:cNvPr id="19" name="직선 연결선 18"/>
          <p:cNvCxnSpPr/>
          <p:nvPr/>
        </p:nvCxnSpPr>
        <p:spPr>
          <a:xfrm>
            <a:off x="2119747" y="2813263"/>
            <a:ext cx="58398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19746" y="244393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렌터카 대여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494147" y="1879946"/>
            <a:ext cx="767666" cy="4640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ysClr val="windowText" lastClr="000000"/>
                </a:solidFill>
              </a:rPr>
              <a:t>대여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45984" y="1839783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44157" y="1927313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56534" y="236773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58680" y="2798162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대여 일자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64215" y="3075315"/>
            <a:ext cx="859794" cy="23479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015168" y="304852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년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457629" y="3048344"/>
            <a:ext cx="507557" cy="26176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952962" y="304852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월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346461" y="3048344"/>
            <a:ext cx="507557" cy="26176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861429" y="304852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일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15590" y="2786632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반납 일자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412284" y="3048343"/>
            <a:ext cx="859794" cy="26176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272078" y="303882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년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679937" y="3048342"/>
            <a:ext cx="507557" cy="267799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187494" y="302533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월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592711" y="3038246"/>
            <a:ext cx="507557" cy="27789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8110928" y="303096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일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267870" y="410640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포인트 사용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277841" y="4440353"/>
            <a:ext cx="12234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/>
                </a:solidFill>
              </a:rPr>
              <a:t>사용 가능 포인트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67870" y="4954402"/>
            <a:ext cx="1088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/>
                </a:solidFill>
              </a:rPr>
              <a:t>사용 할 포인트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121524" y="4117665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결제 수단 선택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121524" y="4836150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최종 결제 금액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801089" y="5400833"/>
            <a:ext cx="489514" cy="301604"/>
          </a:xfrm>
          <a:prstGeom prst="rect">
            <a:avLst/>
          </a:prstGeom>
          <a:solidFill>
            <a:schemeClr val="tx2"/>
          </a:solidFill>
          <a:ln>
            <a:solidFill>
              <a:schemeClr val="tx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ysClr val="windowText" lastClr="000000"/>
                </a:solidFill>
              </a:rPr>
              <a:t>결제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757147" y="4147358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259207" y="3352187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시 간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471419" y="335042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시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4452741" y="335671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분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421811" y="334521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시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7456356" y="337637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분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5149875" y="331964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~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082" y="4106405"/>
            <a:ext cx="1888075" cy="974955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2141798" y="5056106"/>
            <a:ext cx="2057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차종</a:t>
            </a:r>
            <a:r>
              <a:rPr lang="en-US" altLang="ko-KR" sz="1200" dirty="0" smtClean="0">
                <a:solidFill>
                  <a:schemeClr val="bg1"/>
                </a:solidFill>
              </a:rPr>
              <a:t>: </a:t>
            </a: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대여료</a:t>
            </a:r>
            <a:r>
              <a:rPr lang="en-US" altLang="ko-KR" sz="1200" dirty="0" smtClean="0">
                <a:solidFill>
                  <a:schemeClr val="bg1"/>
                </a:solidFill>
              </a:rPr>
              <a:t>: </a:t>
            </a: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연비</a:t>
            </a:r>
            <a:r>
              <a:rPr lang="en-US" altLang="ko-KR" sz="1200" dirty="0" smtClean="0">
                <a:solidFill>
                  <a:schemeClr val="bg1"/>
                </a:solidFill>
              </a:rPr>
              <a:t>: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963862" y="3374588"/>
            <a:ext cx="507557" cy="26176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3952962" y="3366762"/>
            <a:ext cx="507557" cy="26176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5913132" y="3366762"/>
            <a:ext cx="507557" cy="26176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6948799" y="3388278"/>
            <a:ext cx="507557" cy="26176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276919" y="4702805"/>
            <a:ext cx="1319928" cy="26176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4267870" y="5219791"/>
            <a:ext cx="1328977" cy="26176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6121524" y="4440353"/>
            <a:ext cx="1516933" cy="329355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6123561" y="5159247"/>
            <a:ext cx="1516933" cy="329355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이등변 삼각형 50"/>
          <p:cNvSpPr/>
          <p:nvPr/>
        </p:nvSpPr>
        <p:spPr>
          <a:xfrm flipV="1">
            <a:off x="7339680" y="4512575"/>
            <a:ext cx="268862" cy="190229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/>
          <p:nvPr/>
        </p:nvCxnSpPr>
        <p:spPr>
          <a:xfrm>
            <a:off x="2119134" y="3822357"/>
            <a:ext cx="5926712" cy="0"/>
          </a:xfrm>
          <a:prstGeom prst="line">
            <a:avLst/>
          </a:prstGeom>
          <a:ln w="635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 flipH="1">
            <a:off x="8293029" y="5551635"/>
            <a:ext cx="102518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24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21854" y="606734"/>
            <a:ext cx="2195787" cy="3637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38100" dir="5400000" sx="92000" sy="9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E94B2B"/>
                </a:solidFill>
              </a:rPr>
              <a:t>렌터카 이용 연장</a:t>
            </a:r>
            <a:endParaRPr lang="en-US" altLang="ko-KR" sz="1400" dirty="0">
              <a:solidFill>
                <a:srgbClr val="E94B2B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545988"/>
              </p:ext>
            </p:extLst>
          </p:nvPr>
        </p:nvGraphicFramePr>
        <p:xfrm>
          <a:off x="1021851" y="1201380"/>
          <a:ext cx="10107468" cy="483656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95133"/>
                <a:gridCol w="1995133"/>
                <a:gridCol w="1995133"/>
                <a:gridCol w="2285031"/>
                <a:gridCol w="1837038"/>
              </a:tblGrid>
              <a:tr h="436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File 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err="1" smtClean="0">
                          <a:solidFill>
                            <a:sysClr val="windowText" lastClr="000000"/>
                          </a:solidFill>
                        </a:rPr>
                        <a:t>rentMore.jsp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Actor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</a:rPr>
                        <a:t>고객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Form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0132">
                <a:tc rowSpan="3" gridSpan="4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타이틀 로고</a:t>
                      </a:r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상단 메뉴</a:t>
                      </a:r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해당 메뉴 서브 제목</a:t>
                      </a:r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33708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Explanation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2286682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aseline="0" dirty="0" err="1" smtClean="0">
                          <a:solidFill>
                            <a:sysClr val="windowText" lastClr="000000"/>
                          </a:solidFill>
                        </a:rPr>
                        <a:t>radiobutton</a:t>
                      </a:r>
                      <a:r>
                        <a:rPr lang="en-US" altLang="ko-KR" sz="1200" baseline="0" dirty="0" smtClean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200" baseline="0" dirty="0" smtClean="0">
                          <a:solidFill>
                            <a:sysClr val="windowText" lastClr="000000"/>
                          </a:solidFill>
                        </a:rPr>
                        <a:t>선택 버튼</a:t>
                      </a:r>
                      <a:r>
                        <a:rPr lang="en-US" altLang="ko-KR" sz="1200" baseline="0" dirty="0" smtClean="0">
                          <a:solidFill>
                            <a:sysClr val="windowText" lastClr="000000"/>
                          </a:solidFill>
                        </a:rPr>
                        <a:t>) : </a:t>
                      </a:r>
                      <a:r>
                        <a:rPr lang="ko-KR" altLang="en-US" sz="1200" baseline="0" dirty="0" smtClean="0">
                          <a:solidFill>
                            <a:sysClr val="windowText" lastClr="000000"/>
                          </a:solidFill>
                        </a:rPr>
                        <a:t>연장 할 차량을 선택</a:t>
                      </a:r>
                      <a:endParaRPr lang="en-US" altLang="ko-KR" sz="120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baseline="0" dirty="0" smtClean="0">
                          <a:solidFill>
                            <a:sysClr val="windowText" lastClr="000000"/>
                          </a:solidFill>
                        </a:rPr>
                        <a:t>button(</a:t>
                      </a:r>
                      <a:r>
                        <a:rPr lang="ko-KR" altLang="en-US" sz="1200" baseline="0" dirty="0" smtClean="0">
                          <a:solidFill>
                            <a:sysClr val="windowText" lastClr="000000"/>
                          </a:solidFill>
                        </a:rPr>
                        <a:t>예약 연장하기</a:t>
                      </a:r>
                      <a:r>
                        <a:rPr lang="en-US" altLang="ko-KR" sz="1200" baseline="0" dirty="0" smtClean="0">
                          <a:solidFill>
                            <a:sysClr val="windowText" lastClr="000000"/>
                          </a:solidFill>
                        </a:rPr>
                        <a:t>) : </a:t>
                      </a:r>
                      <a:r>
                        <a:rPr lang="ko-KR" altLang="en-US" sz="1200" baseline="0" dirty="0" smtClean="0">
                          <a:solidFill>
                            <a:sysClr val="windowText" lastClr="000000"/>
                          </a:solidFill>
                        </a:rPr>
                        <a:t>예약 연장하기 위한 결제 창으로 이동</a:t>
                      </a:r>
                      <a:endParaRPr lang="en-US" altLang="ko-KR" sz="1200" baseline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663700" y="2413000"/>
            <a:ext cx="6972300" cy="339271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1663700" y="1776114"/>
            <a:ext cx="6972300" cy="660232"/>
            <a:chOff x="1663700" y="1900366"/>
            <a:chExt cx="6972300" cy="660232"/>
          </a:xfrm>
        </p:grpSpPr>
        <p:sp>
          <p:nvSpPr>
            <p:cNvPr id="21" name="직사각형 20"/>
            <p:cNvSpPr/>
            <p:nvPr/>
          </p:nvSpPr>
          <p:spPr>
            <a:xfrm>
              <a:off x="1663700" y="1905000"/>
              <a:ext cx="6972300" cy="6477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06813" y="1951335"/>
              <a:ext cx="8258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HY동녘M" panose="02030600000101010101" pitchFamily="18" charset="-127"/>
                  <a:ea typeface="HY동녘M" panose="02030600000101010101" pitchFamily="18" charset="-127"/>
                </a:rPr>
                <a:t>Thor</a:t>
              </a:r>
              <a:endParaRPr lang="ko-KR" altLang="en-US" sz="2400" dirty="0">
                <a:latin typeface="HY동녘M" panose="02030600000101010101" pitchFamily="18" charset="-127"/>
                <a:ea typeface="HY동녘M" panose="02030600000101010101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549921" y="1974334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로그아</a:t>
              </a:r>
              <a:r>
                <a:rPr lang="ko-KR" altLang="en-US" sz="1200" dirty="0"/>
                <a:t>웃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49921" y="2223532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마이 페이지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407646" y="1900366"/>
              <a:ext cx="8771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smtClean="0"/>
                <a:t>상담</a:t>
              </a:r>
              <a:endParaRPr lang="en-US" altLang="ko-KR" b="1" dirty="0" smtClean="0"/>
            </a:p>
            <a:p>
              <a:pPr algn="ctr"/>
              <a:r>
                <a:rPr lang="ko-KR" altLang="en-US" b="1" dirty="0" smtClean="0"/>
                <a:t>게시판</a:t>
              </a:r>
              <a:endParaRPr lang="ko-KR" altLang="en-US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521033" y="1914267"/>
              <a:ext cx="8771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smtClean="0"/>
                <a:t>충전소</a:t>
              </a:r>
              <a:endParaRPr lang="en-US" altLang="ko-KR" b="1" dirty="0" smtClean="0"/>
            </a:p>
            <a:p>
              <a:pPr algn="ctr"/>
              <a:r>
                <a:rPr lang="ko-KR" altLang="en-US" b="1" dirty="0" smtClean="0"/>
                <a:t>지</a:t>
              </a:r>
              <a:r>
                <a:rPr lang="ko-KR" altLang="en-US" b="1" dirty="0"/>
                <a:t>도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554815" y="206666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대여</a:t>
              </a:r>
              <a:endParaRPr lang="ko-KR" altLang="en-US" b="1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345984" y="1839783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92215" y="1896248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55018" y="255413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01534" y="2627591"/>
            <a:ext cx="1602494" cy="30329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139418" y="3305526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예약 취소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46678" y="3772617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이용 내역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40035" y="2861032"/>
            <a:ext cx="1077539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예약 연장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29746" y="1782117"/>
            <a:ext cx="74732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연장</a:t>
            </a:r>
            <a:r>
              <a:rPr lang="en-US" altLang="ko-KR" b="1" dirty="0" smtClean="0">
                <a:solidFill>
                  <a:schemeClr val="bg1"/>
                </a:solidFill>
              </a:rPr>
              <a:t>/</a:t>
            </a:r>
          </a:p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취</a:t>
            </a:r>
            <a:r>
              <a:rPr lang="ko-KR" altLang="en-US" b="1" dirty="0">
                <a:solidFill>
                  <a:schemeClr val="bg1"/>
                </a:solidFill>
              </a:rPr>
              <a:t>소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417174"/>
              </p:ext>
            </p:extLst>
          </p:nvPr>
        </p:nvGraphicFramePr>
        <p:xfrm>
          <a:off x="3629810" y="2691184"/>
          <a:ext cx="4768386" cy="1368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415"/>
                <a:gridCol w="1181100"/>
                <a:gridCol w="1190625"/>
                <a:gridCol w="1181100"/>
                <a:gridCol w="759146"/>
              </a:tblGrid>
              <a:tr h="33949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자동차 이름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대여 예정 일자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반납 예정 일자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상 태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85003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2018-07-10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2018-07-13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i="0" dirty="0" smtClean="0">
                          <a:solidFill>
                            <a:srgbClr val="FF0000"/>
                          </a:solidFill>
                        </a:rPr>
                        <a:t>입금 확인 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215" y="3248940"/>
            <a:ext cx="87153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4278368" y="3740914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bg1"/>
                </a:solidFill>
              </a:rPr>
              <a:t>콴트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</a:rPr>
              <a:t>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3746006" y="3474803"/>
            <a:ext cx="187819" cy="169277"/>
          </a:xfrm>
          <a:prstGeom prst="ellipse">
            <a:avLst/>
          </a:prstGeom>
          <a:solidFill>
            <a:schemeClr val="tx2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5236998" y="5196114"/>
            <a:ext cx="1754352" cy="37601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예약 연</a:t>
            </a:r>
            <a:r>
              <a:rPr lang="ko-KR" altLang="en-US" dirty="0">
                <a:solidFill>
                  <a:schemeClr val="bg1"/>
                </a:solidFill>
              </a:rPr>
              <a:t>장</a:t>
            </a:r>
            <a:r>
              <a:rPr lang="ko-KR" altLang="en-US" dirty="0" smtClean="0">
                <a:solidFill>
                  <a:schemeClr val="bg1"/>
                </a:solidFill>
              </a:rPr>
              <a:t> 하기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6" name="직선 연결선 5"/>
          <p:cNvCxnSpPr>
            <a:endCxn id="41" idx="3"/>
          </p:cNvCxnSpPr>
          <p:nvPr/>
        </p:nvCxnSpPr>
        <p:spPr>
          <a:xfrm flipH="1">
            <a:off x="6991350" y="4295274"/>
            <a:ext cx="2369218" cy="10888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endCxn id="40" idx="4"/>
          </p:cNvCxnSpPr>
          <p:nvPr/>
        </p:nvCxnSpPr>
        <p:spPr>
          <a:xfrm flipH="1" flipV="1">
            <a:off x="3839916" y="3644080"/>
            <a:ext cx="5520652" cy="2507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63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21854" y="606734"/>
            <a:ext cx="2195787" cy="3637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38100" dir="5400000" sx="92000" sy="9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E94B2B"/>
                </a:solidFill>
              </a:rPr>
              <a:t>렌터카 이용 연장</a:t>
            </a:r>
            <a:endParaRPr lang="en-US" altLang="ko-KR" sz="1400" dirty="0">
              <a:solidFill>
                <a:srgbClr val="E94B2B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991574"/>
              </p:ext>
            </p:extLst>
          </p:nvPr>
        </p:nvGraphicFramePr>
        <p:xfrm>
          <a:off x="1021851" y="1201380"/>
          <a:ext cx="10107468" cy="483656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95133"/>
                <a:gridCol w="1995133"/>
                <a:gridCol w="1995133"/>
                <a:gridCol w="2285031"/>
                <a:gridCol w="1837038"/>
              </a:tblGrid>
              <a:tr h="436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File 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err="1" smtClean="0">
                          <a:solidFill>
                            <a:sysClr val="windowText" lastClr="000000"/>
                          </a:solidFill>
                        </a:rPr>
                        <a:t>rentPaytwo.jsp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Actor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</a:rPr>
                        <a:t>고객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Form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0132">
                <a:tc rowSpan="3" gridSpan="4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타이틀 로고</a:t>
                      </a:r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상단 메뉴</a:t>
                      </a:r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해당 메뉴 서브 제목</a:t>
                      </a:r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33708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Explanation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2286682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aseline="0" dirty="0" smtClean="0">
                          <a:solidFill>
                            <a:sysClr val="windowText" lastClr="000000"/>
                          </a:solidFill>
                        </a:rPr>
                        <a:t>text(</a:t>
                      </a:r>
                      <a:r>
                        <a:rPr lang="ko-KR" altLang="en-US" sz="1200" baseline="0" dirty="0" smtClean="0">
                          <a:solidFill>
                            <a:sysClr val="windowText" lastClr="000000"/>
                          </a:solidFill>
                        </a:rPr>
                        <a:t>대여 일자</a:t>
                      </a:r>
                      <a:r>
                        <a:rPr lang="en-US" altLang="ko-KR" sz="1200" baseline="0" dirty="0" smtClean="0">
                          <a:solidFill>
                            <a:sysClr val="windowText" lastClr="000000"/>
                          </a:solidFill>
                        </a:rPr>
                        <a:t>) : </a:t>
                      </a:r>
                      <a:r>
                        <a:rPr lang="ko-KR" altLang="en-US" sz="1200" baseline="0" dirty="0" err="1" smtClean="0">
                          <a:solidFill>
                            <a:sysClr val="windowText" lastClr="000000"/>
                          </a:solidFill>
                        </a:rPr>
                        <a:t>출력창</a:t>
                      </a:r>
                      <a:r>
                        <a:rPr lang="en-US" altLang="ko-KR" sz="1200" baseline="0" dirty="0" smtClean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200" baseline="0" dirty="0" smtClean="0">
                          <a:solidFill>
                            <a:sysClr val="windowText" lastClr="000000"/>
                          </a:solidFill>
                        </a:rPr>
                        <a:t>원래 대여일자를 출력</a:t>
                      </a:r>
                      <a:endParaRPr lang="en-US" altLang="ko-KR" sz="120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baseline="0" dirty="0" smtClean="0">
                          <a:solidFill>
                            <a:sysClr val="windowText" lastClr="000000"/>
                          </a:solidFill>
                        </a:rPr>
                        <a:t>text(</a:t>
                      </a:r>
                      <a:r>
                        <a:rPr lang="ko-KR" altLang="en-US" sz="1200" baseline="0" dirty="0" smtClean="0">
                          <a:solidFill>
                            <a:sysClr val="windowText" lastClr="000000"/>
                          </a:solidFill>
                        </a:rPr>
                        <a:t>반납 일자</a:t>
                      </a:r>
                      <a:r>
                        <a:rPr lang="en-US" altLang="ko-KR" sz="1200" baseline="0" dirty="0" smtClean="0">
                          <a:solidFill>
                            <a:sysClr val="windowText" lastClr="000000"/>
                          </a:solidFill>
                        </a:rPr>
                        <a:t>) : </a:t>
                      </a:r>
                      <a:r>
                        <a:rPr lang="ko-KR" altLang="en-US" sz="1200" baseline="0" dirty="0" err="1" smtClean="0">
                          <a:solidFill>
                            <a:sysClr val="windowText" lastClr="000000"/>
                          </a:solidFill>
                        </a:rPr>
                        <a:t>입력창</a:t>
                      </a:r>
                      <a:r>
                        <a:rPr lang="en-US" altLang="ko-KR" sz="1200" baseline="0" dirty="0" smtClean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200" baseline="0" dirty="0" smtClean="0">
                          <a:solidFill>
                            <a:sysClr val="windowText" lastClr="000000"/>
                          </a:solidFill>
                        </a:rPr>
                        <a:t>새로운 반납일자를 입력</a:t>
                      </a:r>
                      <a:endParaRPr lang="en-US" altLang="ko-KR" sz="120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select(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</a:rPr>
                        <a:t>결제 수단</a:t>
                      </a:r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r>
                        <a:rPr lang="en-US" altLang="ko-KR" sz="1200" baseline="0" dirty="0" smtClean="0">
                          <a:solidFill>
                            <a:sysClr val="windowText" lastClr="000000"/>
                          </a:solidFill>
                        </a:rPr>
                        <a:t> : </a:t>
                      </a:r>
                      <a:r>
                        <a:rPr lang="ko-KR" altLang="en-US" sz="1200" baseline="0" dirty="0" smtClean="0">
                          <a:solidFill>
                            <a:sysClr val="windowText" lastClr="000000"/>
                          </a:solidFill>
                        </a:rPr>
                        <a:t>결재 할 은행의 종류 선택</a:t>
                      </a:r>
                      <a:endParaRPr lang="en-US" altLang="ko-KR" sz="120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>
                          <a:solidFill>
                            <a:sysClr val="windowText" lastClr="000000"/>
                          </a:solidFill>
                        </a:rPr>
                        <a:t>text(</a:t>
                      </a:r>
                      <a:r>
                        <a:rPr lang="ko-KR" altLang="en-US" sz="1200" baseline="0" dirty="0" smtClean="0">
                          <a:solidFill>
                            <a:sysClr val="windowText" lastClr="000000"/>
                          </a:solidFill>
                        </a:rPr>
                        <a:t>결제 금액</a:t>
                      </a:r>
                      <a:r>
                        <a:rPr lang="en-US" altLang="ko-KR" sz="1200" baseline="0" dirty="0" smtClean="0">
                          <a:solidFill>
                            <a:sysClr val="windowText" lastClr="000000"/>
                          </a:solidFill>
                        </a:rPr>
                        <a:t>) :</a:t>
                      </a:r>
                      <a:r>
                        <a:rPr lang="ko-KR" altLang="en-US" sz="1200" baseline="0" dirty="0" smtClean="0">
                          <a:solidFill>
                            <a:sysClr val="windowText" lastClr="000000"/>
                          </a:solidFill>
                        </a:rPr>
                        <a:t>결제 금액 </a:t>
                      </a:r>
                      <a:r>
                        <a:rPr lang="ko-KR" altLang="en-US" sz="1200" baseline="0" dirty="0" err="1" smtClean="0">
                          <a:solidFill>
                            <a:sysClr val="windowText" lastClr="000000"/>
                          </a:solidFill>
                        </a:rPr>
                        <a:t>출력창</a:t>
                      </a:r>
                      <a:endParaRPr lang="en-US" altLang="ko-KR" sz="120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>
                          <a:solidFill>
                            <a:sysClr val="windowText" lastClr="000000"/>
                          </a:solidFill>
                        </a:rPr>
                        <a:t>button(</a:t>
                      </a:r>
                      <a:r>
                        <a:rPr lang="ko-KR" altLang="en-US" sz="1200" baseline="0" dirty="0" smtClean="0">
                          <a:solidFill>
                            <a:sysClr val="windowText" lastClr="000000"/>
                          </a:solidFill>
                        </a:rPr>
                        <a:t>결제</a:t>
                      </a:r>
                      <a:r>
                        <a:rPr lang="en-US" altLang="ko-KR" sz="1200" baseline="0" dirty="0" smtClean="0">
                          <a:solidFill>
                            <a:sysClr val="windowText" lastClr="000000"/>
                          </a:solidFill>
                        </a:rPr>
                        <a:t>) : </a:t>
                      </a:r>
                      <a:r>
                        <a:rPr lang="ko-KR" altLang="en-US" sz="1200" baseline="0" dirty="0" smtClean="0">
                          <a:solidFill>
                            <a:sysClr val="windowText" lastClr="000000"/>
                          </a:solidFill>
                        </a:rPr>
                        <a:t>클릭 시 관리자에게 승인 요청</a:t>
                      </a:r>
                      <a:endParaRPr lang="en-US" altLang="ko-KR" sz="120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l" latinLnBrk="1"/>
                      <a:endParaRPr lang="en-US" altLang="ko-KR" sz="1200" baseline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663700" y="2413000"/>
            <a:ext cx="6972300" cy="339271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1663700" y="1776114"/>
            <a:ext cx="6972300" cy="660232"/>
            <a:chOff x="1663700" y="1900366"/>
            <a:chExt cx="6972300" cy="660232"/>
          </a:xfrm>
        </p:grpSpPr>
        <p:sp>
          <p:nvSpPr>
            <p:cNvPr id="21" name="직사각형 20"/>
            <p:cNvSpPr/>
            <p:nvPr/>
          </p:nvSpPr>
          <p:spPr>
            <a:xfrm>
              <a:off x="1663700" y="1905000"/>
              <a:ext cx="6972300" cy="6477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06813" y="1951335"/>
              <a:ext cx="8258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HY동녘M" panose="02030600000101010101" pitchFamily="18" charset="-127"/>
                  <a:ea typeface="HY동녘M" panose="02030600000101010101" pitchFamily="18" charset="-127"/>
                </a:rPr>
                <a:t>Thor</a:t>
              </a:r>
              <a:endParaRPr lang="ko-KR" altLang="en-US" sz="2400" dirty="0">
                <a:latin typeface="HY동녘M" panose="02030600000101010101" pitchFamily="18" charset="-127"/>
                <a:ea typeface="HY동녘M" panose="02030600000101010101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549921" y="1974334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로그아</a:t>
              </a:r>
              <a:r>
                <a:rPr lang="ko-KR" altLang="en-US" sz="1200" dirty="0"/>
                <a:t>웃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49921" y="2223532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마이 페이지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407646" y="1900366"/>
              <a:ext cx="8771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smtClean="0"/>
                <a:t>상담</a:t>
              </a:r>
              <a:endParaRPr lang="en-US" altLang="ko-KR" b="1" dirty="0" smtClean="0"/>
            </a:p>
            <a:p>
              <a:pPr algn="ctr"/>
              <a:r>
                <a:rPr lang="ko-KR" altLang="en-US" b="1" dirty="0" smtClean="0"/>
                <a:t>게시판</a:t>
              </a:r>
              <a:endParaRPr lang="ko-KR" altLang="en-US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521033" y="1914267"/>
              <a:ext cx="8771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smtClean="0"/>
                <a:t>충전소</a:t>
              </a:r>
              <a:endParaRPr lang="en-US" altLang="ko-KR" b="1" dirty="0" smtClean="0"/>
            </a:p>
            <a:p>
              <a:pPr algn="ctr"/>
              <a:r>
                <a:rPr lang="ko-KR" altLang="en-US" b="1" dirty="0" smtClean="0"/>
                <a:t>지</a:t>
              </a:r>
              <a:r>
                <a:rPr lang="ko-KR" altLang="en-US" b="1" dirty="0"/>
                <a:t>도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554815" y="206666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대여</a:t>
              </a:r>
              <a:endParaRPr lang="ko-KR" altLang="en-US" b="1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345984" y="1839783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92215" y="1896248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55018" y="255413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01534" y="2627591"/>
            <a:ext cx="1602494" cy="30329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139418" y="3305526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예약 취소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46678" y="3772617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이용 내역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40035" y="2861032"/>
            <a:ext cx="1077539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예약 연장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29746" y="1782117"/>
            <a:ext cx="74732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연장</a:t>
            </a:r>
            <a:r>
              <a:rPr lang="en-US" altLang="ko-KR" b="1" dirty="0" smtClean="0">
                <a:solidFill>
                  <a:schemeClr val="bg1"/>
                </a:solidFill>
              </a:rPr>
              <a:t>/</a:t>
            </a:r>
          </a:p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취</a:t>
            </a:r>
            <a:r>
              <a:rPr lang="ko-KR" altLang="en-US" b="1" dirty="0">
                <a:solidFill>
                  <a:schemeClr val="bg1"/>
                </a:solidFill>
              </a:rPr>
              <a:t>소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481761" y="5115261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bg1"/>
                </a:solidFill>
              </a:rPr>
              <a:t>콴트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</a:rPr>
              <a:t>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51432" y="2632743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대여 일자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626037" y="3066351"/>
            <a:ext cx="409968" cy="33137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18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92728" y="308994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년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355420" y="3072336"/>
            <a:ext cx="396498" cy="33137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07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86864" y="307233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월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051066" y="3057622"/>
            <a:ext cx="396498" cy="33137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10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397910" y="308994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일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608002" y="2627591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반납 일자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074680" y="3874087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결제 수단 선택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152691" y="4181864"/>
            <a:ext cx="1944017" cy="281572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이등변 삼각형 59"/>
          <p:cNvSpPr/>
          <p:nvPr/>
        </p:nvSpPr>
        <p:spPr>
          <a:xfrm flipV="1">
            <a:off x="7809440" y="4186436"/>
            <a:ext cx="287268" cy="276999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6134115" y="4512673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최종 결제 금액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166911" y="4833689"/>
            <a:ext cx="1944017" cy="281572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6557306" y="5350675"/>
            <a:ext cx="1134785" cy="330200"/>
          </a:xfrm>
          <a:prstGeom prst="rect">
            <a:avLst/>
          </a:prstGeom>
          <a:solidFill>
            <a:schemeClr val="tx2"/>
          </a:solidFill>
          <a:ln>
            <a:solidFill>
              <a:schemeClr val="tx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결제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031462" y="3501326"/>
            <a:ext cx="401277" cy="300451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15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387716" y="351650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시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4782715" y="3520164"/>
            <a:ext cx="401277" cy="300451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30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124768" y="351650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분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603373" y="262759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~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140401" y="3057929"/>
            <a:ext cx="409968" cy="33137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507092" y="308152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년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869784" y="3063914"/>
            <a:ext cx="396498" cy="33137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201228" y="306391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월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565430" y="3049200"/>
            <a:ext cx="396498" cy="33137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912274" y="308152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일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545826" y="3492904"/>
            <a:ext cx="401277" cy="300451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902080" y="350808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시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7297079" y="3511742"/>
            <a:ext cx="401277" cy="300451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639132" y="350808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분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8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558" y="3954660"/>
            <a:ext cx="1893848" cy="1007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연결선 3"/>
          <p:cNvCxnSpPr/>
          <p:nvPr/>
        </p:nvCxnSpPr>
        <p:spPr>
          <a:xfrm flipH="1" flipV="1">
            <a:off x="4686865" y="2935369"/>
            <a:ext cx="4637609" cy="10065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endCxn id="44" idx="2"/>
          </p:cNvCxnSpPr>
          <p:nvPr/>
        </p:nvCxnSpPr>
        <p:spPr>
          <a:xfrm flipH="1" flipV="1">
            <a:off x="7090667" y="2935368"/>
            <a:ext cx="2318028" cy="13872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endCxn id="60" idx="5"/>
          </p:cNvCxnSpPr>
          <p:nvPr/>
        </p:nvCxnSpPr>
        <p:spPr>
          <a:xfrm flipH="1" flipV="1">
            <a:off x="8024891" y="4324935"/>
            <a:ext cx="1299583" cy="3416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7698356" y="5350675"/>
            <a:ext cx="1626118" cy="1651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H="1">
            <a:off x="8110928" y="4987037"/>
            <a:ext cx="120728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98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21854" y="606734"/>
            <a:ext cx="2195787" cy="3637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38100" dir="5400000" sx="92000" sy="9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E94B2B"/>
                </a:solidFill>
              </a:rPr>
              <a:t>렌터카 이용 </a:t>
            </a:r>
            <a:r>
              <a:rPr lang="ko-KR" altLang="en-US" sz="1400" dirty="0" smtClean="0">
                <a:solidFill>
                  <a:srgbClr val="E94B2B"/>
                </a:solidFill>
              </a:rPr>
              <a:t>취</a:t>
            </a:r>
            <a:r>
              <a:rPr lang="ko-KR" altLang="en-US" sz="1400" dirty="0">
                <a:solidFill>
                  <a:srgbClr val="E94B2B"/>
                </a:solidFill>
              </a:rPr>
              <a:t>소</a:t>
            </a:r>
            <a:endParaRPr lang="en-US" altLang="ko-KR" sz="1400" dirty="0">
              <a:solidFill>
                <a:srgbClr val="E94B2B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102679"/>
              </p:ext>
            </p:extLst>
          </p:nvPr>
        </p:nvGraphicFramePr>
        <p:xfrm>
          <a:off x="1021851" y="1201380"/>
          <a:ext cx="10107468" cy="483656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95133"/>
                <a:gridCol w="1995133"/>
                <a:gridCol w="1995133"/>
                <a:gridCol w="2285031"/>
                <a:gridCol w="1837038"/>
              </a:tblGrid>
              <a:tr h="436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File 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err="1" smtClean="0">
                          <a:solidFill>
                            <a:sysClr val="windowText" lastClr="000000"/>
                          </a:solidFill>
                        </a:rPr>
                        <a:t>rentDelete.jsp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Actor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</a:rPr>
                        <a:t>고객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Form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0132">
                <a:tc rowSpan="3" gridSpan="4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타이틀 로고</a:t>
                      </a:r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상단 메뉴</a:t>
                      </a:r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해당 메뉴 서브 제목</a:t>
                      </a:r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33708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Explanation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2286682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aseline="0" dirty="0" smtClean="0">
                          <a:solidFill>
                            <a:sysClr val="windowText" lastClr="000000"/>
                          </a:solidFill>
                        </a:rPr>
                        <a:t>button (</a:t>
                      </a:r>
                      <a:r>
                        <a:rPr lang="ko-KR" altLang="en-US" sz="1200" baseline="0" dirty="0" smtClean="0">
                          <a:solidFill>
                            <a:sysClr val="windowText" lastClr="000000"/>
                          </a:solidFill>
                        </a:rPr>
                        <a:t>예약 취소하기</a:t>
                      </a:r>
                      <a:r>
                        <a:rPr lang="en-US" altLang="ko-KR" sz="1200" baseline="0" dirty="0" smtClean="0">
                          <a:solidFill>
                            <a:sysClr val="windowText" lastClr="000000"/>
                          </a:solidFill>
                        </a:rPr>
                        <a:t>) : </a:t>
                      </a:r>
                      <a:r>
                        <a:rPr lang="ko-KR" altLang="en-US" sz="1200" baseline="0" dirty="0" smtClean="0">
                          <a:solidFill>
                            <a:sysClr val="windowText" lastClr="000000"/>
                          </a:solidFill>
                        </a:rPr>
                        <a:t>재확인 </a:t>
                      </a:r>
                      <a:r>
                        <a:rPr lang="ko-KR" altLang="en-US" sz="1200" baseline="0" dirty="0" err="1" smtClean="0">
                          <a:solidFill>
                            <a:sysClr val="windowText" lastClr="000000"/>
                          </a:solidFill>
                        </a:rPr>
                        <a:t>팝업창이</a:t>
                      </a:r>
                      <a:r>
                        <a:rPr lang="ko-KR" altLang="en-US" sz="1200" baseline="0" dirty="0" smtClean="0">
                          <a:solidFill>
                            <a:sysClr val="windowText" lastClr="000000"/>
                          </a:solidFill>
                        </a:rPr>
                        <a:t> 출력된다</a:t>
                      </a:r>
                      <a:r>
                        <a:rPr lang="en-US" altLang="ko-KR" sz="1200" baseline="0" dirty="0" smtClean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aseline="0" dirty="0" err="1" smtClean="0">
                          <a:solidFill>
                            <a:sysClr val="windowText" lastClr="000000"/>
                          </a:solidFill>
                        </a:rPr>
                        <a:t>radiobutton</a:t>
                      </a:r>
                      <a:r>
                        <a:rPr lang="en-US" altLang="ko-KR" sz="1200" baseline="0" dirty="0" smtClean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200" baseline="0" dirty="0" smtClean="0">
                          <a:solidFill>
                            <a:sysClr val="windowText" lastClr="000000"/>
                          </a:solidFill>
                        </a:rPr>
                        <a:t>선택 버튼</a:t>
                      </a:r>
                      <a:r>
                        <a:rPr lang="en-US" altLang="ko-KR" sz="1200" baseline="0" dirty="0" smtClean="0">
                          <a:solidFill>
                            <a:sysClr val="windowText" lastClr="000000"/>
                          </a:solidFill>
                        </a:rPr>
                        <a:t>) : </a:t>
                      </a:r>
                      <a:r>
                        <a:rPr lang="ko-KR" altLang="en-US" sz="1200" baseline="0" dirty="0" smtClean="0">
                          <a:solidFill>
                            <a:sysClr val="windowText" lastClr="000000"/>
                          </a:solidFill>
                        </a:rPr>
                        <a:t>연장 할 차량을 선택</a:t>
                      </a:r>
                      <a:endParaRPr lang="en-US" altLang="ko-KR" sz="1200" baseline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663700" y="2413000"/>
            <a:ext cx="6972300" cy="339271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1663700" y="1776114"/>
            <a:ext cx="6972300" cy="660232"/>
            <a:chOff x="1663700" y="1900366"/>
            <a:chExt cx="6972300" cy="660232"/>
          </a:xfrm>
        </p:grpSpPr>
        <p:sp>
          <p:nvSpPr>
            <p:cNvPr id="21" name="직사각형 20"/>
            <p:cNvSpPr/>
            <p:nvPr/>
          </p:nvSpPr>
          <p:spPr>
            <a:xfrm>
              <a:off x="1663700" y="1905000"/>
              <a:ext cx="6972300" cy="6477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06813" y="1951335"/>
              <a:ext cx="8258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HY동녘M" panose="02030600000101010101" pitchFamily="18" charset="-127"/>
                  <a:ea typeface="HY동녘M" panose="02030600000101010101" pitchFamily="18" charset="-127"/>
                </a:rPr>
                <a:t>Thor</a:t>
              </a:r>
              <a:endParaRPr lang="ko-KR" altLang="en-US" sz="2400" dirty="0">
                <a:latin typeface="HY동녘M" panose="02030600000101010101" pitchFamily="18" charset="-127"/>
                <a:ea typeface="HY동녘M" panose="02030600000101010101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549921" y="1974334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로그아</a:t>
              </a:r>
              <a:r>
                <a:rPr lang="ko-KR" altLang="en-US" sz="1200" dirty="0"/>
                <a:t>웃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49921" y="2223532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마이 페이지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407646" y="1900366"/>
              <a:ext cx="8771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smtClean="0"/>
                <a:t>상담</a:t>
              </a:r>
              <a:endParaRPr lang="en-US" altLang="ko-KR" b="1" dirty="0" smtClean="0"/>
            </a:p>
            <a:p>
              <a:pPr algn="ctr"/>
              <a:r>
                <a:rPr lang="ko-KR" altLang="en-US" b="1" dirty="0" smtClean="0"/>
                <a:t>게시판</a:t>
              </a:r>
              <a:endParaRPr lang="ko-KR" altLang="en-US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521033" y="1914267"/>
              <a:ext cx="8771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smtClean="0"/>
                <a:t>충전소</a:t>
              </a:r>
              <a:endParaRPr lang="en-US" altLang="ko-KR" b="1" dirty="0" smtClean="0"/>
            </a:p>
            <a:p>
              <a:pPr algn="ctr"/>
              <a:r>
                <a:rPr lang="ko-KR" altLang="en-US" b="1" dirty="0" smtClean="0"/>
                <a:t>지</a:t>
              </a:r>
              <a:r>
                <a:rPr lang="ko-KR" altLang="en-US" b="1" dirty="0"/>
                <a:t>도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554815" y="206666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대여</a:t>
              </a:r>
              <a:endParaRPr lang="ko-KR" altLang="en-US" b="1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345984" y="1839783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92215" y="1896248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55018" y="255413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01534" y="2627591"/>
            <a:ext cx="1602494" cy="30329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139418" y="3305526"/>
            <a:ext cx="1077539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예약 취소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46678" y="3772617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이용 내역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40035" y="2861032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예약 연장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527433"/>
              </p:ext>
            </p:extLst>
          </p:nvPr>
        </p:nvGraphicFramePr>
        <p:xfrm>
          <a:off x="3629810" y="2685272"/>
          <a:ext cx="4768386" cy="1368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415"/>
                <a:gridCol w="1181100"/>
                <a:gridCol w="1190625"/>
                <a:gridCol w="1181100"/>
                <a:gridCol w="759146"/>
              </a:tblGrid>
              <a:tr h="33949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자동차 이름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대여 예정 일자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반납 예정 일자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상 태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85003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2018-07-10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2018-07-13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i="0" dirty="0" smtClean="0">
                          <a:solidFill>
                            <a:srgbClr val="FF0000"/>
                          </a:solidFill>
                        </a:rPr>
                        <a:t>입금 확인 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215" y="3243028"/>
            <a:ext cx="87153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4278368" y="3735002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bg1"/>
                </a:solidFill>
              </a:rPr>
              <a:t>콴트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</a:rPr>
              <a:t>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29746" y="1782117"/>
            <a:ext cx="74732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연장</a:t>
            </a:r>
            <a:r>
              <a:rPr lang="en-US" altLang="ko-KR" b="1" dirty="0" smtClean="0">
                <a:solidFill>
                  <a:schemeClr val="bg1"/>
                </a:solidFill>
              </a:rPr>
              <a:t>/</a:t>
            </a:r>
          </a:p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취</a:t>
            </a:r>
            <a:r>
              <a:rPr lang="ko-KR" altLang="en-US" b="1" dirty="0">
                <a:solidFill>
                  <a:schemeClr val="bg1"/>
                </a:solidFill>
              </a:rPr>
              <a:t>소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236998" y="5196114"/>
            <a:ext cx="1754352" cy="37601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예약 취소 하기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634509" y="4526457"/>
            <a:ext cx="2739006" cy="9077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     정말 예약 취소를 하시겠습니까</a:t>
            </a:r>
            <a:r>
              <a:rPr lang="en-US" altLang="ko-KR" sz="1050" dirty="0" smtClean="0"/>
              <a:t>?</a:t>
            </a:r>
          </a:p>
          <a:p>
            <a:pPr algn="ctr"/>
            <a:endParaRPr lang="ko-KR" altLang="en-US" sz="1050" dirty="0"/>
          </a:p>
        </p:txBody>
      </p:sp>
      <p:sp>
        <p:nvSpPr>
          <p:cNvPr id="39" name="직사각형 38"/>
          <p:cNvSpPr/>
          <p:nvPr/>
        </p:nvSpPr>
        <p:spPr>
          <a:xfrm>
            <a:off x="2302785" y="5167865"/>
            <a:ext cx="494271" cy="222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확인</a:t>
            </a:r>
            <a:endParaRPr lang="ko-KR" altLang="en-US" sz="1050" dirty="0"/>
          </a:p>
        </p:txBody>
      </p:sp>
      <p:sp>
        <p:nvSpPr>
          <p:cNvPr id="40" name="직사각형 39"/>
          <p:cNvSpPr/>
          <p:nvPr/>
        </p:nvSpPr>
        <p:spPr>
          <a:xfrm>
            <a:off x="3395272" y="5167865"/>
            <a:ext cx="494271" cy="222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smtClean="0"/>
              <a:t>취소</a:t>
            </a:r>
            <a:endParaRPr lang="ko-KR" altLang="en-US" sz="1050" dirty="0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893" y="4757252"/>
            <a:ext cx="325348" cy="279638"/>
          </a:xfrm>
          <a:prstGeom prst="rect">
            <a:avLst/>
          </a:prstGeom>
        </p:spPr>
      </p:pic>
      <p:sp>
        <p:nvSpPr>
          <p:cNvPr id="43" name="타원 42"/>
          <p:cNvSpPr/>
          <p:nvPr/>
        </p:nvSpPr>
        <p:spPr>
          <a:xfrm>
            <a:off x="3779926" y="3498831"/>
            <a:ext cx="187819" cy="169277"/>
          </a:xfrm>
          <a:prstGeom prst="ellipse">
            <a:avLst/>
          </a:prstGeom>
          <a:solidFill>
            <a:schemeClr val="tx2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endCxn id="37" idx="3"/>
          </p:cNvCxnSpPr>
          <p:nvPr/>
        </p:nvCxnSpPr>
        <p:spPr>
          <a:xfrm flipH="1">
            <a:off x="6991350" y="3888890"/>
            <a:ext cx="2333124" cy="14952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4373515" y="3888890"/>
            <a:ext cx="4950959" cy="10914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 flipV="1">
            <a:off x="3967745" y="3644080"/>
            <a:ext cx="5440950" cy="8823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82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21854" y="606734"/>
            <a:ext cx="2195787" cy="3637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38100" dir="5400000" sx="92000" sy="9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E94B2B"/>
                </a:solidFill>
              </a:rPr>
              <a:t>렌터카 이용</a:t>
            </a:r>
            <a:r>
              <a:rPr lang="en-US" altLang="ko-KR" sz="1400" dirty="0">
                <a:solidFill>
                  <a:srgbClr val="E94B2B"/>
                </a:solidFill>
              </a:rPr>
              <a:t> </a:t>
            </a:r>
            <a:r>
              <a:rPr lang="ko-KR" altLang="en-US" sz="1400" dirty="0" smtClean="0">
                <a:solidFill>
                  <a:srgbClr val="E94B2B"/>
                </a:solidFill>
              </a:rPr>
              <a:t>내역</a:t>
            </a:r>
            <a:endParaRPr lang="en-US" altLang="ko-KR" sz="1400" dirty="0">
              <a:solidFill>
                <a:srgbClr val="E94B2B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397888"/>
              </p:ext>
            </p:extLst>
          </p:nvPr>
        </p:nvGraphicFramePr>
        <p:xfrm>
          <a:off x="1021851" y="1201380"/>
          <a:ext cx="10107468" cy="483656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95133"/>
                <a:gridCol w="1995133"/>
                <a:gridCol w="1995133"/>
                <a:gridCol w="2285031"/>
                <a:gridCol w="1837038"/>
              </a:tblGrid>
              <a:tr h="436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File 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err="1" smtClean="0">
                          <a:solidFill>
                            <a:sysClr val="windowText" lastClr="000000"/>
                          </a:solidFill>
                        </a:rPr>
                        <a:t>rentLook.jsp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Actor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</a:rPr>
                        <a:t>고객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Form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0132">
                <a:tc rowSpan="3" gridSpan="4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타이틀 로고</a:t>
                      </a:r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상단 메뉴</a:t>
                      </a:r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해당 메뉴 서브 제목</a:t>
                      </a:r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33708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Explanation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2286682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aseline="0" dirty="0" smtClean="0">
                          <a:solidFill>
                            <a:sysClr val="windowText" lastClr="000000"/>
                          </a:solidFill>
                        </a:rPr>
                        <a:t>text(</a:t>
                      </a:r>
                      <a:r>
                        <a:rPr lang="ko-KR" altLang="en-US" sz="1200" baseline="0" dirty="0" smtClean="0">
                          <a:solidFill>
                            <a:sysClr val="windowText" lastClr="000000"/>
                          </a:solidFill>
                        </a:rPr>
                        <a:t>이용 내역</a:t>
                      </a:r>
                      <a:r>
                        <a:rPr lang="en-US" altLang="ko-KR" sz="1200" baseline="0" dirty="0" smtClean="0">
                          <a:solidFill>
                            <a:sysClr val="windowText" lastClr="000000"/>
                          </a:solidFill>
                        </a:rPr>
                        <a:t>) : </a:t>
                      </a:r>
                      <a:r>
                        <a:rPr lang="ko-KR" altLang="en-US" sz="1200" baseline="0" dirty="0" err="1" smtClean="0">
                          <a:solidFill>
                            <a:sysClr val="windowText" lastClr="000000"/>
                          </a:solidFill>
                        </a:rPr>
                        <a:t>출력창</a:t>
                      </a:r>
                      <a:endParaRPr lang="en-US" altLang="ko-KR" sz="1200" baseline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663700" y="2413000"/>
            <a:ext cx="6972300" cy="339271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1663700" y="1776114"/>
            <a:ext cx="6972300" cy="660232"/>
            <a:chOff x="1663700" y="1900366"/>
            <a:chExt cx="6972300" cy="660232"/>
          </a:xfrm>
        </p:grpSpPr>
        <p:sp>
          <p:nvSpPr>
            <p:cNvPr id="21" name="직사각형 20"/>
            <p:cNvSpPr/>
            <p:nvPr/>
          </p:nvSpPr>
          <p:spPr>
            <a:xfrm>
              <a:off x="1663700" y="1905000"/>
              <a:ext cx="6972300" cy="6477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06813" y="1951335"/>
              <a:ext cx="8258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HY동녘M" panose="02030600000101010101" pitchFamily="18" charset="-127"/>
                  <a:ea typeface="HY동녘M" panose="02030600000101010101" pitchFamily="18" charset="-127"/>
                </a:rPr>
                <a:t>Thor</a:t>
              </a:r>
              <a:endParaRPr lang="ko-KR" altLang="en-US" sz="2400" dirty="0">
                <a:latin typeface="HY동녘M" panose="02030600000101010101" pitchFamily="18" charset="-127"/>
                <a:ea typeface="HY동녘M" panose="02030600000101010101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549921" y="1974334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로그아</a:t>
              </a:r>
              <a:r>
                <a:rPr lang="ko-KR" altLang="en-US" sz="1200" dirty="0"/>
                <a:t>웃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49921" y="2223532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마이 페이지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407646" y="1900366"/>
              <a:ext cx="8771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smtClean="0"/>
                <a:t>상담</a:t>
              </a:r>
              <a:endParaRPr lang="en-US" altLang="ko-KR" b="1" dirty="0" smtClean="0"/>
            </a:p>
            <a:p>
              <a:pPr algn="ctr"/>
              <a:r>
                <a:rPr lang="ko-KR" altLang="en-US" b="1" dirty="0" smtClean="0"/>
                <a:t>게시판</a:t>
              </a:r>
              <a:endParaRPr lang="ko-KR" altLang="en-US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521033" y="1914267"/>
              <a:ext cx="8771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smtClean="0"/>
                <a:t>충전소</a:t>
              </a:r>
              <a:endParaRPr lang="en-US" altLang="ko-KR" b="1" dirty="0" smtClean="0"/>
            </a:p>
            <a:p>
              <a:pPr algn="ctr"/>
              <a:r>
                <a:rPr lang="ko-KR" altLang="en-US" b="1" dirty="0" smtClean="0"/>
                <a:t>지</a:t>
              </a:r>
              <a:r>
                <a:rPr lang="ko-KR" altLang="en-US" b="1" dirty="0"/>
                <a:t>도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29746" y="1906369"/>
              <a:ext cx="747320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</a:rPr>
                <a:t>연장</a:t>
              </a:r>
              <a:r>
                <a:rPr lang="en-US" altLang="ko-KR" b="1" dirty="0" smtClean="0">
                  <a:solidFill>
                    <a:schemeClr val="bg1"/>
                  </a:solidFill>
                </a:rPr>
                <a:t>/</a:t>
              </a:r>
            </a:p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</a:rPr>
                <a:t>취</a:t>
              </a:r>
              <a:r>
                <a:rPr lang="ko-KR" altLang="en-US" b="1" dirty="0">
                  <a:solidFill>
                    <a:schemeClr val="bg1"/>
                  </a:solidFill>
                </a:rPr>
                <a:t>소</a:t>
              </a:r>
              <a:endParaRPr lang="en-US" altLang="ko-KR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554815" y="206666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대여</a:t>
              </a:r>
              <a:endParaRPr lang="ko-KR" altLang="en-US" b="1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345984" y="1839783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92215" y="1896248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55018" y="255413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01534" y="2627591"/>
            <a:ext cx="1602494" cy="30329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139418" y="3305526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예약 취소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46678" y="3772617"/>
            <a:ext cx="1077539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이용 내역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40035" y="2861032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예약 연장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462182" y="2959841"/>
            <a:ext cx="119401" cy="275515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482778" y="3579473"/>
            <a:ext cx="74140" cy="3961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순서도: 병합 39"/>
          <p:cNvSpPr/>
          <p:nvPr/>
        </p:nvSpPr>
        <p:spPr>
          <a:xfrm>
            <a:off x="8466363" y="5621678"/>
            <a:ext cx="115221" cy="82379"/>
          </a:xfrm>
          <a:prstGeom prst="flowChartMerg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순서도: 병합 40"/>
          <p:cNvSpPr/>
          <p:nvPr/>
        </p:nvSpPr>
        <p:spPr>
          <a:xfrm flipV="1">
            <a:off x="8466363" y="2974605"/>
            <a:ext cx="115221" cy="82379"/>
          </a:xfrm>
          <a:prstGeom prst="flowChartMerg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73"/>
          <a:stretch/>
        </p:blipFill>
        <p:spPr bwMode="auto">
          <a:xfrm>
            <a:off x="3582628" y="2919824"/>
            <a:ext cx="4833834" cy="2795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8" name="직선 연결선 47"/>
          <p:cNvCxnSpPr/>
          <p:nvPr/>
        </p:nvCxnSpPr>
        <p:spPr>
          <a:xfrm flipH="1" flipV="1">
            <a:off x="8313490" y="3220830"/>
            <a:ext cx="1057014" cy="7210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04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21854" y="606734"/>
            <a:ext cx="2195787" cy="3637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38100" dir="5400000" sx="92000" sy="9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E94B2B"/>
                </a:solidFill>
              </a:rPr>
              <a:t>게시 글 목록</a:t>
            </a:r>
            <a:endParaRPr lang="en-US" altLang="ko-KR" sz="1400" dirty="0">
              <a:solidFill>
                <a:srgbClr val="E94B2B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236643"/>
              </p:ext>
            </p:extLst>
          </p:nvPr>
        </p:nvGraphicFramePr>
        <p:xfrm>
          <a:off x="1021851" y="1201380"/>
          <a:ext cx="10107468" cy="483656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95133"/>
                <a:gridCol w="1995133"/>
                <a:gridCol w="1995133"/>
                <a:gridCol w="2285031"/>
                <a:gridCol w="1837038"/>
              </a:tblGrid>
              <a:tr h="436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File 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err="1" smtClean="0">
                          <a:solidFill>
                            <a:sysClr val="windowText" lastClr="000000"/>
                          </a:solidFill>
                        </a:rPr>
                        <a:t>postList.jsp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Actor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</a:rPr>
                        <a:t>고객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Form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0132">
                <a:tc rowSpan="3" gridSpan="4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err="1" smtClean="0">
                          <a:solidFill>
                            <a:schemeClr val="bg1"/>
                          </a:solidFill>
                        </a:rPr>
                        <a:t>게시글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 목록</a:t>
                      </a:r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검색 폼</a:t>
                      </a:r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글쓰기 버튼</a:t>
                      </a:r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33708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Explanation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2286682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aseline="0" dirty="0" smtClean="0">
                          <a:solidFill>
                            <a:sysClr val="windowText" lastClr="000000"/>
                          </a:solidFill>
                        </a:rPr>
                        <a:t>-&gt;</a:t>
                      </a:r>
                      <a:r>
                        <a:rPr lang="ko-KR" altLang="en-US" sz="1200" baseline="0" dirty="0" smtClean="0">
                          <a:solidFill>
                            <a:sysClr val="windowText" lastClr="000000"/>
                          </a:solidFill>
                        </a:rPr>
                        <a:t>제목을 누르면 </a:t>
                      </a:r>
                      <a:r>
                        <a:rPr lang="ko-KR" altLang="en-US" sz="1200" baseline="0" dirty="0" err="1" smtClean="0">
                          <a:solidFill>
                            <a:sysClr val="windowText" lastClr="000000"/>
                          </a:solidFill>
                        </a:rPr>
                        <a:t>게시글</a:t>
                      </a:r>
                      <a:r>
                        <a:rPr lang="ko-KR" altLang="en-US" sz="1200" baseline="0" dirty="0" smtClean="0">
                          <a:solidFill>
                            <a:sysClr val="windowText" lastClr="000000"/>
                          </a:solidFill>
                        </a:rPr>
                        <a:t> 조회를 할 수 있음</a:t>
                      </a:r>
                      <a:endParaRPr lang="en-US" altLang="ko-KR" sz="120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baseline="0" dirty="0" smtClean="0">
                          <a:solidFill>
                            <a:sysClr val="windowText" lastClr="000000"/>
                          </a:solidFill>
                        </a:rPr>
                        <a:t>-&gt;</a:t>
                      </a:r>
                      <a:r>
                        <a:rPr lang="ko-KR" altLang="en-US" sz="1200" baseline="0" dirty="0" smtClean="0">
                          <a:solidFill>
                            <a:sysClr val="windowText" lastClr="000000"/>
                          </a:solidFill>
                        </a:rPr>
                        <a:t>검색할 종류</a:t>
                      </a:r>
                      <a:r>
                        <a:rPr lang="en-US" altLang="ko-KR" sz="1200" baseline="0" dirty="0" smtClean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200" baseline="0" dirty="0" smtClean="0">
                          <a:solidFill>
                            <a:sysClr val="windowText" lastClr="000000"/>
                          </a:solidFill>
                        </a:rPr>
                        <a:t>제목</a:t>
                      </a:r>
                      <a:r>
                        <a:rPr lang="en-US" altLang="ko-KR" sz="1200" baseline="0" dirty="0" smtClean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r>
                        <a:rPr lang="ko-KR" altLang="en-US" sz="1200" baseline="0" dirty="0" smtClean="0">
                          <a:solidFill>
                            <a:sysClr val="windowText" lastClr="000000"/>
                          </a:solidFill>
                        </a:rPr>
                        <a:t>작성자 등</a:t>
                      </a:r>
                      <a:r>
                        <a:rPr lang="en-US" altLang="ko-KR" sz="1200" baseline="0" dirty="0" smtClean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r>
                        <a:rPr lang="ko-KR" altLang="en-US" sz="1200" baseline="0" dirty="0" smtClean="0">
                          <a:solidFill>
                            <a:sysClr val="windowText" lastClr="000000"/>
                          </a:solidFill>
                        </a:rPr>
                        <a:t>을 선택한 후 </a:t>
                      </a:r>
                      <a:r>
                        <a:rPr lang="ko-KR" altLang="en-US" sz="1200" baseline="0" dirty="0" err="1" smtClean="0">
                          <a:solidFill>
                            <a:sysClr val="windowText" lastClr="000000"/>
                          </a:solidFill>
                        </a:rPr>
                        <a:t>검색창에</a:t>
                      </a:r>
                      <a:r>
                        <a:rPr lang="ko-KR" altLang="en-US" sz="1200" baseline="0" dirty="0" smtClean="0">
                          <a:solidFill>
                            <a:sysClr val="windowText" lastClr="000000"/>
                          </a:solidFill>
                        </a:rPr>
                        <a:t> 키워드 입력 후 검색</a:t>
                      </a:r>
                      <a:endParaRPr lang="en-US" altLang="ko-KR" sz="120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baseline="0" dirty="0" smtClean="0">
                          <a:solidFill>
                            <a:sysClr val="windowText" lastClr="000000"/>
                          </a:solidFill>
                        </a:rPr>
                        <a:t>-&gt;</a:t>
                      </a:r>
                      <a:r>
                        <a:rPr lang="ko-KR" altLang="en-US" sz="1200" baseline="0" dirty="0" smtClean="0">
                          <a:solidFill>
                            <a:sysClr val="windowText" lastClr="000000"/>
                          </a:solidFill>
                        </a:rPr>
                        <a:t>글쓰기 버튼 누르면 </a:t>
                      </a:r>
                      <a:r>
                        <a:rPr lang="ko-KR" altLang="en-US" sz="1200" baseline="0" dirty="0" err="1" smtClean="0">
                          <a:solidFill>
                            <a:sysClr val="windowText" lastClr="000000"/>
                          </a:solidFill>
                        </a:rPr>
                        <a:t>게시글</a:t>
                      </a:r>
                      <a:r>
                        <a:rPr lang="ko-KR" altLang="en-US" sz="1200" baseline="0" dirty="0" smtClean="0">
                          <a:solidFill>
                            <a:sysClr val="windowText" lastClr="000000"/>
                          </a:solidFill>
                        </a:rPr>
                        <a:t> 작성 페이지 이동</a:t>
                      </a:r>
                      <a:r>
                        <a:rPr lang="en-US" altLang="ko-KR" sz="1200" baseline="0" dirty="0" smtClean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663700" y="2413000"/>
            <a:ext cx="6972300" cy="339271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1663700" y="1776114"/>
            <a:ext cx="6972300" cy="660232"/>
            <a:chOff x="1663700" y="1900366"/>
            <a:chExt cx="6972300" cy="660232"/>
          </a:xfrm>
        </p:grpSpPr>
        <p:sp>
          <p:nvSpPr>
            <p:cNvPr id="21" name="직사각형 20"/>
            <p:cNvSpPr/>
            <p:nvPr/>
          </p:nvSpPr>
          <p:spPr>
            <a:xfrm>
              <a:off x="1663700" y="1905000"/>
              <a:ext cx="6972300" cy="6477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06813" y="1951335"/>
              <a:ext cx="8258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HY동녘M" panose="02030600000101010101" pitchFamily="18" charset="-127"/>
                  <a:ea typeface="HY동녘M" panose="02030600000101010101" pitchFamily="18" charset="-127"/>
                </a:rPr>
                <a:t>Thor</a:t>
              </a:r>
              <a:endParaRPr lang="ko-KR" altLang="en-US" sz="2400" dirty="0">
                <a:latin typeface="HY동녘M" panose="02030600000101010101" pitchFamily="18" charset="-127"/>
                <a:ea typeface="HY동녘M" panose="02030600000101010101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549921" y="1974334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로그아</a:t>
              </a:r>
              <a:r>
                <a:rPr lang="ko-KR" altLang="en-US" sz="1200" dirty="0"/>
                <a:t>웃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49921" y="2223532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마이 페이지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407646" y="1900366"/>
              <a:ext cx="87716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</a:rPr>
                <a:t>상담</a:t>
              </a:r>
              <a:endParaRPr lang="en-US" altLang="ko-KR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</a:rPr>
                <a:t>게시판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521033" y="1914267"/>
              <a:ext cx="8771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smtClean="0"/>
                <a:t>충전소</a:t>
              </a:r>
              <a:endParaRPr lang="en-US" altLang="ko-KR" b="1" dirty="0" smtClean="0"/>
            </a:p>
            <a:p>
              <a:pPr algn="ctr"/>
              <a:r>
                <a:rPr lang="ko-KR" altLang="en-US" b="1" dirty="0" smtClean="0"/>
                <a:t>지</a:t>
              </a:r>
              <a:r>
                <a:rPr lang="ko-KR" altLang="en-US" b="1" dirty="0"/>
                <a:t>도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29746" y="1914267"/>
              <a:ext cx="7473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smtClean="0"/>
                <a:t>연장</a:t>
              </a:r>
              <a:r>
                <a:rPr lang="en-US" altLang="ko-KR" b="1" dirty="0" smtClean="0"/>
                <a:t>/</a:t>
              </a:r>
            </a:p>
            <a:p>
              <a:pPr algn="ctr"/>
              <a:r>
                <a:rPr lang="ko-KR" altLang="en-US" b="1" dirty="0" smtClean="0"/>
                <a:t>취</a:t>
              </a:r>
              <a:r>
                <a:rPr lang="ko-KR" altLang="en-US" b="1" dirty="0"/>
                <a:t>소</a:t>
              </a:r>
              <a:endParaRPr lang="en-US" altLang="ko-KR" b="1" dirty="0" smtClean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554815" y="206666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대여</a:t>
              </a:r>
              <a:endParaRPr lang="ko-KR" altLang="en-US" b="1" dirty="0"/>
            </a:p>
          </p:txBody>
        </p:sp>
      </p:grpSp>
      <p:cxnSp>
        <p:nvCxnSpPr>
          <p:cNvPr id="4" name="직선 연결선 3"/>
          <p:cNvCxnSpPr/>
          <p:nvPr/>
        </p:nvCxnSpPr>
        <p:spPr>
          <a:xfrm>
            <a:off x="2040939" y="3004457"/>
            <a:ext cx="635725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119747" y="2569029"/>
            <a:ext cx="158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상담 게시판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2040939" y="3606800"/>
            <a:ext cx="635725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052245" y="3868410"/>
            <a:ext cx="635725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2040938" y="4109357"/>
            <a:ext cx="635725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2052245" y="4351941"/>
            <a:ext cx="635725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2052245" y="4590437"/>
            <a:ext cx="635725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040939" y="3606800"/>
            <a:ext cx="6357257" cy="2616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022517" y="3606800"/>
            <a:ext cx="527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1"/>
                </a:solidFill>
              </a:rPr>
              <a:t>번호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2052245" y="4825215"/>
            <a:ext cx="635725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26974" y="3606800"/>
            <a:ext cx="35587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제목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2463114" y="3606800"/>
            <a:ext cx="0" cy="12184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911904" y="3606800"/>
            <a:ext cx="7891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bg1"/>
                </a:solidFill>
              </a:rPr>
              <a:t>글쓴</a:t>
            </a:r>
            <a:r>
              <a:rPr lang="ko-KR" altLang="en-US" sz="1100">
                <a:solidFill>
                  <a:schemeClr val="bg1"/>
                </a:solidFill>
              </a:rPr>
              <a:t>이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959614" y="3606800"/>
            <a:ext cx="527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bg1"/>
                </a:solidFill>
              </a:rPr>
              <a:t>조</a:t>
            </a:r>
            <a:r>
              <a:rPr lang="ko-KR" altLang="en-US" sz="1100">
                <a:solidFill>
                  <a:schemeClr val="bg1"/>
                </a:solidFill>
              </a:rPr>
              <a:t>회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521033" y="3605427"/>
            <a:ext cx="527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1"/>
                </a:solidFill>
              </a:rPr>
              <a:t>날짜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7959614" y="3605427"/>
            <a:ext cx="0" cy="12184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7521033" y="3605426"/>
            <a:ext cx="0" cy="12184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6866822" y="3605425"/>
            <a:ext cx="0" cy="12184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7521033" y="4963886"/>
            <a:ext cx="870878" cy="291856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글쓰기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554815" y="4986703"/>
            <a:ext cx="1508234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6141900" y="4986703"/>
            <a:ext cx="531491" cy="24622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검색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3814118" y="4986378"/>
            <a:ext cx="644145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smtClean="0">
                <a:solidFill>
                  <a:schemeClr val="bg1"/>
                </a:solidFill>
              </a:rPr>
              <a:t>제목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3" name="이등변 삼각형 52"/>
          <p:cNvSpPr/>
          <p:nvPr/>
        </p:nvSpPr>
        <p:spPr>
          <a:xfrm flipV="1">
            <a:off x="4255608" y="5060518"/>
            <a:ext cx="135159" cy="11284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/>
          <p:cNvCxnSpPr/>
          <p:nvPr/>
        </p:nvCxnSpPr>
        <p:spPr>
          <a:xfrm flipV="1">
            <a:off x="5933110" y="3914775"/>
            <a:ext cx="3375153" cy="996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803406" y="4921893"/>
            <a:ext cx="259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508988" y="3829000"/>
            <a:ext cx="7280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6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61624" y="4925271"/>
            <a:ext cx="259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19746" y="3867037"/>
            <a:ext cx="343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571709" y="3875942"/>
            <a:ext cx="4274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K5 vs </a:t>
            </a:r>
            <a:r>
              <a:rPr lang="ko-KR" altLang="en-US" sz="1200" dirty="0" smtClean="0">
                <a:solidFill>
                  <a:schemeClr val="bg1"/>
                </a:solidFill>
              </a:rPr>
              <a:t>소나타 추천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해주세요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867646" y="3867036"/>
            <a:ext cx="674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bg1"/>
                </a:solidFill>
              </a:rPr>
              <a:t>홍길</a:t>
            </a:r>
            <a:r>
              <a:rPr lang="ko-KR" altLang="en-US" sz="1200" dirty="0">
                <a:solidFill>
                  <a:schemeClr val="bg1"/>
                </a:solidFill>
              </a:rPr>
              <a:t>동</a:t>
            </a:r>
          </a:p>
        </p:txBody>
      </p:sp>
      <p:cxnSp>
        <p:nvCxnSpPr>
          <p:cNvPr id="59" name="직선 연결선 58"/>
          <p:cNvCxnSpPr>
            <a:stCxn id="53" idx="1"/>
          </p:cNvCxnSpPr>
          <p:nvPr/>
        </p:nvCxnSpPr>
        <p:spPr>
          <a:xfrm flipV="1">
            <a:off x="4289398" y="4281544"/>
            <a:ext cx="4983694" cy="8353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49" idx="3"/>
          </p:cNvCxnSpPr>
          <p:nvPr/>
        </p:nvCxnSpPr>
        <p:spPr>
          <a:xfrm flipV="1">
            <a:off x="8391911" y="5059655"/>
            <a:ext cx="881181" cy="501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22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1663700" y="2413000"/>
            <a:ext cx="6972300" cy="339271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021854" y="606734"/>
            <a:ext cx="2195787" cy="3637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38100" dir="5400000" sx="92000" sy="9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E94B2B"/>
                </a:solidFill>
              </a:rPr>
              <a:t>게시 글 조회</a:t>
            </a:r>
            <a:endParaRPr lang="en-US" altLang="ko-KR" sz="1400" dirty="0">
              <a:solidFill>
                <a:srgbClr val="E94B2B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525292"/>
              </p:ext>
            </p:extLst>
          </p:nvPr>
        </p:nvGraphicFramePr>
        <p:xfrm>
          <a:off x="1021851" y="1201380"/>
          <a:ext cx="10107468" cy="483656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95133"/>
                <a:gridCol w="1995133"/>
                <a:gridCol w="1995133"/>
                <a:gridCol w="2285031"/>
                <a:gridCol w="1837038"/>
              </a:tblGrid>
              <a:tr h="436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File 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err="1" smtClean="0">
                          <a:solidFill>
                            <a:sysClr val="windowText" lastClr="000000"/>
                          </a:solidFill>
                        </a:rPr>
                        <a:t>viewPost.jsp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Actor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</a:rPr>
                        <a:t>고객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Form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0132">
                <a:tc rowSpan="3" gridSpan="4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게시 글</a:t>
                      </a:r>
                      <a:endParaRPr lang="en-US" altLang="ko-KR" sz="1200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</a:rPr>
                        <a:t>답 글 목록</a:t>
                      </a:r>
                      <a:endParaRPr lang="en-US" altLang="ko-KR" sz="1200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</a:rPr>
                        <a:t>수정 버튼</a:t>
                      </a:r>
                      <a:endParaRPr lang="en-US" altLang="ko-KR" sz="1200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</a:rPr>
                        <a:t>삭제 버튼</a:t>
                      </a:r>
                      <a:endParaRPr lang="en-US" altLang="ko-KR" sz="1200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</a:rPr>
                        <a:t>목록 버튼</a:t>
                      </a:r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33708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Explanation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2286682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aseline="0" dirty="0" smtClean="0">
                          <a:solidFill>
                            <a:sysClr val="windowText" lastClr="000000"/>
                          </a:solidFill>
                        </a:rPr>
                        <a:t>-&gt;</a:t>
                      </a:r>
                      <a:r>
                        <a:rPr lang="ko-KR" altLang="en-US" sz="1200" baseline="0" dirty="0" smtClean="0">
                          <a:solidFill>
                            <a:sysClr val="windowText" lastClr="000000"/>
                          </a:solidFill>
                        </a:rPr>
                        <a:t>회원이 상담 글을 올리면 답 글은 관리자만 작성 할 수 있음</a:t>
                      </a:r>
                      <a:endParaRPr lang="en-US" altLang="ko-KR" sz="120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baseline="0" dirty="0" smtClean="0">
                          <a:solidFill>
                            <a:sysClr val="windowText" lastClr="000000"/>
                          </a:solidFill>
                        </a:rPr>
                        <a:t>-&gt;</a:t>
                      </a:r>
                      <a:r>
                        <a:rPr lang="ko-KR" altLang="en-US" sz="1200" baseline="0" dirty="0" smtClean="0">
                          <a:solidFill>
                            <a:sysClr val="windowText" lastClr="000000"/>
                          </a:solidFill>
                        </a:rPr>
                        <a:t>수정 버튼을 누르면 회원이 작성한 글을 수정 가능하다</a:t>
                      </a:r>
                      <a:r>
                        <a:rPr lang="en-US" altLang="ko-KR" sz="1200" baseline="0" dirty="0" smtClean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aseline="0" dirty="0" smtClean="0">
                          <a:solidFill>
                            <a:sysClr val="windowText" lastClr="000000"/>
                          </a:solidFill>
                        </a:rPr>
                        <a:t>-&gt;</a:t>
                      </a:r>
                      <a:r>
                        <a:rPr lang="ko-KR" altLang="en-US" sz="1200" baseline="0" dirty="0" smtClean="0">
                          <a:solidFill>
                            <a:sysClr val="windowText" lastClr="000000"/>
                          </a:solidFill>
                        </a:rPr>
                        <a:t>삭제 버튼을 누르면 회원이 작성한 글을 삭제 할 수 있다</a:t>
                      </a:r>
                      <a:r>
                        <a:rPr lang="en-US" altLang="ko-KR" sz="1200" baseline="0" dirty="0" smtClean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aseline="0" dirty="0" smtClean="0">
                          <a:solidFill>
                            <a:sysClr val="windowText" lastClr="000000"/>
                          </a:solidFill>
                        </a:rPr>
                        <a:t>-&gt;</a:t>
                      </a:r>
                      <a:r>
                        <a:rPr lang="ko-KR" altLang="en-US" sz="1200" baseline="0" dirty="0" smtClean="0">
                          <a:solidFill>
                            <a:sysClr val="windowText" lastClr="000000"/>
                          </a:solidFill>
                        </a:rPr>
                        <a:t>목록 버튼을 누르면 목록 화면으로 이동한다</a:t>
                      </a:r>
                      <a:r>
                        <a:rPr lang="en-US" altLang="ko-KR" sz="1200" baseline="0" dirty="0" smtClean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pSp>
        <p:nvGrpSpPr>
          <p:cNvPr id="20" name="그룹 19"/>
          <p:cNvGrpSpPr/>
          <p:nvPr/>
        </p:nvGrpSpPr>
        <p:grpSpPr>
          <a:xfrm>
            <a:off x="1663700" y="1776114"/>
            <a:ext cx="6972300" cy="660232"/>
            <a:chOff x="1663700" y="1900366"/>
            <a:chExt cx="6972300" cy="660232"/>
          </a:xfrm>
        </p:grpSpPr>
        <p:sp>
          <p:nvSpPr>
            <p:cNvPr id="21" name="직사각형 20"/>
            <p:cNvSpPr/>
            <p:nvPr/>
          </p:nvSpPr>
          <p:spPr>
            <a:xfrm>
              <a:off x="1663700" y="1905000"/>
              <a:ext cx="6972300" cy="6477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06813" y="1951335"/>
              <a:ext cx="8258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HY동녘M" panose="02030600000101010101" pitchFamily="18" charset="-127"/>
                  <a:ea typeface="HY동녘M" panose="02030600000101010101" pitchFamily="18" charset="-127"/>
                </a:rPr>
                <a:t>Thor</a:t>
              </a:r>
              <a:endParaRPr lang="ko-KR" altLang="en-US" sz="2400" dirty="0">
                <a:latin typeface="HY동녘M" panose="02030600000101010101" pitchFamily="18" charset="-127"/>
                <a:ea typeface="HY동녘M" panose="02030600000101010101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549921" y="1974334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로그아</a:t>
              </a:r>
              <a:r>
                <a:rPr lang="ko-KR" altLang="en-US" sz="1200" dirty="0"/>
                <a:t>웃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49921" y="2223532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마이 페이지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407646" y="1900366"/>
              <a:ext cx="87716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</a:rPr>
                <a:t>상담</a:t>
              </a:r>
              <a:endParaRPr lang="en-US" altLang="ko-KR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</a:rPr>
                <a:t>게시판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521033" y="1914267"/>
              <a:ext cx="8771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smtClean="0"/>
                <a:t>충전소</a:t>
              </a:r>
              <a:endParaRPr lang="en-US" altLang="ko-KR" b="1" dirty="0" smtClean="0"/>
            </a:p>
            <a:p>
              <a:pPr algn="ctr"/>
              <a:r>
                <a:rPr lang="ko-KR" altLang="en-US" b="1" dirty="0" smtClean="0"/>
                <a:t>지</a:t>
              </a:r>
              <a:r>
                <a:rPr lang="ko-KR" altLang="en-US" b="1" dirty="0"/>
                <a:t>도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29746" y="1914267"/>
              <a:ext cx="7473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smtClean="0"/>
                <a:t>연장</a:t>
              </a:r>
              <a:r>
                <a:rPr lang="en-US" altLang="ko-KR" b="1" dirty="0" smtClean="0"/>
                <a:t>/</a:t>
              </a:r>
            </a:p>
            <a:p>
              <a:pPr algn="ctr"/>
              <a:r>
                <a:rPr lang="ko-KR" altLang="en-US" b="1" dirty="0" smtClean="0"/>
                <a:t>취</a:t>
              </a:r>
              <a:r>
                <a:rPr lang="ko-KR" altLang="en-US" b="1" dirty="0"/>
                <a:t>소</a:t>
              </a:r>
              <a:endParaRPr lang="en-US" altLang="ko-KR" b="1" dirty="0" smtClean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554815" y="206666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대여</a:t>
              </a:r>
              <a:endParaRPr lang="ko-KR" altLang="en-US" b="1" dirty="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6148237" y="5232396"/>
            <a:ext cx="259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0" name="직선 연결선 59"/>
          <p:cNvCxnSpPr>
            <a:stCxn id="62" idx="0"/>
          </p:cNvCxnSpPr>
          <p:nvPr/>
        </p:nvCxnSpPr>
        <p:spPr>
          <a:xfrm flipV="1">
            <a:off x="6313479" y="4433146"/>
            <a:ext cx="2965898" cy="5921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6043598" y="5025336"/>
            <a:ext cx="539761" cy="23222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수정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583359" y="5009546"/>
            <a:ext cx="539761" cy="23222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삭</a:t>
            </a:r>
            <a:r>
              <a:rPr lang="ko-KR" altLang="en-US" sz="1200" dirty="0">
                <a:solidFill>
                  <a:schemeClr val="bg1"/>
                </a:solidFill>
              </a:rPr>
              <a:t>제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7133550" y="5009546"/>
            <a:ext cx="539761" cy="23222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목</a:t>
            </a:r>
            <a:r>
              <a:rPr lang="ko-KR" altLang="en-US" sz="1200" dirty="0">
                <a:solidFill>
                  <a:schemeClr val="bg1"/>
                </a:solidFill>
              </a:rPr>
              <a:t>록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154651" y="4444667"/>
            <a:ext cx="4463612" cy="47412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2154651" y="4444667"/>
            <a:ext cx="910590" cy="47412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303879" y="4540031"/>
            <a:ext cx="723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답 글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68" name="직선 연결선 67"/>
          <p:cNvCxnSpPr/>
          <p:nvPr/>
        </p:nvCxnSpPr>
        <p:spPr>
          <a:xfrm flipV="1">
            <a:off x="5388864" y="3975616"/>
            <a:ext cx="3944585" cy="7183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690031" y="5215519"/>
            <a:ext cx="259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261624" y="5215519"/>
            <a:ext cx="259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137525" y="4514479"/>
            <a:ext cx="259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429746" y="3504087"/>
            <a:ext cx="259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3" name="직선 연결선 72"/>
          <p:cNvCxnSpPr>
            <a:stCxn id="64" idx="3"/>
          </p:cNvCxnSpPr>
          <p:nvPr/>
        </p:nvCxnSpPr>
        <p:spPr>
          <a:xfrm>
            <a:off x="7673311" y="5125661"/>
            <a:ext cx="1606066" cy="4284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 flipV="1">
            <a:off x="6949440" y="4986050"/>
            <a:ext cx="2329937" cy="776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040939" y="2507473"/>
            <a:ext cx="4792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K5 vs </a:t>
            </a:r>
            <a:r>
              <a:rPr lang="ko-KR" altLang="en-US" sz="1600" dirty="0" smtClean="0">
                <a:solidFill>
                  <a:schemeClr val="bg1"/>
                </a:solidFill>
              </a:rPr>
              <a:t>소나타 추천 해주세요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034654" y="2907583"/>
            <a:ext cx="576177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050045" y="2911273"/>
            <a:ext cx="634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작성자</a:t>
            </a:r>
            <a:r>
              <a:rPr lang="ko-KR" altLang="en-US" sz="1200" dirty="0" smtClean="0">
                <a:solidFill>
                  <a:schemeClr val="bg1"/>
                </a:solidFill>
              </a:rPr>
              <a:t> 홍길동    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작성일</a:t>
            </a:r>
            <a:r>
              <a:rPr lang="ko-KR" altLang="en-US" sz="1200" dirty="0" smtClean="0">
                <a:solidFill>
                  <a:schemeClr val="bg1"/>
                </a:solidFill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</a:rPr>
              <a:t>18-07-13    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2022517" y="3188272"/>
            <a:ext cx="577391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22517" y="3304032"/>
            <a:ext cx="36101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K5</a:t>
            </a:r>
            <a:r>
              <a:rPr lang="ko-KR" altLang="en-US" sz="1200" dirty="0" smtClean="0">
                <a:solidFill>
                  <a:schemeClr val="bg1"/>
                </a:solidFill>
              </a:rPr>
              <a:t>랑 소나타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둘중</a:t>
            </a:r>
            <a:r>
              <a:rPr lang="ko-KR" altLang="en-US" sz="1200" dirty="0" smtClean="0">
                <a:solidFill>
                  <a:schemeClr val="bg1"/>
                </a:solidFill>
              </a:rPr>
              <a:t> 하나 사려는데 연비는 별로 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신경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안쓰고</a:t>
            </a:r>
            <a:r>
              <a:rPr lang="ko-KR" altLang="en-US" sz="1200" dirty="0" smtClean="0">
                <a:solidFill>
                  <a:schemeClr val="bg1"/>
                </a:solidFill>
              </a:rPr>
              <a:t> 소음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덜나고</a:t>
            </a:r>
            <a:r>
              <a:rPr lang="ko-KR" altLang="en-US" sz="1200" dirty="0" smtClean="0">
                <a:solidFill>
                  <a:schemeClr val="bg1"/>
                </a:solidFill>
              </a:rPr>
              <a:t> 승차감 더 좋은 차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 사려고 하는데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추천좀</a:t>
            </a:r>
            <a:r>
              <a:rPr lang="ko-KR" altLang="en-US" sz="1200" dirty="0" smtClean="0">
                <a:solidFill>
                  <a:schemeClr val="bg1"/>
                </a:solidFill>
              </a:rPr>
              <a:t> 해주세요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r>
              <a:rPr lang="en-US" altLang="ko-KR" dirty="0" smtClean="0"/>
              <a:t>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274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0" y="0"/>
            <a:ext cx="11772900" cy="6381750"/>
            <a:chOff x="0" y="0"/>
            <a:chExt cx="11772900" cy="6381750"/>
          </a:xfrm>
        </p:grpSpPr>
        <p:sp>
          <p:nvSpPr>
            <p:cNvPr id="5" name="직각 삼각형 4"/>
            <p:cNvSpPr/>
            <p:nvPr/>
          </p:nvSpPr>
          <p:spPr>
            <a:xfrm flipV="1">
              <a:off x="0" y="0"/>
              <a:ext cx="3644900" cy="3111500"/>
            </a:xfrm>
            <a:prstGeom prst="rtTriangle">
              <a:avLst/>
            </a:prstGeom>
            <a:solidFill>
              <a:srgbClr val="E94B2B"/>
            </a:solidFill>
            <a:ln>
              <a:noFill/>
            </a:ln>
            <a:effectLst>
              <a:outerShdw blurRad="292100" dist="241300" dir="2700000" sx="95000" sy="95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61950" y="342900"/>
              <a:ext cx="11410950" cy="603885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419100" dist="736600" dir="5400000" sx="93000" sy="93000" algn="t" rotWithShape="0">
                <a:prstClr val="black">
                  <a:alpha val="6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377518" y="1604484"/>
            <a:ext cx="7379811" cy="4202859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2377519" y="2465441"/>
            <a:ext cx="7379811" cy="0"/>
          </a:xfrm>
          <a:prstGeom prst="line">
            <a:avLst/>
          </a:prstGeom>
          <a:solidFill>
            <a:schemeClr val="tx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87721" y="1857822"/>
            <a:ext cx="2759408" cy="3266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H</a:t>
            </a:r>
            <a:r>
              <a:rPr lang="en-US" altLang="ko-KR" dirty="0" smtClean="0">
                <a:solidFill>
                  <a:schemeClr val="bg1"/>
                </a:solidFill>
              </a:rPr>
              <a:t>eader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87721" y="3937660"/>
            <a:ext cx="2759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article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21854" y="606734"/>
            <a:ext cx="2195787" cy="3637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38100" dir="5400000" sx="92000" sy="9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E94B2B"/>
                </a:solidFill>
              </a:rPr>
              <a:t>레이아웃</a:t>
            </a:r>
            <a:endParaRPr lang="en-US" altLang="ko-KR" sz="1400" dirty="0">
              <a:solidFill>
                <a:srgbClr val="E94B2B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97027" y="1141927"/>
            <a:ext cx="1829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>
                <a:solidFill>
                  <a:schemeClr val="bg1"/>
                </a:solidFill>
              </a:rPr>
              <a:t>메인 페이지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44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1663700" y="2413000"/>
            <a:ext cx="6972300" cy="339271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021854" y="606734"/>
            <a:ext cx="2195787" cy="3637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38100" dir="5400000" sx="92000" sy="9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E94B2B"/>
                </a:solidFill>
              </a:rPr>
              <a:t>게시 글 작성</a:t>
            </a:r>
            <a:endParaRPr lang="en-US" altLang="ko-KR" sz="1400" dirty="0">
              <a:solidFill>
                <a:srgbClr val="E94B2B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772056"/>
              </p:ext>
            </p:extLst>
          </p:nvPr>
        </p:nvGraphicFramePr>
        <p:xfrm>
          <a:off x="1021851" y="1201380"/>
          <a:ext cx="10107468" cy="483656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95133"/>
                <a:gridCol w="1995133"/>
                <a:gridCol w="1995133"/>
                <a:gridCol w="2285031"/>
                <a:gridCol w="1837038"/>
              </a:tblGrid>
              <a:tr h="436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File 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err="1" smtClean="0">
                          <a:solidFill>
                            <a:sysClr val="windowText" lastClr="000000"/>
                          </a:solidFill>
                        </a:rPr>
                        <a:t>writePost.jsp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Actor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</a:rPr>
                        <a:t>고객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Form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0132">
                <a:tc rowSpan="3" gridSpan="4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제목 입력 폼</a:t>
                      </a:r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내용 입력 폼</a:t>
                      </a:r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비밀번호 입력 폼</a:t>
                      </a:r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확인 버튼</a:t>
                      </a:r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취소 버튼</a:t>
                      </a:r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33708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Explanation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2286682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aseline="0" dirty="0" smtClean="0">
                          <a:solidFill>
                            <a:sysClr val="windowText" lastClr="000000"/>
                          </a:solidFill>
                        </a:rPr>
                        <a:t>-&gt;</a:t>
                      </a:r>
                      <a:r>
                        <a:rPr lang="ko-KR" altLang="en-US" sz="1200" baseline="0" dirty="0" smtClean="0">
                          <a:solidFill>
                            <a:sysClr val="windowText" lastClr="000000"/>
                          </a:solidFill>
                        </a:rPr>
                        <a:t>확인 버튼을 누르면 작성한 폼의 내용이 </a:t>
                      </a:r>
                      <a:endParaRPr lang="en-US" altLang="ko-KR" sz="120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aseline="0" dirty="0" smtClean="0">
                          <a:solidFill>
                            <a:sysClr val="windowText" lastClr="000000"/>
                          </a:solidFill>
                        </a:rPr>
                        <a:t>상담게시판 목록에 </a:t>
                      </a:r>
                      <a:endParaRPr lang="en-US" altLang="ko-KR" sz="120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aseline="0" dirty="0" smtClean="0">
                          <a:solidFill>
                            <a:sysClr val="windowText" lastClr="000000"/>
                          </a:solidFill>
                        </a:rPr>
                        <a:t>올라가며 상담게시판 목록으로 돌아간다</a:t>
                      </a:r>
                      <a:r>
                        <a:rPr lang="en-US" altLang="ko-KR" sz="1200" baseline="0" dirty="0" smtClean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aseline="0" dirty="0" smtClean="0">
                          <a:solidFill>
                            <a:sysClr val="windowText" lastClr="000000"/>
                          </a:solidFill>
                        </a:rPr>
                        <a:t>-&gt;</a:t>
                      </a:r>
                      <a:r>
                        <a:rPr lang="ko-KR" altLang="en-US" sz="1200" baseline="0" dirty="0" smtClean="0">
                          <a:solidFill>
                            <a:sysClr val="windowText" lastClr="000000"/>
                          </a:solidFill>
                        </a:rPr>
                        <a:t>취소 버튼을 누르면 작성한 폼이 사라지며 상담게시판 목록으로 돌아간다</a:t>
                      </a:r>
                      <a:r>
                        <a:rPr lang="en-US" altLang="ko-KR" sz="1200" baseline="0" dirty="0" smtClean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pSp>
        <p:nvGrpSpPr>
          <p:cNvPr id="20" name="그룹 19"/>
          <p:cNvGrpSpPr/>
          <p:nvPr/>
        </p:nvGrpSpPr>
        <p:grpSpPr>
          <a:xfrm>
            <a:off x="1663700" y="1776114"/>
            <a:ext cx="6972300" cy="660232"/>
            <a:chOff x="1663700" y="1900366"/>
            <a:chExt cx="6972300" cy="660232"/>
          </a:xfrm>
        </p:grpSpPr>
        <p:sp>
          <p:nvSpPr>
            <p:cNvPr id="21" name="직사각형 20"/>
            <p:cNvSpPr/>
            <p:nvPr/>
          </p:nvSpPr>
          <p:spPr>
            <a:xfrm>
              <a:off x="1663700" y="1905000"/>
              <a:ext cx="6972300" cy="6477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06813" y="1951335"/>
              <a:ext cx="8258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HY동녘M" panose="02030600000101010101" pitchFamily="18" charset="-127"/>
                  <a:ea typeface="HY동녘M" panose="02030600000101010101" pitchFamily="18" charset="-127"/>
                </a:rPr>
                <a:t>Thor</a:t>
              </a:r>
              <a:endParaRPr lang="ko-KR" altLang="en-US" sz="2400" dirty="0">
                <a:latin typeface="HY동녘M" panose="02030600000101010101" pitchFamily="18" charset="-127"/>
                <a:ea typeface="HY동녘M" panose="02030600000101010101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549921" y="1974334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로그아</a:t>
              </a:r>
              <a:r>
                <a:rPr lang="ko-KR" altLang="en-US" sz="1200" dirty="0"/>
                <a:t>웃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49921" y="2223532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마이 페이지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407646" y="1900366"/>
              <a:ext cx="87716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</a:rPr>
                <a:t>상담</a:t>
              </a:r>
              <a:endParaRPr lang="en-US" altLang="ko-KR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</a:rPr>
                <a:t>게시판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521033" y="1914267"/>
              <a:ext cx="8771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smtClean="0"/>
                <a:t>충전소</a:t>
              </a:r>
              <a:endParaRPr lang="en-US" altLang="ko-KR" b="1" dirty="0" smtClean="0"/>
            </a:p>
            <a:p>
              <a:pPr algn="ctr"/>
              <a:r>
                <a:rPr lang="ko-KR" altLang="en-US" b="1" dirty="0" smtClean="0"/>
                <a:t>지</a:t>
              </a:r>
              <a:r>
                <a:rPr lang="ko-KR" altLang="en-US" b="1" dirty="0"/>
                <a:t>도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29746" y="1914267"/>
              <a:ext cx="7473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smtClean="0"/>
                <a:t>연장</a:t>
              </a:r>
              <a:r>
                <a:rPr lang="en-US" altLang="ko-KR" b="1" dirty="0" smtClean="0"/>
                <a:t>/</a:t>
              </a:r>
            </a:p>
            <a:p>
              <a:pPr algn="ctr"/>
              <a:r>
                <a:rPr lang="ko-KR" altLang="en-US" b="1" dirty="0" smtClean="0"/>
                <a:t>취</a:t>
              </a:r>
              <a:r>
                <a:rPr lang="ko-KR" altLang="en-US" b="1" dirty="0"/>
                <a:t>소</a:t>
              </a:r>
              <a:endParaRPr lang="en-US" altLang="ko-KR" b="1" dirty="0" smtClean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554815" y="206666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대여</a:t>
              </a:r>
              <a:endParaRPr lang="ko-KR" altLang="en-US" b="1" dirty="0"/>
            </a:p>
          </p:txBody>
        </p:sp>
      </p:grpSp>
      <p:cxnSp>
        <p:nvCxnSpPr>
          <p:cNvPr id="4" name="직선 연결선 3"/>
          <p:cNvCxnSpPr/>
          <p:nvPr/>
        </p:nvCxnSpPr>
        <p:spPr>
          <a:xfrm>
            <a:off x="2034654" y="2907583"/>
            <a:ext cx="5613921" cy="369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040939" y="2507473"/>
            <a:ext cx="4792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상담게시판 글쓰기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854772" y="3927672"/>
            <a:ext cx="259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015054" y="5208281"/>
            <a:ext cx="539761" cy="23222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확</a:t>
            </a:r>
            <a:r>
              <a:rPr lang="ko-KR" altLang="en-US" sz="1200" dirty="0">
                <a:solidFill>
                  <a:schemeClr val="bg1"/>
                </a:solidFill>
              </a:rPr>
              <a:t>인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5451428" y="5237803"/>
            <a:ext cx="539761" cy="23222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취</a:t>
            </a:r>
            <a:r>
              <a:rPr lang="ko-KR" altLang="en-US" sz="1200" dirty="0">
                <a:solidFill>
                  <a:schemeClr val="bg1"/>
                </a:solidFill>
              </a:rPr>
              <a:t>소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822602" y="4663298"/>
            <a:ext cx="259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155229" y="5417597"/>
            <a:ext cx="259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854772" y="3102567"/>
            <a:ext cx="259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816352" y="3133344"/>
            <a:ext cx="0" cy="187620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034654" y="3409528"/>
            <a:ext cx="561392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2034654" y="4631847"/>
            <a:ext cx="561392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68766" y="3133344"/>
            <a:ext cx="671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제목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19746" y="3917556"/>
            <a:ext cx="732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내용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951154" y="4663298"/>
            <a:ext cx="938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비밀번호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591603" y="5440510"/>
            <a:ext cx="259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0" name="직선 연결선 49"/>
          <p:cNvCxnSpPr>
            <a:stCxn id="62" idx="0"/>
          </p:cNvCxnSpPr>
          <p:nvPr/>
        </p:nvCxnSpPr>
        <p:spPr>
          <a:xfrm flipV="1">
            <a:off x="4284935" y="3917556"/>
            <a:ext cx="5022890" cy="12907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63" idx="3"/>
          </p:cNvCxnSpPr>
          <p:nvPr/>
        </p:nvCxnSpPr>
        <p:spPr>
          <a:xfrm flipV="1">
            <a:off x="5991189" y="4817186"/>
            <a:ext cx="3316636" cy="5367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66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21854" y="606734"/>
            <a:ext cx="2195787" cy="3637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38100" dir="5400000" sx="92000" sy="9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E94B2B"/>
                </a:solidFill>
              </a:rPr>
              <a:t>충전소 지도 보기</a:t>
            </a:r>
            <a:endParaRPr lang="en-US" altLang="ko-KR" sz="1400" dirty="0">
              <a:solidFill>
                <a:srgbClr val="E94B2B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866603"/>
              </p:ext>
            </p:extLst>
          </p:nvPr>
        </p:nvGraphicFramePr>
        <p:xfrm>
          <a:off x="1021851" y="1201380"/>
          <a:ext cx="10107468" cy="483656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95133"/>
                <a:gridCol w="1995133"/>
                <a:gridCol w="1995133"/>
                <a:gridCol w="2285031"/>
                <a:gridCol w="1837038"/>
              </a:tblGrid>
              <a:tr h="436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File 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err="1" smtClean="0">
                          <a:solidFill>
                            <a:sysClr val="windowText" lastClr="000000"/>
                          </a:solidFill>
                        </a:rPr>
                        <a:t>map.jsp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Actor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</a:rPr>
                        <a:t>고객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Form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0132">
                <a:tc rowSpan="3" gridSpan="4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</a:rPr>
                        <a:t>충전소 지도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33708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Explanation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2286682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aseline="0" dirty="0" smtClean="0">
                          <a:solidFill>
                            <a:sysClr val="windowText" lastClr="000000"/>
                          </a:solidFill>
                        </a:rPr>
                        <a:t>-&gt;</a:t>
                      </a:r>
                      <a:r>
                        <a:rPr lang="ko-KR" altLang="en-US" sz="1200" baseline="0" dirty="0" smtClean="0">
                          <a:solidFill>
                            <a:sysClr val="windowText" lastClr="000000"/>
                          </a:solidFill>
                        </a:rPr>
                        <a:t>지도에 우리나라의 모든 충전소를 표기한다</a:t>
                      </a:r>
                      <a:r>
                        <a:rPr lang="en-US" altLang="ko-KR" sz="1200" baseline="0" dirty="0" smtClean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663700" y="2413000"/>
            <a:ext cx="6972300" cy="339271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1663700" y="1776114"/>
            <a:ext cx="6972300" cy="660232"/>
            <a:chOff x="1663700" y="1900366"/>
            <a:chExt cx="6972300" cy="660232"/>
          </a:xfrm>
        </p:grpSpPr>
        <p:sp>
          <p:nvSpPr>
            <p:cNvPr id="21" name="직사각형 20"/>
            <p:cNvSpPr/>
            <p:nvPr/>
          </p:nvSpPr>
          <p:spPr>
            <a:xfrm>
              <a:off x="1663700" y="1905000"/>
              <a:ext cx="6972300" cy="6477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06813" y="1951335"/>
              <a:ext cx="8258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HY동녘M" panose="02030600000101010101" pitchFamily="18" charset="-127"/>
                  <a:ea typeface="HY동녘M" panose="02030600000101010101" pitchFamily="18" charset="-127"/>
                </a:rPr>
                <a:t>Thor</a:t>
              </a:r>
              <a:endParaRPr lang="ko-KR" altLang="en-US" sz="2400" dirty="0">
                <a:latin typeface="HY동녘M" panose="02030600000101010101" pitchFamily="18" charset="-127"/>
                <a:ea typeface="HY동녘M" panose="02030600000101010101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549921" y="1974334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로그아</a:t>
              </a:r>
              <a:r>
                <a:rPr lang="ko-KR" altLang="en-US" sz="1200" dirty="0"/>
                <a:t>웃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49921" y="2223532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마이 페이지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407646" y="1900366"/>
              <a:ext cx="8771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smtClean="0"/>
                <a:t>상담</a:t>
              </a:r>
              <a:endParaRPr lang="en-US" altLang="ko-KR" b="1" dirty="0" smtClean="0"/>
            </a:p>
            <a:p>
              <a:pPr algn="ctr"/>
              <a:r>
                <a:rPr lang="ko-KR" altLang="en-US" b="1" dirty="0" smtClean="0"/>
                <a:t>게시판</a:t>
              </a:r>
              <a:endParaRPr lang="ko-KR" altLang="en-US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521033" y="1914267"/>
              <a:ext cx="87716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</a:rPr>
                <a:t>충전소</a:t>
              </a:r>
              <a:endParaRPr lang="en-US" altLang="ko-KR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</a:rPr>
                <a:t>지</a:t>
              </a:r>
              <a:r>
                <a:rPr lang="ko-KR" altLang="en-US" b="1" dirty="0">
                  <a:solidFill>
                    <a:schemeClr val="bg1"/>
                  </a:solidFill>
                </a:rPr>
                <a:t>도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29746" y="1914267"/>
              <a:ext cx="7473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smtClean="0"/>
                <a:t>연장</a:t>
              </a:r>
              <a:r>
                <a:rPr lang="en-US" altLang="ko-KR" b="1" dirty="0" smtClean="0"/>
                <a:t>/</a:t>
              </a:r>
            </a:p>
            <a:p>
              <a:pPr algn="ctr"/>
              <a:r>
                <a:rPr lang="ko-KR" altLang="en-US" b="1" dirty="0" smtClean="0"/>
                <a:t>취</a:t>
              </a:r>
              <a:r>
                <a:rPr lang="ko-KR" altLang="en-US" b="1" dirty="0"/>
                <a:t>소</a:t>
              </a:r>
              <a:endParaRPr lang="en-US" altLang="ko-KR" b="1" dirty="0" smtClean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554815" y="206666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대여</a:t>
              </a:r>
              <a:endParaRPr lang="ko-KR" altLang="en-US" b="1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217641" y="3224443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2034654" y="2907583"/>
            <a:ext cx="4914786" cy="369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40939" y="2507473"/>
            <a:ext cx="4792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충전소 지도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USER\Desktop\12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092" y="3133554"/>
            <a:ext cx="2567974" cy="195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이등변 삼각형 3"/>
          <p:cNvSpPr/>
          <p:nvPr/>
        </p:nvSpPr>
        <p:spPr>
          <a:xfrm flipV="1">
            <a:off x="4437017" y="3552825"/>
            <a:ext cx="146685" cy="13328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/>
          <p:cNvSpPr/>
          <p:nvPr/>
        </p:nvSpPr>
        <p:spPr>
          <a:xfrm flipV="1">
            <a:off x="4302916" y="3762408"/>
            <a:ext cx="146685" cy="13328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/>
          <p:cNvSpPr/>
          <p:nvPr/>
        </p:nvSpPr>
        <p:spPr>
          <a:xfrm flipV="1">
            <a:off x="5806465" y="4219541"/>
            <a:ext cx="146685" cy="13328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/>
          <p:cNvSpPr/>
          <p:nvPr/>
        </p:nvSpPr>
        <p:spPr>
          <a:xfrm flipV="1">
            <a:off x="5726656" y="4495766"/>
            <a:ext cx="146685" cy="13328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이등변 삼각형 35"/>
          <p:cNvSpPr/>
          <p:nvPr/>
        </p:nvSpPr>
        <p:spPr>
          <a:xfrm flipV="1">
            <a:off x="4510359" y="4391024"/>
            <a:ext cx="146685" cy="13328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이등변 삼각형 36"/>
          <p:cNvSpPr/>
          <p:nvPr/>
        </p:nvSpPr>
        <p:spPr>
          <a:xfrm flipV="1">
            <a:off x="4657044" y="4009959"/>
            <a:ext cx="146685" cy="13328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이등변 삼각형 39"/>
          <p:cNvSpPr/>
          <p:nvPr/>
        </p:nvSpPr>
        <p:spPr>
          <a:xfrm flipV="1">
            <a:off x="5356403" y="4324382"/>
            <a:ext cx="146685" cy="13328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이등변 삼각형 40"/>
          <p:cNvSpPr/>
          <p:nvPr/>
        </p:nvSpPr>
        <p:spPr>
          <a:xfrm flipV="1">
            <a:off x="5503088" y="4000332"/>
            <a:ext cx="146685" cy="13328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 flipV="1">
            <a:off x="5953150" y="3869533"/>
            <a:ext cx="3327375" cy="4548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97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21854" y="606734"/>
            <a:ext cx="2195787" cy="3637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38100" dir="5400000" sx="92000" sy="9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E94B2B"/>
                </a:solidFill>
              </a:rPr>
              <a:t>충전소 지도 상세보기</a:t>
            </a:r>
            <a:endParaRPr lang="en-US" altLang="ko-KR" sz="1400" dirty="0">
              <a:solidFill>
                <a:srgbClr val="E94B2B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885247"/>
              </p:ext>
            </p:extLst>
          </p:nvPr>
        </p:nvGraphicFramePr>
        <p:xfrm>
          <a:off x="1021851" y="1201380"/>
          <a:ext cx="10107468" cy="483656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95133"/>
                <a:gridCol w="1995133"/>
                <a:gridCol w="1995133"/>
                <a:gridCol w="2285031"/>
                <a:gridCol w="1837038"/>
              </a:tblGrid>
              <a:tr h="436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File 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err="1" smtClean="0">
                          <a:solidFill>
                            <a:sysClr val="windowText" lastClr="000000"/>
                          </a:solidFill>
                        </a:rPr>
                        <a:t>detailMap.jsp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Actor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</a:rPr>
                        <a:t>고객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Form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0132">
                <a:tc rowSpan="3" gridSpan="4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</a:rPr>
                        <a:t>충전소 지도</a:t>
                      </a:r>
                      <a:endParaRPr lang="en-US" altLang="ko-KR" sz="12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</a:rPr>
                        <a:t>충전소 상세보기 폼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33708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Explanation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2286682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aseline="0" dirty="0" smtClean="0">
                          <a:solidFill>
                            <a:sysClr val="windowText" lastClr="000000"/>
                          </a:solidFill>
                        </a:rPr>
                        <a:t>-&gt;</a:t>
                      </a:r>
                      <a:r>
                        <a:rPr lang="ko-KR" altLang="en-US" sz="1200" baseline="0" dirty="0" smtClean="0">
                          <a:solidFill>
                            <a:sysClr val="windowText" lastClr="000000"/>
                          </a:solidFill>
                        </a:rPr>
                        <a:t>표시된 충전소를 클릭하면 충전소에 대한 상세 보기가 나온다</a:t>
                      </a:r>
                      <a:r>
                        <a:rPr lang="en-US" altLang="ko-KR" sz="1200" baseline="0" dirty="0" smtClean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663700" y="2413000"/>
            <a:ext cx="6972300" cy="339271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1663700" y="1768048"/>
            <a:ext cx="6972300" cy="668298"/>
            <a:chOff x="1663700" y="1892300"/>
            <a:chExt cx="6972300" cy="668298"/>
          </a:xfrm>
        </p:grpSpPr>
        <p:sp>
          <p:nvSpPr>
            <p:cNvPr id="21" name="직사각형 20"/>
            <p:cNvSpPr/>
            <p:nvPr/>
          </p:nvSpPr>
          <p:spPr>
            <a:xfrm>
              <a:off x="1663700" y="1892300"/>
              <a:ext cx="6972300" cy="6477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06813" y="1951335"/>
              <a:ext cx="8258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HY동녘M" panose="02030600000101010101" pitchFamily="18" charset="-127"/>
                  <a:ea typeface="HY동녘M" panose="02030600000101010101" pitchFamily="18" charset="-127"/>
                </a:rPr>
                <a:t>Thor</a:t>
              </a:r>
              <a:endParaRPr lang="ko-KR" altLang="en-US" sz="2400" dirty="0">
                <a:latin typeface="HY동녘M" panose="02030600000101010101" pitchFamily="18" charset="-127"/>
                <a:ea typeface="HY동녘M" panose="02030600000101010101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549921" y="1974334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로그아</a:t>
              </a:r>
              <a:r>
                <a:rPr lang="ko-KR" altLang="en-US" sz="1200" dirty="0"/>
                <a:t>웃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49921" y="2223532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마이 페이지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407646" y="1900366"/>
              <a:ext cx="8771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smtClean="0"/>
                <a:t>상담</a:t>
              </a:r>
              <a:endParaRPr lang="en-US" altLang="ko-KR" b="1" dirty="0" smtClean="0"/>
            </a:p>
            <a:p>
              <a:pPr algn="ctr"/>
              <a:r>
                <a:rPr lang="ko-KR" altLang="en-US" b="1" dirty="0" smtClean="0"/>
                <a:t>게시판</a:t>
              </a:r>
              <a:endParaRPr lang="ko-KR" altLang="en-US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521033" y="1914267"/>
              <a:ext cx="87716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</a:rPr>
                <a:t>충전소</a:t>
              </a:r>
              <a:endParaRPr lang="en-US" altLang="ko-KR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</a:rPr>
                <a:t>지</a:t>
              </a:r>
              <a:r>
                <a:rPr lang="ko-KR" altLang="en-US" b="1" dirty="0">
                  <a:solidFill>
                    <a:schemeClr val="bg1"/>
                  </a:solidFill>
                </a:rPr>
                <a:t>도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29746" y="1914267"/>
              <a:ext cx="7473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smtClean="0"/>
                <a:t>연장</a:t>
              </a:r>
              <a:r>
                <a:rPr lang="en-US" altLang="ko-KR" b="1" dirty="0" smtClean="0"/>
                <a:t>/</a:t>
              </a:r>
            </a:p>
            <a:p>
              <a:pPr algn="ctr"/>
              <a:r>
                <a:rPr lang="ko-KR" altLang="en-US" b="1" dirty="0" smtClean="0"/>
                <a:t>취</a:t>
              </a:r>
              <a:r>
                <a:rPr lang="ko-KR" altLang="en-US" b="1" dirty="0"/>
                <a:t>소</a:t>
              </a:r>
              <a:endParaRPr lang="en-US" altLang="ko-KR" b="1" dirty="0" smtClean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554815" y="206666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대여</a:t>
              </a:r>
              <a:endParaRPr lang="ko-KR" altLang="en-US" b="1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217641" y="3224443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2034654" y="2907583"/>
            <a:ext cx="4914786" cy="369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40939" y="2507473"/>
            <a:ext cx="4792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충전소 지도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USER\Desktop\12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092" y="3133554"/>
            <a:ext cx="2567974" cy="195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이등변 삼각형 3"/>
          <p:cNvSpPr/>
          <p:nvPr/>
        </p:nvSpPr>
        <p:spPr>
          <a:xfrm flipV="1">
            <a:off x="4437017" y="3552825"/>
            <a:ext cx="146685" cy="13328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/>
          <p:cNvSpPr/>
          <p:nvPr/>
        </p:nvSpPr>
        <p:spPr>
          <a:xfrm flipV="1">
            <a:off x="4302916" y="3762408"/>
            <a:ext cx="146685" cy="13328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/>
          <p:cNvSpPr/>
          <p:nvPr/>
        </p:nvSpPr>
        <p:spPr>
          <a:xfrm flipV="1">
            <a:off x="5806465" y="4219541"/>
            <a:ext cx="146685" cy="13328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/>
          <p:cNvSpPr/>
          <p:nvPr/>
        </p:nvSpPr>
        <p:spPr>
          <a:xfrm flipV="1">
            <a:off x="5726656" y="4495766"/>
            <a:ext cx="146685" cy="13328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이등변 삼각형 35"/>
          <p:cNvSpPr/>
          <p:nvPr/>
        </p:nvSpPr>
        <p:spPr>
          <a:xfrm flipV="1">
            <a:off x="4510359" y="4391024"/>
            <a:ext cx="146685" cy="13328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이등변 삼각형 36"/>
          <p:cNvSpPr/>
          <p:nvPr/>
        </p:nvSpPr>
        <p:spPr>
          <a:xfrm flipV="1">
            <a:off x="4657044" y="4009959"/>
            <a:ext cx="146685" cy="13328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이등변 삼각형 39"/>
          <p:cNvSpPr/>
          <p:nvPr/>
        </p:nvSpPr>
        <p:spPr>
          <a:xfrm flipV="1">
            <a:off x="5356403" y="4324382"/>
            <a:ext cx="146685" cy="13328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이등변 삼각형 40"/>
          <p:cNvSpPr/>
          <p:nvPr/>
        </p:nvSpPr>
        <p:spPr>
          <a:xfrm flipV="1">
            <a:off x="5503088" y="4000332"/>
            <a:ext cx="146685" cy="13328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 flipV="1">
            <a:off x="7319418" y="3895692"/>
            <a:ext cx="1961107" cy="1809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 설명선 2"/>
          <p:cNvSpPr/>
          <p:nvPr/>
        </p:nvSpPr>
        <p:spPr>
          <a:xfrm>
            <a:off x="5829934" y="3770750"/>
            <a:ext cx="1489484" cy="611699"/>
          </a:xfrm>
          <a:prstGeom prst="wedgeRectCallout">
            <a:avLst>
              <a:gd name="adj1" fmla="val -45996"/>
              <a:gd name="adj2" fmla="val 7554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/>
                </a:solidFill>
              </a:rPr>
              <a:t>이용 시간</a:t>
            </a:r>
            <a:r>
              <a:rPr lang="en-US" altLang="ko-KR" sz="800" dirty="0" smtClean="0">
                <a:solidFill>
                  <a:schemeClr val="bg1"/>
                </a:solidFill>
              </a:rPr>
              <a:t>: 09:00~18:00</a:t>
            </a:r>
          </a:p>
          <a:p>
            <a:r>
              <a:rPr lang="ko-KR" altLang="en-US" sz="800" dirty="0" smtClean="0">
                <a:solidFill>
                  <a:schemeClr val="bg1"/>
                </a:solidFill>
              </a:rPr>
              <a:t>이용 여부</a:t>
            </a:r>
            <a:r>
              <a:rPr lang="en-US" altLang="ko-KR" sz="800" dirty="0" smtClean="0">
                <a:solidFill>
                  <a:schemeClr val="bg1"/>
                </a:solidFill>
              </a:rPr>
              <a:t>: O</a:t>
            </a:r>
          </a:p>
          <a:p>
            <a:r>
              <a:rPr lang="ko-KR" altLang="en-US" sz="800" dirty="0" smtClean="0">
                <a:solidFill>
                  <a:schemeClr val="bg1"/>
                </a:solidFill>
              </a:rPr>
              <a:t>주소</a:t>
            </a:r>
            <a:r>
              <a:rPr lang="en-US" altLang="ko-KR" sz="800" dirty="0" smtClean="0">
                <a:solidFill>
                  <a:schemeClr val="bg1"/>
                </a:solidFill>
              </a:rPr>
              <a:t>:  </a:t>
            </a:r>
            <a:r>
              <a:rPr lang="ko-KR" altLang="en-US" sz="800" dirty="0" smtClean="0">
                <a:solidFill>
                  <a:schemeClr val="bg1"/>
                </a:solidFill>
              </a:rPr>
              <a:t>부산광역시 해운대구 </a:t>
            </a:r>
            <a:endParaRPr lang="en-US" altLang="ko-KR" sz="800" dirty="0" smtClean="0">
              <a:solidFill>
                <a:schemeClr val="bg1"/>
              </a:solidFill>
            </a:endParaRPr>
          </a:p>
          <a:p>
            <a:r>
              <a:rPr lang="ko-KR" altLang="en-US" sz="800" dirty="0" smtClean="0">
                <a:solidFill>
                  <a:schemeClr val="bg1"/>
                </a:solidFill>
              </a:rPr>
              <a:t>        </a:t>
            </a:r>
            <a:r>
              <a:rPr lang="ko-KR" altLang="en-US" sz="800" dirty="0" err="1" smtClean="0">
                <a:solidFill>
                  <a:schemeClr val="bg1"/>
                </a:solidFill>
              </a:rPr>
              <a:t>동백로</a:t>
            </a:r>
            <a:r>
              <a:rPr lang="ko-KR" altLang="en-US" sz="800" dirty="0" smtClean="0">
                <a:solidFill>
                  <a:schemeClr val="bg1"/>
                </a:solidFill>
              </a:rPr>
              <a:t> </a:t>
            </a:r>
            <a:r>
              <a:rPr lang="en-US" altLang="ko-KR" sz="800" dirty="0" smtClean="0">
                <a:solidFill>
                  <a:schemeClr val="bg1"/>
                </a:solidFill>
              </a:rPr>
              <a:t>52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4" name="사각형 설명선 33"/>
          <p:cNvSpPr/>
          <p:nvPr/>
        </p:nvSpPr>
        <p:spPr>
          <a:xfrm>
            <a:off x="4554815" y="2852866"/>
            <a:ext cx="1489484" cy="611699"/>
          </a:xfrm>
          <a:prstGeom prst="wedgeRectCallout">
            <a:avLst>
              <a:gd name="adj1" fmla="val -45996"/>
              <a:gd name="adj2" fmla="val 7554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/>
                </a:solidFill>
              </a:rPr>
              <a:t>이용 시간</a:t>
            </a:r>
            <a:r>
              <a:rPr lang="en-US" altLang="ko-KR" sz="800" dirty="0" smtClean="0">
                <a:solidFill>
                  <a:schemeClr val="bg1"/>
                </a:solidFill>
              </a:rPr>
              <a:t>: 09:00~18:00</a:t>
            </a:r>
          </a:p>
          <a:p>
            <a:r>
              <a:rPr lang="ko-KR" altLang="en-US" sz="800" dirty="0" smtClean="0">
                <a:solidFill>
                  <a:schemeClr val="bg1"/>
                </a:solidFill>
              </a:rPr>
              <a:t>이용 여부</a:t>
            </a:r>
            <a:r>
              <a:rPr lang="en-US" altLang="ko-KR" sz="800" dirty="0" smtClean="0">
                <a:solidFill>
                  <a:schemeClr val="bg1"/>
                </a:solidFill>
              </a:rPr>
              <a:t>: X</a:t>
            </a:r>
          </a:p>
          <a:p>
            <a:r>
              <a:rPr lang="ko-KR" altLang="en-US" sz="800" dirty="0" smtClean="0">
                <a:solidFill>
                  <a:schemeClr val="bg1"/>
                </a:solidFill>
              </a:rPr>
              <a:t>주소</a:t>
            </a:r>
            <a:r>
              <a:rPr lang="en-US" altLang="ko-KR" sz="800" dirty="0" smtClean="0">
                <a:solidFill>
                  <a:schemeClr val="bg1"/>
                </a:solidFill>
              </a:rPr>
              <a:t>:  </a:t>
            </a:r>
            <a:r>
              <a:rPr lang="ko-KR" altLang="en-US" sz="800" dirty="0" smtClean="0">
                <a:solidFill>
                  <a:schemeClr val="bg1"/>
                </a:solidFill>
              </a:rPr>
              <a:t>서울특별시 중구 </a:t>
            </a:r>
            <a:endParaRPr lang="en-US" altLang="ko-KR" sz="800" dirty="0" smtClean="0">
              <a:solidFill>
                <a:schemeClr val="bg1"/>
              </a:solidFill>
            </a:endParaRPr>
          </a:p>
          <a:p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en-US" altLang="ko-KR" sz="800" dirty="0" smtClean="0">
                <a:solidFill>
                  <a:schemeClr val="bg1"/>
                </a:solidFill>
              </a:rPr>
              <a:t>       </a:t>
            </a:r>
            <a:r>
              <a:rPr lang="ko-KR" altLang="en-US" sz="800" dirty="0" smtClean="0">
                <a:solidFill>
                  <a:schemeClr val="bg1"/>
                </a:solidFill>
              </a:rPr>
              <a:t>세종대로 </a:t>
            </a:r>
            <a:r>
              <a:rPr lang="en-US" altLang="ko-KR" sz="800" dirty="0" smtClean="0">
                <a:solidFill>
                  <a:schemeClr val="bg1"/>
                </a:solidFill>
              </a:rPr>
              <a:t>110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6044299" y="3133554"/>
            <a:ext cx="3236226" cy="7621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820072" y="3365612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751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0" y="0"/>
            <a:ext cx="11772900" cy="6381750"/>
            <a:chOff x="0" y="0"/>
            <a:chExt cx="11772900" cy="6381750"/>
          </a:xfrm>
        </p:grpSpPr>
        <p:sp>
          <p:nvSpPr>
            <p:cNvPr id="5" name="직각 삼각형 4"/>
            <p:cNvSpPr/>
            <p:nvPr/>
          </p:nvSpPr>
          <p:spPr>
            <a:xfrm flipV="1">
              <a:off x="0" y="0"/>
              <a:ext cx="3644900" cy="3111500"/>
            </a:xfrm>
            <a:prstGeom prst="rtTriangle">
              <a:avLst/>
            </a:prstGeom>
            <a:solidFill>
              <a:srgbClr val="E94B2B"/>
            </a:solidFill>
            <a:ln>
              <a:noFill/>
            </a:ln>
            <a:effectLst>
              <a:outerShdw blurRad="292100" dist="241300" dir="2700000" sx="95000" sy="95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61950" y="342900"/>
              <a:ext cx="11410950" cy="603885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419100" dist="736600" dir="5400000" sx="93000" sy="93000" algn="t" rotWithShape="0">
                <a:prstClr val="black">
                  <a:alpha val="6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377518" y="1604484"/>
            <a:ext cx="7379811" cy="4202859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2377519" y="2465441"/>
            <a:ext cx="7379811" cy="0"/>
          </a:xfrm>
          <a:prstGeom prst="line">
            <a:avLst/>
          </a:prstGeom>
          <a:solidFill>
            <a:schemeClr val="tx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87721" y="1857822"/>
            <a:ext cx="2759408" cy="3266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H</a:t>
            </a:r>
            <a:r>
              <a:rPr lang="en-US" altLang="ko-KR" dirty="0" smtClean="0">
                <a:solidFill>
                  <a:schemeClr val="bg1"/>
                </a:solidFill>
              </a:rPr>
              <a:t>eader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87721" y="3937660"/>
            <a:ext cx="2759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article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21854" y="606734"/>
            <a:ext cx="2195787" cy="3637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38100" dir="5400000" sx="92000" sy="9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E94B2B"/>
                </a:solidFill>
              </a:rPr>
              <a:t>레이아웃</a:t>
            </a:r>
            <a:endParaRPr lang="en-US" altLang="ko-KR" sz="1400" dirty="0">
              <a:solidFill>
                <a:srgbClr val="E94B2B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43131" y="1141927"/>
            <a:ext cx="1829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>
                <a:solidFill>
                  <a:schemeClr val="bg1"/>
                </a:solidFill>
              </a:rPr>
              <a:t>관리자 페이지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44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0" y="0"/>
            <a:ext cx="11772900" cy="6381750"/>
            <a:chOff x="0" y="0"/>
            <a:chExt cx="11772900" cy="6381750"/>
          </a:xfrm>
        </p:grpSpPr>
        <p:sp>
          <p:nvSpPr>
            <p:cNvPr id="5" name="직각 삼각형 4"/>
            <p:cNvSpPr/>
            <p:nvPr/>
          </p:nvSpPr>
          <p:spPr>
            <a:xfrm flipV="1">
              <a:off x="0" y="0"/>
              <a:ext cx="3644900" cy="3111500"/>
            </a:xfrm>
            <a:prstGeom prst="rtTriangle">
              <a:avLst/>
            </a:prstGeom>
            <a:solidFill>
              <a:srgbClr val="E94B2B"/>
            </a:solidFill>
            <a:ln>
              <a:noFill/>
            </a:ln>
            <a:effectLst>
              <a:outerShdw blurRad="292100" dist="241300" dir="2700000" sx="95000" sy="95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61950" y="342900"/>
              <a:ext cx="11410950" cy="603885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419100" dist="736600" dir="5400000" sx="93000" sy="93000" algn="t" rotWithShape="0">
                <a:prstClr val="black">
                  <a:alpha val="6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1021854" y="606734"/>
            <a:ext cx="2195787" cy="3637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38100" dir="5400000" sx="92000" sy="9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E94B2B"/>
                </a:solidFill>
              </a:rPr>
              <a:t>레이아웃</a:t>
            </a:r>
            <a:endParaRPr lang="en-US" altLang="ko-KR" sz="1400" dirty="0">
              <a:solidFill>
                <a:srgbClr val="E94B2B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84092" y="1185494"/>
            <a:ext cx="2121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고객 페이지</a:t>
            </a:r>
            <a:r>
              <a:rPr lang="en-US" altLang="ko-KR" sz="1600" dirty="0" smtClean="0">
                <a:solidFill>
                  <a:schemeClr val="bg1"/>
                </a:solidFill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</a:rPr>
              <a:t>서브 </a:t>
            </a:r>
            <a:r>
              <a:rPr lang="en-US" altLang="ko-KR" sz="1600" dirty="0" smtClean="0">
                <a:solidFill>
                  <a:schemeClr val="bg1"/>
                </a:solidFill>
              </a:rPr>
              <a:t>O)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473459" y="1629116"/>
            <a:ext cx="7400524" cy="4349061"/>
            <a:chOff x="936501" y="1269554"/>
            <a:chExt cx="8280920" cy="4980746"/>
          </a:xfrm>
          <a:solidFill>
            <a:schemeClr val="tx1"/>
          </a:solidFill>
        </p:grpSpPr>
        <p:sp>
          <p:nvSpPr>
            <p:cNvPr id="19" name="직사각형 18"/>
            <p:cNvSpPr/>
            <p:nvPr/>
          </p:nvSpPr>
          <p:spPr>
            <a:xfrm>
              <a:off x="936501" y="1269554"/>
              <a:ext cx="8280920" cy="498074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936501" y="2289860"/>
              <a:ext cx="8280920" cy="0"/>
            </a:xfrm>
            <a:prstGeom prst="lin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528789" y="1569780"/>
              <a:ext cx="3096344" cy="387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Header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44913" y="3947350"/>
              <a:ext cx="3096344" cy="387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Right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2952725" y="2289860"/>
              <a:ext cx="0" cy="3960440"/>
            </a:xfrm>
            <a:prstGeom prst="lin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958017" y="3947350"/>
              <a:ext cx="2016224" cy="387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Left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638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0" y="0"/>
            <a:ext cx="11772900" cy="6381750"/>
            <a:chOff x="0" y="0"/>
            <a:chExt cx="11772900" cy="6381750"/>
          </a:xfrm>
        </p:grpSpPr>
        <p:sp>
          <p:nvSpPr>
            <p:cNvPr id="5" name="직각 삼각형 4"/>
            <p:cNvSpPr/>
            <p:nvPr/>
          </p:nvSpPr>
          <p:spPr>
            <a:xfrm flipV="1">
              <a:off x="0" y="0"/>
              <a:ext cx="3644900" cy="3111500"/>
            </a:xfrm>
            <a:prstGeom prst="rtTriangle">
              <a:avLst/>
            </a:prstGeom>
            <a:solidFill>
              <a:srgbClr val="E94B2B"/>
            </a:solidFill>
            <a:ln>
              <a:noFill/>
            </a:ln>
            <a:effectLst>
              <a:outerShdw blurRad="292100" dist="241300" dir="2700000" sx="95000" sy="95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61950" y="342900"/>
              <a:ext cx="11410950" cy="603885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419100" dist="736600" dir="5400000" sx="93000" sy="93000" algn="t" rotWithShape="0">
                <a:prstClr val="black">
                  <a:alpha val="6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377518" y="1604484"/>
            <a:ext cx="7379811" cy="4202859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2377519" y="2465441"/>
            <a:ext cx="7379811" cy="0"/>
          </a:xfrm>
          <a:prstGeom prst="line">
            <a:avLst/>
          </a:prstGeom>
          <a:solidFill>
            <a:schemeClr val="tx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87721" y="1857822"/>
            <a:ext cx="2759408" cy="3266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H</a:t>
            </a:r>
            <a:r>
              <a:rPr lang="en-US" altLang="ko-KR" dirty="0" smtClean="0">
                <a:solidFill>
                  <a:schemeClr val="bg1"/>
                </a:solidFill>
              </a:rPr>
              <a:t>eader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87721" y="3937660"/>
            <a:ext cx="2759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article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21854" y="606734"/>
            <a:ext cx="2195787" cy="3637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38100" dir="5400000" sx="92000" sy="9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E94B2B"/>
                </a:solidFill>
              </a:rPr>
              <a:t>레이아웃</a:t>
            </a:r>
            <a:endParaRPr lang="en-US" altLang="ko-KR" sz="1400" dirty="0">
              <a:solidFill>
                <a:srgbClr val="E94B2B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43131" y="1141927"/>
            <a:ext cx="2313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고객 페이지</a:t>
            </a:r>
            <a:r>
              <a:rPr lang="en-US" altLang="ko-KR" sz="1600" dirty="0">
                <a:solidFill>
                  <a:schemeClr val="bg1"/>
                </a:solidFill>
              </a:rPr>
              <a:t>(</a:t>
            </a:r>
            <a:r>
              <a:rPr lang="ko-KR" altLang="en-US" sz="1600" dirty="0">
                <a:solidFill>
                  <a:schemeClr val="bg1"/>
                </a:solidFill>
              </a:rPr>
              <a:t>서브 </a:t>
            </a:r>
            <a:r>
              <a:rPr lang="en-US" altLang="ko-KR" sz="1600" dirty="0">
                <a:solidFill>
                  <a:schemeClr val="bg1"/>
                </a:solidFill>
              </a:rPr>
              <a:t>X)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10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21854" y="606734"/>
            <a:ext cx="2195787" cy="3637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38100" dir="5400000" sx="92000" sy="9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E94B2B"/>
                </a:solidFill>
              </a:rPr>
              <a:t>스토리 보</a:t>
            </a:r>
            <a:r>
              <a:rPr lang="ko-KR" altLang="en-US" sz="1400" dirty="0">
                <a:solidFill>
                  <a:srgbClr val="E94B2B"/>
                </a:solidFill>
              </a:rPr>
              <a:t>드</a:t>
            </a:r>
            <a:endParaRPr lang="en-US" altLang="ko-KR" sz="1400" dirty="0">
              <a:solidFill>
                <a:srgbClr val="E94B2B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3724" y="123778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300" dirty="0" smtClean="0">
                <a:solidFill>
                  <a:schemeClr val="bg1"/>
                </a:solidFill>
              </a:rPr>
              <a:t>로그인</a:t>
            </a:r>
            <a:endParaRPr lang="ko-KR" altLang="en-US" b="1" spc="3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21854" y="1237786"/>
            <a:ext cx="401870" cy="363703"/>
          </a:xfrm>
          <a:prstGeom prst="rect">
            <a:avLst/>
          </a:prstGeom>
          <a:solidFill>
            <a:srgbClr val="E94B2B"/>
          </a:solidFill>
          <a:ln>
            <a:solidFill>
              <a:srgbClr val="E94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3468914" y="1237786"/>
            <a:ext cx="0" cy="45389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74181" y="123778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300" dirty="0" smtClean="0">
                <a:solidFill>
                  <a:schemeClr val="bg1"/>
                </a:solidFill>
              </a:rPr>
              <a:t>관리자</a:t>
            </a:r>
            <a:endParaRPr lang="ko-KR" altLang="en-US" b="1" spc="3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772311" y="1237786"/>
            <a:ext cx="401870" cy="363703"/>
          </a:xfrm>
          <a:prstGeom prst="rect">
            <a:avLst/>
          </a:prstGeom>
          <a:solidFill>
            <a:srgbClr val="E94B2B"/>
          </a:solidFill>
          <a:ln>
            <a:solidFill>
              <a:srgbClr val="E94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7554684" y="1237786"/>
            <a:ext cx="0" cy="45389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18010" y="122652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300" dirty="0" smtClean="0">
                <a:solidFill>
                  <a:schemeClr val="bg1"/>
                </a:solidFill>
              </a:rPr>
              <a:t>고객</a:t>
            </a:r>
            <a:endParaRPr lang="ko-KR" altLang="en-US" b="1" spc="300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916140" y="1226528"/>
            <a:ext cx="401870" cy="363703"/>
          </a:xfrm>
          <a:prstGeom prst="rect">
            <a:avLst/>
          </a:prstGeom>
          <a:solidFill>
            <a:srgbClr val="E94B2B"/>
          </a:solidFill>
          <a:ln>
            <a:solidFill>
              <a:srgbClr val="E94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973246" y="1796956"/>
            <a:ext cx="2204450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렌터카 관리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	- </a:t>
            </a:r>
            <a:r>
              <a:rPr lang="ko-KR" altLang="en-US" sz="1400" dirty="0" smtClean="0">
                <a:solidFill>
                  <a:schemeClr val="bg1"/>
                </a:solidFill>
              </a:rPr>
              <a:t>렌터카 등록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	- </a:t>
            </a:r>
            <a:r>
              <a:rPr lang="ko-KR" altLang="en-US" sz="1400" dirty="0" smtClean="0">
                <a:solidFill>
                  <a:schemeClr val="bg1"/>
                </a:solidFill>
              </a:rPr>
              <a:t>렌터카 삭제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	</a:t>
            </a:r>
            <a:r>
              <a:rPr lang="en-US" altLang="ko-KR" sz="1400" dirty="0" smtClean="0">
                <a:solidFill>
                  <a:schemeClr val="bg1"/>
                </a:solidFill>
              </a:rPr>
              <a:t>- </a:t>
            </a:r>
            <a:r>
              <a:rPr lang="ko-KR" altLang="en-US" sz="1400" dirty="0" smtClean="0">
                <a:solidFill>
                  <a:schemeClr val="bg1"/>
                </a:solidFill>
              </a:rPr>
              <a:t>렌터카 수정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렌터카 대여 요청 페이지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	</a:t>
            </a:r>
            <a:r>
              <a:rPr lang="en-US" altLang="ko-KR" sz="1400" dirty="0" smtClean="0">
                <a:solidFill>
                  <a:schemeClr val="bg1"/>
                </a:solidFill>
              </a:rPr>
              <a:t>- </a:t>
            </a:r>
            <a:r>
              <a:rPr lang="ko-KR" altLang="en-US" sz="1400" dirty="0" smtClean="0">
                <a:solidFill>
                  <a:schemeClr val="bg1"/>
                </a:solidFill>
              </a:rPr>
              <a:t>요청 목록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	</a:t>
            </a:r>
            <a:r>
              <a:rPr lang="en-US" altLang="ko-KR" sz="1400" dirty="0" smtClean="0">
                <a:solidFill>
                  <a:schemeClr val="bg1"/>
                </a:solidFill>
              </a:rPr>
              <a:t>- </a:t>
            </a:r>
            <a:r>
              <a:rPr lang="ko-KR" altLang="en-US" sz="1400" dirty="0" smtClean="0">
                <a:solidFill>
                  <a:schemeClr val="bg1"/>
                </a:solidFill>
              </a:rPr>
              <a:t>승인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	</a:t>
            </a:r>
            <a:r>
              <a:rPr lang="en-US" altLang="ko-KR" sz="1400" dirty="0" smtClean="0">
                <a:solidFill>
                  <a:schemeClr val="bg1"/>
                </a:solidFill>
              </a:rPr>
              <a:t>- </a:t>
            </a:r>
            <a:r>
              <a:rPr lang="ko-KR" altLang="en-US" sz="1400" dirty="0" smtClean="0">
                <a:solidFill>
                  <a:schemeClr val="bg1"/>
                </a:solidFill>
              </a:rPr>
              <a:t>승인 취소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회원 관리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	</a:t>
            </a:r>
            <a:r>
              <a:rPr lang="en-US" altLang="ko-KR" sz="1400" dirty="0" smtClean="0">
                <a:solidFill>
                  <a:schemeClr val="bg1"/>
                </a:solidFill>
              </a:rPr>
              <a:t>- </a:t>
            </a:r>
            <a:r>
              <a:rPr lang="ko-KR" altLang="en-US" sz="1400" dirty="0" smtClean="0">
                <a:solidFill>
                  <a:schemeClr val="bg1"/>
                </a:solidFill>
              </a:rPr>
              <a:t>회원 목록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	</a:t>
            </a:r>
            <a:r>
              <a:rPr lang="en-US" altLang="ko-KR" sz="1400" dirty="0" smtClean="0">
                <a:solidFill>
                  <a:schemeClr val="bg1"/>
                </a:solidFill>
              </a:rPr>
              <a:t>- </a:t>
            </a:r>
            <a:r>
              <a:rPr lang="ko-KR" altLang="en-US" sz="1400" dirty="0" smtClean="0">
                <a:solidFill>
                  <a:schemeClr val="bg1"/>
                </a:solidFill>
              </a:rPr>
              <a:t>정보 보기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	</a:t>
            </a:r>
            <a:r>
              <a:rPr lang="en-US" altLang="ko-KR" sz="1400" dirty="0" smtClean="0">
                <a:solidFill>
                  <a:schemeClr val="bg1"/>
                </a:solidFill>
              </a:rPr>
              <a:t>- </a:t>
            </a:r>
            <a:r>
              <a:rPr lang="ko-KR" altLang="en-US" sz="1400" dirty="0" smtClean="0">
                <a:solidFill>
                  <a:schemeClr val="bg1"/>
                </a:solidFill>
              </a:rPr>
              <a:t>정보 수정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상단 게시판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	</a:t>
            </a:r>
            <a:r>
              <a:rPr lang="en-US" altLang="ko-KR" sz="1400" dirty="0" smtClean="0">
                <a:solidFill>
                  <a:schemeClr val="bg1"/>
                </a:solidFill>
              </a:rPr>
              <a:t>-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게시글</a:t>
            </a:r>
            <a:r>
              <a:rPr lang="ko-KR" altLang="en-US" sz="1400" dirty="0" smtClean="0">
                <a:solidFill>
                  <a:schemeClr val="bg1"/>
                </a:solidFill>
              </a:rPr>
              <a:t> 목록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	</a:t>
            </a:r>
            <a:r>
              <a:rPr lang="en-US" altLang="ko-KR" sz="1400" dirty="0" smtClean="0">
                <a:solidFill>
                  <a:schemeClr val="bg1"/>
                </a:solidFill>
              </a:rPr>
              <a:t>-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게시글</a:t>
            </a:r>
            <a:r>
              <a:rPr lang="ko-KR" altLang="en-US" sz="1400" dirty="0" smtClean="0">
                <a:solidFill>
                  <a:schemeClr val="bg1"/>
                </a:solidFill>
              </a:rPr>
              <a:t> 삭제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	</a:t>
            </a:r>
            <a:r>
              <a:rPr lang="en-US" altLang="ko-KR" sz="1400" dirty="0" smtClean="0">
                <a:solidFill>
                  <a:schemeClr val="bg1"/>
                </a:solidFill>
              </a:rPr>
              <a:t>- </a:t>
            </a:r>
            <a:r>
              <a:rPr lang="ko-KR" altLang="en-US" sz="1400" dirty="0" smtClean="0">
                <a:solidFill>
                  <a:schemeClr val="bg1"/>
                </a:solidFill>
              </a:rPr>
              <a:t>답변 게시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	</a:t>
            </a:r>
            <a:r>
              <a:rPr lang="en-US" altLang="ko-KR" sz="1400" dirty="0" smtClean="0">
                <a:solidFill>
                  <a:schemeClr val="bg1"/>
                </a:solidFill>
              </a:rPr>
              <a:t>- </a:t>
            </a:r>
            <a:r>
              <a:rPr lang="ko-KR" altLang="en-US" sz="1400" dirty="0" smtClean="0">
                <a:solidFill>
                  <a:schemeClr val="bg1"/>
                </a:solidFill>
              </a:rPr>
              <a:t>답변 수정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117075" y="1796956"/>
            <a:ext cx="2626040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메인 페이지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마이 페이지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	</a:t>
            </a:r>
            <a:r>
              <a:rPr lang="en-US" altLang="ko-KR" sz="1400" dirty="0" smtClean="0">
                <a:solidFill>
                  <a:schemeClr val="bg1"/>
                </a:solidFill>
              </a:rPr>
              <a:t>- </a:t>
            </a:r>
            <a:r>
              <a:rPr lang="ko-KR" altLang="en-US" sz="1400" dirty="0" smtClean="0">
                <a:solidFill>
                  <a:schemeClr val="bg1"/>
                </a:solidFill>
              </a:rPr>
              <a:t>개인 정보 조회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	</a:t>
            </a:r>
            <a:r>
              <a:rPr lang="en-US" altLang="ko-KR" sz="1400" dirty="0" smtClean="0">
                <a:solidFill>
                  <a:schemeClr val="bg1"/>
                </a:solidFill>
              </a:rPr>
              <a:t>- </a:t>
            </a:r>
            <a:r>
              <a:rPr lang="ko-KR" altLang="en-US" sz="1400" dirty="0" smtClean="0">
                <a:solidFill>
                  <a:schemeClr val="bg1"/>
                </a:solidFill>
              </a:rPr>
              <a:t>개인 정보 수정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	</a:t>
            </a:r>
            <a:r>
              <a:rPr lang="en-US" altLang="ko-KR" sz="1400" dirty="0" smtClean="0">
                <a:solidFill>
                  <a:schemeClr val="bg1"/>
                </a:solidFill>
              </a:rPr>
              <a:t>- </a:t>
            </a:r>
            <a:r>
              <a:rPr lang="ko-KR" altLang="en-US" sz="1400" dirty="0" smtClean="0">
                <a:solidFill>
                  <a:schemeClr val="bg1"/>
                </a:solidFill>
              </a:rPr>
              <a:t>비밀번호 변경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	</a:t>
            </a:r>
            <a:r>
              <a:rPr lang="en-US" altLang="ko-KR" sz="1400" dirty="0" smtClean="0">
                <a:solidFill>
                  <a:schemeClr val="bg1"/>
                </a:solidFill>
              </a:rPr>
              <a:t>- </a:t>
            </a:r>
            <a:r>
              <a:rPr lang="ko-KR" altLang="en-US" sz="1400" dirty="0" smtClean="0">
                <a:solidFill>
                  <a:schemeClr val="bg1"/>
                </a:solidFill>
              </a:rPr>
              <a:t>포인트 사용내역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렌터카 대여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	</a:t>
            </a:r>
            <a:r>
              <a:rPr lang="en-US" altLang="ko-KR" sz="1400" dirty="0" smtClean="0">
                <a:solidFill>
                  <a:schemeClr val="bg1"/>
                </a:solidFill>
              </a:rPr>
              <a:t>- </a:t>
            </a:r>
            <a:r>
              <a:rPr lang="ko-KR" altLang="en-US" sz="1400" dirty="0" smtClean="0">
                <a:solidFill>
                  <a:schemeClr val="bg1"/>
                </a:solidFill>
              </a:rPr>
              <a:t>렌터카 조회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	- </a:t>
            </a:r>
            <a:r>
              <a:rPr lang="ko-KR" altLang="en-US" sz="1400" dirty="0" smtClean="0">
                <a:solidFill>
                  <a:schemeClr val="bg1"/>
                </a:solidFill>
              </a:rPr>
              <a:t>렌터카 대여 결제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렌터카 연장 </a:t>
            </a:r>
            <a:r>
              <a:rPr lang="en-US" altLang="ko-KR" sz="1400" dirty="0" smtClean="0">
                <a:solidFill>
                  <a:schemeClr val="bg1"/>
                </a:solidFill>
              </a:rPr>
              <a:t>/ </a:t>
            </a:r>
            <a:r>
              <a:rPr lang="ko-KR" altLang="en-US" sz="1400" dirty="0" smtClean="0">
                <a:solidFill>
                  <a:schemeClr val="bg1"/>
                </a:solidFill>
              </a:rPr>
              <a:t>취소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	</a:t>
            </a:r>
            <a:r>
              <a:rPr lang="en-US" altLang="ko-KR" sz="1400" dirty="0" smtClean="0">
                <a:solidFill>
                  <a:schemeClr val="bg1"/>
                </a:solidFill>
              </a:rPr>
              <a:t>- </a:t>
            </a:r>
            <a:r>
              <a:rPr lang="ko-KR" altLang="en-US" sz="1400" dirty="0" smtClean="0">
                <a:solidFill>
                  <a:schemeClr val="bg1"/>
                </a:solidFill>
              </a:rPr>
              <a:t>렌터카 이용내역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	</a:t>
            </a:r>
            <a:r>
              <a:rPr lang="en-US" altLang="ko-KR" sz="1400" dirty="0" smtClean="0">
                <a:solidFill>
                  <a:schemeClr val="bg1"/>
                </a:solidFill>
              </a:rPr>
              <a:t>- </a:t>
            </a:r>
            <a:r>
              <a:rPr lang="ko-KR" altLang="en-US" sz="1400" dirty="0" smtClean="0">
                <a:solidFill>
                  <a:schemeClr val="bg1"/>
                </a:solidFill>
              </a:rPr>
              <a:t>렌터카 기간 연장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	- </a:t>
            </a:r>
            <a:r>
              <a:rPr lang="ko-KR" altLang="en-US" sz="1400" dirty="0" smtClean="0">
                <a:solidFill>
                  <a:schemeClr val="bg1"/>
                </a:solidFill>
              </a:rPr>
              <a:t>렌터카 예약 취소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상담게시판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	</a:t>
            </a:r>
            <a:r>
              <a:rPr lang="en-US" altLang="ko-KR" sz="1400" dirty="0" smtClean="0">
                <a:solidFill>
                  <a:schemeClr val="bg1"/>
                </a:solidFill>
              </a:rPr>
              <a:t>-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게시글</a:t>
            </a:r>
            <a:r>
              <a:rPr lang="ko-KR" altLang="en-US" sz="1400" dirty="0" smtClean="0">
                <a:solidFill>
                  <a:schemeClr val="bg1"/>
                </a:solidFill>
              </a:rPr>
              <a:t> 목록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	</a:t>
            </a:r>
            <a:r>
              <a:rPr lang="en-US" altLang="ko-KR" sz="1400" dirty="0" smtClean="0">
                <a:solidFill>
                  <a:schemeClr val="bg1"/>
                </a:solidFill>
              </a:rPr>
              <a:t>-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게시글</a:t>
            </a:r>
            <a:r>
              <a:rPr lang="ko-KR" altLang="en-US" sz="1400" dirty="0" smtClean="0">
                <a:solidFill>
                  <a:schemeClr val="bg1"/>
                </a:solidFill>
              </a:rPr>
              <a:t> 조회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	</a:t>
            </a:r>
            <a:r>
              <a:rPr lang="en-US" altLang="ko-KR" sz="1400" dirty="0" smtClean="0">
                <a:solidFill>
                  <a:schemeClr val="bg1"/>
                </a:solidFill>
              </a:rPr>
              <a:t>-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게시글</a:t>
            </a:r>
            <a:r>
              <a:rPr lang="ko-KR" altLang="en-US" sz="1400" dirty="0" smtClean="0">
                <a:solidFill>
                  <a:schemeClr val="bg1"/>
                </a:solidFill>
              </a:rPr>
              <a:t> 작성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충전소 지도</a:t>
            </a:r>
            <a:endParaRPr lang="en-US" altLang="ko-KR" sz="1400" dirty="0" smtClean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56983" y="1914559"/>
            <a:ext cx="192552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메인 페이지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로그인 페이지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아이디 찾기 페이지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비밀번호 찾기 페이지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89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0" y="0"/>
            <a:ext cx="11772900" cy="6381750"/>
            <a:chOff x="0" y="0"/>
            <a:chExt cx="11772900" cy="6381750"/>
          </a:xfrm>
        </p:grpSpPr>
        <p:sp>
          <p:nvSpPr>
            <p:cNvPr id="5" name="직각 삼각형 4"/>
            <p:cNvSpPr/>
            <p:nvPr/>
          </p:nvSpPr>
          <p:spPr>
            <a:xfrm flipV="1">
              <a:off x="0" y="0"/>
              <a:ext cx="3644900" cy="3111500"/>
            </a:xfrm>
            <a:prstGeom prst="rtTriangle">
              <a:avLst/>
            </a:prstGeom>
            <a:solidFill>
              <a:srgbClr val="E94B2B"/>
            </a:solidFill>
            <a:ln>
              <a:noFill/>
            </a:ln>
            <a:effectLst>
              <a:outerShdw blurRad="292100" dist="241300" dir="2700000" sx="95000" sy="95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61950" y="342900"/>
              <a:ext cx="11410950" cy="603885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419100" dist="736600" dir="5400000" sx="93000" sy="93000" algn="t" rotWithShape="0">
                <a:prstClr val="black">
                  <a:alpha val="6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5446588" y="2650569"/>
            <a:ext cx="25495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i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Part 1.</a:t>
            </a:r>
          </a:p>
          <a:p>
            <a:pPr>
              <a:lnSpc>
                <a:spcPct val="150000"/>
              </a:lnSpc>
            </a:pPr>
            <a:r>
              <a:rPr lang="en-US" altLang="ko-KR" sz="2800" b="1" i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altLang="ko-KR" sz="2800" b="1" i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 </a:t>
            </a:r>
            <a:r>
              <a:rPr lang="ko-KR" altLang="en-US" sz="2800" i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메인 페이지</a:t>
            </a:r>
            <a:endParaRPr lang="en-US" altLang="ko-KR" sz="2800" i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691"/>
          <a:stretch/>
        </p:blipFill>
        <p:spPr>
          <a:xfrm>
            <a:off x="3899755" y="2649386"/>
            <a:ext cx="1378593" cy="1162280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3929975" y="2606403"/>
            <a:ext cx="1264954" cy="136024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42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2021</TotalTime>
  <Words>2877</Words>
  <Application>Microsoft Office PowerPoint</Application>
  <PresentationFormat>사용자 지정</PresentationFormat>
  <Paragraphs>1403</Paragraphs>
  <Slides>42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USER</cp:lastModifiedBy>
  <cp:revision>283</cp:revision>
  <dcterms:created xsi:type="dcterms:W3CDTF">2018-03-06T08:13:05Z</dcterms:created>
  <dcterms:modified xsi:type="dcterms:W3CDTF">2018-07-13T08:28:04Z</dcterms:modified>
</cp:coreProperties>
</file>