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63" r:id="rId2"/>
    <p:sldId id="578" r:id="rId3"/>
    <p:sldId id="610" r:id="rId4"/>
    <p:sldId id="586" r:id="rId5"/>
    <p:sldId id="580" r:id="rId6"/>
    <p:sldId id="579" r:id="rId7"/>
    <p:sldId id="611" r:id="rId8"/>
    <p:sldId id="612" r:id="rId9"/>
    <p:sldId id="585" r:id="rId10"/>
    <p:sldId id="581" r:id="rId11"/>
    <p:sldId id="615" r:id="rId12"/>
    <p:sldId id="596" r:id="rId13"/>
    <p:sldId id="614" r:id="rId14"/>
    <p:sldId id="590" r:id="rId15"/>
    <p:sldId id="594" r:id="rId16"/>
    <p:sldId id="595" r:id="rId17"/>
    <p:sldId id="617" r:id="rId18"/>
    <p:sldId id="597" r:id="rId19"/>
    <p:sldId id="583" r:id="rId20"/>
    <p:sldId id="598" r:id="rId21"/>
    <p:sldId id="616" r:id="rId22"/>
    <p:sldId id="593" r:id="rId23"/>
    <p:sldId id="592" r:id="rId24"/>
    <p:sldId id="589" r:id="rId25"/>
    <p:sldId id="584" r:id="rId26"/>
    <p:sldId id="587" r:id="rId27"/>
    <p:sldId id="588" r:id="rId28"/>
  </p:sldIdLst>
  <p:sldSz cx="9906000" cy="6858000" type="A4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4">
          <p15:clr>
            <a:srgbClr val="A4A3A4"/>
          </p15:clr>
        </p15:guide>
        <p15:guide id="2" orient="horz" pos="4101">
          <p15:clr>
            <a:srgbClr val="A4A3A4"/>
          </p15:clr>
        </p15:guide>
        <p15:guide id="3" pos="2802">
          <p15:clr>
            <a:srgbClr val="A4A3A4"/>
          </p15:clr>
        </p15:guide>
        <p15:guide id="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FEFF"/>
    <a:srgbClr val="FFFFCC"/>
    <a:srgbClr val="FFE9BD"/>
    <a:srgbClr val="000000"/>
    <a:srgbClr val="FFC000"/>
    <a:srgbClr val="FFFF99"/>
    <a:srgbClr val="73FDD6"/>
    <a:srgbClr val="00FDFF"/>
    <a:srgbClr val="FFD961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3" autoAdjust="0"/>
    <p:restoredTop sz="91973" autoAdjust="0"/>
  </p:normalViewPr>
  <p:slideViewPr>
    <p:cSldViewPr snapToObjects="1">
      <p:cViewPr varScale="1">
        <p:scale>
          <a:sx n="117" d="100"/>
          <a:sy n="117" d="100"/>
        </p:scale>
        <p:origin x="1608" y="184"/>
      </p:cViewPr>
      <p:guideLst>
        <p:guide orient="horz" pos="854"/>
        <p:guide orient="horz" pos="4101"/>
        <p:guide pos="2802"/>
        <p:guide/>
      </p:guideLst>
    </p:cSldViewPr>
  </p:slideViewPr>
  <p:outlineViewPr>
    <p:cViewPr>
      <p:scale>
        <a:sx n="33" d="100"/>
        <a:sy n="33" d="100"/>
      </p:scale>
      <p:origin x="0" y="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95" d="100"/>
          <a:sy n="95" d="100"/>
        </p:scale>
        <p:origin x="1936" y="19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5C7FAE-4864-F34B-B984-83DB769C4D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C01BF-64F2-A540-B194-F0ACF9E784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33FE6-3815-7E4A-9AAA-D5EF546BA88A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A703E-9E79-D143-80CE-1FF45D8CBB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12444-3DB1-F843-AA53-F6E531FF33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CCC87-EC4B-F64A-86DF-8FB48A2C2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85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B4A1DC92-965B-4970-92C3-0B5E6354D2FB}" type="datetimeFigureOut">
              <a:rPr lang="ko-KR" altLang="en-US" smtClean="0"/>
              <a:pPr/>
              <a:t>2019. 10. 8.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8350"/>
            <a:ext cx="5543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DC7D9272-070C-49E1-83C7-EA29C9BBEC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226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D9272-070C-49E1-83C7-EA29C9BBEC9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506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D9272-070C-49E1-83C7-EA29C9BBEC97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854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D9272-070C-49E1-83C7-EA29C9BBEC97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564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D9272-070C-49E1-83C7-EA29C9BBEC9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506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D9272-070C-49E1-83C7-EA29C9BBEC9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250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D9272-070C-49E1-83C7-EA29C9BBEC9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28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D9272-070C-49E1-83C7-EA29C9BBEC9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683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D9272-070C-49E1-83C7-EA29C9BBEC9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738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D9272-070C-49E1-83C7-EA29C9BBEC9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799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D9272-070C-49E1-83C7-EA29C9BBEC97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6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D9272-070C-49E1-83C7-EA29C9BBEC97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70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7596"/>
            <a:ext cx="9906000" cy="4069476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36000">
                <a:schemeClr val="accent5">
                  <a:lumMod val="40000"/>
                  <a:lumOff val="60000"/>
                </a:schemeClr>
              </a:gs>
              <a:gs pos="63000">
                <a:schemeClr val="bg1">
                  <a:lumMod val="50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제목 1"/>
          <p:cNvSpPr>
            <a:spLocks noGrp="1"/>
          </p:cNvSpPr>
          <p:nvPr>
            <p:ph type="ctrTitle"/>
          </p:nvPr>
        </p:nvSpPr>
        <p:spPr>
          <a:xfrm>
            <a:off x="742950" y="1951355"/>
            <a:ext cx="8420100" cy="147002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Rectangle 17"/>
          <p:cNvSpPr>
            <a:spLocks noChangeArrowheads="1"/>
          </p:cNvSpPr>
          <p:nvPr userDrawn="1"/>
        </p:nvSpPr>
        <p:spPr bwMode="auto">
          <a:xfrm>
            <a:off x="0" y="6674176"/>
            <a:ext cx="9648000" cy="190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ko-KR" altLang="ko-KR" sz="1800" b="0">
              <a:latin typeface="굴림" charset="-127"/>
              <a:ea typeface="굴림" charset="-127"/>
            </a:endParaRPr>
          </a:p>
        </p:txBody>
      </p:sp>
      <p:sp>
        <p:nvSpPr>
          <p:cNvPr id="11" name="Oval 81"/>
          <p:cNvSpPr>
            <a:spLocks noChangeAspect="1" noChangeArrowheads="1"/>
          </p:cNvSpPr>
          <p:nvPr userDrawn="1"/>
        </p:nvSpPr>
        <p:spPr bwMode="auto">
          <a:xfrm>
            <a:off x="9536852" y="6669088"/>
            <a:ext cx="179388" cy="1889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lIns="0" tIns="46800" rIns="90000" bIns="4680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val 83"/>
          <p:cNvSpPr>
            <a:spLocks noChangeAspect="1" noChangeArrowheads="1"/>
          </p:cNvSpPr>
          <p:nvPr userDrawn="1"/>
        </p:nvSpPr>
        <p:spPr bwMode="auto">
          <a:xfrm>
            <a:off x="9716240" y="6670675"/>
            <a:ext cx="179387" cy="18891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lIns="0" tIns="46800" rIns="90000" bIns="4680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슬라이드 번호 개체 틀 20"/>
          <p:cNvSpPr>
            <a:spLocks noGrp="1"/>
          </p:cNvSpPr>
          <p:nvPr>
            <p:ph type="sldNum" sz="quarter" idx="4"/>
          </p:nvPr>
        </p:nvSpPr>
        <p:spPr>
          <a:xfrm>
            <a:off x="7152640" y="6667500"/>
            <a:ext cx="2311400" cy="182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C00000"/>
                </a:solidFill>
              </a:defRPr>
            </a:lvl1pPr>
          </a:lstStyle>
          <a:p>
            <a:r>
              <a:rPr lang="en-US" altLang="ko-KR" b="0" dirty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fld id="{6379F915-0E44-4419-97B8-C695725E0695}" type="slidenum">
              <a:rPr lang="ko-KR" altLang="en-US" sz="1000" smtClean="0">
                <a:solidFill>
                  <a:srgbClr val="0070C0"/>
                </a:solidFill>
              </a:rPr>
              <a:pPr/>
              <a:t>‹#›</a:t>
            </a:fld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9064" y="6650226"/>
            <a:ext cx="30637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baseline="0" dirty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All Rights Reserved</a:t>
            </a:r>
            <a:endParaRPr lang="ko-KR" altLang="en-US" sz="900" b="1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57"/>
          <p:cNvSpPr txBox="1">
            <a:spLocks noChangeArrowheads="1"/>
          </p:cNvSpPr>
          <p:nvPr userDrawn="1"/>
        </p:nvSpPr>
        <p:spPr bwMode="auto">
          <a:xfrm>
            <a:off x="7509528" y="705763"/>
            <a:ext cx="2396472" cy="591150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 userDrawn="1"/>
        </p:nvCxnSpPr>
        <p:spPr>
          <a:xfrm flipH="1">
            <a:off x="7498080" y="679323"/>
            <a:ext cx="7620" cy="59643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부제목 2"/>
          <p:cNvSpPr>
            <a:spLocks noGrp="1"/>
          </p:cNvSpPr>
          <p:nvPr>
            <p:ph type="subTitle" idx="1"/>
          </p:nvPr>
        </p:nvSpPr>
        <p:spPr>
          <a:xfrm>
            <a:off x="7505700" y="679040"/>
            <a:ext cx="2400300" cy="5995135"/>
          </a:xfrm>
          <a:prstGeom prst="rect">
            <a:avLst/>
          </a:prstGeom>
        </p:spPr>
        <p:txBody>
          <a:bodyPr lIns="72000" rIns="72000">
            <a:normAutofit/>
          </a:bodyPr>
          <a:lstStyle>
            <a:lvl1pPr marL="0" indent="0" algn="l">
              <a:buNone/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38" name="TextBox 57"/>
          <p:cNvSpPr txBox="1">
            <a:spLocks noChangeArrowheads="1"/>
          </p:cNvSpPr>
          <p:nvPr userDrawn="1"/>
        </p:nvSpPr>
        <p:spPr bwMode="auto">
          <a:xfrm>
            <a:off x="-6639" y="527840"/>
            <a:ext cx="648000" cy="144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0" tIns="0" rIns="0" bIns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visualize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57"/>
          <p:cNvSpPr txBox="1">
            <a:spLocks noChangeArrowheads="1"/>
          </p:cNvSpPr>
          <p:nvPr userDrawn="1"/>
        </p:nvSpPr>
        <p:spPr bwMode="auto">
          <a:xfrm>
            <a:off x="7498080" y="523673"/>
            <a:ext cx="648000" cy="144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0" tIns="0" rIns="0" bIns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description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Group 66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02181142"/>
              </p:ext>
            </p:extLst>
          </p:nvPr>
        </p:nvGraphicFramePr>
        <p:xfrm>
          <a:off x="374" y="88057"/>
          <a:ext cx="6618089" cy="426720"/>
        </p:xfrm>
        <a:graphic>
          <a:graphicData uri="http://schemas.openxmlformats.org/drawingml/2006/table">
            <a:tbl>
              <a:tblPr/>
              <a:tblGrid>
                <a:gridCol w="825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Project</a:t>
                      </a:r>
                    </a:p>
                  </a:txBody>
                  <a:tcPr marL="45720" marR="4572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4572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 / Version</a:t>
                      </a:r>
                    </a:p>
                  </a:txBody>
                  <a:tcPr marL="45720" marR="4572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4572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Directory</a:t>
                      </a:r>
                    </a:p>
                  </a:txBody>
                  <a:tcPr marL="45720" marR="4572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4572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제목 1"/>
          <p:cNvSpPr>
            <a:spLocks noGrp="1"/>
          </p:cNvSpPr>
          <p:nvPr>
            <p:ph type="ctrTitle"/>
          </p:nvPr>
        </p:nvSpPr>
        <p:spPr>
          <a:xfrm>
            <a:off x="838562" y="302347"/>
            <a:ext cx="5789426" cy="214314"/>
          </a:xfrm>
          <a:prstGeom prst="rect">
            <a:avLst/>
          </a:prstGeom>
        </p:spPr>
        <p:txBody>
          <a:bodyPr lIns="108000" tIns="65114" rIns="130229" bIns="65114">
            <a:normAutofit/>
          </a:bodyPr>
          <a:lstStyle>
            <a:lvl1pPr algn="l">
              <a:defRPr sz="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Rectangle 17"/>
          <p:cNvSpPr>
            <a:spLocks noChangeArrowheads="1"/>
          </p:cNvSpPr>
          <p:nvPr userDrawn="1"/>
        </p:nvSpPr>
        <p:spPr bwMode="auto">
          <a:xfrm>
            <a:off x="0" y="6674176"/>
            <a:ext cx="9648000" cy="190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ko-KR" altLang="ko-KR" sz="1800" b="0">
              <a:latin typeface="굴림" charset="-127"/>
              <a:ea typeface="굴림" charset="-127"/>
            </a:endParaRPr>
          </a:p>
        </p:txBody>
      </p:sp>
      <p:sp>
        <p:nvSpPr>
          <p:cNvPr id="17" name="Oval 81"/>
          <p:cNvSpPr>
            <a:spLocks noChangeAspect="1" noChangeArrowheads="1"/>
          </p:cNvSpPr>
          <p:nvPr userDrawn="1"/>
        </p:nvSpPr>
        <p:spPr bwMode="auto">
          <a:xfrm>
            <a:off x="9536852" y="6669088"/>
            <a:ext cx="179388" cy="1889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lIns="0" tIns="46800" rIns="90000" bIns="4680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Oval 83"/>
          <p:cNvSpPr>
            <a:spLocks noChangeAspect="1" noChangeArrowheads="1"/>
          </p:cNvSpPr>
          <p:nvPr userDrawn="1"/>
        </p:nvSpPr>
        <p:spPr bwMode="auto">
          <a:xfrm>
            <a:off x="9716240" y="6670675"/>
            <a:ext cx="179387" cy="18891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lIns="0" tIns="46800" rIns="90000" bIns="4680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89064" y="6650226"/>
            <a:ext cx="30637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baseline="0" dirty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All Rights Reserved</a:t>
            </a:r>
            <a:endParaRPr lang="ko-KR" altLang="en-US" sz="900" b="1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5" name="직사각형 24"/>
          <p:cNvSpPr/>
          <p:nvPr userDrawn="1"/>
        </p:nvSpPr>
        <p:spPr>
          <a:xfrm>
            <a:off x="0" y="677044"/>
            <a:ext cx="9906000" cy="1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2000">
                <a:srgbClr val="51ABCC"/>
              </a:gs>
              <a:gs pos="34000">
                <a:schemeClr val="bg1">
                  <a:lumMod val="38000"/>
                </a:schemeClr>
              </a:gs>
              <a:gs pos="100000">
                <a:srgbClr val="00B0F0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4"/>
          </p:nvPr>
        </p:nvSpPr>
        <p:spPr>
          <a:xfrm>
            <a:off x="7152640" y="6667500"/>
            <a:ext cx="2311400" cy="182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C00000"/>
                </a:solidFill>
              </a:defRPr>
            </a:lvl1pPr>
          </a:lstStyle>
          <a:p>
            <a:r>
              <a:rPr lang="en-US" altLang="ko-KR" b="0" dirty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fld id="{6379F915-0E44-4419-97B8-C695725E0695}" type="slidenum">
              <a:rPr lang="ko-KR" altLang="en-US" sz="1000" smtClean="0">
                <a:solidFill>
                  <a:srgbClr val="0070C0"/>
                </a:solidFill>
              </a:rPr>
              <a:pPr/>
              <a:t>‹#›</a:t>
            </a:fld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36C247-06D5-0846-B1FC-5775E20F45DE}"/>
              </a:ext>
            </a:extLst>
          </p:cNvPr>
          <p:cNvSpPr/>
          <p:nvPr userDrawn="1"/>
        </p:nvSpPr>
        <p:spPr>
          <a:xfrm>
            <a:off x="0" y="-19050"/>
            <a:ext cx="9906000" cy="10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Group 66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0482417"/>
              </p:ext>
            </p:extLst>
          </p:nvPr>
        </p:nvGraphicFramePr>
        <p:xfrm>
          <a:off x="374" y="88057"/>
          <a:ext cx="6618089" cy="426720"/>
        </p:xfrm>
        <a:graphic>
          <a:graphicData uri="http://schemas.openxmlformats.org/drawingml/2006/table">
            <a:tbl>
              <a:tblPr/>
              <a:tblGrid>
                <a:gridCol w="825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57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Project</a:t>
                      </a:r>
                    </a:p>
                  </a:txBody>
                  <a:tcPr marL="45720" marR="4572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4572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 / Version</a:t>
                      </a:r>
                    </a:p>
                  </a:txBody>
                  <a:tcPr marL="45720" marR="4572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4572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Directory</a:t>
                      </a:r>
                    </a:p>
                  </a:txBody>
                  <a:tcPr marL="45720" marR="4572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4572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제목 1"/>
          <p:cNvSpPr>
            <a:spLocks noGrp="1"/>
          </p:cNvSpPr>
          <p:nvPr>
            <p:ph type="ctrTitle"/>
          </p:nvPr>
        </p:nvSpPr>
        <p:spPr>
          <a:xfrm>
            <a:off x="838562" y="302347"/>
            <a:ext cx="5789426" cy="214314"/>
          </a:xfrm>
          <a:prstGeom prst="rect">
            <a:avLst/>
          </a:prstGeom>
        </p:spPr>
        <p:txBody>
          <a:bodyPr lIns="108000" tIns="65114" rIns="130229" bIns="65114">
            <a:normAutofit/>
          </a:bodyPr>
          <a:lstStyle>
            <a:lvl1pPr algn="l">
              <a:defRPr sz="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Rectangle 17"/>
          <p:cNvSpPr>
            <a:spLocks noChangeArrowheads="1"/>
          </p:cNvSpPr>
          <p:nvPr userDrawn="1"/>
        </p:nvSpPr>
        <p:spPr bwMode="auto">
          <a:xfrm>
            <a:off x="0" y="6674176"/>
            <a:ext cx="9648000" cy="190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ko-KR" altLang="ko-KR" sz="1800" b="0">
              <a:latin typeface="굴림" charset="-127"/>
              <a:ea typeface="굴림" charset="-127"/>
            </a:endParaRPr>
          </a:p>
        </p:txBody>
      </p:sp>
      <p:sp>
        <p:nvSpPr>
          <p:cNvPr id="17" name="Oval 81"/>
          <p:cNvSpPr>
            <a:spLocks noChangeAspect="1" noChangeArrowheads="1"/>
          </p:cNvSpPr>
          <p:nvPr userDrawn="1"/>
        </p:nvSpPr>
        <p:spPr bwMode="auto">
          <a:xfrm>
            <a:off x="9536852" y="6669088"/>
            <a:ext cx="179388" cy="1889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lIns="0" tIns="46800" rIns="90000" bIns="4680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Oval 83"/>
          <p:cNvSpPr>
            <a:spLocks noChangeAspect="1" noChangeArrowheads="1"/>
          </p:cNvSpPr>
          <p:nvPr userDrawn="1"/>
        </p:nvSpPr>
        <p:spPr bwMode="auto">
          <a:xfrm>
            <a:off x="9716240" y="6670675"/>
            <a:ext cx="179387" cy="18891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lIns="0" tIns="46800" rIns="90000" bIns="4680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89064" y="6650226"/>
            <a:ext cx="30637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baseline="0" dirty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All Rights Reserved</a:t>
            </a:r>
            <a:endParaRPr lang="ko-KR" altLang="en-US" sz="900" b="1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2" name="직사각형 31"/>
          <p:cNvSpPr/>
          <p:nvPr userDrawn="1"/>
        </p:nvSpPr>
        <p:spPr>
          <a:xfrm>
            <a:off x="0" y="-19050"/>
            <a:ext cx="9906000" cy="10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 userDrawn="1"/>
        </p:nvSpPr>
        <p:spPr>
          <a:xfrm>
            <a:off x="0" y="677044"/>
            <a:ext cx="9906000" cy="1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2000">
                <a:srgbClr val="51ABCC"/>
              </a:gs>
              <a:gs pos="34000">
                <a:schemeClr val="bg1">
                  <a:lumMod val="38000"/>
                </a:schemeClr>
              </a:gs>
              <a:gs pos="100000">
                <a:srgbClr val="00B0F0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슬라이드 번호 개체 틀 20"/>
          <p:cNvSpPr>
            <a:spLocks noGrp="1"/>
          </p:cNvSpPr>
          <p:nvPr>
            <p:ph type="sldNum" sz="quarter" idx="4"/>
          </p:nvPr>
        </p:nvSpPr>
        <p:spPr>
          <a:xfrm>
            <a:off x="7152640" y="6667500"/>
            <a:ext cx="2311400" cy="182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C00000"/>
                </a:solidFill>
              </a:defRPr>
            </a:lvl1pPr>
          </a:lstStyle>
          <a:p>
            <a:r>
              <a:rPr lang="en-US" altLang="ko-KR" b="0" dirty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fld id="{6379F915-0E44-4419-97B8-C695725E0695}" type="slidenum">
              <a:rPr lang="ko-KR" altLang="en-US" sz="1000" smtClean="0">
                <a:solidFill>
                  <a:srgbClr val="0070C0"/>
                </a:solidFill>
              </a:rPr>
              <a:pPr/>
              <a:t>‹#›</a:t>
            </a:fld>
            <a:endParaRPr lang="ko-KR" altLang="en-US" sz="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79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 userDrawn="1"/>
        </p:nvSpPr>
        <p:spPr>
          <a:xfrm>
            <a:off x="-1" y="-1"/>
            <a:ext cx="9895627" cy="8501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71" name="Picture 108" descr="a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941388"/>
            <a:ext cx="9715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" name="Line 100"/>
          <p:cNvSpPr>
            <a:spLocks noChangeShapeType="1"/>
          </p:cNvSpPr>
          <p:nvPr userDrawn="1"/>
        </p:nvSpPr>
        <p:spPr bwMode="auto">
          <a:xfrm>
            <a:off x="1817688" y="850155"/>
            <a:ext cx="0" cy="5868000"/>
          </a:xfrm>
          <a:prstGeom prst="line">
            <a:avLst/>
          </a:prstGeom>
          <a:noFill/>
          <a:ln w="12700">
            <a:solidFill>
              <a:srgbClr val="CBCBCB"/>
            </a:solidFill>
            <a:round/>
            <a:headEnd/>
            <a:tailEnd/>
          </a:ln>
          <a:effectLst/>
        </p:spPr>
        <p:txBody>
          <a:bodyPr lIns="0" tIns="46800" rIns="90000" bIns="4680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3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847436" y="1214422"/>
            <a:ext cx="7391844" cy="5429288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romanUcPeriod"/>
              <a:defRPr sz="1800" b="1" baseline="0">
                <a:latin typeface="+mj-lt"/>
                <a:ea typeface="Batang" panose="02030600000101010101" pitchFamily="18" charset="-127"/>
              </a:defRPr>
            </a:lvl1pPr>
            <a:lvl2pPr marL="857250" indent="-400050">
              <a:buFont typeface="+mj-lt"/>
              <a:buAutoNum type="arabicPeriod"/>
              <a:defRPr sz="1600" b="1">
                <a:latin typeface="+mj-lt"/>
                <a:ea typeface="Batang" panose="02030600000101010101" pitchFamily="18" charset="-127"/>
              </a:defRPr>
            </a:lvl2pPr>
            <a:lvl3pPr marL="1257300" indent="-342900">
              <a:buFont typeface="+mj-lt"/>
              <a:buAutoNum type="arabicParenR"/>
              <a:defRPr sz="1400">
                <a:latin typeface="+mj-lt"/>
                <a:ea typeface="Batang" panose="02030600000101010101" pitchFamily="18" charset="-127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</a:t>
            </a:r>
            <a:endParaRPr lang="en-US" altLang="ko-KR" dirty="0"/>
          </a:p>
          <a:p>
            <a:pPr lvl="2"/>
            <a:r>
              <a:rPr lang="ko-KR" altLang="en-US" dirty="0"/>
              <a:t>세째</a:t>
            </a:r>
            <a:endParaRPr lang="en-US" altLang="ko-KR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10373" y="88950"/>
            <a:ext cx="9895627" cy="603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eaLnBrk="1" hangingPunct="1"/>
            <a:r>
              <a:rPr lang="en-US" altLang="ko-KR" dirty="0"/>
              <a:t>INDEX</a:t>
            </a:r>
          </a:p>
        </p:txBody>
      </p:sp>
      <p:sp>
        <p:nvSpPr>
          <p:cNvPr id="28" name="Rectangle 17"/>
          <p:cNvSpPr>
            <a:spLocks noChangeArrowheads="1"/>
          </p:cNvSpPr>
          <p:nvPr userDrawn="1"/>
        </p:nvSpPr>
        <p:spPr bwMode="auto">
          <a:xfrm>
            <a:off x="0" y="6674176"/>
            <a:ext cx="9648000" cy="190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ko-KR" altLang="ko-KR" sz="1800" b="0">
              <a:latin typeface="굴림" charset="-127"/>
              <a:ea typeface="굴림" charset="-127"/>
            </a:endParaRPr>
          </a:p>
        </p:txBody>
      </p:sp>
      <p:sp>
        <p:nvSpPr>
          <p:cNvPr id="29" name="Oval 81"/>
          <p:cNvSpPr>
            <a:spLocks noChangeAspect="1" noChangeArrowheads="1"/>
          </p:cNvSpPr>
          <p:nvPr userDrawn="1"/>
        </p:nvSpPr>
        <p:spPr bwMode="auto">
          <a:xfrm>
            <a:off x="9536852" y="6669088"/>
            <a:ext cx="179388" cy="1889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lIns="0" tIns="46800" rIns="90000" bIns="4680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Oval 83"/>
          <p:cNvSpPr>
            <a:spLocks noChangeAspect="1" noChangeArrowheads="1"/>
          </p:cNvSpPr>
          <p:nvPr userDrawn="1"/>
        </p:nvSpPr>
        <p:spPr bwMode="auto">
          <a:xfrm>
            <a:off x="9716240" y="6670675"/>
            <a:ext cx="179387" cy="18891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lIns="0" tIns="46800" rIns="90000" bIns="4680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89064" y="6650226"/>
            <a:ext cx="30637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baseline="0" dirty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All Rights Reserved</a:t>
            </a:r>
            <a:endParaRPr lang="ko-KR" altLang="en-US" sz="900" b="1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4" name="슬라이드 번호 개체 틀 20"/>
          <p:cNvSpPr>
            <a:spLocks noGrp="1"/>
          </p:cNvSpPr>
          <p:nvPr>
            <p:ph type="sldNum" sz="quarter" idx="4"/>
          </p:nvPr>
        </p:nvSpPr>
        <p:spPr>
          <a:xfrm>
            <a:off x="7152640" y="6667500"/>
            <a:ext cx="2311400" cy="182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C00000"/>
                </a:solidFill>
              </a:defRPr>
            </a:lvl1pPr>
          </a:lstStyle>
          <a:p>
            <a:r>
              <a:rPr lang="en-US" altLang="ko-KR" b="0" dirty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fld id="{6379F915-0E44-4419-97B8-C695725E0695}" type="slidenum">
              <a:rPr lang="ko-KR" altLang="en-US" sz="1000" smtClean="0">
                <a:solidFill>
                  <a:srgbClr val="0070C0"/>
                </a:solidFill>
              </a:rPr>
              <a:pPr/>
              <a:t>‹#›</a:t>
            </a:fld>
            <a:endParaRPr lang="ko-KR" altLang="en-US" sz="9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D69B4C-540A-A84E-A2BF-FCA088513EED}"/>
              </a:ext>
            </a:extLst>
          </p:cNvPr>
          <p:cNvSpPr/>
          <p:nvPr userDrawn="1"/>
        </p:nvSpPr>
        <p:spPr>
          <a:xfrm>
            <a:off x="10373" y="7596"/>
            <a:ext cx="9885253" cy="8501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0" y="88951"/>
            <a:ext cx="9895626" cy="60374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24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Rectangle 17"/>
          <p:cNvSpPr>
            <a:spLocks noChangeArrowheads="1"/>
          </p:cNvSpPr>
          <p:nvPr userDrawn="1"/>
        </p:nvSpPr>
        <p:spPr bwMode="auto">
          <a:xfrm>
            <a:off x="0" y="6674176"/>
            <a:ext cx="9648000" cy="190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ko-KR" altLang="ko-KR" sz="1800" b="0">
              <a:latin typeface="굴림" charset="-127"/>
              <a:ea typeface="굴림" charset="-127"/>
            </a:endParaRPr>
          </a:p>
        </p:txBody>
      </p:sp>
      <p:sp>
        <p:nvSpPr>
          <p:cNvPr id="21" name="Oval 81"/>
          <p:cNvSpPr>
            <a:spLocks noChangeAspect="1" noChangeArrowheads="1"/>
          </p:cNvSpPr>
          <p:nvPr userDrawn="1"/>
        </p:nvSpPr>
        <p:spPr bwMode="auto">
          <a:xfrm>
            <a:off x="9536852" y="6669088"/>
            <a:ext cx="179388" cy="1889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lIns="0" tIns="46800" rIns="90000" bIns="4680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Oval 83"/>
          <p:cNvSpPr>
            <a:spLocks noChangeAspect="1" noChangeArrowheads="1"/>
          </p:cNvSpPr>
          <p:nvPr userDrawn="1"/>
        </p:nvSpPr>
        <p:spPr bwMode="auto">
          <a:xfrm>
            <a:off x="9716240" y="6670675"/>
            <a:ext cx="179387" cy="18891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lIns="0" tIns="46800" rIns="90000" bIns="4680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9064" y="6650226"/>
            <a:ext cx="30637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baseline="0" dirty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All Rights Reserved</a:t>
            </a:r>
            <a:endParaRPr lang="ko-KR" altLang="en-US" sz="900" b="1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3" name="슬라이드 번호 개체 틀 20"/>
          <p:cNvSpPr>
            <a:spLocks noGrp="1"/>
          </p:cNvSpPr>
          <p:nvPr>
            <p:ph type="sldNum" sz="quarter" idx="4"/>
          </p:nvPr>
        </p:nvSpPr>
        <p:spPr>
          <a:xfrm>
            <a:off x="7152640" y="6667500"/>
            <a:ext cx="2311400" cy="182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C00000"/>
                </a:solidFill>
              </a:defRPr>
            </a:lvl1pPr>
          </a:lstStyle>
          <a:p>
            <a:r>
              <a:rPr lang="en-US" altLang="ko-KR" b="0" dirty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fld id="{6379F915-0E44-4419-97B8-C695725E0695}" type="slidenum">
              <a:rPr lang="ko-KR" altLang="en-US" sz="1000" smtClean="0">
                <a:solidFill>
                  <a:srgbClr val="0070C0"/>
                </a:solidFill>
              </a:rPr>
              <a:pPr/>
              <a:t>‹#›</a:t>
            </a:fld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3B9DD9AA-E576-064A-A06F-B32087A9DCD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7933" y="1621631"/>
            <a:ext cx="9648000" cy="4878024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itchFamily="2" charset="2"/>
              <a:buChar char="§"/>
              <a:defRPr sz="1800" b="1" baseline="0">
                <a:latin typeface="맑은 고딕" pitchFamily="50" charset="-127"/>
                <a:ea typeface="맑은 고딕" pitchFamily="50" charset="-127"/>
              </a:defRPr>
            </a:lvl1pPr>
            <a:lvl2pPr marL="800100" indent="-342900">
              <a:buFont typeface="+mj-lt"/>
              <a:buAutoNum type="arabicPeriod"/>
              <a:defRPr sz="1600" b="1">
                <a:latin typeface="맑은 고딕" pitchFamily="50" charset="-127"/>
                <a:ea typeface="맑은 고딕" pitchFamily="50" charset="-127"/>
              </a:defRPr>
            </a:lvl2pPr>
            <a:lvl3pPr marL="1257300" indent="-342900">
              <a:buFont typeface="+mj-lt"/>
              <a:buAutoNum type="arabicParenR"/>
              <a:defRPr sz="1400"/>
            </a:lvl3pPr>
            <a:lvl4pPr marL="1600200" indent="-228600">
              <a:buFont typeface="Courier New" panose="02070309020205020404" pitchFamily="49" charset="0"/>
              <a:buChar char="o"/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</a:t>
            </a:r>
            <a:endParaRPr lang="en-US" altLang="ko-KR" dirty="0"/>
          </a:p>
          <a:p>
            <a:pPr lvl="2"/>
            <a:r>
              <a:rPr lang="ko-KR" altLang="en-US" dirty="0"/>
              <a:t>세째</a:t>
            </a:r>
            <a:r>
              <a:rPr lang="en-US" altLang="ko-KR" dirty="0"/>
              <a:t>	</a:t>
            </a:r>
          </a:p>
          <a:p>
            <a:pPr lvl="3"/>
            <a:r>
              <a:rPr lang="ko-KR" altLang="en-US" dirty="0"/>
              <a:t>네째</a:t>
            </a:r>
            <a:endParaRPr lang="en-US" altLang="ko-KR" dirty="0"/>
          </a:p>
          <a:p>
            <a:pPr lvl="4"/>
            <a:r>
              <a:rPr lang="ko-KR" altLang="en-US" dirty="0"/>
              <a:t>다섯째</a:t>
            </a:r>
            <a:r>
              <a:rPr lang="en-US" altLang="ko-KR" dirty="0"/>
              <a:t>	</a:t>
            </a:r>
          </a:p>
          <a:p>
            <a:pPr lvl="2"/>
            <a:endParaRPr lang="en-US" altLang="ko-KR" dirty="0"/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51AE7BC4-D582-C546-BFBE-D69F9EE2B83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28464" y="980728"/>
            <a:ext cx="9648000" cy="510329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000" b="1" baseline="0"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buFont typeface="Arial" panose="020B0604020202020204" pitchFamily="34" charset="0"/>
              <a:buChar char="•"/>
              <a:defRPr sz="1600" b="1">
                <a:latin typeface="맑은 고딕" pitchFamily="50" charset="-127"/>
                <a:ea typeface="맑은 고딕" pitchFamily="50" charset="-127"/>
              </a:defRPr>
            </a:lvl2pPr>
            <a:lvl3pPr marL="914400" indent="0">
              <a:lnSpc>
                <a:spcPct val="150000"/>
              </a:lnSpc>
              <a:buFont typeface="Wingdings" pitchFamily="2" charset="2"/>
              <a:buNone/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874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D69B4C-540A-A84E-A2BF-FCA088513EED}"/>
              </a:ext>
            </a:extLst>
          </p:cNvPr>
          <p:cNvSpPr/>
          <p:nvPr userDrawn="1"/>
        </p:nvSpPr>
        <p:spPr>
          <a:xfrm>
            <a:off x="-1" y="-1"/>
            <a:ext cx="9895627" cy="8501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0" y="88951"/>
            <a:ext cx="9895626" cy="60374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24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Rectangle 17"/>
          <p:cNvSpPr>
            <a:spLocks noChangeArrowheads="1"/>
          </p:cNvSpPr>
          <p:nvPr userDrawn="1"/>
        </p:nvSpPr>
        <p:spPr bwMode="auto">
          <a:xfrm>
            <a:off x="0" y="6674176"/>
            <a:ext cx="9648000" cy="190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ko-KR" altLang="ko-KR" sz="1800" b="0">
              <a:latin typeface="굴림" charset="-127"/>
              <a:ea typeface="굴림" charset="-127"/>
            </a:endParaRPr>
          </a:p>
        </p:txBody>
      </p:sp>
      <p:sp>
        <p:nvSpPr>
          <p:cNvPr id="21" name="Oval 81"/>
          <p:cNvSpPr>
            <a:spLocks noChangeAspect="1" noChangeArrowheads="1"/>
          </p:cNvSpPr>
          <p:nvPr userDrawn="1"/>
        </p:nvSpPr>
        <p:spPr bwMode="auto">
          <a:xfrm>
            <a:off x="9536852" y="6669088"/>
            <a:ext cx="179388" cy="1889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lIns="0" tIns="46800" rIns="90000" bIns="4680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Oval 83"/>
          <p:cNvSpPr>
            <a:spLocks noChangeAspect="1" noChangeArrowheads="1"/>
          </p:cNvSpPr>
          <p:nvPr userDrawn="1"/>
        </p:nvSpPr>
        <p:spPr bwMode="auto">
          <a:xfrm>
            <a:off x="9716240" y="6670675"/>
            <a:ext cx="179387" cy="18891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lIns="0" tIns="46800" rIns="90000" bIns="4680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9064" y="6650226"/>
            <a:ext cx="30637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baseline="0" dirty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All Rights Reserved</a:t>
            </a:r>
            <a:endParaRPr lang="ko-KR" altLang="en-US" sz="900" b="1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3" name="슬라이드 번호 개체 틀 20"/>
          <p:cNvSpPr>
            <a:spLocks noGrp="1"/>
          </p:cNvSpPr>
          <p:nvPr>
            <p:ph type="sldNum" sz="quarter" idx="4"/>
          </p:nvPr>
        </p:nvSpPr>
        <p:spPr>
          <a:xfrm>
            <a:off x="7152640" y="6667500"/>
            <a:ext cx="2311400" cy="182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C00000"/>
                </a:solidFill>
              </a:defRPr>
            </a:lvl1pPr>
          </a:lstStyle>
          <a:p>
            <a:r>
              <a:rPr lang="en-US" altLang="ko-KR" b="0" dirty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fld id="{6379F915-0E44-4419-97B8-C695725E0695}" type="slidenum">
              <a:rPr lang="ko-KR" altLang="en-US" sz="1000" smtClean="0">
                <a:solidFill>
                  <a:srgbClr val="0070C0"/>
                </a:solidFill>
              </a:rPr>
              <a:pPr/>
              <a:t>‹#›</a:t>
            </a:fld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3B9DD9AA-E576-064A-A06F-B32087A9DCD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36654" y="1621630"/>
            <a:ext cx="9648000" cy="4871137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itchFamily="2" charset="2"/>
              <a:buChar char="§"/>
              <a:defRPr sz="1800" b="1" baseline="0"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buFont typeface="Arial" panose="020B0604020202020204" pitchFamily="34" charset="0"/>
              <a:buChar char="•"/>
              <a:defRPr sz="1600" b="1"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buFont typeface="Wingdings" pitchFamily="2" charset="2"/>
              <a:buChar char="ü"/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</a:t>
            </a:r>
            <a:endParaRPr lang="en-US" altLang="ko-KR" dirty="0"/>
          </a:p>
          <a:p>
            <a:pPr lvl="2"/>
            <a:r>
              <a:rPr lang="ko-KR" altLang="en-US" dirty="0"/>
              <a:t>세째</a:t>
            </a:r>
            <a:endParaRPr lang="en-US" altLang="ko-KR" dirty="0"/>
          </a:p>
          <a:p>
            <a:pPr lvl="3"/>
            <a:r>
              <a:rPr lang="ko-KR" altLang="en-US" sz="1200" dirty="0"/>
              <a:t>네째</a:t>
            </a:r>
            <a:r>
              <a:rPr lang="en-US" altLang="ko-KR" dirty="0"/>
              <a:t>		</a:t>
            </a:r>
          </a:p>
          <a:p>
            <a:pPr lvl="2"/>
            <a:endParaRPr lang="en-US" altLang="ko-KR" dirty="0"/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51AE7BC4-D582-C546-BFBE-D69F9EE2B83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28464" y="980728"/>
            <a:ext cx="9648000" cy="510329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457200" indent="-457200">
              <a:lnSpc>
                <a:spcPct val="150000"/>
              </a:lnSpc>
              <a:buFont typeface="Wingdings" pitchFamily="2" charset="2"/>
              <a:buChar char="q"/>
              <a:defRPr sz="2000" b="1" baseline="0"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buFont typeface="Arial" panose="020B0604020202020204" pitchFamily="34" charset="0"/>
              <a:buChar char="•"/>
              <a:defRPr sz="1600" b="1">
                <a:latin typeface="맑은 고딕" pitchFamily="50" charset="-127"/>
                <a:ea typeface="맑은 고딕" pitchFamily="50" charset="-127"/>
              </a:defRPr>
            </a:lvl2pPr>
            <a:lvl3pPr marL="914400" indent="0">
              <a:lnSpc>
                <a:spcPct val="150000"/>
              </a:lnSpc>
              <a:buFont typeface="Wingdings" pitchFamily="2" charset="2"/>
              <a:buNone/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654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51A254-E229-584F-917C-B1D2D75F72FD}"/>
              </a:ext>
            </a:extLst>
          </p:cNvPr>
          <p:cNvSpPr/>
          <p:nvPr userDrawn="1"/>
        </p:nvSpPr>
        <p:spPr>
          <a:xfrm>
            <a:off x="-1" y="-1"/>
            <a:ext cx="9895627" cy="8501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0" y="88951"/>
            <a:ext cx="9895626" cy="60374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24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Rectangle 17"/>
          <p:cNvSpPr>
            <a:spLocks noChangeArrowheads="1"/>
          </p:cNvSpPr>
          <p:nvPr userDrawn="1"/>
        </p:nvSpPr>
        <p:spPr bwMode="auto">
          <a:xfrm>
            <a:off x="0" y="6674176"/>
            <a:ext cx="9648000" cy="190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ko-KR" altLang="ko-KR" sz="1800" b="0">
              <a:latin typeface="굴림" charset="-127"/>
              <a:ea typeface="굴림" charset="-127"/>
            </a:endParaRPr>
          </a:p>
        </p:txBody>
      </p:sp>
      <p:sp>
        <p:nvSpPr>
          <p:cNvPr id="21" name="Oval 81"/>
          <p:cNvSpPr>
            <a:spLocks noChangeAspect="1" noChangeArrowheads="1"/>
          </p:cNvSpPr>
          <p:nvPr userDrawn="1"/>
        </p:nvSpPr>
        <p:spPr bwMode="auto">
          <a:xfrm>
            <a:off x="9536852" y="6669088"/>
            <a:ext cx="179388" cy="1889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lIns="0" tIns="46800" rIns="90000" bIns="4680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Oval 83"/>
          <p:cNvSpPr>
            <a:spLocks noChangeAspect="1" noChangeArrowheads="1"/>
          </p:cNvSpPr>
          <p:nvPr userDrawn="1"/>
        </p:nvSpPr>
        <p:spPr bwMode="auto">
          <a:xfrm>
            <a:off x="9716240" y="6670675"/>
            <a:ext cx="179387" cy="18891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lIns="0" tIns="46800" rIns="90000" bIns="4680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9064" y="6650226"/>
            <a:ext cx="30637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baseline="0" dirty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All Rights Reserved</a:t>
            </a:r>
            <a:endParaRPr lang="ko-KR" altLang="en-US" sz="900" b="1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3" name="슬라이드 번호 개체 틀 20"/>
          <p:cNvSpPr>
            <a:spLocks noGrp="1"/>
          </p:cNvSpPr>
          <p:nvPr>
            <p:ph type="sldNum" sz="quarter" idx="4"/>
          </p:nvPr>
        </p:nvSpPr>
        <p:spPr>
          <a:xfrm>
            <a:off x="7152640" y="6667500"/>
            <a:ext cx="2311400" cy="182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C00000"/>
                </a:solidFill>
              </a:defRPr>
            </a:lvl1pPr>
          </a:lstStyle>
          <a:p>
            <a:r>
              <a:rPr lang="en-US" altLang="ko-KR" b="0" dirty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fld id="{6379F915-0E44-4419-97B8-C695725E0695}" type="slidenum">
              <a:rPr lang="ko-KR" altLang="en-US" sz="1000" smtClean="0">
                <a:solidFill>
                  <a:srgbClr val="0070C0"/>
                </a:solidFill>
              </a:rPr>
              <a:pPr/>
              <a:t>‹#›</a:t>
            </a:fld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3B9DD9AA-E576-064A-A06F-B32087A9DCD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3480" y="939106"/>
            <a:ext cx="9648000" cy="555366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 baseline="0"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FontTx/>
              <a:buNone/>
              <a:defRPr sz="1600" b="1">
                <a:latin typeface="맑은 고딕" pitchFamily="50" charset="-127"/>
                <a:ea typeface="맑은 고딕" pitchFamily="50" charset="-127"/>
              </a:defRPr>
            </a:lvl2pPr>
            <a:lvl3pPr marL="914400" indent="0">
              <a:buFontTx/>
              <a:buNone/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</a:t>
            </a:r>
            <a:endParaRPr lang="en-US" altLang="ko-KR" dirty="0"/>
          </a:p>
          <a:p>
            <a:pPr lvl="2"/>
            <a:r>
              <a:rPr lang="ko-KR" altLang="en-US" dirty="0"/>
              <a:t>세째</a:t>
            </a:r>
            <a:r>
              <a:rPr lang="en-US" altLang="ko-KR" dirty="0"/>
              <a:t>		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212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973D0E-986B-194B-89BD-40E05457EA7C}"/>
              </a:ext>
            </a:extLst>
          </p:cNvPr>
          <p:cNvSpPr/>
          <p:nvPr userDrawn="1"/>
        </p:nvSpPr>
        <p:spPr>
          <a:xfrm>
            <a:off x="-1" y="-1"/>
            <a:ext cx="9895627" cy="8501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0" y="88951"/>
            <a:ext cx="9895626" cy="60374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24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Rectangle 17"/>
          <p:cNvSpPr>
            <a:spLocks noChangeArrowheads="1"/>
          </p:cNvSpPr>
          <p:nvPr userDrawn="1"/>
        </p:nvSpPr>
        <p:spPr bwMode="auto">
          <a:xfrm>
            <a:off x="0" y="6674176"/>
            <a:ext cx="9648000" cy="190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ko-KR" altLang="ko-KR" sz="1800" b="0">
              <a:latin typeface="굴림" charset="-127"/>
              <a:ea typeface="굴림" charset="-127"/>
            </a:endParaRPr>
          </a:p>
        </p:txBody>
      </p:sp>
      <p:sp>
        <p:nvSpPr>
          <p:cNvPr id="21" name="Oval 81"/>
          <p:cNvSpPr>
            <a:spLocks noChangeAspect="1" noChangeArrowheads="1"/>
          </p:cNvSpPr>
          <p:nvPr userDrawn="1"/>
        </p:nvSpPr>
        <p:spPr bwMode="auto">
          <a:xfrm>
            <a:off x="9536852" y="6669088"/>
            <a:ext cx="179388" cy="1889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lIns="0" tIns="46800" rIns="90000" bIns="4680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Oval 83"/>
          <p:cNvSpPr>
            <a:spLocks noChangeAspect="1" noChangeArrowheads="1"/>
          </p:cNvSpPr>
          <p:nvPr userDrawn="1"/>
        </p:nvSpPr>
        <p:spPr bwMode="auto">
          <a:xfrm>
            <a:off x="9716240" y="6670675"/>
            <a:ext cx="179387" cy="18891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lIns="0" tIns="46800" rIns="90000" bIns="4680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9064" y="6650226"/>
            <a:ext cx="30637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baseline="0" dirty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All Rights Reserved</a:t>
            </a:r>
            <a:endParaRPr lang="ko-KR" altLang="en-US" sz="900" b="1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3" name="슬라이드 번호 개체 틀 20"/>
          <p:cNvSpPr>
            <a:spLocks noGrp="1"/>
          </p:cNvSpPr>
          <p:nvPr>
            <p:ph type="sldNum" sz="quarter" idx="4"/>
          </p:nvPr>
        </p:nvSpPr>
        <p:spPr>
          <a:xfrm>
            <a:off x="7152640" y="6667500"/>
            <a:ext cx="2311400" cy="182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C00000"/>
                </a:solidFill>
              </a:defRPr>
            </a:lvl1pPr>
          </a:lstStyle>
          <a:p>
            <a:r>
              <a:rPr lang="en-US" altLang="ko-KR" b="0" dirty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fld id="{6379F915-0E44-4419-97B8-C695725E0695}" type="slidenum">
              <a:rPr lang="ko-KR" altLang="en-US" sz="1000" smtClean="0">
                <a:solidFill>
                  <a:srgbClr val="0070C0"/>
                </a:solidFill>
              </a:rPr>
              <a:pPr/>
              <a:t>‹#›</a:t>
            </a:fld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3B9DD9AA-E576-064A-A06F-B32087A9DCD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3480" y="939106"/>
            <a:ext cx="4767512" cy="5577612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itchFamily="2" charset="2"/>
              <a:buChar char="§"/>
              <a:defRPr sz="1800" b="1" baseline="0"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buFont typeface="Arial" panose="020B0604020202020204" pitchFamily="34" charset="0"/>
              <a:buChar char="•"/>
              <a:defRPr sz="1600" b="1"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buFont typeface="Wingdings" pitchFamily="2" charset="2"/>
              <a:buChar char="ü"/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</a:t>
            </a:r>
            <a:endParaRPr lang="en-US" altLang="ko-KR" dirty="0"/>
          </a:p>
          <a:p>
            <a:pPr lvl="2"/>
            <a:r>
              <a:rPr lang="ko-KR" altLang="en-US" dirty="0"/>
              <a:t>세째</a:t>
            </a:r>
            <a:r>
              <a:rPr lang="en-US" altLang="ko-KR" dirty="0"/>
              <a:t>		</a:t>
            </a:r>
          </a:p>
          <a:p>
            <a:pPr lvl="2"/>
            <a:endParaRPr lang="en-US" altLang="ko-KR" dirty="0"/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952E0489-C4A6-544B-8260-1375780BEF76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5025010" y="947732"/>
            <a:ext cx="4622990" cy="5577612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itchFamily="2" charset="2"/>
              <a:buChar char="§"/>
              <a:defRPr sz="1800" b="1" baseline="0"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buFont typeface="Arial" panose="020B0604020202020204" pitchFamily="34" charset="0"/>
              <a:buChar char="•"/>
              <a:defRPr sz="1600" b="1"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buFont typeface="Wingdings" pitchFamily="2" charset="2"/>
              <a:buChar char="ü"/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</a:t>
            </a:r>
            <a:endParaRPr lang="en-US" altLang="ko-KR" dirty="0"/>
          </a:p>
          <a:p>
            <a:pPr lvl="2"/>
            <a:r>
              <a:rPr lang="ko-KR" altLang="en-US" dirty="0"/>
              <a:t>세째</a:t>
            </a:r>
            <a:r>
              <a:rPr lang="en-US" altLang="ko-KR" dirty="0"/>
              <a:t>		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659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973D0E-986B-194B-89BD-40E05457EA7C}"/>
              </a:ext>
            </a:extLst>
          </p:cNvPr>
          <p:cNvSpPr/>
          <p:nvPr userDrawn="1"/>
        </p:nvSpPr>
        <p:spPr>
          <a:xfrm>
            <a:off x="-1" y="-1"/>
            <a:ext cx="9895627" cy="8501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0" y="88951"/>
            <a:ext cx="9895626" cy="60374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24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Rectangle 17"/>
          <p:cNvSpPr>
            <a:spLocks noChangeArrowheads="1"/>
          </p:cNvSpPr>
          <p:nvPr userDrawn="1"/>
        </p:nvSpPr>
        <p:spPr bwMode="auto">
          <a:xfrm>
            <a:off x="0" y="6674176"/>
            <a:ext cx="9648000" cy="190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ko-KR" altLang="ko-KR" sz="1800" b="0">
              <a:latin typeface="굴림" charset="-127"/>
              <a:ea typeface="굴림" charset="-127"/>
            </a:endParaRPr>
          </a:p>
        </p:txBody>
      </p:sp>
      <p:sp>
        <p:nvSpPr>
          <p:cNvPr id="21" name="Oval 81"/>
          <p:cNvSpPr>
            <a:spLocks noChangeAspect="1" noChangeArrowheads="1"/>
          </p:cNvSpPr>
          <p:nvPr userDrawn="1"/>
        </p:nvSpPr>
        <p:spPr bwMode="auto">
          <a:xfrm>
            <a:off x="9536852" y="6669088"/>
            <a:ext cx="179388" cy="1889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lIns="0" tIns="46800" rIns="90000" bIns="4680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Oval 83"/>
          <p:cNvSpPr>
            <a:spLocks noChangeAspect="1" noChangeArrowheads="1"/>
          </p:cNvSpPr>
          <p:nvPr userDrawn="1"/>
        </p:nvSpPr>
        <p:spPr bwMode="auto">
          <a:xfrm>
            <a:off x="9716240" y="6670675"/>
            <a:ext cx="179387" cy="18891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lIns="0" tIns="46800" rIns="90000" bIns="4680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9064" y="6650226"/>
            <a:ext cx="30637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baseline="0" dirty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All Rights Reserved</a:t>
            </a:r>
            <a:endParaRPr lang="ko-KR" altLang="en-US" sz="900" b="1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3" name="슬라이드 번호 개체 틀 20"/>
          <p:cNvSpPr>
            <a:spLocks noGrp="1"/>
          </p:cNvSpPr>
          <p:nvPr>
            <p:ph type="sldNum" sz="quarter" idx="4"/>
          </p:nvPr>
        </p:nvSpPr>
        <p:spPr>
          <a:xfrm>
            <a:off x="7152640" y="6667500"/>
            <a:ext cx="2311400" cy="182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C00000"/>
                </a:solidFill>
              </a:defRPr>
            </a:lvl1pPr>
          </a:lstStyle>
          <a:p>
            <a:r>
              <a:rPr lang="en-US" altLang="ko-KR" b="0" dirty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fld id="{6379F915-0E44-4419-97B8-C695725E0695}" type="slidenum">
              <a:rPr lang="ko-KR" altLang="en-US" sz="1000" smtClean="0">
                <a:solidFill>
                  <a:srgbClr val="0070C0"/>
                </a:solidFill>
              </a:rPr>
              <a:pPr/>
              <a:t>‹#›</a:t>
            </a:fld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3B9DD9AA-E576-064A-A06F-B32087A9DCD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3480" y="1628800"/>
            <a:ext cx="4767512" cy="4887918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itchFamily="2" charset="2"/>
              <a:buChar char="§"/>
              <a:defRPr sz="1800" b="1" baseline="0"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buFont typeface="Arial" panose="020B0604020202020204" pitchFamily="34" charset="0"/>
              <a:buChar char="•"/>
              <a:defRPr sz="1600" b="1"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buFont typeface="Wingdings" pitchFamily="2" charset="2"/>
              <a:buChar char="ü"/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</a:t>
            </a:r>
            <a:endParaRPr lang="en-US" altLang="ko-KR" dirty="0"/>
          </a:p>
          <a:p>
            <a:pPr lvl="2"/>
            <a:r>
              <a:rPr lang="ko-KR" altLang="en-US" dirty="0"/>
              <a:t>세째</a:t>
            </a:r>
            <a:r>
              <a:rPr lang="en-US" altLang="ko-KR" dirty="0"/>
              <a:t>		</a:t>
            </a:r>
          </a:p>
          <a:p>
            <a:pPr lvl="2"/>
            <a:endParaRPr lang="en-US" altLang="ko-KR" dirty="0"/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952E0489-C4A6-544B-8260-1375780BEF76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5025010" y="1628800"/>
            <a:ext cx="4622990" cy="4896544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itchFamily="2" charset="2"/>
              <a:buChar char="§"/>
              <a:defRPr sz="1800" b="1" baseline="0"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buFont typeface="Arial" panose="020B0604020202020204" pitchFamily="34" charset="0"/>
              <a:buChar char="•"/>
              <a:defRPr sz="1600" b="1"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buFont typeface="Wingdings" pitchFamily="2" charset="2"/>
              <a:buChar char="ü"/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</a:t>
            </a:r>
            <a:endParaRPr lang="en-US" altLang="ko-KR" dirty="0"/>
          </a:p>
          <a:p>
            <a:pPr lvl="2"/>
            <a:r>
              <a:rPr lang="ko-KR" altLang="en-US" dirty="0"/>
              <a:t>세째</a:t>
            </a:r>
            <a:r>
              <a:rPr lang="en-US" altLang="ko-KR" dirty="0"/>
              <a:t>		</a:t>
            </a:r>
          </a:p>
          <a:p>
            <a:pPr lvl="2"/>
            <a:endParaRPr lang="en-US" altLang="ko-KR" dirty="0"/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9EE91B86-DE93-D246-9AB6-60211765A1E4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28464" y="980728"/>
            <a:ext cx="9648000" cy="510329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457200" indent="-457200">
              <a:lnSpc>
                <a:spcPct val="150000"/>
              </a:lnSpc>
              <a:buFont typeface="Wingdings" pitchFamily="2" charset="2"/>
              <a:buChar char="q"/>
              <a:defRPr sz="2000" b="1" baseline="0"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buFont typeface="Arial" panose="020B0604020202020204" pitchFamily="34" charset="0"/>
              <a:buChar char="•"/>
              <a:defRPr sz="1600" b="1">
                <a:latin typeface="맑은 고딕" pitchFamily="50" charset="-127"/>
                <a:ea typeface="맑은 고딕" pitchFamily="50" charset="-127"/>
              </a:defRPr>
            </a:lvl2pPr>
            <a:lvl3pPr marL="914400" indent="0">
              <a:lnSpc>
                <a:spcPct val="150000"/>
              </a:lnSpc>
              <a:buFont typeface="Wingdings" pitchFamily="2" charset="2"/>
              <a:buNone/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325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973D0E-986B-194B-89BD-40E05457EA7C}"/>
              </a:ext>
            </a:extLst>
          </p:cNvPr>
          <p:cNvSpPr/>
          <p:nvPr userDrawn="1"/>
        </p:nvSpPr>
        <p:spPr>
          <a:xfrm>
            <a:off x="-1" y="-1"/>
            <a:ext cx="9895627" cy="8501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0" y="88951"/>
            <a:ext cx="9895626" cy="60374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24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Rectangle 17"/>
          <p:cNvSpPr>
            <a:spLocks noChangeArrowheads="1"/>
          </p:cNvSpPr>
          <p:nvPr userDrawn="1"/>
        </p:nvSpPr>
        <p:spPr bwMode="auto">
          <a:xfrm>
            <a:off x="0" y="6674176"/>
            <a:ext cx="9648000" cy="190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ko-KR" altLang="ko-KR" sz="1800" b="0">
              <a:latin typeface="굴림" charset="-127"/>
              <a:ea typeface="굴림" charset="-127"/>
            </a:endParaRPr>
          </a:p>
        </p:txBody>
      </p:sp>
      <p:sp>
        <p:nvSpPr>
          <p:cNvPr id="21" name="Oval 81"/>
          <p:cNvSpPr>
            <a:spLocks noChangeAspect="1" noChangeArrowheads="1"/>
          </p:cNvSpPr>
          <p:nvPr userDrawn="1"/>
        </p:nvSpPr>
        <p:spPr bwMode="auto">
          <a:xfrm>
            <a:off x="9536852" y="6669088"/>
            <a:ext cx="179388" cy="1889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lIns="0" tIns="46800" rIns="90000" bIns="4680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Oval 83"/>
          <p:cNvSpPr>
            <a:spLocks noChangeAspect="1" noChangeArrowheads="1"/>
          </p:cNvSpPr>
          <p:nvPr userDrawn="1"/>
        </p:nvSpPr>
        <p:spPr bwMode="auto">
          <a:xfrm>
            <a:off x="9716240" y="6670675"/>
            <a:ext cx="179387" cy="18891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lIns="0" tIns="46800" rIns="90000" bIns="4680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9064" y="6650226"/>
            <a:ext cx="30637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baseline="0" dirty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All Rights Reserved</a:t>
            </a:r>
            <a:endParaRPr lang="ko-KR" altLang="en-US" sz="900" b="1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3" name="슬라이드 번호 개체 틀 20"/>
          <p:cNvSpPr>
            <a:spLocks noGrp="1"/>
          </p:cNvSpPr>
          <p:nvPr>
            <p:ph type="sldNum" sz="quarter" idx="4"/>
          </p:nvPr>
        </p:nvSpPr>
        <p:spPr>
          <a:xfrm>
            <a:off x="7152640" y="6667500"/>
            <a:ext cx="2311400" cy="182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C00000"/>
                </a:solidFill>
              </a:defRPr>
            </a:lvl1pPr>
          </a:lstStyle>
          <a:p>
            <a:r>
              <a:rPr lang="en-US" altLang="ko-KR" b="0" dirty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fld id="{6379F915-0E44-4419-97B8-C695725E0695}" type="slidenum">
              <a:rPr lang="ko-KR" altLang="en-US" sz="1000" smtClean="0">
                <a:solidFill>
                  <a:srgbClr val="0070C0"/>
                </a:solidFill>
              </a:rPr>
              <a:pPr/>
              <a:t>‹#›</a:t>
            </a:fld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3B9DD9AA-E576-064A-A06F-B32087A9DCD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3480" y="1772816"/>
            <a:ext cx="4767512" cy="4743902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itchFamily="2" charset="2"/>
              <a:buChar char="§"/>
              <a:defRPr sz="1800" b="1" baseline="0"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buFont typeface="Arial" panose="020B0604020202020204" pitchFamily="34" charset="0"/>
              <a:buChar char="•"/>
              <a:defRPr sz="1600" b="1"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buFont typeface="Wingdings" pitchFamily="2" charset="2"/>
              <a:buChar char="ü"/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</a:t>
            </a:r>
            <a:endParaRPr lang="en-US" altLang="ko-KR" dirty="0"/>
          </a:p>
          <a:p>
            <a:pPr lvl="2"/>
            <a:r>
              <a:rPr lang="ko-KR" altLang="en-US" dirty="0"/>
              <a:t>세째</a:t>
            </a:r>
            <a:r>
              <a:rPr lang="en-US" altLang="ko-KR" dirty="0"/>
              <a:t>		</a:t>
            </a:r>
          </a:p>
          <a:p>
            <a:pPr lvl="2"/>
            <a:endParaRPr lang="en-US" altLang="ko-KR" dirty="0"/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952E0489-C4A6-544B-8260-1375780BEF76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5025010" y="1781442"/>
            <a:ext cx="4622990" cy="4743902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itchFamily="2" charset="2"/>
              <a:buChar char="§"/>
              <a:defRPr sz="1800" b="1" baseline="0"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buFont typeface="Arial" panose="020B0604020202020204" pitchFamily="34" charset="0"/>
              <a:buChar char="•"/>
              <a:defRPr sz="1600" b="1"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buFont typeface="Wingdings" pitchFamily="2" charset="2"/>
              <a:buChar char="ü"/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</a:t>
            </a:r>
            <a:endParaRPr lang="en-US" altLang="ko-KR" dirty="0"/>
          </a:p>
          <a:p>
            <a:pPr lvl="2"/>
            <a:r>
              <a:rPr lang="ko-KR" altLang="en-US" dirty="0"/>
              <a:t>세째</a:t>
            </a:r>
            <a:r>
              <a:rPr lang="en-US" altLang="ko-KR" dirty="0"/>
              <a:t>		</a:t>
            </a:r>
          </a:p>
          <a:p>
            <a:pPr lvl="2"/>
            <a:endParaRPr lang="en-US" altLang="ko-KR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14DB549-6899-D343-AA8C-BB5D41256652}"/>
              </a:ext>
            </a:extLst>
          </p:cNvPr>
          <p:cNvSpPr/>
          <p:nvPr userDrawn="1"/>
        </p:nvSpPr>
        <p:spPr>
          <a:xfrm>
            <a:off x="375403" y="1009790"/>
            <a:ext cx="4335464" cy="36004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buFontTx/>
              <a:buNone/>
            </a:pPr>
            <a:endParaRPr kumimoji="1" lang="ko-KR" altLang="en-US" sz="1600" b="1" dirty="0">
              <a:solidFill>
                <a:srgbClr val="73FDD6"/>
              </a:solidFill>
              <a:latin typeface="Aharoni" panose="020F0502020204030204" pitchFamily="34" charset="0"/>
              <a:cs typeface="Aharoni" panose="020F0502020204030204" pitchFamily="34" charset="0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1E4D8B-83F6-3B46-88BF-A673318437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1048" y="1009790"/>
            <a:ext cx="3302270" cy="32369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600" b="1">
                <a:solidFill>
                  <a:srgbClr val="73FDD6"/>
                </a:solidFill>
              </a:defRPr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9FBAA2C-6815-3243-8514-028EA01FEFD9}"/>
              </a:ext>
            </a:extLst>
          </p:cNvPr>
          <p:cNvSpPr/>
          <p:nvPr userDrawn="1"/>
        </p:nvSpPr>
        <p:spPr>
          <a:xfrm>
            <a:off x="5154040" y="999989"/>
            <a:ext cx="4335464" cy="36004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buFontTx/>
              <a:buNone/>
            </a:pPr>
            <a:endParaRPr kumimoji="1" lang="ko-KR" altLang="en-US" sz="1600" b="1" dirty="0">
              <a:solidFill>
                <a:srgbClr val="73FDD6"/>
              </a:solidFill>
              <a:latin typeface="Aharoni" panose="020F0502020204030204" pitchFamily="34" charset="0"/>
              <a:cs typeface="Aharoni" panose="020F0502020204030204" pitchFamily="34" charset="0"/>
            </a:endParaRPr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A78A12FB-073D-B349-A810-C11341E137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01072" y="1018163"/>
            <a:ext cx="3302270" cy="32369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600" b="1">
                <a:solidFill>
                  <a:srgbClr val="73FDD6"/>
                </a:solidFill>
              </a:defRPr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288022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528DD4-3077-0240-9FDE-B0B95D402E30}"/>
              </a:ext>
            </a:extLst>
          </p:cNvPr>
          <p:cNvSpPr/>
          <p:nvPr userDrawn="1"/>
        </p:nvSpPr>
        <p:spPr>
          <a:xfrm>
            <a:off x="-1" y="-1"/>
            <a:ext cx="9895627" cy="8501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0" y="88951"/>
            <a:ext cx="9895626" cy="60374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24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Rectangle 17"/>
          <p:cNvSpPr>
            <a:spLocks noChangeArrowheads="1"/>
          </p:cNvSpPr>
          <p:nvPr userDrawn="1"/>
        </p:nvSpPr>
        <p:spPr bwMode="auto">
          <a:xfrm>
            <a:off x="0" y="6674176"/>
            <a:ext cx="9648000" cy="190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ko-KR" altLang="ko-KR" sz="1800" b="0">
              <a:latin typeface="굴림" charset="-127"/>
              <a:ea typeface="굴림" charset="-127"/>
            </a:endParaRPr>
          </a:p>
        </p:txBody>
      </p:sp>
      <p:sp>
        <p:nvSpPr>
          <p:cNvPr id="21" name="Oval 81"/>
          <p:cNvSpPr>
            <a:spLocks noChangeAspect="1" noChangeArrowheads="1"/>
          </p:cNvSpPr>
          <p:nvPr userDrawn="1"/>
        </p:nvSpPr>
        <p:spPr bwMode="auto">
          <a:xfrm>
            <a:off x="9536852" y="6669088"/>
            <a:ext cx="179388" cy="1889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lIns="0" tIns="46800" rIns="90000" bIns="4680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Oval 83"/>
          <p:cNvSpPr>
            <a:spLocks noChangeAspect="1" noChangeArrowheads="1"/>
          </p:cNvSpPr>
          <p:nvPr userDrawn="1"/>
        </p:nvSpPr>
        <p:spPr bwMode="auto">
          <a:xfrm>
            <a:off x="9716240" y="6670675"/>
            <a:ext cx="179387" cy="18891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lIns="0" tIns="46800" rIns="90000" bIns="4680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9064" y="6650226"/>
            <a:ext cx="30637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baseline="0" dirty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All Rights Reserved</a:t>
            </a:r>
            <a:endParaRPr lang="ko-KR" altLang="en-US" sz="900" b="1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3" name="슬라이드 번호 개체 틀 20"/>
          <p:cNvSpPr>
            <a:spLocks noGrp="1"/>
          </p:cNvSpPr>
          <p:nvPr>
            <p:ph type="sldNum" sz="quarter" idx="4"/>
          </p:nvPr>
        </p:nvSpPr>
        <p:spPr>
          <a:xfrm>
            <a:off x="7152640" y="6667500"/>
            <a:ext cx="2311400" cy="182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C00000"/>
                </a:solidFill>
              </a:defRPr>
            </a:lvl1pPr>
          </a:lstStyle>
          <a:p>
            <a:r>
              <a:rPr lang="en-US" altLang="ko-KR" b="0" dirty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fld id="{6379F915-0E44-4419-97B8-C695725E0695}" type="slidenum">
              <a:rPr lang="ko-KR" altLang="en-US" sz="1000" smtClean="0">
                <a:solidFill>
                  <a:srgbClr val="0070C0"/>
                </a:solidFill>
              </a:rPr>
              <a:pPr/>
              <a:t>‹#›</a:t>
            </a:fld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3B9DD9AA-E576-064A-A06F-B32087A9DCD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3480" y="1700808"/>
            <a:ext cx="4767512" cy="481591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itchFamily="2" charset="2"/>
              <a:buChar char="§"/>
              <a:defRPr sz="1800" b="1" baseline="0"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buFont typeface="Arial" panose="020B0604020202020204" pitchFamily="34" charset="0"/>
              <a:buChar char="•"/>
              <a:defRPr sz="1600" b="1"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buFont typeface="Wingdings" pitchFamily="2" charset="2"/>
              <a:buChar char="ü"/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</a:t>
            </a:r>
            <a:endParaRPr lang="en-US" altLang="ko-KR" dirty="0"/>
          </a:p>
          <a:p>
            <a:pPr lvl="2"/>
            <a:r>
              <a:rPr lang="ko-KR" altLang="en-US" dirty="0"/>
              <a:t>세째</a:t>
            </a:r>
            <a:r>
              <a:rPr lang="en-US" altLang="ko-KR" dirty="0"/>
              <a:t>		</a:t>
            </a:r>
          </a:p>
          <a:p>
            <a:pPr lvl="2"/>
            <a:endParaRPr lang="en-US" altLang="ko-KR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73070330-AC4A-2841-B099-0E6C9AABB7CE}"/>
              </a:ext>
            </a:extLst>
          </p:cNvPr>
          <p:cNvSpPr/>
          <p:nvPr userDrawn="1"/>
        </p:nvSpPr>
        <p:spPr>
          <a:xfrm>
            <a:off x="329504" y="1009790"/>
            <a:ext cx="4335464" cy="36004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kumimoji="1" lang="en-US" altLang="ko-KR" sz="1600" b="1" dirty="0">
                <a:solidFill>
                  <a:srgbClr val="73FDD6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Code</a:t>
            </a:r>
            <a:endParaRPr kumimoji="1" lang="ko-KR" altLang="en-US" sz="1600" b="1" dirty="0">
              <a:solidFill>
                <a:srgbClr val="73FDD6"/>
              </a:solidFill>
              <a:latin typeface="Aharoni" panose="020F0502020204030204" pitchFamily="34" charset="0"/>
              <a:cs typeface="Aharoni" panose="020F0502020204030204" pitchFamily="34" charset="0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BD6473F8-6E62-574C-9F42-76859F9E9ED0}"/>
              </a:ext>
            </a:extLst>
          </p:cNvPr>
          <p:cNvSpPr/>
          <p:nvPr userDrawn="1"/>
        </p:nvSpPr>
        <p:spPr>
          <a:xfrm>
            <a:off x="5226048" y="1009790"/>
            <a:ext cx="4335464" cy="36004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kumimoji="1" lang="en-US" altLang="ko-KR" sz="1600" b="1" dirty="0">
                <a:solidFill>
                  <a:srgbClr val="73FDD6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Output</a:t>
            </a:r>
            <a:endParaRPr kumimoji="1" lang="ko-KR" altLang="en-US" sz="1600" b="1" dirty="0">
              <a:solidFill>
                <a:srgbClr val="73FDD6"/>
              </a:solidFill>
              <a:latin typeface="Aharoni" panose="020F0502020204030204" pitchFamily="34" charset="0"/>
              <a:cs typeface="Aharoni" panose="020F0502020204030204" pitchFamily="34" charset="0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C4084734-E91D-3B4A-BDC9-85EA019F0736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5038421" y="1700808"/>
            <a:ext cx="4767512" cy="481591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itchFamily="2" charset="2"/>
              <a:buChar char="§"/>
              <a:defRPr sz="1800" b="1" baseline="0"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buFont typeface="Arial" panose="020B0604020202020204" pitchFamily="34" charset="0"/>
              <a:buChar char="•"/>
              <a:defRPr sz="1600" b="1"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buFont typeface="Wingdings" pitchFamily="2" charset="2"/>
              <a:buChar char="ü"/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</a:t>
            </a:r>
            <a:endParaRPr lang="en-US" altLang="ko-KR" dirty="0"/>
          </a:p>
          <a:p>
            <a:pPr lvl="2"/>
            <a:r>
              <a:rPr lang="ko-KR" altLang="en-US" dirty="0"/>
              <a:t>세째</a:t>
            </a:r>
            <a:r>
              <a:rPr lang="en-US" altLang="ko-KR" dirty="0"/>
              <a:t>		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295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20"/>
          <p:cNvSpPr>
            <a:spLocks noGrp="1"/>
          </p:cNvSpPr>
          <p:nvPr>
            <p:ph type="sldNum" sz="quarter" idx="4"/>
          </p:nvPr>
        </p:nvSpPr>
        <p:spPr>
          <a:xfrm>
            <a:off x="7152640" y="6667500"/>
            <a:ext cx="2311400" cy="182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C00000"/>
                </a:solidFill>
              </a:defRPr>
            </a:lvl1pPr>
          </a:lstStyle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page</a:t>
            </a:r>
            <a:r>
              <a:rPr lang="en-US" altLang="ko-KR" dirty="0"/>
              <a:t> </a:t>
            </a:r>
            <a:fld id="{6379F915-0E44-4419-97B8-C695725E0695}" type="slidenum">
              <a:rPr lang="ko-KR" altLang="en-US" sz="1000" smtClean="0">
                <a:solidFill>
                  <a:srgbClr val="0070C0"/>
                </a:solidFill>
              </a:rPr>
              <a:pPr/>
              <a:t>‹#›</a:t>
            </a:fld>
            <a:endParaRPr lang="ko-KR" altLang="en-US" sz="1000" dirty="0">
              <a:solidFill>
                <a:srgbClr val="0070C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69" r:id="rId3"/>
    <p:sldLayoutId id="2147483671" r:id="rId4"/>
    <p:sldLayoutId id="2147483666" r:id="rId5"/>
    <p:sldLayoutId id="2147483672" r:id="rId6"/>
    <p:sldLayoutId id="2147483667" r:id="rId7"/>
    <p:sldLayoutId id="2147483670" r:id="rId8"/>
    <p:sldLayoutId id="2147483668" r:id="rId9"/>
    <p:sldLayoutId id="2147483661" r:id="rId10"/>
    <p:sldLayoutId id="2147483662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5">
            <a:extLst>
              <a:ext uri="{FF2B5EF4-FFF2-40B4-BE49-F238E27FC236}">
                <a16:creationId xmlns:a16="http://schemas.microsoft.com/office/drawing/2014/main" id="{4AC99BF6-1795-4EEA-8562-0D68085EBE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9906000" cy="4149081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742950" y="836712"/>
            <a:ext cx="8420100" cy="14700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/>
              <a:t>Electronic Health Records</a:t>
            </a:r>
            <a:r>
              <a:rPr lang="ko-KR" altLang="en-US" sz="4000" dirty="0"/>
              <a:t>을 이용한</a:t>
            </a:r>
            <a:br>
              <a:rPr lang="en-US" altLang="ko-KR" sz="4000" dirty="0"/>
            </a:br>
            <a:r>
              <a:rPr lang="ko-KR" altLang="en-US" sz="4000" dirty="0"/>
              <a:t>치매 예측 및 주요 인자 조사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b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fld id="{6379F915-0E44-4419-97B8-C695725E0695}" type="slidenum">
              <a:rPr lang="ko-KR" altLang="en-US" sz="1000" smtClean="0">
                <a:solidFill>
                  <a:srgbClr val="0070C0"/>
                </a:solidFill>
              </a:rPr>
              <a:pPr/>
              <a:t>1</a:t>
            </a:fld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6" name="직사각형 8">
            <a:extLst>
              <a:ext uri="{FF2B5EF4-FFF2-40B4-BE49-F238E27FC236}">
                <a16:creationId xmlns:a16="http://schemas.microsoft.com/office/drawing/2014/main" id="{C90832DC-B8BA-144C-9909-C73C42C13481}"/>
              </a:ext>
            </a:extLst>
          </p:cNvPr>
          <p:cNvSpPr/>
          <p:nvPr/>
        </p:nvSpPr>
        <p:spPr>
          <a:xfrm>
            <a:off x="3152800" y="4931236"/>
            <a:ext cx="3384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/>
              <a:t>이 </a:t>
            </a:r>
            <a:r>
              <a:rPr lang="ko-KR" altLang="en-US" sz="2800" b="1" dirty="0"/>
              <a:t>영 희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39583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8203-25CC-C44E-8BE6-EABDA8920C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III. </a:t>
            </a:r>
            <a:r>
              <a:rPr lang="ko-KR" altLang="en-US" dirty="0"/>
              <a:t>연구 방법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0F6774-46D6-F14C-AB48-1B68BA8EA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b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fld id="{6379F915-0E44-4419-97B8-C695725E0695}" type="slidenum">
              <a:rPr lang="ko-KR" altLang="en-US" sz="1000" smtClean="0">
                <a:solidFill>
                  <a:srgbClr val="0070C0"/>
                </a:solidFill>
              </a:rPr>
              <a:pPr/>
              <a:t>10</a:t>
            </a:fld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CD52D-DC1F-E942-AA85-969BB65E3B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치매 환자의 정의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치매는 성장기에는 정상적인 지적 수준을 유지하다가 후천적인 원인으로 인지기능의 손상되거나 파괴되고 인격의 변화가 발생하는 질환이다</a:t>
            </a:r>
            <a:r>
              <a:rPr lang="en-US" altLang="ko-KR" dirty="0"/>
              <a:t>. 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이 연구에서는 진료 명세서 </a:t>
            </a:r>
            <a:r>
              <a:rPr lang="en-US" altLang="ko-KR" dirty="0"/>
              <a:t>DB</a:t>
            </a:r>
            <a:r>
              <a:rPr lang="ko-KR" altLang="en-US" dirty="0"/>
              <a:t>의 </a:t>
            </a:r>
            <a:r>
              <a:rPr lang="ko-KR" altLang="en-US" dirty="0" err="1"/>
              <a:t>주상병</a:t>
            </a:r>
            <a:r>
              <a:rPr lang="ko-KR" altLang="en-US" dirty="0"/>
              <a:t> 변수의 </a:t>
            </a:r>
            <a:r>
              <a:rPr lang="ko-KR" altLang="en-US" dirty="0" err="1"/>
              <a:t>상병코드를</a:t>
            </a:r>
            <a:r>
              <a:rPr lang="ko-KR" altLang="en-US" dirty="0"/>
              <a:t> 기준으로 치매 환자를 정의한다</a:t>
            </a:r>
            <a:r>
              <a:rPr lang="en-US" altLang="ko-KR" dirty="0"/>
              <a:t>. </a:t>
            </a:r>
            <a:r>
              <a:rPr lang="ko-KR" altLang="en-US" dirty="0" err="1"/>
              <a:t>상병코드는</a:t>
            </a:r>
            <a:r>
              <a:rPr lang="ko-KR" altLang="en-US" dirty="0"/>
              <a:t> </a:t>
            </a:r>
            <a:r>
              <a:rPr lang="ko-KR" altLang="en-US" dirty="0" err="1"/>
              <a:t>한국표준질병사인분류표</a:t>
            </a:r>
            <a:r>
              <a:rPr lang="en-US" altLang="ko-KR" dirty="0"/>
              <a:t>(KCD </a:t>
            </a:r>
            <a:r>
              <a:rPr lang="ko-KR" altLang="en-US" dirty="0"/>
              <a:t>코드</a:t>
            </a:r>
            <a:r>
              <a:rPr lang="en-US" altLang="ko-KR" dirty="0"/>
              <a:t>)</a:t>
            </a:r>
            <a:r>
              <a:rPr lang="ko-KR" altLang="en-US" dirty="0"/>
              <a:t>의 상병분류기호에 근거하고</a:t>
            </a:r>
            <a:r>
              <a:rPr lang="en-US" altLang="ko-KR" dirty="0"/>
              <a:t>, </a:t>
            </a:r>
            <a:r>
              <a:rPr lang="ko-KR" altLang="en-US" dirty="0" err="1"/>
              <a:t>치매질환에</a:t>
            </a:r>
            <a:r>
              <a:rPr lang="ko-KR" altLang="en-US" dirty="0"/>
              <a:t> 해당하는 </a:t>
            </a:r>
            <a:r>
              <a:rPr lang="ko-KR" altLang="en-US" dirty="0" err="1"/>
              <a:t>상병코드는</a:t>
            </a:r>
            <a:r>
              <a:rPr lang="ko-KR" altLang="en-US" dirty="0"/>
              <a:t> ‘</a:t>
            </a:r>
            <a:r>
              <a:rPr lang="en-US" altLang="ko-KR" dirty="0"/>
              <a:t>F00’,  ‘F00.0’, ‘F00.1’, ‘F00.2’, ‘F00.9’, ‘F01’, ‘F010’, ‘F011’, ‘F012’, ‘F013’, ‘F018’, ‘F019’, ‘F02’, ‘F020’, ‘F021’, ‘F023’, ‘’F028’, ‘F03’, ‘F030’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연구대상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국민건강보험공단의</a:t>
            </a:r>
            <a:r>
              <a:rPr lang="en-US" altLang="ko-KR" dirty="0"/>
              <a:t>(NHIS)</a:t>
            </a:r>
            <a:r>
              <a:rPr lang="ko-KR" altLang="en-US" dirty="0"/>
              <a:t>의 </a:t>
            </a:r>
            <a:r>
              <a:rPr lang="en-US" altLang="ko-KR" dirty="0"/>
              <a:t>2002</a:t>
            </a:r>
            <a:r>
              <a:rPr lang="ko-KR" altLang="en-US" dirty="0"/>
              <a:t>년에서 </a:t>
            </a:r>
            <a:r>
              <a:rPr lang="en-US" altLang="ko-KR" dirty="0"/>
              <a:t>2013</a:t>
            </a:r>
            <a:r>
              <a:rPr lang="ko-KR" altLang="en-US" dirty="0"/>
              <a:t>년까지의 약 </a:t>
            </a:r>
            <a:r>
              <a:rPr lang="en-US" altLang="ko-KR" dirty="0"/>
              <a:t>100</a:t>
            </a:r>
            <a:r>
              <a:rPr lang="ko-KR" altLang="en-US" dirty="0"/>
              <a:t>만명의 표본 </a:t>
            </a:r>
            <a:r>
              <a:rPr lang="ko-KR" altLang="en-US" dirty="0" err="1"/>
              <a:t>코호트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 활용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이 중 </a:t>
            </a:r>
            <a:r>
              <a:rPr lang="en-US" altLang="ko-KR" dirty="0"/>
              <a:t>2009</a:t>
            </a:r>
            <a:r>
              <a:rPr lang="ko-KR" altLang="en-US" dirty="0"/>
              <a:t>년에서 </a:t>
            </a:r>
            <a:r>
              <a:rPr lang="en-US" altLang="ko-KR" dirty="0"/>
              <a:t>2013</a:t>
            </a:r>
            <a:r>
              <a:rPr lang="ko-KR" altLang="en-US" dirty="0"/>
              <a:t>년까지 건강검진을 </a:t>
            </a:r>
            <a:r>
              <a:rPr lang="en-US" altLang="ko-KR" dirty="0"/>
              <a:t>1</a:t>
            </a:r>
            <a:r>
              <a:rPr lang="ko-KR" altLang="en-US" dirty="0"/>
              <a:t>회 이상 받은 </a:t>
            </a:r>
            <a:r>
              <a:rPr lang="en-US" altLang="ko-KR" dirty="0"/>
              <a:t>502,812</a:t>
            </a:r>
            <a:r>
              <a:rPr lang="ko-KR" altLang="en-US" dirty="0"/>
              <a:t>명 중 </a:t>
            </a:r>
            <a:r>
              <a:rPr lang="en-US" altLang="ko-KR" dirty="0"/>
              <a:t>50</a:t>
            </a:r>
            <a:r>
              <a:rPr lang="ko-KR" altLang="en-US" dirty="0"/>
              <a:t>세 이상인 </a:t>
            </a:r>
            <a:r>
              <a:rPr lang="en-US" altLang="ko-KR" dirty="0"/>
              <a:t>253,742</a:t>
            </a:r>
            <a:r>
              <a:rPr lang="ko-KR" altLang="en-US" dirty="0"/>
              <a:t>명을 연구대상으로 한다</a:t>
            </a:r>
            <a:r>
              <a:rPr lang="en-US" altLang="ko-K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기존 치매나 알츠하이머 관련 연구는 </a:t>
            </a:r>
            <a:r>
              <a:rPr lang="en-US" altLang="ko-KR" dirty="0"/>
              <a:t>65</a:t>
            </a:r>
            <a:r>
              <a:rPr lang="ko-KR" altLang="en-US" dirty="0"/>
              <a:t>세 이상 노인을 대상으로 하지만 이 연구의 경우 좀 더 연령을 낮추어 </a:t>
            </a:r>
            <a:r>
              <a:rPr lang="en-US" altLang="ko-KR" dirty="0"/>
              <a:t>50</a:t>
            </a:r>
            <a:r>
              <a:rPr lang="ko-KR" altLang="en-US" dirty="0"/>
              <a:t>세 이상을 대상자로 선정하여 진행</a:t>
            </a:r>
            <a:r>
              <a:rPr lang="en-US" altLang="ko-K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치매 대상자는 </a:t>
            </a:r>
            <a:r>
              <a:rPr lang="en-US" altLang="ko-KR" dirty="0"/>
              <a:t>6,316</a:t>
            </a:r>
            <a:r>
              <a:rPr lang="ko-KR" altLang="en-US" dirty="0"/>
              <a:t>명으로 약 </a:t>
            </a:r>
            <a:r>
              <a:rPr lang="en-US" altLang="ko-KR" dirty="0"/>
              <a:t>2.5%</a:t>
            </a:r>
            <a:r>
              <a:rPr lang="ko-KR" altLang="en-US" dirty="0"/>
              <a:t> 비율을 차지한다</a:t>
            </a:r>
            <a:r>
              <a:rPr lang="en-US" altLang="ko-KR" dirty="0"/>
              <a:t>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0221E8-9542-1F45-B97C-FBB72FA25AC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연구 대상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96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8203-25CC-C44E-8BE6-EABDA8920C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III. </a:t>
            </a:r>
            <a:r>
              <a:rPr lang="ko-KR" altLang="en-US" dirty="0"/>
              <a:t>연구 방법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0F6774-46D6-F14C-AB48-1B68BA8EA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b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fld id="{6379F915-0E44-4419-97B8-C695725E0695}" type="slidenum">
              <a:rPr lang="ko-KR" altLang="en-US" sz="1000" smtClean="0">
                <a:solidFill>
                  <a:srgbClr val="0070C0"/>
                </a:solidFill>
              </a:rPr>
              <a:pPr/>
              <a:t>11</a:t>
            </a:fld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CD52D-DC1F-E942-AA85-969BB65E3B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케이스 컨트롤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50</a:t>
            </a:r>
            <a:r>
              <a:rPr lang="ko-KR" altLang="en-US" dirty="0"/>
              <a:t>세 이상의 전체 데이터를 가지고 학습 및 예측을 진행하는 경우 일반인 대상자의 특성이 강하게 학습되어 제대로  예측이 안되는 문제가 발생한다</a:t>
            </a:r>
            <a:r>
              <a:rPr lang="en-US" altLang="ko-K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따라서 이를 방지하기 위해서 </a:t>
            </a:r>
            <a:r>
              <a:rPr lang="ko-KR" altLang="en-US" dirty="0" err="1"/>
              <a:t>기계학습을</a:t>
            </a:r>
            <a:r>
              <a:rPr lang="ko-KR" altLang="en-US" dirty="0"/>
              <a:t> 위한 대상자는 기본적으로 전체 데이터에서 치매로 레이블 된 대상자를 선정하고</a:t>
            </a:r>
            <a:r>
              <a:rPr lang="en-US" altLang="ko-KR" dirty="0"/>
              <a:t>, </a:t>
            </a:r>
            <a:r>
              <a:rPr lang="ko-KR" altLang="en-US" dirty="0"/>
              <a:t>이와 같은 숫자의 일반 대상자를 선정하여 추출 후 이를 학습 표본으로 하여 모델링을 진행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표본 추출 시에 치매 대상자의 </a:t>
            </a:r>
            <a:r>
              <a:rPr lang="ko-KR" altLang="en-US" dirty="0" err="1"/>
              <a:t>나이그룹을</a:t>
            </a:r>
            <a:r>
              <a:rPr lang="ko-KR" altLang="en-US" dirty="0"/>
              <a:t> 기준으로 동일한 숫자에 해당하는 일반인 숫자를 추출한다</a:t>
            </a:r>
            <a:r>
              <a:rPr lang="en-US" altLang="ko-KR" dirty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추가로 </a:t>
            </a:r>
            <a:r>
              <a:rPr lang="en-US" dirty="0"/>
              <a:t>Sampling Unit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배수</a:t>
            </a:r>
            <a:r>
              <a:rPr lang="en-US" altLang="ko-KR" dirty="0"/>
              <a:t>, 2</a:t>
            </a:r>
            <a:r>
              <a:rPr lang="ko-KR" altLang="en-US" dirty="0"/>
              <a:t>배수 추출하여 진행하고 이의 결과를 비교한다</a:t>
            </a:r>
            <a:r>
              <a:rPr lang="en-US" altLang="ko-KR" dirty="0"/>
              <a:t>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err="1"/>
              <a:t>치매예측에</a:t>
            </a:r>
            <a:r>
              <a:rPr lang="ko-KR" altLang="en-US" dirty="0"/>
              <a:t> 영향을 주는 요소들을 확인하기 위하여</a:t>
            </a:r>
            <a:r>
              <a:rPr lang="en-US" altLang="ko-KR" dirty="0"/>
              <a:t>, </a:t>
            </a:r>
            <a:r>
              <a:rPr lang="ko-KR" altLang="en-US" dirty="0"/>
              <a:t>남성</a:t>
            </a:r>
            <a:r>
              <a:rPr lang="en-US" altLang="ko-KR" dirty="0"/>
              <a:t>, </a:t>
            </a:r>
            <a:r>
              <a:rPr lang="ko-KR" altLang="en-US" dirty="0"/>
              <a:t>여성</a:t>
            </a:r>
            <a:r>
              <a:rPr lang="en-US" altLang="ko-KR" dirty="0"/>
              <a:t>, </a:t>
            </a:r>
            <a:r>
              <a:rPr lang="ko-KR" altLang="en-US" dirty="0"/>
              <a:t>건강검진 회수 등 다양한 특성으로 샘플을 추출하여 비교를 진행한다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0221E8-9542-1F45-B97C-FBB72FA25AC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연구 대상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23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9CF1A-5BA4-D34D-9703-39536FEB88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III. </a:t>
            </a:r>
            <a:r>
              <a:rPr lang="ko-KR" altLang="en-US" dirty="0"/>
              <a:t>연구 방법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02E873-7EB4-184C-8ED4-4F09BA65A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b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fld id="{6379F915-0E44-4419-97B8-C695725E0695}" type="slidenum">
              <a:rPr lang="ko-KR" altLang="en-US" sz="1000" smtClean="0">
                <a:solidFill>
                  <a:srgbClr val="0070C0"/>
                </a:solidFill>
              </a:rPr>
              <a:pPr/>
              <a:t>12</a:t>
            </a:fld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5D8094-6F1B-0542-B218-6D0EF9365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7933" y="1621631"/>
            <a:ext cx="9648000" cy="4878024"/>
          </a:xfrm>
        </p:spPr>
        <p:txBody>
          <a:bodyPr/>
          <a:lstStyle/>
          <a:p>
            <a:r>
              <a:rPr lang="ko-KR" altLang="en-US" dirty="0"/>
              <a:t>자격 </a:t>
            </a:r>
            <a:r>
              <a:rPr lang="en-US" altLang="ko-KR" dirty="0"/>
              <a:t>DB</a:t>
            </a:r>
            <a:r>
              <a:rPr lang="ko-KR" altLang="en-US" dirty="0"/>
              <a:t>에서 연령과 성별 변수</a:t>
            </a:r>
            <a:r>
              <a:rPr lang="en-US" altLang="ko-KR" dirty="0"/>
              <a:t>, </a:t>
            </a:r>
            <a:r>
              <a:rPr lang="ko-KR" altLang="en-US" dirty="0"/>
              <a:t>건강검진 </a:t>
            </a:r>
            <a:r>
              <a:rPr lang="en-US" altLang="ko-KR" dirty="0"/>
              <a:t>DB</a:t>
            </a:r>
            <a:r>
              <a:rPr lang="ko-KR" altLang="en-US" dirty="0"/>
              <a:t>의 기본 정보</a:t>
            </a:r>
            <a:r>
              <a:rPr lang="en-US" altLang="ko-KR" dirty="0"/>
              <a:t>(</a:t>
            </a:r>
            <a:r>
              <a:rPr lang="ko-KR" altLang="en-US" dirty="0"/>
              <a:t>신장</a:t>
            </a:r>
            <a:r>
              <a:rPr lang="en-US" altLang="ko-KR" dirty="0"/>
              <a:t>, </a:t>
            </a:r>
            <a:r>
              <a:rPr lang="ko-KR" altLang="en-US" dirty="0"/>
              <a:t>체중</a:t>
            </a:r>
            <a:r>
              <a:rPr lang="en-US" altLang="ko-KR" dirty="0"/>
              <a:t>, </a:t>
            </a:r>
            <a:r>
              <a:rPr lang="ko-KR" altLang="en-US" dirty="0"/>
              <a:t>허리둘레</a:t>
            </a:r>
            <a:r>
              <a:rPr lang="en-US" altLang="ko-KR" dirty="0"/>
              <a:t>, </a:t>
            </a:r>
            <a:r>
              <a:rPr lang="ko-KR" altLang="en-US" dirty="0" err="1"/>
              <a:t>수축기</a:t>
            </a:r>
            <a:r>
              <a:rPr lang="ko-KR" altLang="en-US" dirty="0"/>
              <a:t> 혈압</a:t>
            </a:r>
            <a:r>
              <a:rPr lang="en-US" altLang="ko-KR" dirty="0"/>
              <a:t>, </a:t>
            </a:r>
            <a:r>
              <a:rPr lang="ko-KR" altLang="en-US" dirty="0" err="1"/>
              <a:t>이완기혈압</a:t>
            </a:r>
            <a:r>
              <a:rPr lang="en-US" altLang="ko-KR" dirty="0"/>
              <a:t>, </a:t>
            </a:r>
            <a:r>
              <a:rPr lang="ko-KR" altLang="en-US" dirty="0" err="1"/>
              <a:t>식전혈당</a:t>
            </a:r>
            <a:r>
              <a:rPr lang="en-US" altLang="ko-KR" dirty="0"/>
              <a:t>, </a:t>
            </a:r>
            <a:r>
              <a:rPr lang="ko-KR" altLang="en-US" dirty="0"/>
              <a:t>총콜레스테롤</a:t>
            </a:r>
            <a:r>
              <a:rPr lang="en-US" altLang="ko-KR" dirty="0"/>
              <a:t>, </a:t>
            </a:r>
            <a:r>
              <a:rPr lang="ko-KR" altLang="en-US" dirty="0" err="1"/>
              <a:t>트리클리세라이드</a:t>
            </a:r>
            <a:r>
              <a:rPr lang="en-US" altLang="ko-KR" dirty="0"/>
              <a:t>, HDL</a:t>
            </a:r>
            <a:r>
              <a:rPr lang="ko-KR" altLang="en-US" dirty="0" err="1"/>
              <a:t>콜레스터롤</a:t>
            </a:r>
            <a:r>
              <a:rPr lang="en-US" altLang="ko-KR" dirty="0"/>
              <a:t>, LDL</a:t>
            </a:r>
            <a:r>
              <a:rPr lang="ko-KR" altLang="en-US" dirty="0"/>
              <a:t>콜레스테롤</a:t>
            </a:r>
            <a:r>
              <a:rPr lang="en-US" altLang="ko-KR" dirty="0"/>
              <a:t>, </a:t>
            </a:r>
            <a:r>
              <a:rPr lang="ko-KR" altLang="en-US" dirty="0"/>
              <a:t>혈색소</a:t>
            </a:r>
            <a:r>
              <a:rPr lang="en-US" altLang="ko-KR" dirty="0"/>
              <a:t>, </a:t>
            </a:r>
            <a:r>
              <a:rPr lang="ko-KR" altLang="en-US" dirty="0" err="1"/>
              <a:t>요단백</a:t>
            </a:r>
            <a:r>
              <a:rPr lang="en-US" altLang="ko-KR" dirty="0"/>
              <a:t>, </a:t>
            </a:r>
            <a:r>
              <a:rPr lang="ko-KR" altLang="en-US" dirty="0"/>
              <a:t>혈청 </a:t>
            </a:r>
            <a:r>
              <a:rPr lang="ko-KR" altLang="en-US" dirty="0" err="1"/>
              <a:t>크레아티닌</a:t>
            </a:r>
            <a:r>
              <a:rPr lang="ko-KR" altLang="en-US" dirty="0"/>
              <a:t> 등</a:t>
            </a:r>
            <a:r>
              <a:rPr lang="en-US" altLang="ko-KR" dirty="0"/>
              <a:t>), </a:t>
            </a:r>
            <a:r>
              <a:rPr lang="ko-KR" altLang="en-US" dirty="0"/>
              <a:t>개인 및 가족 병력 이력 사용</a:t>
            </a:r>
            <a:endParaRPr lang="en-US" altLang="ko-KR" dirty="0"/>
          </a:p>
          <a:p>
            <a:r>
              <a:rPr lang="ko-KR" altLang="en-US" dirty="0"/>
              <a:t>치매에 영향을 주는 요인으로 알려진 </a:t>
            </a:r>
            <a:r>
              <a:rPr lang="en-US" altLang="ko-KR" dirty="0"/>
              <a:t>8</a:t>
            </a:r>
            <a:r>
              <a:rPr lang="ko-KR" altLang="en-US" dirty="0"/>
              <a:t>개 변수</a:t>
            </a:r>
            <a:r>
              <a:rPr lang="en-US" altLang="ko-KR" dirty="0"/>
              <a:t>(</a:t>
            </a:r>
            <a:r>
              <a:rPr lang="ko-KR" altLang="en-US" dirty="0" err="1"/>
              <a:t>수축기</a:t>
            </a:r>
            <a:r>
              <a:rPr lang="ko-KR" altLang="en-US" dirty="0"/>
              <a:t> 혈압</a:t>
            </a:r>
            <a:r>
              <a:rPr lang="en-US" altLang="ko-KR" dirty="0"/>
              <a:t>, </a:t>
            </a:r>
            <a:r>
              <a:rPr lang="ko-KR" altLang="en-US" dirty="0" err="1"/>
              <a:t>식전혈당</a:t>
            </a:r>
            <a:r>
              <a:rPr lang="en-US" altLang="ko-KR" dirty="0"/>
              <a:t>, </a:t>
            </a:r>
            <a:r>
              <a:rPr lang="ko-KR" altLang="en-US" dirty="0"/>
              <a:t>총콜레스테롤</a:t>
            </a:r>
            <a:r>
              <a:rPr lang="en-US" altLang="ko-KR" dirty="0"/>
              <a:t>, </a:t>
            </a:r>
            <a:r>
              <a:rPr lang="ko-KR" altLang="en-US" dirty="0" err="1"/>
              <a:t>트리글리세라이드</a:t>
            </a:r>
            <a:r>
              <a:rPr lang="en-US" altLang="ko-KR" dirty="0"/>
              <a:t>, HDL</a:t>
            </a:r>
            <a:r>
              <a:rPr lang="ko-KR" altLang="en-US" dirty="0"/>
              <a:t>콜레스테롤</a:t>
            </a:r>
            <a:r>
              <a:rPr lang="en-US" altLang="ko-KR" dirty="0"/>
              <a:t>, LDL</a:t>
            </a:r>
            <a:r>
              <a:rPr lang="ko-KR" altLang="en-US" dirty="0"/>
              <a:t>콜레스테롤</a:t>
            </a:r>
            <a:r>
              <a:rPr lang="en-US" altLang="ko-KR" dirty="0"/>
              <a:t>, </a:t>
            </a:r>
            <a:r>
              <a:rPr lang="ko-KR" altLang="en-US" dirty="0"/>
              <a:t>혈색소</a:t>
            </a:r>
            <a:r>
              <a:rPr lang="en-US" altLang="ko-KR" dirty="0"/>
              <a:t>, </a:t>
            </a:r>
            <a:r>
              <a:rPr lang="ko-KR" altLang="en-US" dirty="0" err="1"/>
              <a:t>요단백</a:t>
            </a:r>
            <a:r>
              <a:rPr lang="en-US" altLang="ko-KR" dirty="0"/>
              <a:t>)</a:t>
            </a:r>
            <a:r>
              <a:rPr lang="ko-KR" altLang="en-US" dirty="0"/>
              <a:t>와 추가 </a:t>
            </a:r>
            <a:r>
              <a:rPr lang="en-US" altLang="ko-KR" dirty="0"/>
              <a:t>5</a:t>
            </a:r>
            <a:r>
              <a:rPr lang="ko-KR" altLang="en-US" dirty="0"/>
              <a:t>개 변수</a:t>
            </a:r>
            <a:r>
              <a:rPr lang="en-US" altLang="ko-KR" dirty="0"/>
              <a:t>(</a:t>
            </a:r>
            <a:r>
              <a:rPr lang="ko-KR" altLang="en-US" dirty="0" err="1"/>
              <a:t>수축기</a:t>
            </a:r>
            <a:r>
              <a:rPr lang="ko-KR" altLang="en-US" dirty="0"/>
              <a:t> 혈압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혈청크레아틴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혈청지오티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혈청지티피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감마지티피</a:t>
            </a:r>
            <a:r>
              <a:rPr lang="en-US" altLang="ko-KR" dirty="0"/>
              <a:t>)</a:t>
            </a:r>
            <a:r>
              <a:rPr lang="ko-KR" altLang="en-US" dirty="0"/>
              <a:t>에 대해서는 </a:t>
            </a:r>
            <a:r>
              <a:rPr lang="en-US" altLang="ko-KR" dirty="0"/>
              <a:t>5</a:t>
            </a:r>
            <a:r>
              <a:rPr lang="ko-KR" altLang="en-US" dirty="0"/>
              <a:t>년의 데이터를 종속변수로 추가한다</a:t>
            </a:r>
          </a:p>
          <a:p>
            <a:r>
              <a:rPr lang="ko-KR" altLang="en-US" dirty="0"/>
              <a:t>기본적인 건강검진 요소</a:t>
            </a:r>
            <a:r>
              <a:rPr lang="en-US" altLang="ko-KR" dirty="0"/>
              <a:t> </a:t>
            </a:r>
            <a:r>
              <a:rPr lang="ko-KR" altLang="en-US" dirty="0"/>
              <a:t>이외에 치매와 관련 있는 질병과의 연관성을 분석하기 위해서 우울증</a:t>
            </a:r>
            <a:r>
              <a:rPr lang="en-US" altLang="ko-KR" dirty="0"/>
              <a:t>, </a:t>
            </a:r>
            <a:r>
              <a:rPr lang="ko-KR" altLang="en-US" dirty="0"/>
              <a:t>당뇨</a:t>
            </a:r>
            <a:r>
              <a:rPr lang="en-US" altLang="ko-KR" dirty="0"/>
              <a:t>, </a:t>
            </a:r>
            <a:r>
              <a:rPr lang="ko-KR" altLang="en-US" dirty="0"/>
              <a:t>고혈압</a:t>
            </a:r>
            <a:r>
              <a:rPr lang="en-US" altLang="ko-KR" dirty="0"/>
              <a:t>, </a:t>
            </a:r>
            <a:r>
              <a:rPr lang="ko-KR" altLang="en-US" dirty="0" err="1"/>
              <a:t>고지혈증</a:t>
            </a:r>
            <a:r>
              <a:rPr lang="ko-KR" altLang="en-US" dirty="0"/>
              <a:t> 관련 질병을 정의</a:t>
            </a:r>
            <a:r>
              <a:rPr lang="en-US" altLang="ko-KR" dirty="0"/>
              <a:t>(ICD-10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체중과 신장을 기준으로 </a:t>
            </a:r>
            <a:r>
              <a:rPr lang="en-US" altLang="ko-KR" dirty="0"/>
              <a:t>BMI</a:t>
            </a:r>
            <a:r>
              <a:rPr lang="ko-KR" altLang="en-US" dirty="0"/>
              <a:t> 변수 정의</a:t>
            </a:r>
          </a:p>
          <a:p>
            <a:endParaRPr lang="en-US" altLang="ko-KR" dirty="0"/>
          </a:p>
          <a:p>
            <a:endParaRPr kumimoji="1"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D55FC3B-08C1-9546-A6CB-70E2E6E600E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28464" y="980728"/>
            <a:ext cx="9648000" cy="510329"/>
          </a:xfrm>
        </p:spPr>
        <p:txBody>
          <a:bodyPr/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변수 정의</a:t>
            </a:r>
          </a:p>
        </p:txBody>
      </p:sp>
    </p:spTree>
    <p:extLst>
      <p:ext uri="{BB962C8B-B14F-4D97-AF65-F5344CB8AC3E}">
        <p14:creationId xmlns:p14="http://schemas.microsoft.com/office/powerpoint/2010/main" val="1855808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9CF1A-5BA4-D34D-9703-39536FEB88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III. </a:t>
            </a:r>
            <a:r>
              <a:rPr lang="ko-KR" altLang="en-US" dirty="0"/>
              <a:t>연구 방법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02E873-7EB4-184C-8ED4-4F09BA65A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b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fld id="{6379F915-0E44-4419-97B8-C695725E0695}" type="slidenum">
              <a:rPr lang="ko-KR" altLang="en-US" sz="1000" smtClean="0">
                <a:solidFill>
                  <a:srgbClr val="0070C0"/>
                </a:solidFill>
              </a:rPr>
              <a:pPr/>
              <a:t>13</a:t>
            </a:fld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5D8094-6F1B-0542-B218-6D0EF93655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데이터 전처리 방법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나이와 성별에 따라 영향이 있는 변수</a:t>
            </a:r>
            <a:r>
              <a:rPr lang="en-US" altLang="ko-KR" dirty="0"/>
              <a:t>(</a:t>
            </a:r>
            <a:r>
              <a:rPr lang="ko-KR" altLang="en-US" dirty="0"/>
              <a:t>신장</a:t>
            </a:r>
            <a:r>
              <a:rPr lang="en-US" altLang="ko-KR" dirty="0"/>
              <a:t>,</a:t>
            </a:r>
            <a:r>
              <a:rPr lang="ko-KR" altLang="en-US" dirty="0"/>
              <a:t> 체중</a:t>
            </a:r>
            <a:r>
              <a:rPr lang="en-US" altLang="ko-KR" dirty="0"/>
              <a:t>,</a:t>
            </a:r>
            <a:r>
              <a:rPr lang="ko-KR" altLang="en-US" dirty="0"/>
              <a:t> 허리둘레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 err="1"/>
              <a:t>중간값으로</a:t>
            </a:r>
            <a:r>
              <a:rPr lang="ko-KR" altLang="en-US" dirty="0"/>
              <a:t> </a:t>
            </a:r>
            <a:r>
              <a:rPr lang="ko-KR" altLang="en-US" dirty="0" err="1"/>
              <a:t>결측치를</a:t>
            </a:r>
            <a:r>
              <a:rPr lang="ko-KR" altLang="en-US" dirty="0"/>
              <a:t> 채움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개인 및 가족 병력의 </a:t>
            </a:r>
            <a:r>
              <a:rPr lang="ko-KR" altLang="en-US" dirty="0" err="1"/>
              <a:t>결측치는</a:t>
            </a:r>
            <a:r>
              <a:rPr lang="ko-KR" altLang="en-US" dirty="0"/>
              <a:t> 해당없음으로 처리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연도별 변수로 추가한 </a:t>
            </a:r>
            <a:r>
              <a:rPr lang="en-US" altLang="ko-KR" dirty="0"/>
              <a:t>13</a:t>
            </a:r>
            <a:r>
              <a:rPr lang="ko-KR" altLang="en-US" dirty="0"/>
              <a:t>개 변수의 </a:t>
            </a:r>
            <a:r>
              <a:rPr lang="ko-KR" altLang="en-US" dirty="0" err="1"/>
              <a:t>결측치는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년의 평균을 구해서 그 값으로 </a:t>
            </a:r>
            <a:r>
              <a:rPr lang="ko-KR" altLang="en-US" dirty="0" err="1"/>
              <a:t>결측치를</a:t>
            </a:r>
            <a:r>
              <a:rPr lang="ko-KR" altLang="en-US" dirty="0"/>
              <a:t> 채움</a:t>
            </a:r>
            <a:endParaRPr lang="en-US" altLang="ko-KR" dirty="0"/>
          </a:p>
          <a:p>
            <a:r>
              <a:rPr lang="ko-KR" altLang="en-US" dirty="0"/>
              <a:t>변수 선정을 위한 피처 엔지니어링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최초 독립변수의 경우 전체 변수를 대상으로 </a:t>
            </a:r>
            <a:r>
              <a:rPr lang="en-US" altLang="ko-KR" dirty="0"/>
              <a:t>Random Forest</a:t>
            </a:r>
            <a:r>
              <a:rPr lang="ko-KR" altLang="en-US" dirty="0"/>
              <a:t>와 </a:t>
            </a:r>
            <a:r>
              <a:rPr lang="en-US" altLang="ko-KR" dirty="0" err="1"/>
              <a:t>XGBoost</a:t>
            </a:r>
            <a:r>
              <a:rPr lang="ko-KR" altLang="en-US" dirty="0" err="1"/>
              <a:t>를</a:t>
            </a:r>
            <a:r>
              <a:rPr lang="ko-KR" altLang="en-US" dirty="0"/>
              <a:t> 사전에 돌려서 </a:t>
            </a:r>
            <a:r>
              <a:rPr lang="en-US" altLang="ko-KR" dirty="0"/>
              <a:t>Feature </a:t>
            </a:r>
            <a:r>
              <a:rPr lang="en-US" altLang="ko-KR" dirty="0" err="1"/>
              <a:t>Importances</a:t>
            </a:r>
            <a:r>
              <a:rPr lang="ko-KR" altLang="en-US" dirty="0" err="1"/>
              <a:t>를</a:t>
            </a:r>
            <a:r>
              <a:rPr lang="ko-KR" altLang="en-US" dirty="0"/>
              <a:t> 찾고</a:t>
            </a:r>
            <a:r>
              <a:rPr lang="en-US" altLang="ko-KR" dirty="0"/>
              <a:t>, </a:t>
            </a:r>
            <a:r>
              <a:rPr lang="ko-KR" altLang="en-US" dirty="0"/>
              <a:t>이를 기준으로 각 모델을 이용하여 학습 및 예측을 반복적으로 진행한다</a:t>
            </a:r>
            <a:r>
              <a:rPr lang="en-US" altLang="ko-KR" dirty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예측 결과 및 변수의 영향을 검토하기 위해서 주어진 조건에 따라서 변수들의 선택을 컨트롤 하여 해당 특성의 치매의 </a:t>
            </a:r>
            <a:r>
              <a:rPr lang="ko-KR" altLang="en-US" dirty="0" err="1"/>
              <a:t>영향성을</a:t>
            </a:r>
            <a:r>
              <a:rPr lang="ko-KR" altLang="en-US" dirty="0"/>
              <a:t> 분석하고 좋은 결과를 내는 조건을 찾는다</a:t>
            </a:r>
            <a:r>
              <a:rPr lang="en-US" altLang="ko-KR" dirty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독립변수들은 단위가 달라서 </a:t>
            </a:r>
            <a:r>
              <a:rPr lang="en-US" altLang="ko-KR" dirty="0" err="1"/>
              <a:t>sklearn</a:t>
            </a:r>
            <a:r>
              <a:rPr lang="ko-KR" altLang="en-US" dirty="0"/>
              <a:t>의 </a:t>
            </a:r>
            <a:r>
              <a:rPr lang="en-US" altLang="ko-KR" dirty="0" err="1"/>
              <a:t>standardscaler</a:t>
            </a:r>
            <a:r>
              <a:rPr lang="ko-KR" altLang="en-US" dirty="0" err="1"/>
              <a:t>를</a:t>
            </a:r>
            <a:r>
              <a:rPr lang="ko-KR" altLang="en-US" dirty="0"/>
              <a:t> 이용하여 표준화 후 학습을 진행</a:t>
            </a:r>
            <a:endParaRPr lang="en-US" altLang="ko-KR" dirty="0"/>
          </a:p>
          <a:p>
            <a:r>
              <a:rPr kumimoji="1" lang="ko-KR" altLang="en-US" dirty="0" err="1"/>
              <a:t>기계학습을</a:t>
            </a:r>
            <a:r>
              <a:rPr kumimoji="1" lang="ko-KR" altLang="en-US" dirty="0"/>
              <a:t> 위한 </a:t>
            </a:r>
            <a:r>
              <a:rPr kumimoji="1" lang="ko-KR" altLang="en-US" dirty="0" err="1"/>
              <a:t>하이퍼라라미터</a:t>
            </a:r>
            <a:r>
              <a:rPr kumimoji="1" lang="ko-KR" altLang="en-US" dirty="0"/>
              <a:t> 튜닝</a:t>
            </a:r>
            <a:endParaRPr kumimoji="1"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하이퍼파라미터</a:t>
            </a:r>
            <a:r>
              <a:rPr kumimoji="1" lang="en-US" altLang="ko-KR" dirty="0"/>
              <a:t>(hyperparameter) </a:t>
            </a:r>
            <a:r>
              <a:rPr kumimoji="1" lang="ko-KR" altLang="en-US" dirty="0"/>
              <a:t>최적화는 </a:t>
            </a:r>
            <a:r>
              <a:rPr kumimoji="1" lang="ko-KR" altLang="en-US" dirty="0" err="1"/>
              <a:t>모델별로</a:t>
            </a:r>
            <a:r>
              <a:rPr kumimoji="1" lang="ko-KR" altLang="en-US" dirty="0"/>
              <a:t> 가능한 </a:t>
            </a:r>
            <a:r>
              <a:rPr kumimoji="1" lang="ko-KR" altLang="en-US" dirty="0" err="1"/>
              <a:t>하이퍼파라미터</a:t>
            </a:r>
            <a:r>
              <a:rPr kumimoji="1" lang="ko-KR" altLang="en-US" dirty="0"/>
              <a:t> 값들에 대한 선택 값을 직접 지정한 후 이를 </a:t>
            </a:r>
            <a:r>
              <a:rPr kumimoji="1" lang="en-US" altLang="ko-KR" dirty="0" err="1"/>
              <a:t>sklearn</a:t>
            </a:r>
            <a:r>
              <a:rPr kumimoji="1" lang="ko-KR" altLang="en-US" dirty="0"/>
              <a:t>의 모형 </a:t>
            </a:r>
            <a:r>
              <a:rPr kumimoji="1" lang="ko-KR" altLang="en-US" dirty="0" err="1"/>
              <a:t>하이퍼파라미터도구인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GridSearchCV</a:t>
            </a:r>
            <a:r>
              <a:rPr kumimoji="1" lang="en-US" altLang="ko-KR" dirty="0"/>
              <a:t> </a:t>
            </a:r>
            <a:r>
              <a:rPr kumimoji="1" lang="ko-KR" altLang="en-US" dirty="0"/>
              <a:t>클래스를 통해서 최적의 </a:t>
            </a:r>
            <a:r>
              <a:rPr kumimoji="1" lang="ko-KR" altLang="en-US" dirty="0" err="1"/>
              <a:t>파라미터를</a:t>
            </a:r>
            <a:r>
              <a:rPr kumimoji="1" lang="ko-KR" altLang="en-US" dirty="0"/>
              <a:t> 찾는다</a:t>
            </a:r>
            <a:r>
              <a:rPr kumimoji="1" lang="en-US" altLang="ko-KR" dirty="0"/>
              <a:t>. </a:t>
            </a:r>
            <a:r>
              <a:rPr kumimoji="1" lang="en-US" altLang="ko-KR" dirty="0" err="1"/>
              <a:t>GridSearchCV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5-fold Cross Validation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진행한다</a:t>
            </a:r>
            <a:r>
              <a:rPr kumimoji="1" lang="en-US" altLang="ko-K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ko-KR" altLang="en-US" dirty="0"/>
              <a:t>모델 평가는 테스트 세트의 결과로 측정하고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평가 기준은 </a:t>
            </a:r>
            <a:r>
              <a:rPr kumimoji="1" lang="en-US" altLang="ko-KR" dirty="0"/>
              <a:t>ROC Curve(AUC, Area Under Curve)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D55FC3B-08C1-9546-A6CB-70E2E6E600E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28464" y="980728"/>
            <a:ext cx="9648000" cy="510329"/>
          </a:xfrm>
        </p:spPr>
        <p:txBody>
          <a:bodyPr/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자료 분석 방법 </a:t>
            </a:r>
          </a:p>
        </p:txBody>
      </p:sp>
    </p:spTree>
    <p:extLst>
      <p:ext uri="{BB962C8B-B14F-4D97-AF65-F5344CB8AC3E}">
        <p14:creationId xmlns:p14="http://schemas.microsoft.com/office/powerpoint/2010/main" val="2578059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AB8EE-EB05-504A-8ADF-DE8C13E6C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III. </a:t>
            </a:r>
            <a:r>
              <a:rPr lang="ko-KR" altLang="en-US" dirty="0"/>
              <a:t>연구 방법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D51CC43-F504-4944-A741-2C40A8D2F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b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fld id="{6379F915-0E44-4419-97B8-C695725E0695}" type="slidenum">
              <a:rPr lang="ko-KR" altLang="en-US" sz="1000" smtClean="0">
                <a:solidFill>
                  <a:srgbClr val="0070C0"/>
                </a:solidFill>
              </a:rPr>
              <a:pPr/>
              <a:t>14</a:t>
            </a:fld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80248F-7D91-3245-B9E5-72594E55B9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ko-KR" altLang="en-US" dirty="0"/>
              <a:t>다양한 기계학습 알고리즘 사용</a:t>
            </a:r>
            <a:endParaRPr kumimoji="1" lang="en-US" altLang="ko-KR" dirty="0"/>
          </a:p>
          <a:p>
            <a:r>
              <a:rPr kumimoji="1" lang="en-US" altLang="ko-KR" dirty="0" err="1"/>
              <a:t>LogisticRegression</a:t>
            </a:r>
            <a:r>
              <a:rPr kumimoji="1" lang="en-US" altLang="ko-KR" dirty="0"/>
              <a:t>, k-NN, </a:t>
            </a:r>
            <a:r>
              <a:rPr kumimoji="1" lang="en-US" altLang="ko-KR" dirty="0" err="1"/>
              <a:t>DecisonTree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ExtraTree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RandomForest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XGBoost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GradientBoosting</a:t>
            </a:r>
            <a:r>
              <a:rPr kumimoji="1" lang="en-US" altLang="ko-KR" dirty="0"/>
              <a:t>, AdaBoost, SVC</a:t>
            </a:r>
          </a:p>
          <a:p>
            <a:endParaRPr kumimoji="1"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D8F2972-D00B-2F49-88FA-C50C056ED37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기계학습 알고리즘</a:t>
            </a:r>
            <a:endParaRPr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569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9CF1A-5BA4-D34D-9703-39536FEB88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IV. </a:t>
            </a:r>
            <a:r>
              <a:rPr lang="ko-KR" altLang="en-US" dirty="0"/>
              <a:t>연구 결과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02E873-7EB4-184C-8ED4-4F09BA65A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b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fld id="{6379F915-0E44-4419-97B8-C695725E0695}" type="slidenum">
              <a:rPr lang="ko-KR" altLang="en-US" sz="1000" smtClean="0">
                <a:solidFill>
                  <a:srgbClr val="0070C0"/>
                </a:solidFill>
              </a:rPr>
              <a:pPr/>
              <a:t>15</a:t>
            </a:fld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5D8094-6F1B-0542-B218-6D0EF93655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ko-KR" altLang="en-US" dirty="0"/>
              <a:t>치매는 노화에 따른 질병이므로 고 연령대로 갈수록 많다</a:t>
            </a:r>
            <a:endParaRPr lang="en-US" altLang="ko-KR" dirty="0"/>
          </a:p>
          <a:p>
            <a:endParaRPr kumimoji="1"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D55FC3B-08C1-9546-A6CB-70E2E6E600E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28464" y="980728"/>
            <a:ext cx="9648000" cy="510329"/>
          </a:xfrm>
        </p:spPr>
        <p:txBody>
          <a:bodyPr/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연구 대상자의 특성</a:t>
            </a: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B8332D19-073F-E14D-951D-8EBC83044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2124991"/>
            <a:ext cx="6502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45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9CF1A-5BA4-D34D-9703-39536FEB88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III. </a:t>
            </a:r>
            <a:r>
              <a:rPr lang="ko-KR" altLang="en-US" dirty="0"/>
              <a:t>연구 방법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02E873-7EB4-184C-8ED4-4F09BA65A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b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fld id="{6379F915-0E44-4419-97B8-C695725E0695}" type="slidenum">
              <a:rPr lang="ko-KR" altLang="en-US" sz="1000" smtClean="0">
                <a:solidFill>
                  <a:srgbClr val="0070C0"/>
                </a:solidFill>
              </a:rPr>
              <a:pPr/>
              <a:t>16</a:t>
            </a:fld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5D8094-6F1B-0542-B218-6D0EF93655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ko-KR" altLang="en-US" dirty="0"/>
              <a:t>여성이 남성보다 </a:t>
            </a:r>
            <a:r>
              <a:rPr kumimoji="1" lang="en-US" altLang="ko-KR" dirty="0"/>
              <a:t>2-3</a:t>
            </a:r>
            <a:r>
              <a:rPr kumimoji="1" lang="ko-KR" altLang="en-US" dirty="0"/>
              <a:t>배 가량 높은 비율 차지</a:t>
            </a:r>
            <a:endParaRPr lang="en-US" altLang="ko-KR" dirty="0"/>
          </a:p>
          <a:p>
            <a:endParaRPr kumimoji="1"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D55FC3B-08C1-9546-A6CB-70E2E6E600E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28464" y="980728"/>
            <a:ext cx="9648000" cy="510329"/>
          </a:xfrm>
        </p:spPr>
        <p:txBody>
          <a:bodyPr/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연구 대상자의 특성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285D1E-8929-C44F-B73F-0E932AE46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918135"/>
            <a:ext cx="7315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50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9CF1A-5BA4-D34D-9703-39536FEB88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III. </a:t>
            </a:r>
            <a:r>
              <a:rPr lang="ko-KR" altLang="en-US" dirty="0"/>
              <a:t>연구 방법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02E873-7EB4-184C-8ED4-4F09BA65A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b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fld id="{6379F915-0E44-4419-97B8-C695725E0695}" type="slidenum">
              <a:rPr lang="ko-KR" altLang="en-US" sz="1000" smtClean="0">
                <a:solidFill>
                  <a:srgbClr val="0070C0"/>
                </a:solidFill>
              </a:rPr>
              <a:pPr/>
              <a:t>17</a:t>
            </a:fld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5D8094-6F1B-0542-B218-6D0EF93655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ko-KR" altLang="en-US" dirty="0"/>
              <a:t>건강검진 </a:t>
            </a:r>
            <a:r>
              <a:rPr kumimoji="1" lang="ko-KR" altLang="en-US" dirty="0" err="1"/>
              <a:t>대상자수</a:t>
            </a:r>
            <a:endParaRPr lang="en-US" altLang="ko-KR" dirty="0"/>
          </a:p>
          <a:p>
            <a:endParaRPr kumimoji="1"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D55FC3B-08C1-9546-A6CB-70E2E6E600E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28464" y="980728"/>
            <a:ext cx="9648000" cy="510329"/>
          </a:xfrm>
        </p:spPr>
        <p:txBody>
          <a:bodyPr/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연구 대상자의 특성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FB837684-48E2-B144-8590-93E66B683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140643"/>
            <a:ext cx="6578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11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AB8EE-EB05-504A-8ADF-DE8C13E6C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III. </a:t>
            </a:r>
            <a:r>
              <a:rPr lang="ko-KR" altLang="en-US" dirty="0"/>
              <a:t>연구 방법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D51CC43-F504-4944-A741-2C40A8D2F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b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fld id="{6379F915-0E44-4419-97B8-C695725E0695}" type="slidenum">
              <a:rPr lang="ko-KR" altLang="en-US" sz="1000" smtClean="0">
                <a:solidFill>
                  <a:srgbClr val="0070C0"/>
                </a:solidFill>
              </a:rPr>
              <a:pPr/>
              <a:t>18</a:t>
            </a:fld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80248F-7D91-3245-B9E5-72594E55B9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D8F2972-D00B-2F49-88FA-C50C056ED37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연구 대상자의 특성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sz="1800" dirty="0"/>
              <a:t>대상자 중 해당 기간 동안 건강검진을 </a:t>
            </a:r>
            <a:r>
              <a:rPr lang="en-US" altLang="ko-KR" sz="1800" dirty="0"/>
              <a:t>3</a:t>
            </a:r>
            <a:r>
              <a:rPr lang="ko-KR" altLang="en-US" sz="1800" dirty="0"/>
              <a:t>회 받은 대상자는 </a:t>
            </a:r>
            <a:r>
              <a:rPr lang="en-US" altLang="ko-KR" sz="1800" dirty="0"/>
              <a:t>115,919</a:t>
            </a:r>
            <a:r>
              <a:rPr lang="ko-KR" altLang="en-US" sz="1800" dirty="0"/>
              <a:t>명으로 가장 많고</a:t>
            </a:r>
            <a:r>
              <a:rPr lang="en-US" altLang="ko-KR" sz="1800" dirty="0"/>
              <a:t>, 2</a:t>
            </a:r>
            <a:r>
              <a:rPr lang="ko-KR" altLang="en-US" sz="1800" dirty="0"/>
              <a:t>회 받은 대상자는 </a:t>
            </a:r>
            <a:r>
              <a:rPr lang="en-US" altLang="ko-KR" sz="1800" dirty="0"/>
              <a:t>44,950</a:t>
            </a:r>
            <a:r>
              <a:rPr lang="ko-KR" altLang="en-US" sz="1800" dirty="0"/>
              <a:t>명으로 두 번째로 많다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r>
              <a:rPr lang="ko-KR" altLang="en-US" dirty="0"/>
              <a:t>이 중 </a:t>
            </a:r>
            <a:r>
              <a:rPr lang="en-US" altLang="ko-KR" dirty="0"/>
              <a:t>35,868</a:t>
            </a:r>
            <a:r>
              <a:rPr lang="ko-KR" altLang="en-US" dirty="0"/>
              <a:t>명은 </a:t>
            </a:r>
            <a:r>
              <a:rPr lang="en-US" altLang="ko-KR" dirty="0"/>
              <a:t>5</a:t>
            </a:r>
            <a:r>
              <a:rPr lang="ko-KR" altLang="en-US" dirty="0"/>
              <a:t>년 동안 매년 건강검진을 받았다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altLang="ko-KR" sz="1800" dirty="0"/>
          </a:p>
          <a:p>
            <a:pPr marL="342900" indent="-342900">
              <a:buFont typeface="Wingdings" pitchFamily="2" charset="2"/>
              <a:buChar char="§"/>
            </a:pPr>
            <a:endParaRPr lang="ko-KR" altLang="en-US" dirty="0"/>
          </a:p>
          <a:p>
            <a:endParaRPr kumimoji="1"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B3B4FFC-35E5-0D47-A087-D3DAF6F94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1" y="3550911"/>
            <a:ext cx="4755865" cy="311844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99E6579-6550-DD42-A281-84221E03C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015" y="3501822"/>
            <a:ext cx="4654676" cy="311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92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66E4-6351-2547-BE40-7B07AE8E0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IV. </a:t>
            </a:r>
            <a:r>
              <a:rPr lang="ko-KR" altLang="en-US" dirty="0"/>
              <a:t>연구 결과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1FA192-97AC-4C4E-A369-553BA469F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b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fld id="{6379F915-0E44-4419-97B8-C695725E0695}" type="slidenum">
              <a:rPr lang="ko-KR" altLang="en-US" sz="1000" smtClean="0">
                <a:solidFill>
                  <a:srgbClr val="0070C0"/>
                </a:solidFill>
              </a:rPr>
              <a:pPr/>
              <a:t>19</a:t>
            </a:fld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941EE-F6A1-184C-94D8-919FB55DAF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2013</a:t>
            </a:r>
            <a:r>
              <a:rPr lang="ko-KR" altLang="en-US" dirty="0"/>
              <a:t>년 데이터를 가지고 분석 및 모델링 진행</a:t>
            </a:r>
            <a:endParaRPr lang="en-US" altLang="ko-KR" dirty="0"/>
          </a:p>
          <a:p>
            <a:r>
              <a:rPr lang="ko-KR" altLang="en-US" dirty="0"/>
              <a:t>치매 대상자 </a:t>
            </a:r>
            <a:r>
              <a:rPr lang="en-US" altLang="ko-KR" dirty="0"/>
              <a:t>6,316</a:t>
            </a:r>
            <a:r>
              <a:rPr lang="ko-KR" altLang="en-US" dirty="0"/>
              <a:t>명에 대하여 나이 구간에 해당하는 일반 대상자를 </a:t>
            </a:r>
            <a:r>
              <a:rPr lang="ko-KR" altLang="en-US" dirty="0" err="1"/>
              <a:t>샘플링하여</a:t>
            </a:r>
            <a:r>
              <a:rPr lang="ko-KR" altLang="en-US" dirty="0"/>
              <a:t> </a:t>
            </a:r>
            <a:r>
              <a:rPr lang="en-US" altLang="ko-KR" dirty="0"/>
              <a:t>12,632</a:t>
            </a:r>
            <a:r>
              <a:rPr lang="ko-KR" altLang="en-US" dirty="0"/>
              <a:t>명을 대상으로 치매 모델링을 진행할 결과 </a:t>
            </a:r>
            <a:r>
              <a:rPr lang="en-US" altLang="ko-KR" dirty="0"/>
              <a:t>AUC 0.60</a:t>
            </a:r>
            <a:r>
              <a:rPr lang="ko-KR" altLang="en-US" dirty="0" err="1"/>
              <a:t>으로</a:t>
            </a:r>
            <a:r>
              <a:rPr lang="ko-KR" altLang="en-US" dirty="0"/>
              <a:t> 저조한 결과</a:t>
            </a:r>
            <a:endParaRPr lang="en-US" altLang="ko-KR" dirty="0"/>
          </a:p>
          <a:p>
            <a:r>
              <a:rPr lang="ko-KR" altLang="en-US" dirty="0"/>
              <a:t>통계적인 방법 및 기존 기계 학습을 통한 </a:t>
            </a:r>
            <a:r>
              <a:rPr lang="ko-KR" altLang="en-US" dirty="0" err="1"/>
              <a:t>예측율이</a:t>
            </a:r>
            <a:r>
              <a:rPr lang="ko-KR" altLang="en-US" dirty="0"/>
              <a:t> </a:t>
            </a:r>
            <a:r>
              <a:rPr lang="en-US" altLang="ko-KR" dirty="0"/>
              <a:t>75%</a:t>
            </a:r>
            <a:r>
              <a:rPr lang="ko-KR" altLang="en-US" dirty="0"/>
              <a:t> 정도이므로 </a:t>
            </a:r>
            <a:r>
              <a:rPr lang="en-US" altLang="ko-KR" dirty="0"/>
              <a:t>AUC </a:t>
            </a:r>
            <a:r>
              <a:rPr lang="ko-KR" altLang="en-US" dirty="0"/>
              <a:t>평가 기준으로 </a:t>
            </a:r>
            <a:r>
              <a:rPr lang="en-US" altLang="ko-KR" dirty="0"/>
              <a:t>0.75</a:t>
            </a:r>
            <a:r>
              <a:rPr lang="ko-KR" altLang="en-US" dirty="0"/>
              <a:t>이상이 나와야 유용하다고 증명된다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AB7052-3ACC-D841-BCAB-B2A597E30B0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예측 결과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7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2504728" y="1196752"/>
            <a:ext cx="6768752" cy="5470748"/>
          </a:xfrm>
        </p:spPr>
        <p:txBody>
          <a:bodyPr/>
          <a:lstStyle/>
          <a:p>
            <a:r>
              <a:rPr kumimoji="1" lang="ko-KR" altLang="en-US" sz="2000" dirty="0"/>
              <a:t>서론</a:t>
            </a:r>
            <a:endParaRPr kumimoji="1" lang="en-US" altLang="ko-KR" sz="2000" dirty="0"/>
          </a:p>
          <a:p>
            <a:pPr lvl="1"/>
            <a:r>
              <a:rPr kumimoji="1" lang="ko-KR" altLang="en-US" dirty="0"/>
              <a:t>연구 배경 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연구 목적</a:t>
            </a:r>
            <a:endParaRPr kumimoji="1" lang="en-US" altLang="ko-KR" dirty="0"/>
          </a:p>
          <a:p>
            <a:r>
              <a:rPr kumimoji="1" lang="ko-KR" altLang="en-US" sz="2000" dirty="0"/>
              <a:t>이론적 배경 및 선행연구 고찰</a:t>
            </a:r>
            <a:endParaRPr kumimoji="1" lang="en-US" altLang="ko-KR" sz="2000" dirty="0"/>
          </a:p>
          <a:p>
            <a:pPr lvl="1"/>
            <a:r>
              <a:rPr kumimoji="1" lang="ko-KR" altLang="en-US" dirty="0"/>
              <a:t>의료 산업의 기술 현황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치매 예측 관련 선행 연구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치매 조기 발견의 중요성</a:t>
            </a:r>
            <a:endParaRPr kumimoji="1" lang="en-US" altLang="ko-KR" dirty="0"/>
          </a:p>
          <a:p>
            <a:r>
              <a:rPr kumimoji="1" lang="ko-KR" altLang="en-US" sz="2000" dirty="0"/>
              <a:t>연구 방법</a:t>
            </a:r>
            <a:endParaRPr kumimoji="1" lang="en-US" altLang="ko-KR" sz="2000" dirty="0"/>
          </a:p>
          <a:p>
            <a:pPr lvl="1"/>
            <a:r>
              <a:rPr kumimoji="1" lang="ko-KR" altLang="en-US" sz="1600" dirty="0"/>
              <a:t>연구 대상</a:t>
            </a:r>
            <a:endParaRPr kumimoji="1" lang="en-US" altLang="ko-KR" sz="1600" dirty="0"/>
          </a:p>
          <a:p>
            <a:pPr lvl="1"/>
            <a:r>
              <a:rPr kumimoji="1" lang="ko-KR" altLang="en-US" dirty="0"/>
              <a:t>변수 정의</a:t>
            </a:r>
            <a:endParaRPr kumimoji="1" lang="en-US" altLang="ko-KR" sz="1600" dirty="0"/>
          </a:p>
          <a:p>
            <a:pPr lvl="1"/>
            <a:r>
              <a:rPr kumimoji="1" lang="ko-KR" altLang="en-US" sz="1600" dirty="0"/>
              <a:t>자료 분석 방법</a:t>
            </a:r>
            <a:endParaRPr kumimoji="1" lang="en-US" altLang="ko-KR" sz="1600" dirty="0"/>
          </a:p>
          <a:p>
            <a:r>
              <a:rPr kumimoji="1" lang="ko-KR" altLang="en-US" sz="2000" dirty="0"/>
              <a:t>연구 결과</a:t>
            </a:r>
            <a:endParaRPr kumimoji="1" lang="en-US" altLang="ko-KR" sz="2000" dirty="0"/>
          </a:p>
          <a:p>
            <a:pPr lvl="1"/>
            <a:r>
              <a:rPr kumimoji="1" lang="ko-KR" altLang="en-US" dirty="0"/>
              <a:t>연구 대상자의 특성</a:t>
            </a:r>
            <a:endParaRPr kumimoji="1" lang="en-US" altLang="ko-KR" dirty="0"/>
          </a:p>
          <a:p>
            <a:pPr lvl="1"/>
            <a:r>
              <a:rPr kumimoji="1" lang="ko-KR" altLang="en-US" sz="1600" dirty="0"/>
              <a:t>예측 결과</a:t>
            </a:r>
            <a:endParaRPr kumimoji="1" lang="en-US" altLang="ko-KR" sz="1600" dirty="0"/>
          </a:p>
          <a:p>
            <a:pPr lvl="1"/>
            <a:r>
              <a:rPr kumimoji="1" lang="ko-KR" altLang="en-US" dirty="0"/>
              <a:t>주요 인자 분석 결과</a:t>
            </a:r>
            <a:endParaRPr kumimoji="1" lang="en-US" altLang="ko-KR" sz="1600" dirty="0"/>
          </a:p>
          <a:p>
            <a:pPr lvl="1"/>
            <a:endParaRPr lang="en-US" altLang="ko-KR" sz="1600" dirty="0"/>
          </a:p>
          <a:p>
            <a:endParaRPr lang="ko-KR" altLang="ko-KR" sz="2000" dirty="0"/>
          </a:p>
          <a:p>
            <a:endParaRPr lang="ko-KR" altLang="ko-KR" sz="2000" dirty="0"/>
          </a:p>
          <a:p>
            <a:endParaRPr lang="ko-KR" altLang="en-US" sz="20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b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fld id="{6379F915-0E44-4419-97B8-C695725E0695}" type="slidenum">
              <a:rPr lang="ko-KR" altLang="en-US" sz="1000" smtClean="0">
                <a:solidFill>
                  <a:srgbClr val="0070C0"/>
                </a:solidFill>
              </a:rPr>
              <a:pPr/>
              <a:t>2</a:t>
            </a:fld>
            <a:endParaRPr lang="ko-KR" altLang="en-US" sz="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441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66E4-6351-2547-BE40-7B07AE8E0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IV. </a:t>
            </a:r>
            <a:r>
              <a:rPr lang="ko-KR" altLang="en-US" dirty="0"/>
              <a:t>연구 결과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1FA192-97AC-4C4E-A369-553BA469F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b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fld id="{6379F915-0E44-4419-97B8-C695725E0695}" type="slidenum">
              <a:rPr lang="ko-KR" altLang="en-US" sz="1000" smtClean="0">
                <a:solidFill>
                  <a:srgbClr val="0070C0"/>
                </a:solidFill>
              </a:rPr>
              <a:pPr/>
              <a:t>20</a:t>
            </a:fld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AB7052-3ACC-D841-BCAB-B2A597E30B0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예측 결과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예측정확도</a:t>
            </a:r>
            <a:r>
              <a:rPr lang="en-US" altLang="ko-KR" dirty="0"/>
              <a:t>(</a:t>
            </a:r>
            <a:r>
              <a:rPr lang="ko-KR" altLang="en-US" dirty="0"/>
              <a:t>전체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1A3845-9E97-8F49-9A65-7C287FD165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치매환자 </a:t>
            </a:r>
            <a:r>
              <a:rPr lang="en-US" altLang="ko-KR" dirty="0"/>
              <a:t>6316</a:t>
            </a:r>
            <a:r>
              <a:rPr lang="ko-KR" altLang="en-US" dirty="0"/>
              <a:t>명과 동일한 </a:t>
            </a:r>
            <a:r>
              <a:rPr lang="ko-KR" altLang="en-US" dirty="0" err="1"/>
              <a:t>나이그룹에</a:t>
            </a:r>
            <a:r>
              <a:rPr lang="ko-KR" altLang="en-US" dirty="0"/>
              <a:t> 해당하는 </a:t>
            </a:r>
            <a:r>
              <a:rPr lang="en-US" altLang="ko-KR" dirty="0"/>
              <a:t>6,316</a:t>
            </a:r>
            <a:r>
              <a:rPr lang="ko-KR" altLang="en-US" dirty="0"/>
              <a:t>명을 </a:t>
            </a:r>
            <a:r>
              <a:rPr lang="ko-KR" altLang="en-US" dirty="0" err="1"/>
              <a:t>샘플링하여</a:t>
            </a:r>
            <a:r>
              <a:rPr lang="ko-KR" altLang="en-US" dirty="0"/>
              <a:t> </a:t>
            </a:r>
            <a:r>
              <a:rPr lang="en-US" altLang="ko-KR" dirty="0"/>
              <a:t>12,632</a:t>
            </a:r>
            <a:r>
              <a:rPr lang="ko-KR" altLang="en-US" dirty="0"/>
              <a:t>명을 대상으로 치매 모델링을 진행한 결과 </a:t>
            </a:r>
            <a:r>
              <a:rPr lang="en-US" altLang="ko-KR" dirty="0"/>
              <a:t>AUC</a:t>
            </a:r>
            <a:r>
              <a:rPr lang="ko-KR" altLang="en-US" dirty="0"/>
              <a:t>가 </a:t>
            </a:r>
            <a:r>
              <a:rPr lang="en-US" altLang="ko-KR" dirty="0"/>
              <a:t>0.60</a:t>
            </a:r>
            <a:r>
              <a:rPr lang="ko-KR" altLang="en-US" dirty="0" err="1"/>
              <a:t>으로</a:t>
            </a:r>
            <a:r>
              <a:rPr lang="ko-KR" altLang="en-US" dirty="0"/>
              <a:t> 저조한 예측 결과</a:t>
            </a:r>
            <a:endParaRPr lang="en-US" altLang="ko-KR" dirty="0"/>
          </a:p>
        </p:txBody>
      </p:sp>
      <p:pic>
        <p:nvPicPr>
          <p:cNvPr id="12" name="그림 11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5F019E0-D494-C949-ACA0-A43350330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28786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06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66E4-6351-2547-BE40-7B07AE8E0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IV. </a:t>
            </a:r>
            <a:r>
              <a:rPr lang="ko-KR" altLang="en-US" dirty="0"/>
              <a:t>연구 결과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1FA192-97AC-4C4E-A369-553BA469F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b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fld id="{6379F915-0E44-4419-97B8-C695725E0695}" type="slidenum">
              <a:rPr lang="ko-KR" altLang="en-US" sz="1000" smtClean="0">
                <a:solidFill>
                  <a:srgbClr val="0070C0"/>
                </a:solidFill>
              </a:rPr>
              <a:pPr/>
              <a:t>21</a:t>
            </a:fld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AB7052-3ACC-D841-BCAB-B2A597E30B0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예측 결과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예측정확도</a:t>
            </a:r>
            <a:r>
              <a:rPr lang="en-US" altLang="ko-KR" dirty="0"/>
              <a:t>(</a:t>
            </a:r>
            <a:r>
              <a:rPr lang="ko-KR" altLang="en-US" dirty="0"/>
              <a:t>건강검진 </a:t>
            </a:r>
            <a:r>
              <a:rPr lang="en-US" altLang="ko-KR" dirty="0"/>
              <a:t>1</a:t>
            </a:r>
            <a:r>
              <a:rPr lang="ko-KR" altLang="en-US" dirty="0"/>
              <a:t>회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1A3845-9E97-8F49-9A65-7C287FD165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건강검진을 </a:t>
            </a:r>
            <a:r>
              <a:rPr lang="en-US" altLang="ko-KR" dirty="0"/>
              <a:t>1</a:t>
            </a:r>
            <a:r>
              <a:rPr lang="ko-KR" altLang="en-US" dirty="0"/>
              <a:t>회만 진행한 </a:t>
            </a:r>
            <a:r>
              <a:rPr lang="en-US" altLang="ko-KR" dirty="0"/>
              <a:t>739</a:t>
            </a:r>
            <a:r>
              <a:rPr lang="ko-KR" altLang="en-US" dirty="0"/>
              <a:t>명과 동일한 </a:t>
            </a:r>
            <a:r>
              <a:rPr lang="ko-KR" altLang="en-US" dirty="0" err="1"/>
              <a:t>나이그룹에</a:t>
            </a:r>
            <a:r>
              <a:rPr lang="ko-KR" altLang="en-US" dirty="0"/>
              <a:t> 해당하는 </a:t>
            </a:r>
            <a:r>
              <a:rPr lang="en-US" altLang="ko-KR" dirty="0"/>
              <a:t>739</a:t>
            </a:r>
            <a:r>
              <a:rPr lang="ko-KR" altLang="en-US" dirty="0"/>
              <a:t>명을 </a:t>
            </a:r>
            <a:r>
              <a:rPr lang="ko-KR" altLang="en-US" dirty="0" err="1"/>
              <a:t>샘플링하여</a:t>
            </a:r>
            <a:r>
              <a:rPr lang="ko-KR" altLang="en-US" dirty="0"/>
              <a:t> </a:t>
            </a:r>
            <a:r>
              <a:rPr lang="en-US" altLang="ko-KR" dirty="0"/>
              <a:t>1,478</a:t>
            </a:r>
            <a:r>
              <a:rPr lang="ko-KR" altLang="en-US" dirty="0"/>
              <a:t>명을 대상으로 치매 모델링을 진행한 결과 </a:t>
            </a:r>
            <a:r>
              <a:rPr lang="en-US" altLang="ko-KR" dirty="0"/>
              <a:t>AUC</a:t>
            </a:r>
            <a:r>
              <a:rPr lang="ko-KR" altLang="en-US" dirty="0"/>
              <a:t>가 </a:t>
            </a:r>
            <a:r>
              <a:rPr lang="en-US" altLang="ko-KR" dirty="0"/>
              <a:t>0.69</a:t>
            </a:r>
            <a:r>
              <a:rPr lang="ko-KR" altLang="en-US" dirty="0"/>
              <a:t>로 다소 유의한 예측 결과</a:t>
            </a:r>
            <a:endParaRPr lang="en-US" altLang="ko-KR" dirty="0"/>
          </a:p>
        </p:txBody>
      </p:sp>
      <p:pic>
        <p:nvPicPr>
          <p:cNvPr id="10" name="그림 9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14E39BE0-BAA9-C848-9D1E-0030DA1A5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248729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76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66E4-6351-2547-BE40-7B07AE8E0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IV. </a:t>
            </a:r>
            <a:r>
              <a:rPr lang="ko-KR" altLang="en-US" dirty="0"/>
              <a:t>연구 결과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1FA192-97AC-4C4E-A369-553BA469F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b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fld id="{6379F915-0E44-4419-97B8-C695725E0695}" type="slidenum">
              <a:rPr lang="ko-KR" altLang="en-US" sz="1000" smtClean="0">
                <a:solidFill>
                  <a:srgbClr val="0070C0"/>
                </a:solidFill>
              </a:rPr>
              <a:pPr/>
              <a:t>22</a:t>
            </a:fld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AB7052-3ACC-D841-BCAB-B2A597E30B0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예측 결과 </a:t>
            </a:r>
            <a:r>
              <a:rPr lang="en-US" altLang="ko-KR" dirty="0"/>
              <a:t>:</a:t>
            </a:r>
            <a:r>
              <a:rPr lang="ko-KR" altLang="en-US" dirty="0"/>
              <a:t> 건강검진 회수에 따른 결과</a:t>
            </a:r>
            <a:endParaRPr 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1A3845-9E97-8F49-9A65-7C287FD165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건강검진을 받은 회수에 따라서 학습 및 예측을 진행한 결과 건강검진 회수와 예측의 결과에서 차이가 있음이 확인된다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건강검진 회수가 증가할수록 예측의 결과가 조금씩 낮아진다</a:t>
            </a:r>
            <a:r>
              <a:rPr lang="en-US" altLang="ko-KR" dirty="0"/>
              <a:t>. </a:t>
            </a:r>
            <a:r>
              <a:rPr lang="ko-KR" altLang="en-US" dirty="0"/>
              <a:t>치매 비율 및 건강검진 회수의 비율이 남성과 여성이 큰 차이를 보이므로</a:t>
            </a:r>
            <a:r>
              <a:rPr lang="en-US" altLang="ko-KR" dirty="0"/>
              <a:t>, </a:t>
            </a:r>
            <a:r>
              <a:rPr lang="ko-KR" altLang="en-US" dirty="0"/>
              <a:t>회수에 따른 예측은 남성과 여성을 분리하여 진행한다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남성의 치매 </a:t>
            </a:r>
            <a:r>
              <a:rPr lang="ko-KR" altLang="en-US" dirty="0" err="1"/>
              <a:t>예측율은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회는 </a:t>
            </a:r>
            <a:r>
              <a:rPr lang="en-US" altLang="ko-KR" dirty="0"/>
              <a:t>AUC</a:t>
            </a:r>
            <a:r>
              <a:rPr lang="ko-KR" altLang="en-US" dirty="0"/>
              <a:t>가 </a:t>
            </a:r>
            <a:r>
              <a:rPr lang="en-US" altLang="ko-KR" dirty="0"/>
              <a:t>0.67</a:t>
            </a:r>
            <a:r>
              <a:rPr lang="ko-KR" altLang="en-US" dirty="0"/>
              <a:t>로 가장 높고</a:t>
            </a:r>
            <a:r>
              <a:rPr lang="en-US" altLang="ko-KR" dirty="0"/>
              <a:t>, 5</a:t>
            </a:r>
            <a:r>
              <a:rPr lang="ko-KR" altLang="en-US" dirty="0"/>
              <a:t>회는 </a:t>
            </a:r>
            <a:r>
              <a:rPr lang="en-US" altLang="ko-KR" dirty="0"/>
              <a:t>0.62, 3</a:t>
            </a:r>
            <a:r>
              <a:rPr lang="ko-KR" altLang="en-US" dirty="0"/>
              <a:t>회의 경우 </a:t>
            </a:r>
            <a:r>
              <a:rPr lang="en-US" altLang="ko-KR" dirty="0"/>
              <a:t>0.60</a:t>
            </a:r>
            <a:r>
              <a:rPr lang="ko-KR" altLang="en-US" dirty="0"/>
              <a:t>로 가장 낮은 예측 결과가 나왔고</a:t>
            </a:r>
            <a:r>
              <a:rPr lang="en-US" altLang="ko-KR" dirty="0"/>
              <a:t>, </a:t>
            </a:r>
            <a:r>
              <a:rPr lang="ko-KR" altLang="en-US" dirty="0"/>
              <a:t>최고와 최저 </a:t>
            </a:r>
            <a:r>
              <a:rPr lang="ko-KR" altLang="en-US" dirty="0" err="1"/>
              <a:t>예측율은</a:t>
            </a:r>
            <a:r>
              <a:rPr lang="ko-KR" altLang="en-US" dirty="0"/>
              <a:t> </a:t>
            </a:r>
            <a:r>
              <a:rPr lang="en-US" altLang="ko-KR" dirty="0"/>
              <a:t>0.07 </a:t>
            </a:r>
            <a:r>
              <a:rPr lang="ko-KR" altLang="en-US" dirty="0"/>
              <a:t>정도의 차이를 보인다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여성의 치매 </a:t>
            </a:r>
            <a:r>
              <a:rPr lang="ko-KR" altLang="en-US" dirty="0" err="1"/>
              <a:t>예측율은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회는 </a:t>
            </a:r>
            <a:r>
              <a:rPr lang="en-US" altLang="ko-KR" dirty="0"/>
              <a:t>0.65</a:t>
            </a:r>
            <a:r>
              <a:rPr lang="ko-KR" altLang="en-US" dirty="0"/>
              <a:t>로 가장 높고</a:t>
            </a:r>
            <a:r>
              <a:rPr lang="en-US" altLang="ko-KR" dirty="0"/>
              <a:t>, 3</a:t>
            </a:r>
            <a:r>
              <a:rPr lang="ko-KR" altLang="en-US" dirty="0"/>
              <a:t>회는 </a:t>
            </a:r>
            <a:r>
              <a:rPr lang="en-US" altLang="ko-KR" dirty="0"/>
              <a:t>0.59, 5</a:t>
            </a:r>
            <a:r>
              <a:rPr lang="ko-KR" altLang="en-US" dirty="0"/>
              <a:t>회의 경우 </a:t>
            </a:r>
            <a:r>
              <a:rPr lang="en-US" altLang="ko-KR" dirty="0"/>
              <a:t>0.55</a:t>
            </a:r>
            <a:r>
              <a:rPr lang="ko-KR" altLang="en-US" dirty="0"/>
              <a:t>로 가장 낮아</a:t>
            </a:r>
            <a:r>
              <a:rPr lang="en-US" altLang="ko-KR" dirty="0"/>
              <a:t>, </a:t>
            </a:r>
            <a:r>
              <a:rPr lang="ko-KR" altLang="en-US" dirty="0"/>
              <a:t>최고와 최저 </a:t>
            </a:r>
            <a:r>
              <a:rPr lang="ko-KR" altLang="en-US" dirty="0" err="1"/>
              <a:t>예측율의</a:t>
            </a:r>
            <a:r>
              <a:rPr lang="ko-KR" altLang="en-US" dirty="0"/>
              <a:t> 차이는 </a:t>
            </a:r>
            <a:r>
              <a:rPr lang="en-US" altLang="ko-KR" dirty="0"/>
              <a:t>0.1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남성보다는 상대적으로 조금 더 큰 차이를 보이나 이 정도는 샘플링에 의한 차이로 해석된다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7210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66E4-6351-2547-BE40-7B07AE8E0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IV. </a:t>
            </a:r>
            <a:r>
              <a:rPr lang="ko-KR" altLang="en-US" dirty="0"/>
              <a:t>연구 결과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1FA192-97AC-4C4E-A369-553BA469F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b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fld id="{6379F915-0E44-4419-97B8-C695725E0695}" type="slidenum">
              <a:rPr lang="ko-KR" altLang="en-US" sz="1000" smtClean="0">
                <a:solidFill>
                  <a:srgbClr val="0070C0"/>
                </a:solidFill>
              </a:rPr>
              <a:pPr/>
              <a:t>23</a:t>
            </a:fld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AB7052-3ACC-D841-BCAB-B2A597E30B0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예측 결과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Feature </a:t>
            </a:r>
            <a:r>
              <a:rPr lang="en-US" altLang="ko-KR" dirty="0" err="1"/>
              <a:t>Importances</a:t>
            </a:r>
            <a:endParaRPr lang="en-US" altLang="ko-KR" dirty="0"/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C0FE0940-F69F-C443-886F-48FF0FE9F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7933" y="1621631"/>
            <a:ext cx="9648000" cy="4878024"/>
          </a:xfrm>
        </p:spPr>
        <p:txBody>
          <a:bodyPr/>
          <a:lstStyle/>
          <a:p>
            <a:r>
              <a:rPr lang="en-US" altLang="ko-KR" dirty="0"/>
              <a:t>Feature </a:t>
            </a:r>
            <a:r>
              <a:rPr lang="en-US" altLang="ko-KR" dirty="0" err="1"/>
              <a:t>Importances</a:t>
            </a:r>
            <a:r>
              <a:rPr lang="en-US" altLang="ko-KR" dirty="0"/>
              <a:t> of Random Forest : </a:t>
            </a:r>
            <a:r>
              <a:rPr lang="ko-KR" altLang="en-US" dirty="0"/>
              <a:t>건강검진 </a:t>
            </a:r>
            <a:r>
              <a:rPr lang="en-US" altLang="ko-KR" dirty="0"/>
              <a:t>1</a:t>
            </a:r>
            <a:r>
              <a:rPr lang="ko-KR" altLang="en-US" dirty="0"/>
              <a:t>회 대상자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41F58F18-2EF1-364C-BE84-4DB748FE7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2132856"/>
            <a:ext cx="7416824" cy="41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8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66E4-6351-2547-BE40-7B07AE8E0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IV. </a:t>
            </a:r>
            <a:r>
              <a:rPr lang="ko-KR" altLang="en-US" dirty="0"/>
              <a:t>연구 결과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1FA192-97AC-4C4E-A369-553BA469F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b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fld id="{6379F915-0E44-4419-97B8-C695725E0695}" type="slidenum">
              <a:rPr lang="ko-KR" altLang="en-US" sz="1000" smtClean="0">
                <a:solidFill>
                  <a:srgbClr val="0070C0"/>
                </a:solidFill>
              </a:rPr>
              <a:pPr/>
              <a:t>24</a:t>
            </a:fld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941EE-F6A1-184C-94D8-919FB55DA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7626" y="1607268"/>
            <a:ext cx="9648000" cy="4878024"/>
          </a:xfrm>
        </p:spPr>
        <p:txBody>
          <a:bodyPr/>
          <a:lstStyle/>
          <a:p>
            <a:r>
              <a:rPr lang="ko-KR" altLang="en-US" dirty="0"/>
              <a:t>본인 과거 병력과 가족의 병력의 </a:t>
            </a:r>
            <a:r>
              <a:rPr lang="ko-KR" altLang="en-US" dirty="0" err="1"/>
              <a:t>영향성</a:t>
            </a:r>
            <a:r>
              <a:rPr lang="ko-KR" altLang="en-US" dirty="0"/>
              <a:t> 분석</a:t>
            </a:r>
            <a:endParaRPr lang="en-US" altLang="ko-KR" dirty="0"/>
          </a:p>
          <a:p>
            <a:r>
              <a:rPr lang="ko-KR" altLang="en-US" dirty="0"/>
              <a:t>우울증</a:t>
            </a:r>
            <a:r>
              <a:rPr lang="en-US" altLang="ko-KR" dirty="0"/>
              <a:t>, </a:t>
            </a:r>
            <a:r>
              <a:rPr lang="ko-KR" altLang="en-US" dirty="0"/>
              <a:t>당뇨</a:t>
            </a:r>
            <a:r>
              <a:rPr lang="en-US" altLang="ko-KR" dirty="0"/>
              <a:t>, </a:t>
            </a:r>
            <a:r>
              <a:rPr lang="ko-KR" altLang="en-US" dirty="0" err="1"/>
              <a:t>고지혈증</a:t>
            </a:r>
            <a:r>
              <a:rPr lang="en-US" altLang="ko-KR" dirty="0"/>
              <a:t>, </a:t>
            </a:r>
            <a:r>
              <a:rPr lang="ko-KR" altLang="en-US" dirty="0"/>
              <a:t>고혈압의 </a:t>
            </a:r>
            <a:r>
              <a:rPr lang="ko-KR" altLang="en-US" dirty="0" err="1"/>
              <a:t>영향성</a:t>
            </a:r>
            <a:r>
              <a:rPr lang="ko-KR" altLang="en-US" dirty="0"/>
              <a:t> 분석</a:t>
            </a:r>
          </a:p>
          <a:p>
            <a:r>
              <a:rPr lang="ko-KR" altLang="en-US" dirty="0"/>
              <a:t>운동</a:t>
            </a:r>
            <a:r>
              <a:rPr lang="en-US" altLang="ko-KR" dirty="0"/>
              <a:t>, </a:t>
            </a:r>
            <a:r>
              <a:rPr lang="ko-KR" altLang="en-US" dirty="0"/>
              <a:t>흡연</a:t>
            </a:r>
            <a:r>
              <a:rPr lang="en-US" altLang="ko-KR" dirty="0"/>
              <a:t>, </a:t>
            </a:r>
            <a:r>
              <a:rPr lang="ko-KR" altLang="en-US" dirty="0"/>
              <a:t>음주 등 건강 관련 생활습관의 </a:t>
            </a:r>
            <a:r>
              <a:rPr lang="ko-KR" altLang="en-US" dirty="0" err="1"/>
              <a:t>영향성</a:t>
            </a:r>
            <a:r>
              <a:rPr lang="ko-KR" altLang="en-US" dirty="0"/>
              <a:t> 분석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배수 샘플링의 예측 결과</a:t>
            </a:r>
          </a:p>
          <a:p>
            <a:endParaRPr lang="ko-KR" altLang="en-US" dirty="0"/>
          </a:p>
          <a:p>
            <a:endParaRPr lang="en-US" altLang="ko-K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AB7052-3ACC-D841-BCAB-B2A597E30B0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주요 인자 분석 결과</a:t>
            </a:r>
            <a:r>
              <a:rPr lang="en-US" altLang="ko-KR" dirty="0"/>
              <a:t>(</a:t>
            </a:r>
            <a:r>
              <a:rPr lang="ko-KR" altLang="en-US" dirty="0"/>
              <a:t>상세한 내용은 생략</a:t>
            </a:r>
            <a:r>
              <a:rPr lang="en-US" altLang="ko-K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64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2180-8410-024D-8D09-E7D4ABCD7D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V. </a:t>
            </a:r>
            <a:r>
              <a:rPr lang="ko-KR" altLang="en-US" dirty="0"/>
              <a:t>결론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241707-D055-184D-AA39-B5623BB17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b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fld id="{6379F915-0E44-4419-97B8-C695725E0695}" type="slidenum">
              <a:rPr lang="ko-KR" altLang="en-US" sz="1000" smtClean="0">
                <a:solidFill>
                  <a:srgbClr val="0070C0"/>
                </a:solidFill>
              </a:rPr>
              <a:pPr/>
              <a:t>25</a:t>
            </a:fld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3148E-066B-A34D-8158-B324039CD5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본 연구결과로 보면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2002</a:t>
            </a:r>
            <a:r>
              <a:rPr lang="ko-KR" altLang="en-US" dirty="0"/>
              <a:t>년부터 </a:t>
            </a:r>
            <a:r>
              <a:rPr lang="en-US" altLang="ko-KR" dirty="0"/>
              <a:t>2013</a:t>
            </a:r>
            <a:r>
              <a:rPr lang="ko-KR" altLang="en-US" dirty="0"/>
              <a:t>년까지의 표본 </a:t>
            </a:r>
            <a:r>
              <a:rPr lang="ko-KR" altLang="en-US" dirty="0" err="1"/>
              <a:t>코호트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에 있는 </a:t>
            </a:r>
            <a:r>
              <a:rPr lang="en-US" altLang="ko-KR" dirty="0"/>
              <a:t>100</a:t>
            </a:r>
            <a:r>
              <a:rPr lang="ko-KR" altLang="en-US" dirty="0"/>
              <a:t>만명의 데이터를 만을 가지고 치매 예측의 정확도를 높이는 것은 한계가 있는다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치매 대상자가 전체 대상자 대비하여 매우 적다</a:t>
            </a:r>
            <a:r>
              <a:rPr lang="en-US" altLang="ko-K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진료명세서의 </a:t>
            </a:r>
            <a:r>
              <a:rPr lang="ko-KR" altLang="en-US" dirty="0" err="1"/>
              <a:t>주상병을</a:t>
            </a:r>
            <a:r>
              <a:rPr lang="ko-KR" altLang="en-US" dirty="0"/>
              <a:t> 기준으로 치매를 분류하는 레이블의 </a:t>
            </a:r>
            <a:r>
              <a:rPr lang="ko-KR" altLang="en-US" dirty="0" err="1"/>
              <a:t>부정확성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C00000"/>
                </a:solidFill>
              </a:rPr>
              <a:t>건강검진의 기본 속성에 영향을 주는 다른 질병에 대한 정확한 배제 기준이 모호하다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치매로 레이블 된 대상이 연구 대상자의 </a:t>
            </a:r>
            <a:r>
              <a:rPr lang="en-US" altLang="ko-KR" dirty="0"/>
              <a:t>2.5%</a:t>
            </a:r>
            <a:r>
              <a:rPr lang="ko-KR" altLang="en-US" dirty="0"/>
              <a:t>로 매우 제한적이므로 예측 가능성을 높이려면 표본 </a:t>
            </a:r>
            <a:r>
              <a:rPr lang="ko-KR" altLang="en-US" dirty="0" err="1"/>
              <a:t>코호트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에 연구 질병에 대한 대상자가 적절한 비율로 포함되어야 한다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B5EA7D-03BF-BC4D-B749-636C85D0AA2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연구의 시사점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0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2180-8410-024D-8D09-E7D4ABCD7D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V. </a:t>
            </a:r>
            <a:r>
              <a:rPr lang="ko-KR" altLang="en-US" dirty="0"/>
              <a:t>결론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241707-D055-184D-AA39-B5623BB17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b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fld id="{6379F915-0E44-4419-97B8-C695725E0695}" type="slidenum">
              <a:rPr lang="ko-KR" altLang="en-US" sz="1000" smtClean="0">
                <a:solidFill>
                  <a:srgbClr val="0070C0"/>
                </a:solidFill>
              </a:rPr>
              <a:pPr/>
              <a:t>26</a:t>
            </a:fld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3148E-066B-A34D-8158-B324039CD5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인공지능 기술을 활용한 의료기기 개발 및 이를 의료에 활용하려는 연구</a:t>
            </a:r>
            <a:r>
              <a:rPr lang="en-US" altLang="ko-KR" dirty="0"/>
              <a:t>,</a:t>
            </a:r>
            <a:r>
              <a:rPr lang="ko-KR" altLang="en-US" dirty="0"/>
              <a:t> 개발이 증가함에 따라 의료서비스의 질이 크게 향상되는 추세이다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다만 사회적으로 민감한 부분인 의료분야의 데이터는 반드시 해결해야 할 법적</a:t>
            </a:r>
            <a:r>
              <a:rPr lang="en-US" altLang="ko-KR" dirty="0"/>
              <a:t>, </a:t>
            </a:r>
            <a:r>
              <a:rPr lang="ko-KR" altLang="en-US" dirty="0"/>
              <a:t>윤리적 이슈들이 존재한다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특히 치매의 경우 </a:t>
            </a:r>
            <a:r>
              <a:rPr lang="en-US" altLang="ko-KR" dirty="0"/>
              <a:t>2015</a:t>
            </a:r>
            <a:r>
              <a:rPr lang="ko-KR" altLang="en-US" dirty="0"/>
              <a:t>년부터 민감 상병으로 분류되어 진료 명세 데이터베이스의 </a:t>
            </a:r>
            <a:r>
              <a:rPr lang="ko-KR" altLang="en-US" dirty="0" err="1"/>
              <a:t>주상병에서</a:t>
            </a:r>
            <a:r>
              <a:rPr lang="ko-KR" altLang="en-US" dirty="0"/>
              <a:t> </a:t>
            </a:r>
            <a:r>
              <a:rPr lang="ko-KR" altLang="en-US" dirty="0" err="1"/>
              <a:t>마스킹</a:t>
            </a:r>
            <a:r>
              <a:rPr lang="ko-KR" altLang="en-US" dirty="0"/>
              <a:t> 처리가 되기 때문에 이와 같은 연구 및 분석에 제한이 될 것으로 예상된다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치매를 예측하기 위해서는 일정 기간의 연속적인 데이터가 필요하고 예측된 결과를 가지고 이후 데이터에 적용하여 예측 정확도를 검증 할 필요가 있으나 법적인 제약으로 일정기간 접근이 어려울 것으로 예상된다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B5EA7D-03BF-BC4D-B749-636C85D0AA2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연구의 한계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97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2180-8410-024D-8D09-E7D4ABCD7D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V. </a:t>
            </a:r>
            <a:r>
              <a:rPr lang="ko-KR" altLang="en-US" dirty="0"/>
              <a:t>결론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241707-D055-184D-AA39-B5623BB17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b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fld id="{6379F915-0E44-4419-97B8-C695725E0695}" type="slidenum">
              <a:rPr lang="ko-KR" altLang="en-US" sz="1000" smtClean="0">
                <a:solidFill>
                  <a:srgbClr val="0070C0"/>
                </a:solidFill>
              </a:rPr>
              <a:pPr/>
              <a:t>27</a:t>
            </a:fld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3148E-066B-A34D-8158-B324039CD5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최근 몇 년 사이 데이터의 중요성이 부각되면서 의료데이터를 포함한 다양한 영역의 공공데이터가 공공데이터포털 및 다양한 기관을 통해 다운로드 및 </a:t>
            </a:r>
            <a:r>
              <a:rPr lang="en-US" altLang="ko-KR" dirty="0"/>
              <a:t>API </a:t>
            </a:r>
            <a:r>
              <a:rPr lang="ko-KR" altLang="en-US" dirty="0"/>
              <a:t>연동을 통해서 오픈이 되어 있다</a:t>
            </a:r>
            <a:r>
              <a:rPr lang="en-US" altLang="ko-KR" dirty="0"/>
              <a:t>. </a:t>
            </a:r>
            <a:r>
              <a:rPr lang="ko-KR" altLang="en-US" dirty="0"/>
              <a:t>아직까지 의료데이터를 이용하는데 제약이 많지만 개인정보 및 </a:t>
            </a:r>
            <a:r>
              <a:rPr lang="ko-KR" altLang="en-US" dirty="0" err="1"/>
              <a:t>민감정보에</a:t>
            </a:r>
            <a:r>
              <a:rPr lang="ko-KR" altLang="en-US" dirty="0"/>
              <a:t> 대한 정책이 잘 개선되어 다양한 의료 데이터를 분석하여 치매 뿐 만 아니라 다양한 질병들의 예측이 개인이 활용할 수 있는 수준으로까지 가능하게 되기를 바란다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B5EA7D-03BF-BC4D-B749-636C85D0AA2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연구의 방향성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9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2504728" y="1196752"/>
            <a:ext cx="6768752" cy="511256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sz="2000" dirty="0"/>
              <a:t>V.</a:t>
            </a:r>
            <a:r>
              <a:rPr kumimoji="1" lang="ko-KR" altLang="en-US" sz="2000" dirty="0"/>
              <a:t>   결론 </a:t>
            </a:r>
            <a:endParaRPr kumimoji="1" lang="en-US" altLang="ko-KR" sz="2000" dirty="0"/>
          </a:p>
          <a:p>
            <a:pPr lvl="1"/>
            <a:r>
              <a:rPr kumimoji="1" lang="ko-KR" altLang="en-US" sz="1600" dirty="0"/>
              <a:t>연구의 시사점</a:t>
            </a:r>
            <a:endParaRPr kumimoji="1" lang="en-US" altLang="ko-KR" sz="1600" dirty="0"/>
          </a:p>
          <a:p>
            <a:pPr lvl="1"/>
            <a:r>
              <a:rPr kumimoji="1" lang="ko-KR" altLang="en-US" sz="1600" dirty="0"/>
              <a:t>연구의 한계</a:t>
            </a:r>
            <a:endParaRPr kumimoji="1" lang="en-US" altLang="ko-KR" sz="1600" dirty="0"/>
          </a:p>
          <a:p>
            <a:pPr lvl="1"/>
            <a:r>
              <a:rPr kumimoji="1" lang="ko-KR" altLang="en-US" sz="1600" dirty="0"/>
              <a:t>향후 연구 방향</a:t>
            </a:r>
            <a:endParaRPr kumimoji="1" lang="en-US" altLang="ko-KR" sz="1600" dirty="0"/>
          </a:p>
          <a:p>
            <a:pPr lvl="1"/>
            <a:endParaRPr kumimoji="1" lang="en-US" altLang="ko-KR" sz="1600" dirty="0"/>
          </a:p>
          <a:p>
            <a:pPr lvl="1"/>
            <a:endParaRPr lang="en-US" altLang="ko-KR" sz="1600" dirty="0"/>
          </a:p>
          <a:p>
            <a:endParaRPr lang="ko-KR" altLang="ko-KR" sz="2000" dirty="0"/>
          </a:p>
          <a:p>
            <a:endParaRPr lang="ko-KR" altLang="ko-KR" sz="2000" dirty="0"/>
          </a:p>
          <a:p>
            <a:endParaRPr lang="ko-KR" altLang="en-US" sz="20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b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fld id="{6379F915-0E44-4419-97B8-C695725E0695}" type="slidenum">
              <a:rPr lang="ko-KR" altLang="en-US" sz="1000" smtClean="0">
                <a:solidFill>
                  <a:srgbClr val="0070C0"/>
                </a:solidFill>
              </a:rPr>
              <a:pPr/>
              <a:t>3</a:t>
            </a:fld>
            <a:endParaRPr lang="ko-KR" altLang="en-US" sz="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2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A12516-06D6-D541-A945-483C41A24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서론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2EFCA-5450-B04A-AB6C-DE4EBE1C3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b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fld id="{6379F915-0E44-4419-97B8-C695725E0695}" type="slidenum">
              <a:rPr lang="ko-KR" altLang="en-US" sz="1000" smtClean="0">
                <a:solidFill>
                  <a:srgbClr val="0070C0"/>
                </a:solidFill>
              </a:rPr>
              <a:pPr/>
              <a:t>4</a:t>
            </a:fld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65A1A0-9D97-E04C-A164-70BDB778D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7933" y="1621631"/>
            <a:ext cx="9618531" cy="4878024"/>
          </a:xfrm>
        </p:spPr>
        <p:txBody>
          <a:bodyPr/>
          <a:lstStyle/>
          <a:p>
            <a:r>
              <a:rPr lang="en-US" altLang="ko-KR" sz="1600" dirty="0"/>
              <a:t>4</a:t>
            </a:r>
            <a:r>
              <a:rPr lang="ko-KR" altLang="en-US" sz="1600" dirty="0"/>
              <a:t>차 산업혁명의 핵심기술인 인공지능</a:t>
            </a:r>
            <a:r>
              <a:rPr lang="en-US" altLang="ko-KR" sz="1600" dirty="0"/>
              <a:t>(Artificial Intelligence)</a:t>
            </a:r>
            <a:r>
              <a:rPr lang="ko-KR" altLang="en-US" sz="1600" dirty="0"/>
              <a:t>이 주목을 받으며 다양한 산업영역에서 이에 대한 연구 및 적용이 활발하게 진행되고 있다</a:t>
            </a:r>
            <a:endParaRPr lang="en-US" altLang="ko-KR" sz="1600" dirty="0"/>
          </a:p>
          <a:p>
            <a:r>
              <a:rPr lang="ko-KR" altLang="en-US" sz="1600" dirty="0"/>
              <a:t>그 중 의료 산업에서는 인공지능을 활용하여 영상</a:t>
            </a:r>
            <a:r>
              <a:rPr lang="en-US" altLang="ko-KR" sz="1600" dirty="0"/>
              <a:t>, </a:t>
            </a:r>
            <a:r>
              <a:rPr lang="ko-KR" altLang="en-US" sz="1600" dirty="0"/>
              <a:t>음성</a:t>
            </a:r>
            <a:r>
              <a:rPr lang="en-US" altLang="ko-KR" sz="1600" dirty="0"/>
              <a:t>, </a:t>
            </a:r>
            <a:r>
              <a:rPr lang="ko-KR" altLang="en-US" sz="1600" dirty="0"/>
              <a:t>텍스트 등 다양한 형식의 의료 데이터를 분석하여 질병 예측</a:t>
            </a:r>
            <a:r>
              <a:rPr lang="en-US" altLang="ko-KR" sz="1600" dirty="0"/>
              <a:t>, </a:t>
            </a:r>
            <a:r>
              <a:rPr lang="ko-KR" altLang="en-US" sz="1600" dirty="0"/>
              <a:t>진단 및 처방을 통해 의료의 질을 높이는 것에 큰 관심을 갖고 있다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의학신문</a:t>
            </a:r>
            <a:r>
              <a:rPr lang="en-US" altLang="ko-KR" sz="1600" dirty="0"/>
              <a:t>, 2018). </a:t>
            </a:r>
            <a:r>
              <a:rPr lang="ko-KR" altLang="en-US" sz="1600" dirty="0"/>
              <a:t>특히</a:t>
            </a:r>
            <a:r>
              <a:rPr lang="en-US" altLang="ko-KR" sz="1600" dirty="0"/>
              <a:t>,  ICT </a:t>
            </a:r>
            <a:r>
              <a:rPr lang="ko-KR" altLang="en-US" sz="1600" dirty="0"/>
              <a:t>융합 의료기기의 증가로 인해 대규모 의료용 빅데이터의 확보가 용이해졌고</a:t>
            </a:r>
            <a:r>
              <a:rPr lang="en-US" altLang="ko-KR" sz="1600" dirty="0"/>
              <a:t>, </a:t>
            </a:r>
            <a:r>
              <a:rPr lang="ko-KR" altLang="en-US" sz="1600" dirty="0"/>
              <a:t>이를 이용한 </a:t>
            </a:r>
            <a:r>
              <a:rPr lang="en-US" altLang="ko-KR" sz="1600" dirty="0"/>
              <a:t>AI </a:t>
            </a:r>
            <a:r>
              <a:rPr lang="ko-KR" altLang="en-US" sz="1600" dirty="0"/>
              <a:t>기반 비즈니스가 점차 확산되고 있는 추세이다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r>
              <a:rPr lang="ko-KR" altLang="en-US" sz="1600" dirty="0"/>
              <a:t>특히 전자건강기록</a:t>
            </a:r>
            <a:r>
              <a:rPr lang="en-US" altLang="ko-KR" sz="1600" dirty="0"/>
              <a:t>(EHR)</a:t>
            </a:r>
            <a:r>
              <a:rPr lang="ko-KR" altLang="en-US" sz="1600" dirty="0"/>
              <a:t>과 전자의료기록</a:t>
            </a:r>
            <a:r>
              <a:rPr lang="en-US" altLang="ko-KR" sz="1600" dirty="0"/>
              <a:t>(EMR) </a:t>
            </a:r>
            <a:r>
              <a:rPr lang="ko-KR" altLang="en-US" sz="1600" dirty="0"/>
              <a:t>데이터베이스를 이용하여 질병 예측</a:t>
            </a:r>
            <a:r>
              <a:rPr lang="en-US" altLang="ko-KR" sz="1600" dirty="0"/>
              <a:t>, </a:t>
            </a:r>
            <a:r>
              <a:rPr lang="ko-KR" altLang="en-US" sz="1600" dirty="0"/>
              <a:t>진단 및 예후에 대한 연구가 활발하게 진행되고 있으며 많은 경우는 </a:t>
            </a:r>
            <a:r>
              <a:rPr lang="en-US" altLang="ko-KR" sz="1600" dirty="0"/>
              <a:t>EHR </a:t>
            </a:r>
            <a:r>
              <a:rPr lang="ko-KR" altLang="en-US" sz="1600" dirty="0"/>
              <a:t>데이터베이스를 기본으로 </a:t>
            </a:r>
            <a:r>
              <a:rPr lang="en-US" altLang="ko-KR" sz="1600" dirty="0"/>
              <a:t>MRI, CT, </a:t>
            </a:r>
            <a:r>
              <a:rPr lang="ko-KR" altLang="en-US" sz="1600" dirty="0"/>
              <a:t>유전자 정보 등의 다양한 정보를 결합하여 진행되고 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r>
              <a:rPr lang="ko-KR" altLang="en-US" sz="1600" dirty="0"/>
              <a:t>기존 </a:t>
            </a:r>
            <a:r>
              <a:rPr lang="en-US" altLang="ko-KR" sz="1600" dirty="0"/>
              <a:t>EHR</a:t>
            </a:r>
            <a:r>
              <a:rPr lang="ko-KR" altLang="en-US" sz="1600" dirty="0"/>
              <a:t>을 이용한 치매</a:t>
            </a:r>
            <a:r>
              <a:rPr lang="en-US" altLang="ko-KR" sz="1600" dirty="0"/>
              <a:t>(</a:t>
            </a:r>
            <a:r>
              <a:rPr lang="ko-KR" altLang="en-US" sz="1600" dirty="0"/>
              <a:t>알츠하이머</a:t>
            </a:r>
            <a:r>
              <a:rPr lang="en-US" altLang="ko-KR" sz="1600" dirty="0"/>
              <a:t>) </a:t>
            </a:r>
            <a:r>
              <a:rPr lang="ko-KR" altLang="en-US" sz="1600" dirty="0"/>
              <a:t>질병 예측의 경우도 기본적인 건강검진 데이터와 인지기능 선별검사 항목을 포함하여 치매</a:t>
            </a:r>
            <a:r>
              <a:rPr lang="en-US" altLang="ko-KR" sz="1600" dirty="0"/>
              <a:t>(</a:t>
            </a:r>
            <a:r>
              <a:rPr lang="ko-KR" altLang="en-US" sz="1600" dirty="0"/>
              <a:t>알츠하이머</a:t>
            </a:r>
            <a:r>
              <a:rPr lang="en-US" altLang="ko-KR" sz="1600" dirty="0"/>
              <a:t>) </a:t>
            </a:r>
            <a:r>
              <a:rPr lang="ko-KR" altLang="en-US" sz="1600" dirty="0"/>
              <a:t>예측을 진행한다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인지기능 선별검사 중에서 전 세계적으로 널리 사용되고 있는 검사가 간이정신상태검사</a:t>
            </a:r>
            <a:r>
              <a:rPr lang="en-US" altLang="ko-KR" sz="1600" dirty="0"/>
              <a:t>(MMSE)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r>
              <a:rPr lang="ko-KR" altLang="en-US" sz="1600" dirty="0"/>
              <a:t>많은 선행연구들에서 </a:t>
            </a:r>
            <a:r>
              <a:rPr lang="en-US" altLang="ko-KR" sz="1600" dirty="0"/>
              <a:t>MMSE</a:t>
            </a:r>
            <a:r>
              <a:rPr lang="ko-KR" altLang="en-US" sz="1600" dirty="0"/>
              <a:t>의 신뢰도는 확인되었고</a:t>
            </a:r>
            <a:r>
              <a:rPr lang="en-US" altLang="ko-KR" sz="1600" dirty="0"/>
              <a:t>, </a:t>
            </a:r>
            <a:r>
              <a:rPr lang="ko-KR" altLang="en-US" sz="1600" dirty="0"/>
              <a:t>이 검사의 결과</a:t>
            </a:r>
            <a:r>
              <a:rPr lang="en-US" altLang="ko-KR" sz="1600" dirty="0"/>
              <a:t> </a:t>
            </a:r>
            <a:r>
              <a:rPr lang="ko-KR" altLang="en-US" sz="1600" dirty="0"/>
              <a:t>점수가 치매 예측에 높은 영향을 주는 변수이지만</a:t>
            </a:r>
            <a:r>
              <a:rPr lang="en-US" altLang="ko-KR" sz="1600" dirty="0"/>
              <a:t>, </a:t>
            </a:r>
            <a:r>
              <a:rPr lang="ko-KR" altLang="en-US" sz="1600" dirty="0"/>
              <a:t>국내에서는 일반적으로 만 </a:t>
            </a:r>
            <a:r>
              <a:rPr lang="en-US" altLang="ko-KR" sz="1600" dirty="0"/>
              <a:t>60</a:t>
            </a:r>
            <a:r>
              <a:rPr lang="ko-KR" altLang="en-US" sz="1600" dirty="0"/>
              <a:t>세 이상에 한해서 시행되는 검사이므로 대상이 제한적이다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본 연구에서는 보다 더 범용적인 대상으로 치매 예측 가능성을 연구하기 위하여 전자건강기록</a:t>
            </a:r>
            <a:r>
              <a:rPr lang="en-US" altLang="ko-KR" sz="1600" dirty="0"/>
              <a:t>(EHR) </a:t>
            </a:r>
            <a:r>
              <a:rPr lang="ko-KR" altLang="en-US" sz="1600" dirty="0"/>
              <a:t>데이터의 속성을 이용하여 </a:t>
            </a:r>
            <a:r>
              <a:rPr lang="ko-KR" altLang="en-US" sz="1600" dirty="0" err="1"/>
              <a:t>기계학습을</a:t>
            </a:r>
            <a:r>
              <a:rPr lang="ko-KR" altLang="en-US" sz="1600" dirty="0"/>
              <a:t> 통한 치매 예측이 가능한지를 연구하기 위해 수행되었다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  <a:p>
            <a:endParaRPr lang="en-US" altLang="ko-KR" sz="1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0748F8-3B8F-4D4B-B9FC-8C2C9AAB2D8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연구 배경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94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B2EC-98EC-2F42-9BFC-6F745830F5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서론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73F285-944B-2B42-BF16-E5B7B830E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b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fld id="{6379F915-0E44-4419-97B8-C695725E0695}" type="slidenum">
              <a:rPr lang="ko-KR" altLang="en-US" sz="1000" smtClean="0">
                <a:solidFill>
                  <a:srgbClr val="0070C0"/>
                </a:solidFill>
              </a:rPr>
              <a:pPr/>
              <a:t>5</a:t>
            </a:fld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7D14E-45C3-1549-A042-7C8353A155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일반적으로 </a:t>
            </a:r>
            <a:r>
              <a:rPr lang="en-US" altLang="ko-KR" dirty="0"/>
              <a:t>2</a:t>
            </a:r>
            <a:r>
              <a:rPr lang="ko-KR" altLang="en-US" dirty="0"/>
              <a:t>년에 한 번씩 정기 건강검진을 무료로 받고 있으므로</a:t>
            </a:r>
            <a:r>
              <a:rPr lang="en-US" altLang="ko-KR" dirty="0"/>
              <a:t>,</a:t>
            </a:r>
            <a:r>
              <a:rPr lang="ko-KR" altLang="en-US" dirty="0"/>
              <a:t> 이 데이터를 기반으로 치매의 예측이 가능하다면</a:t>
            </a:r>
            <a:r>
              <a:rPr lang="en-US" altLang="ko-KR" dirty="0"/>
              <a:t>,</a:t>
            </a:r>
            <a:r>
              <a:rPr lang="ko-KR" altLang="en-US" dirty="0"/>
              <a:t> 치매 발병 전에 조기 개입을 통해 효과적인 치료 가능성 검토</a:t>
            </a:r>
            <a:endParaRPr lang="en-US" altLang="ko-KR" dirty="0"/>
          </a:p>
          <a:p>
            <a:r>
              <a:rPr lang="ko-KR" altLang="en-US" dirty="0"/>
              <a:t>치매 발병 연령이 점차적으로 낮아지고 있는 추세이므로 기존에 연구하던 </a:t>
            </a:r>
            <a:r>
              <a:rPr lang="en-US" altLang="ko-KR" dirty="0"/>
              <a:t>65</a:t>
            </a:r>
            <a:r>
              <a:rPr lang="ko-KR" altLang="en-US" dirty="0"/>
              <a:t>세 기준보다 낮추어서 </a:t>
            </a:r>
            <a:r>
              <a:rPr lang="en-US" altLang="ko-KR" dirty="0"/>
              <a:t>50</a:t>
            </a:r>
            <a:r>
              <a:rPr lang="ko-KR" altLang="en-US" dirty="0"/>
              <a:t>세 이상을 대상으로 치매 예측을 연구</a:t>
            </a:r>
            <a:endParaRPr lang="en-US" altLang="ko-KR" dirty="0"/>
          </a:p>
          <a:p>
            <a:r>
              <a:rPr lang="ko-KR" altLang="en-US" dirty="0"/>
              <a:t>치매 </a:t>
            </a:r>
            <a:r>
              <a:rPr lang="ko-KR" altLang="en-US" dirty="0" err="1"/>
              <a:t>예측율이</a:t>
            </a:r>
            <a:r>
              <a:rPr lang="ko-KR" altLang="en-US" dirty="0"/>
              <a:t> 어느 정도 의미 있는 구간에 있으면 치매 발생 확률이 높은 대상자의 경우 건강검진에 </a:t>
            </a:r>
            <a:r>
              <a:rPr lang="en-US" altLang="ko-KR" dirty="0"/>
              <a:t>MMSE</a:t>
            </a:r>
            <a:r>
              <a:rPr lang="ko-KR" altLang="en-US" dirty="0"/>
              <a:t> 검사 및 추가 진단 항목을 반영하여 조기에 질병을 관리하는데 활용이 될 수 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B7DAAC-49A7-BF46-B3F0-CFED82E7191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연구의 목적</a:t>
            </a:r>
            <a:r>
              <a:rPr lang="en-US" altLang="ko-KR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3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A12516-06D6-D541-A945-483C41A24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II. </a:t>
            </a:r>
            <a:r>
              <a:rPr lang="ko-KR" altLang="en-US" dirty="0"/>
              <a:t>이론적 배경 및 선행연구 고찰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2EFCA-5450-B04A-AB6C-DE4EBE1C3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b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fld id="{6379F915-0E44-4419-97B8-C695725E0695}" type="slidenum">
              <a:rPr lang="ko-KR" altLang="en-US" sz="1000" smtClean="0">
                <a:solidFill>
                  <a:srgbClr val="0070C0"/>
                </a:solidFill>
              </a:rPr>
              <a:pPr/>
              <a:t>6</a:t>
            </a:fld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65A1A0-9D97-E04C-A164-70BDB778DF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600" dirty="0"/>
              <a:t>의료 산업에서는 인공지능을 활용하여 영상</a:t>
            </a:r>
            <a:r>
              <a:rPr lang="en-US" altLang="ko-KR" sz="1600" dirty="0"/>
              <a:t>,</a:t>
            </a:r>
            <a:r>
              <a:rPr lang="ko-KR" altLang="en-US" sz="1600" dirty="0"/>
              <a:t> 음성</a:t>
            </a:r>
            <a:r>
              <a:rPr lang="en-US" altLang="ko-KR" sz="1600" dirty="0"/>
              <a:t>,</a:t>
            </a:r>
            <a:r>
              <a:rPr lang="ko-KR" altLang="en-US" sz="1600" dirty="0"/>
              <a:t> 텍스트 등 다양한 형식의 의료 데이터를 분석하여 질병 진단</a:t>
            </a:r>
            <a:r>
              <a:rPr lang="en-US" altLang="ko-KR" sz="1600" dirty="0"/>
              <a:t>,</a:t>
            </a:r>
            <a:r>
              <a:rPr lang="ko-KR" altLang="en-US" sz="1600" dirty="0"/>
              <a:t> 예방 및 처방을 통해 의료의 질을 높이는 방향으로 진행하고 있다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sz="1600" dirty="0"/>
              <a:t>치매는 후천적으로 발생한 다발성 인지기능 저하로 인하여 사회생활 및 일상생활에 유의한 장애가 발생한 상태이다</a:t>
            </a:r>
            <a:r>
              <a:rPr lang="en-US" altLang="ko-KR" sz="1600" dirty="0"/>
              <a:t>.</a:t>
            </a:r>
          </a:p>
          <a:p>
            <a:pPr marL="285750" indent="-285750"/>
            <a:r>
              <a:rPr lang="ko-KR" altLang="en-US" sz="1600" dirty="0"/>
              <a:t>구글은 전자의무기록</a:t>
            </a:r>
            <a:r>
              <a:rPr lang="en-US" altLang="ko-KR" sz="1600" dirty="0"/>
              <a:t>(EMR)</a:t>
            </a:r>
            <a:r>
              <a:rPr lang="ko-KR" altLang="en-US" sz="1600" dirty="0"/>
              <a:t>에 저장된 환자의 진료기록을 </a:t>
            </a:r>
            <a:r>
              <a:rPr lang="ko-KR" altLang="en-US" sz="1600" dirty="0" err="1"/>
              <a:t>딥러닝으로</a:t>
            </a:r>
            <a:r>
              <a:rPr lang="ko-KR" altLang="en-US" sz="1600" dirty="0"/>
              <a:t> 분석하여 환자의 치료결과를 정확히 예측하는 인공지능을 </a:t>
            </a:r>
            <a:r>
              <a:rPr lang="en-US" altLang="ko-KR" sz="1600" dirty="0"/>
              <a:t>2018</a:t>
            </a:r>
            <a:r>
              <a:rPr lang="ko-KR" altLang="en-US" sz="1600" dirty="0"/>
              <a:t>년 </a:t>
            </a:r>
            <a:r>
              <a:rPr lang="en-US" altLang="ko-KR" sz="1600" dirty="0"/>
              <a:t>1</a:t>
            </a:r>
            <a:r>
              <a:rPr lang="ko-KR" altLang="en-US" sz="1600" dirty="0"/>
              <a:t>월에 발표함</a:t>
            </a: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3899BEC-6CA4-874E-B647-D497444F139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의료 산업의 기술 현황</a:t>
            </a:r>
          </a:p>
        </p:txBody>
      </p:sp>
    </p:spTree>
    <p:extLst>
      <p:ext uri="{BB962C8B-B14F-4D97-AF65-F5344CB8AC3E}">
        <p14:creationId xmlns:p14="http://schemas.microsoft.com/office/powerpoint/2010/main" val="2140434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A12516-06D6-D541-A945-483C41A24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II. </a:t>
            </a:r>
            <a:r>
              <a:rPr lang="ko-KR" altLang="en-US" dirty="0"/>
              <a:t>이론적 배경 및 선행연구 고찰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2EFCA-5450-B04A-AB6C-DE4EBE1C3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b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fld id="{6379F915-0E44-4419-97B8-C695725E0695}" type="slidenum">
              <a:rPr lang="ko-KR" altLang="en-US" sz="1000" smtClean="0">
                <a:solidFill>
                  <a:srgbClr val="0070C0"/>
                </a:solidFill>
              </a:rPr>
              <a:pPr/>
              <a:t>7</a:t>
            </a:fld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65A1A0-9D97-E04C-A164-70BDB778DF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z="1600" dirty="0"/>
              <a:t>2018</a:t>
            </a:r>
            <a:r>
              <a:rPr lang="ko-KR" altLang="en-US" sz="1600" dirty="0"/>
              <a:t>년에 발표된 일산병원 보고서 ‘치매 특별 등급</a:t>
            </a:r>
            <a:r>
              <a:rPr lang="en-US" altLang="ko-KR" sz="1600" dirty="0"/>
              <a:t>(</a:t>
            </a:r>
            <a:r>
              <a:rPr lang="ko-KR" altLang="en-US" sz="1600" dirty="0"/>
              <a:t>장기요양 </a:t>
            </a:r>
            <a:r>
              <a:rPr lang="en-US" altLang="ko-KR" sz="1600" dirty="0"/>
              <a:t>5</a:t>
            </a:r>
            <a:r>
              <a:rPr lang="ko-KR" altLang="en-US" sz="1600" dirty="0"/>
              <a:t>등급</a:t>
            </a:r>
            <a:r>
              <a:rPr lang="en-US" altLang="ko-KR" sz="1600" dirty="0"/>
              <a:t>) </a:t>
            </a:r>
            <a:r>
              <a:rPr lang="ko-KR" altLang="en-US" sz="1600" dirty="0"/>
              <a:t>자료 분석을 통한 치매 예측 모델 개발 및 조기 개입 효과 </a:t>
            </a:r>
            <a:r>
              <a:rPr lang="ko-KR" altLang="en-US" sz="1600" dirty="0" err="1"/>
              <a:t>조사’에</a:t>
            </a:r>
            <a:r>
              <a:rPr lang="ko-KR" altLang="en-US" sz="1600" dirty="0"/>
              <a:t> 따르면 “알츠하이머 치매 환자들과 </a:t>
            </a:r>
            <a:r>
              <a:rPr lang="ko-KR" altLang="en-US" sz="1600" dirty="0" err="1"/>
              <a:t>정상군을</a:t>
            </a:r>
            <a:r>
              <a:rPr lang="ko-KR" altLang="en-US" sz="1600" dirty="0"/>
              <a:t> 비교하였을 때</a:t>
            </a:r>
            <a:r>
              <a:rPr lang="en-US" altLang="ko-KR" sz="1600" dirty="0"/>
              <a:t>, </a:t>
            </a:r>
            <a:r>
              <a:rPr lang="ko-KR" altLang="en-US" sz="1600" dirty="0"/>
              <a:t>고혈압</a:t>
            </a:r>
            <a:r>
              <a:rPr lang="en-US" altLang="ko-KR" sz="1600" dirty="0"/>
              <a:t>, </a:t>
            </a:r>
            <a:r>
              <a:rPr lang="ko-KR" altLang="en-US" sz="1600" dirty="0"/>
              <a:t>당뇨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고지혈증의</a:t>
            </a:r>
            <a:r>
              <a:rPr lang="ko-KR" altLang="en-US" sz="1600" dirty="0"/>
              <a:t> 정도</a:t>
            </a:r>
            <a:r>
              <a:rPr lang="en-US" altLang="ko-KR" sz="1600" dirty="0"/>
              <a:t>, </a:t>
            </a:r>
            <a:r>
              <a:rPr lang="ko-KR" altLang="en-US" sz="1600" dirty="0"/>
              <a:t>신부전 여부</a:t>
            </a:r>
            <a:r>
              <a:rPr lang="en-US" altLang="ko-KR" sz="1600" dirty="0"/>
              <a:t>, </a:t>
            </a:r>
            <a:r>
              <a:rPr lang="ko-KR" altLang="en-US" sz="1600" dirty="0"/>
              <a:t>허혈성심질환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운동력</a:t>
            </a:r>
            <a:r>
              <a:rPr lang="en-US" altLang="ko-KR" sz="1600" dirty="0"/>
              <a:t>, </a:t>
            </a:r>
            <a:r>
              <a:rPr lang="ko-KR" altLang="en-US" sz="1600" dirty="0"/>
              <a:t>체질량지수에서 유의한 차이를 보이는 것으로 조사됨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주요질환과</a:t>
            </a:r>
            <a:r>
              <a:rPr lang="ko-KR" altLang="en-US" sz="1600" dirty="0"/>
              <a:t> 치매와의 연관성에 대해서 많은 선행연구에서 확인이 되었다</a:t>
            </a:r>
            <a:r>
              <a:rPr lang="en-US" altLang="ko-KR" sz="1600" dirty="0"/>
              <a:t>. </a:t>
            </a:r>
            <a:r>
              <a:rPr lang="ko-KR" altLang="en-US" sz="1600" dirty="0"/>
              <a:t>다만 치매의 경우 알츠하이머성 치매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혈관성</a:t>
            </a:r>
            <a:r>
              <a:rPr lang="ko-KR" altLang="en-US" sz="1600" dirty="0"/>
              <a:t> 치매</a:t>
            </a:r>
            <a:r>
              <a:rPr lang="en-US" altLang="ko-KR" sz="1600" dirty="0"/>
              <a:t>, </a:t>
            </a:r>
            <a:r>
              <a:rPr lang="ko-KR" altLang="en-US" sz="1600" dirty="0"/>
              <a:t>다른 질환에서 유래된 치매 및 원인불명의 치매 등으로 다양하고 연구마다 분류</a:t>
            </a:r>
            <a:r>
              <a:rPr lang="en-US" altLang="ko-KR" sz="1600" dirty="0"/>
              <a:t>, </a:t>
            </a:r>
            <a:r>
              <a:rPr lang="ko-KR" altLang="en-US" sz="1600" dirty="0"/>
              <a:t>시점</a:t>
            </a:r>
            <a:r>
              <a:rPr lang="en-US" altLang="ko-KR" sz="1600" dirty="0"/>
              <a:t>, </a:t>
            </a:r>
            <a:r>
              <a:rPr lang="ko-KR" altLang="en-US" sz="1600" dirty="0"/>
              <a:t>세부 항목이 조금씩 다르기는 하지만 일관된 연관성을 주는 요소는 확인된다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고혈압</a:t>
            </a:r>
            <a:r>
              <a:rPr lang="en-US" altLang="ko-KR" sz="1600" dirty="0"/>
              <a:t>, </a:t>
            </a:r>
            <a:r>
              <a:rPr lang="ko-KR" altLang="en-US" sz="1600" dirty="0"/>
              <a:t>당뇨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고지혈증</a:t>
            </a:r>
            <a:r>
              <a:rPr lang="en-US" altLang="ko-KR" sz="1600" dirty="0"/>
              <a:t>, </a:t>
            </a:r>
            <a:r>
              <a:rPr lang="ko-KR" altLang="en-US" sz="1600" dirty="0"/>
              <a:t>우울증이 치매와 연관성이 있다고 공통적으로 제시한다</a:t>
            </a:r>
            <a:r>
              <a:rPr lang="en-US" altLang="ko-KR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3899BEC-6CA4-874E-B647-D497444F139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치매 예측 관련 선행 연구</a:t>
            </a:r>
          </a:p>
        </p:txBody>
      </p:sp>
    </p:spTree>
    <p:extLst>
      <p:ext uri="{BB962C8B-B14F-4D97-AF65-F5344CB8AC3E}">
        <p14:creationId xmlns:p14="http://schemas.microsoft.com/office/powerpoint/2010/main" val="49440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A12516-06D6-D541-A945-483C41A24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II. </a:t>
            </a:r>
            <a:r>
              <a:rPr lang="ko-KR" altLang="en-US" dirty="0"/>
              <a:t>이론적 배경 및 선행연구 고찰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2EFCA-5450-B04A-AB6C-DE4EBE1C3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b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fld id="{6379F915-0E44-4419-97B8-C695725E0695}" type="slidenum">
              <a:rPr lang="ko-KR" altLang="en-US" sz="1000" smtClean="0">
                <a:solidFill>
                  <a:srgbClr val="0070C0"/>
                </a:solidFill>
              </a:rPr>
              <a:pPr/>
              <a:t>8</a:t>
            </a:fld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65A1A0-9D97-E04C-A164-70BDB778DF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sz="1600" dirty="0"/>
              <a:t>예방 가능한 질병의 조기 발견은 질병 관리 개선</a:t>
            </a:r>
            <a:r>
              <a:rPr lang="en-US" altLang="ko-KR" sz="1600" dirty="0"/>
              <a:t>, </a:t>
            </a:r>
            <a:r>
              <a:rPr lang="ko-KR" altLang="en-US" sz="1600" dirty="0"/>
              <a:t>개선 된 개입 및 보다 효율적인 의료 자원 배분에 중요하다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작업을 위해 전자 건강 기록 </a:t>
            </a:r>
            <a:r>
              <a:rPr lang="en-US" altLang="ko-KR" sz="1600" dirty="0"/>
              <a:t>(EHR)</a:t>
            </a:r>
            <a:r>
              <a:rPr lang="ko-KR" altLang="en-US" sz="1600" dirty="0"/>
              <a:t>의 정보를 활용하기 위해 다양한 기계 학습 접근법이 개발되었다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r>
              <a:rPr lang="ko-KR" altLang="en-US" sz="1600" dirty="0"/>
              <a:t>치매의 진단 및 치료와 관련하여 전반적인 단계에서</a:t>
            </a:r>
            <a:r>
              <a:rPr lang="en-US" altLang="ko-KR" sz="1600" dirty="0"/>
              <a:t>, </a:t>
            </a:r>
            <a:r>
              <a:rPr lang="ko-KR" altLang="en-US" sz="1600" dirty="0"/>
              <a:t>치매 발생 이전에 전체 인구집단을 대상으로 치매예방 사업을 수행하고 치매의 조기 발견을 위해 치매 의심환자를 선별하여 진단하기 위한 다양한 방법에 대한 연구가 진행되고 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r>
              <a:rPr lang="ko-KR" altLang="en-US" sz="1600" dirty="0"/>
              <a:t>보건복지부</a:t>
            </a:r>
            <a:r>
              <a:rPr lang="en-US" altLang="ko-KR" sz="1600" dirty="0"/>
              <a:t>, </a:t>
            </a:r>
            <a:r>
              <a:rPr lang="ko-KR" altLang="en-US" sz="1600" dirty="0"/>
              <a:t>질병관리본부 보도자료에 따르면 “대부분의 치매 </a:t>
            </a:r>
            <a:r>
              <a:rPr lang="ko-KR" altLang="en-US" sz="1600" dirty="0" err="1"/>
              <a:t>임상진단은</a:t>
            </a:r>
            <a:r>
              <a:rPr lang="ko-KR" altLang="en-US" sz="1600" dirty="0"/>
              <a:t> 신경심리검사도구 </a:t>
            </a:r>
            <a:r>
              <a:rPr lang="en-US" altLang="ko-KR" sz="1600" dirty="0"/>
              <a:t>(MMSE, CDR, KGS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/>
              <a:t>에 의존하고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확진에는 </a:t>
            </a:r>
            <a:r>
              <a:rPr lang="ko-KR" altLang="en-US" sz="1600" dirty="0" err="1"/>
              <a:t>뇌영상진단</a:t>
            </a:r>
            <a:r>
              <a:rPr lang="en-US" altLang="ko-KR" sz="1600" dirty="0"/>
              <a:t>(MRI, amyloid-PET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/>
              <a:t>이 이용되고는 있으나 </a:t>
            </a:r>
            <a:r>
              <a:rPr lang="ko-KR" altLang="en-US" sz="1600" dirty="0" err="1"/>
              <a:t>뇌위축</a:t>
            </a:r>
            <a:r>
              <a:rPr lang="en-US" altLang="ko-KR" sz="1600" dirty="0"/>
              <a:t>(brain </a:t>
            </a:r>
            <a:r>
              <a:rPr lang="en-US" altLang="ko-KR" sz="1600" dirty="0" err="1"/>
              <a:t>atropy</a:t>
            </a:r>
            <a:r>
              <a:rPr lang="en-US" altLang="ko-KR" sz="1600" dirty="0"/>
              <a:t>)</a:t>
            </a:r>
            <a:r>
              <a:rPr lang="ko-KR" altLang="en-US" sz="1600" dirty="0"/>
              <a:t>이 상당히 진행된 상태에서 진단이 가능하여 치매 </a:t>
            </a:r>
            <a:r>
              <a:rPr lang="ko-KR" altLang="en-US" sz="1600" dirty="0" err="1"/>
              <a:t>조기발견은</a:t>
            </a:r>
            <a:r>
              <a:rPr lang="ko-KR" altLang="en-US" sz="1600" dirty="0"/>
              <a:t> 어려운 실정이나 치매 </a:t>
            </a:r>
            <a:r>
              <a:rPr lang="ko-KR" altLang="en-US" sz="1600" dirty="0" err="1"/>
              <a:t>고위험군의</a:t>
            </a:r>
            <a:r>
              <a:rPr lang="ko-KR" altLang="en-US" sz="1600" dirty="0"/>
              <a:t> 조기발견을 통해 치매의 발병을 </a:t>
            </a:r>
            <a:r>
              <a:rPr lang="en-US" altLang="ko-KR" sz="1600" dirty="0"/>
              <a:t>2</a:t>
            </a:r>
            <a:r>
              <a:rPr lang="ko-KR" altLang="en-US" sz="1600" dirty="0"/>
              <a:t>년 정도 지연시킬 경우 </a:t>
            </a:r>
            <a:r>
              <a:rPr lang="en-US" altLang="ko-KR" sz="1600" dirty="0"/>
              <a:t>20</a:t>
            </a:r>
            <a:r>
              <a:rPr lang="ko-KR" altLang="en-US" sz="1600" dirty="0"/>
              <a:t>년 후 치매 유병률이 </a:t>
            </a:r>
            <a:r>
              <a:rPr lang="en-US" altLang="ko-KR" sz="1600" dirty="0"/>
              <a:t>80% </a:t>
            </a:r>
            <a:r>
              <a:rPr lang="ko-KR" altLang="en-US" sz="1600" dirty="0"/>
              <a:t>수준으로 감소할 것으로 </a:t>
            </a:r>
            <a:r>
              <a:rPr lang="ko-KR" altLang="en-US" sz="1600" dirty="0" err="1"/>
              <a:t>예상한다”고</a:t>
            </a:r>
            <a:r>
              <a:rPr lang="ko-KR" altLang="en-US" sz="1600" dirty="0"/>
              <a:t> 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r>
              <a:rPr lang="ko-KR" altLang="en-US" sz="1600" dirty="0"/>
              <a:t>치매의 조기 발견 관련한 다양한 선별검사 및 </a:t>
            </a:r>
            <a:r>
              <a:rPr lang="ko-KR" altLang="en-US" sz="1600" dirty="0" err="1"/>
              <a:t>진단도구가</a:t>
            </a:r>
            <a:r>
              <a:rPr lang="ko-KR" altLang="en-US" sz="1600" dirty="0"/>
              <a:t> 있고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기계학습을</a:t>
            </a:r>
            <a:r>
              <a:rPr lang="ko-KR" altLang="en-US" sz="1600" dirty="0"/>
              <a:t> 포함한 인공지능을 이용하여 조기 예측하려는 연구 및 시도가 지속적으로 진행되고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이런 측면에서 건강검진데이터는 접근성도 좋고 </a:t>
            </a:r>
            <a:r>
              <a:rPr lang="en-US" altLang="ko-KR" sz="1600" dirty="0"/>
              <a:t>2</a:t>
            </a:r>
            <a:r>
              <a:rPr lang="ko-KR" altLang="en-US" sz="1600" dirty="0"/>
              <a:t>년마다 정기적으로 시행하기 때문에 데이터의 최신성 및 대상에 제한도 상대적으로 적다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전자건강기록</a:t>
            </a:r>
            <a:r>
              <a:rPr lang="en-US" altLang="ko-KR" sz="1600" dirty="0"/>
              <a:t>(EHR) </a:t>
            </a:r>
            <a:r>
              <a:rPr lang="ko-KR" altLang="en-US" sz="1600" dirty="0"/>
              <a:t>을 이용하여 치매 예측 모델에서 의미 있는 결과가 나온다면 향후 이를 이용한 조기 치매 예측도 가능하리라 본다</a:t>
            </a:r>
            <a:r>
              <a:rPr lang="en-US" altLang="ko-KR" sz="1600" dirty="0"/>
              <a:t>. </a:t>
            </a:r>
          </a:p>
          <a:p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3899BEC-6CA4-874E-B647-D497444F139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치매 조기 발견의 중요성</a:t>
            </a:r>
          </a:p>
        </p:txBody>
      </p:sp>
    </p:spTree>
    <p:extLst>
      <p:ext uri="{BB962C8B-B14F-4D97-AF65-F5344CB8AC3E}">
        <p14:creationId xmlns:p14="http://schemas.microsoft.com/office/powerpoint/2010/main" val="554545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넛[D] 3">
            <a:extLst>
              <a:ext uri="{FF2B5EF4-FFF2-40B4-BE49-F238E27FC236}">
                <a16:creationId xmlns:a16="http://schemas.microsoft.com/office/drawing/2014/main" id="{24187968-D86C-6241-9106-114D48476210}"/>
              </a:ext>
            </a:extLst>
          </p:cNvPr>
          <p:cNvSpPr/>
          <p:nvPr/>
        </p:nvSpPr>
        <p:spPr>
          <a:xfrm>
            <a:off x="2302557" y="1491057"/>
            <a:ext cx="4850083" cy="4983949"/>
          </a:xfrm>
          <a:prstGeom prst="donut">
            <a:avLst>
              <a:gd name="adj" fmla="val 10854"/>
            </a:avLst>
          </a:prstGeom>
          <a:solidFill>
            <a:schemeClr val="accent1"/>
          </a:solidFill>
          <a:ln w="12700">
            <a:solidFill>
              <a:srgbClr val="C00000"/>
            </a:solidFill>
            <a:prstDash val="sys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endParaRPr kumimoji="1"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838203-25CC-C44E-8BE6-EABDA8920C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III. </a:t>
            </a:r>
            <a:r>
              <a:rPr lang="ko-KR" altLang="en-US" dirty="0"/>
              <a:t>연구 방법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0F6774-46D6-F14C-AB48-1B68BA8EA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b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fld id="{6379F915-0E44-4419-97B8-C695725E0695}" type="slidenum">
              <a:rPr lang="ko-KR" altLang="en-US" sz="1000" smtClean="0">
                <a:solidFill>
                  <a:srgbClr val="0070C0"/>
                </a:solidFill>
              </a:rPr>
              <a:pPr/>
              <a:t>9</a:t>
            </a:fld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0221E8-9542-1F45-B97C-FBB72FA25AC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자료 분석 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Overview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AEB6C-068F-4879-B154-8DEA7AFC0380}"/>
              </a:ext>
            </a:extLst>
          </p:cNvPr>
          <p:cNvSpPr txBox="1"/>
          <p:nvPr/>
        </p:nvSpPr>
        <p:spPr>
          <a:xfrm>
            <a:off x="3440832" y="3375515"/>
            <a:ext cx="243190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국민건강보험</a:t>
            </a:r>
            <a:r>
              <a:rPr lang="en-US" altLang="ko-KR" sz="1200" b="1" dirty="0"/>
              <a:t>(NHIS)</a:t>
            </a:r>
          </a:p>
          <a:p>
            <a:pPr algn="ctr"/>
            <a:r>
              <a:rPr lang="en-US" altLang="ko-KR" sz="1200" b="1" dirty="0"/>
              <a:t> 100</a:t>
            </a:r>
            <a:r>
              <a:rPr lang="ko-KR" altLang="en-US" sz="1200" b="1" dirty="0"/>
              <a:t>만명 </a:t>
            </a:r>
            <a:r>
              <a:rPr lang="ko-KR" altLang="en-US" sz="1200" b="1" dirty="0" err="1"/>
              <a:t>코호트</a:t>
            </a:r>
            <a:r>
              <a:rPr lang="en-US" altLang="ko-KR" sz="1200" b="1" dirty="0"/>
              <a:t>(2002~2013)</a:t>
            </a:r>
            <a:r>
              <a:rPr lang="ko-KR" altLang="en-US" sz="1200" b="1" dirty="0"/>
              <a:t> 중 </a:t>
            </a:r>
            <a:r>
              <a:rPr lang="en-US" altLang="ko-KR" sz="1200" b="1" dirty="0"/>
              <a:t>2009-2013</a:t>
            </a:r>
            <a:r>
              <a:rPr lang="ko-KR" altLang="en-US" sz="1200" b="1" dirty="0"/>
              <a:t>년까지의 </a:t>
            </a:r>
            <a:endParaRPr lang="en-US" altLang="ko-KR" sz="1200" b="1" dirty="0"/>
          </a:p>
          <a:p>
            <a:pPr algn="ctr"/>
            <a:r>
              <a:rPr lang="ko-KR" altLang="en-US" sz="1200" b="1" dirty="0" err="1"/>
              <a:t>데이타</a:t>
            </a:r>
            <a:r>
              <a:rPr lang="ko-KR" altLang="en-US" sz="1200" b="1" dirty="0"/>
              <a:t> 활용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2D6ABB-39EB-4CC8-9CD6-DC51B7DA14B5}"/>
              </a:ext>
            </a:extLst>
          </p:cNvPr>
          <p:cNvSpPr txBox="1"/>
          <p:nvPr/>
        </p:nvSpPr>
        <p:spPr>
          <a:xfrm>
            <a:off x="6177136" y="1929723"/>
            <a:ext cx="792088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데이터 통합</a:t>
            </a: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4293E184-C457-489A-AEF0-8157573CBE35}"/>
              </a:ext>
            </a:extLst>
          </p:cNvPr>
          <p:cNvSpPr/>
          <p:nvPr/>
        </p:nvSpPr>
        <p:spPr>
          <a:xfrm>
            <a:off x="7492444" y="1621714"/>
            <a:ext cx="2192848" cy="2023310"/>
          </a:xfrm>
          <a:prstGeom prst="wedgeRectCallout">
            <a:avLst>
              <a:gd name="adj1" fmla="val -76284"/>
              <a:gd name="adj2" fmla="val -33307"/>
            </a:avLst>
          </a:prstGeom>
          <a:solidFill>
            <a:srgbClr val="00B0F0"/>
          </a:solidFill>
          <a:ln w="12700">
            <a:solidFill>
              <a:srgbClr val="C00000"/>
            </a:solidFill>
            <a:prstDash val="sys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건강보험 자격 </a:t>
            </a:r>
            <a:r>
              <a:rPr lang="en-US" altLang="ko-KR" sz="1400" dirty="0">
                <a:solidFill>
                  <a:schemeClr val="tx1"/>
                </a:solidFill>
              </a:rPr>
              <a:t>DB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건강검진</a:t>
            </a:r>
            <a:r>
              <a:rPr lang="en-US" altLang="ko-KR" sz="1400" dirty="0">
                <a:solidFill>
                  <a:schemeClr val="tx1"/>
                </a:solidFill>
              </a:rPr>
              <a:t> DB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</a:rPr>
              <a:t>진료명세</a:t>
            </a:r>
            <a:r>
              <a:rPr lang="en-US" altLang="ko-KR" sz="1400" dirty="0">
                <a:solidFill>
                  <a:schemeClr val="tx1"/>
                </a:solidFill>
              </a:rPr>
              <a:t> DB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------------------------------</a:t>
            </a:r>
          </a:p>
          <a:p>
            <a:r>
              <a:rPr lang="ko-KR" altLang="en-US" sz="1400" dirty="0"/>
              <a:t>  사회경제적 자격 변수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  건강검진 변수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  의료이용 현황 변수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3BBF7D7C-A417-4C1B-8847-A5E8733070D3}"/>
              </a:ext>
            </a:extLst>
          </p:cNvPr>
          <p:cNvSpPr/>
          <p:nvPr/>
        </p:nvSpPr>
        <p:spPr>
          <a:xfrm>
            <a:off x="7492444" y="4487781"/>
            <a:ext cx="2192848" cy="2023310"/>
          </a:xfrm>
          <a:prstGeom prst="wedgeRectCallout">
            <a:avLst>
              <a:gd name="adj1" fmla="val -71404"/>
              <a:gd name="adj2" fmla="val 16694"/>
            </a:avLst>
          </a:prstGeom>
          <a:solidFill>
            <a:srgbClr val="FF0000"/>
          </a:solidFill>
          <a:ln w="12700">
            <a:solidFill>
              <a:srgbClr val="C00000"/>
            </a:solidFill>
            <a:prstDash val="sys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진료 명세 </a:t>
            </a:r>
            <a:r>
              <a:rPr lang="en-US" altLang="ko-KR" sz="1400" dirty="0">
                <a:solidFill>
                  <a:schemeClr val="bg1"/>
                </a:solidFill>
              </a:rPr>
              <a:t>DB</a:t>
            </a:r>
            <a:r>
              <a:rPr lang="ko-KR" altLang="en-US" sz="1400" dirty="0">
                <a:solidFill>
                  <a:schemeClr val="bg1"/>
                </a:solidFill>
              </a:rPr>
              <a:t>의 </a:t>
            </a:r>
            <a:r>
              <a:rPr lang="ko-KR" altLang="en-US" sz="1400" dirty="0" err="1">
                <a:solidFill>
                  <a:schemeClr val="bg1"/>
                </a:solidFill>
              </a:rPr>
              <a:t>주상병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     코드에서 치매에 해당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     하는 코드를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사용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     </a:t>
            </a:r>
            <a:r>
              <a:rPr lang="en-US" altLang="ko-KR" sz="1400" dirty="0">
                <a:solidFill>
                  <a:schemeClr val="bg1"/>
                </a:solidFill>
              </a:rPr>
              <a:t>(ICD-10</a:t>
            </a:r>
            <a:r>
              <a:rPr lang="ko-KR" altLang="en-US" sz="1400" dirty="0">
                <a:solidFill>
                  <a:schemeClr val="bg1"/>
                </a:solidFill>
              </a:rPr>
              <a:t>기준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</a:rPr>
              <a:t>F00-F03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8C711D-E11B-4D44-A006-999E4009CB9E}"/>
              </a:ext>
            </a:extLst>
          </p:cNvPr>
          <p:cNvSpPr txBox="1"/>
          <p:nvPr/>
        </p:nvSpPr>
        <p:spPr>
          <a:xfrm>
            <a:off x="6258726" y="5569495"/>
            <a:ext cx="792088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레이블</a:t>
            </a: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94F7E4A0-27D8-4830-8316-A60BE30602D9}"/>
              </a:ext>
            </a:extLst>
          </p:cNvPr>
          <p:cNvSpPr/>
          <p:nvPr/>
        </p:nvSpPr>
        <p:spPr>
          <a:xfrm>
            <a:off x="109709" y="1632399"/>
            <a:ext cx="2192848" cy="2745289"/>
          </a:xfrm>
          <a:prstGeom prst="wedgeRectCallout">
            <a:avLst>
              <a:gd name="adj1" fmla="val 67889"/>
              <a:gd name="adj2" fmla="val -33788"/>
            </a:avLst>
          </a:prstGeom>
          <a:solidFill>
            <a:srgbClr val="FFC000"/>
          </a:solidFill>
          <a:ln w="12700">
            <a:solidFill>
              <a:srgbClr val="C00000"/>
            </a:solidFill>
            <a:prstDash val="sys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478CCF-7523-495A-A145-8C34334F8E50}"/>
              </a:ext>
            </a:extLst>
          </p:cNvPr>
          <p:cNvSpPr txBox="1"/>
          <p:nvPr/>
        </p:nvSpPr>
        <p:spPr>
          <a:xfrm>
            <a:off x="2648744" y="1947086"/>
            <a:ext cx="792088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주요요인분석</a:t>
            </a: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E6163459-35B0-4AE3-92A2-B6F80336FC7B}"/>
              </a:ext>
            </a:extLst>
          </p:cNvPr>
          <p:cNvSpPr/>
          <p:nvPr/>
        </p:nvSpPr>
        <p:spPr>
          <a:xfrm>
            <a:off x="98071" y="4657685"/>
            <a:ext cx="2192848" cy="1817321"/>
          </a:xfrm>
          <a:prstGeom prst="wedgeRectCallout">
            <a:avLst>
              <a:gd name="adj1" fmla="val 68776"/>
              <a:gd name="adj2" fmla="val 26310"/>
            </a:avLst>
          </a:prstGeom>
          <a:solidFill>
            <a:srgbClr val="92D050"/>
          </a:solidFill>
          <a:ln w="12700">
            <a:solidFill>
              <a:srgbClr val="C00000"/>
            </a:solidFill>
            <a:prstDash val="sys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lvl="1"/>
            <a:endParaRPr lang="en-US" altLang="ko-KR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726EC1-82B1-49A9-BAE0-3E5D0C09A304}"/>
              </a:ext>
            </a:extLst>
          </p:cNvPr>
          <p:cNvSpPr txBox="1"/>
          <p:nvPr/>
        </p:nvSpPr>
        <p:spPr>
          <a:xfrm>
            <a:off x="2648744" y="5569495"/>
            <a:ext cx="792088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케이스 컨트롤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294DBF-732B-425D-9FAF-0C68302FB897}"/>
              </a:ext>
            </a:extLst>
          </p:cNvPr>
          <p:cNvSpPr txBox="1"/>
          <p:nvPr/>
        </p:nvSpPr>
        <p:spPr>
          <a:xfrm>
            <a:off x="3584848" y="2060848"/>
            <a:ext cx="2368897" cy="830997"/>
          </a:xfrm>
          <a:prstGeom prst="rect">
            <a:avLst/>
          </a:prstGeom>
          <a:solidFill>
            <a:srgbClr val="73F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u="sng" dirty="0"/>
              <a:t>연구대상 주요</a:t>
            </a:r>
            <a:r>
              <a:rPr lang="en-US" altLang="ko-KR" sz="1200" b="1" u="sng" dirty="0"/>
              <a:t> </a:t>
            </a:r>
            <a:r>
              <a:rPr lang="ko-KR" altLang="en-US" sz="1200" b="1" u="sng" dirty="0"/>
              <a:t>특징</a:t>
            </a:r>
            <a:endParaRPr lang="en-US" altLang="ko-KR" sz="1200" b="1" u="sng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/>
              <a:t>치매대상자는 전체 대상자의  </a:t>
            </a:r>
            <a:r>
              <a:rPr lang="en-US" altLang="ko-KR" sz="1200" dirty="0"/>
              <a:t>2.5%</a:t>
            </a:r>
            <a:r>
              <a:rPr lang="ko-KR" altLang="en-US" sz="1200" dirty="0"/>
              <a:t>로 매우 적다</a:t>
            </a: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65</a:t>
            </a:r>
            <a:r>
              <a:rPr lang="ko-KR" altLang="en-US" sz="1200" dirty="0"/>
              <a:t>세 이상이 </a:t>
            </a:r>
            <a:r>
              <a:rPr lang="en-US" altLang="ko-KR" sz="1200" dirty="0"/>
              <a:t>90%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57E859-5129-4770-82F4-CB21F53FCC63}"/>
              </a:ext>
            </a:extLst>
          </p:cNvPr>
          <p:cNvSpPr txBox="1"/>
          <p:nvPr/>
        </p:nvSpPr>
        <p:spPr>
          <a:xfrm>
            <a:off x="3584848" y="4443385"/>
            <a:ext cx="2368897" cy="1569660"/>
          </a:xfrm>
          <a:prstGeom prst="rect">
            <a:avLst/>
          </a:prstGeom>
          <a:solidFill>
            <a:srgbClr val="73FEFF"/>
          </a:solidFill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3"/>
            </a:pPr>
            <a:r>
              <a:rPr lang="ko-KR" altLang="en-US" sz="1200" dirty="0"/>
              <a:t>기존 통계학적</a:t>
            </a:r>
            <a:r>
              <a:rPr lang="en-US" altLang="ko-KR" sz="1200" dirty="0"/>
              <a:t>,</a:t>
            </a:r>
            <a:r>
              <a:rPr lang="ko-KR" altLang="en-US" sz="1200" dirty="0"/>
              <a:t> 기계 학습을 통한 치매 예측의 경우 대부분 </a:t>
            </a:r>
            <a:r>
              <a:rPr lang="en-US" altLang="ko-KR" sz="1200" dirty="0"/>
              <a:t>65</a:t>
            </a:r>
            <a:r>
              <a:rPr lang="ko-KR" altLang="en-US" sz="1200" dirty="0"/>
              <a:t>세 이상을 대상으로 한다</a:t>
            </a:r>
            <a:r>
              <a:rPr lang="en-US" altLang="ko-KR" sz="1200" dirty="0"/>
              <a:t>.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ko-KR" altLang="en-US" sz="1200" dirty="0"/>
              <a:t>치매 연령이 낮아지는 추세를 반영하여 대상 연령을 </a:t>
            </a:r>
            <a:r>
              <a:rPr lang="en-US" altLang="ko-KR" sz="1200" dirty="0"/>
              <a:t>50</a:t>
            </a:r>
            <a:r>
              <a:rPr lang="ko-KR" altLang="en-US" sz="1200" dirty="0"/>
              <a:t>세로 낮추었으나 레이블 된 대상이 적다</a:t>
            </a:r>
            <a:endParaRPr lang="en-US" altLang="ko-KR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C6ABE66-B375-427C-B6E1-B27E225D9B74}"/>
              </a:ext>
            </a:extLst>
          </p:cNvPr>
          <p:cNvSpPr/>
          <p:nvPr/>
        </p:nvSpPr>
        <p:spPr>
          <a:xfrm>
            <a:off x="-334392" y="1700033"/>
            <a:ext cx="253962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건강검진 회수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본인 병력 및 가족 병력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주요 요인에 대해서 </a:t>
            </a:r>
            <a:r>
              <a:rPr lang="en-US" altLang="ko-KR" sz="1400" dirty="0"/>
              <a:t>2009</a:t>
            </a:r>
            <a:r>
              <a:rPr lang="ko-KR" altLang="en-US" sz="1400" dirty="0"/>
              <a:t>년부터 </a:t>
            </a:r>
            <a:r>
              <a:rPr lang="en-US" altLang="ko-KR" sz="1400" dirty="0"/>
              <a:t>2013</a:t>
            </a:r>
            <a:r>
              <a:rPr lang="ko-KR" altLang="en-US" sz="1400" dirty="0"/>
              <a:t>년까지 데이터를 독립변수로 추가하여 영향 분석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치매에 영향을 주는 우울증</a:t>
            </a:r>
            <a:r>
              <a:rPr lang="en-US" altLang="ko-KR" sz="1400" dirty="0"/>
              <a:t>,</a:t>
            </a:r>
            <a:r>
              <a:rPr lang="ko-KR" altLang="en-US" sz="1400" dirty="0"/>
              <a:t> 당뇨</a:t>
            </a:r>
            <a:r>
              <a:rPr lang="en-US" altLang="ko-KR" sz="1400" dirty="0"/>
              <a:t>,</a:t>
            </a:r>
            <a:r>
              <a:rPr lang="ko-KR" altLang="en-US" sz="1400" dirty="0"/>
              <a:t> 고혈압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고지혈증</a:t>
            </a:r>
            <a:r>
              <a:rPr lang="ko-KR" altLang="en-US" sz="1400" dirty="0"/>
              <a:t> 등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2E2D8C-DA45-453D-80EB-FB4401AC98BC}"/>
              </a:ext>
            </a:extLst>
          </p:cNvPr>
          <p:cNvSpPr/>
          <p:nvPr/>
        </p:nvSpPr>
        <p:spPr>
          <a:xfrm>
            <a:off x="-276553" y="4657686"/>
            <a:ext cx="25791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50</a:t>
            </a:r>
            <a:r>
              <a:rPr lang="ko-KR" altLang="en-US" sz="1400" dirty="0"/>
              <a:t>세 이상</a:t>
            </a:r>
            <a:r>
              <a:rPr lang="en-US" altLang="ko-KR" sz="1400" dirty="0"/>
              <a:t> </a:t>
            </a:r>
            <a:r>
              <a:rPr lang="ko-KR" altLang="en-US" sz="1400" dirty="0"/>
              <a:t>중 조건에 따라서 대상 치매 환자를 선정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대상 치매 환자의 나이 구간에 해당하는 </a:t>
            </a:r>
            <a:r>
              <a:rPr lang="en-US" altLang="ko-KR" sz="1400" dirty="0"/>
              <a:t>1</a:t>
            </a:r>
            <a:r>
              <a:rPr lang="ko-KR" altLang="en-US" sz="1400" dirty="0"/>
              <a:t>배수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2</a:t>
            </a:r>
            <a:r>
              <a:rPr lang="ko-KR" altLang="en-US" sz="1400" dirty="0"/>
              <a:t>배수 사용자를 추출하여 모델링 진행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C5B305-AA32-544E-86F9-2254D158FDF4}"/>
              </a:ext>
            </a:extLst>
          </p:cNvPr>
          <p:cNvSpPr txBox="1"/>
          <p:nvPr/>
        </p:nvSpPr>
        <p:spPr>
          <a:xfrm>
            <a:off x="4914900" y="2057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528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C00000"/>
          </a:solidFill>
          <a:prstDash val="sysDash"/>
        </a:ln>
        <a:effectLst/>
      </a:spPr>
      <a:bodyPr wrap="none" lIns="0" rIns="0" rtlCol="0" anchor="ctr"/>
      <a:lstStyle>
        <a:defPPr algn="ctr">
          <a:defRPr sz="700" dirty="0" smtClean="0">
            <a:solidFill>
              <a:schemeClr val="tx1"/>
            </a:solidFill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rgbClr val="C00000"/>
          </a:solidFill>
          <a:prstDash val="sysDash"/>
          <a:headEnd type="oval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65556</TotalTime>
  <Words>1987</Words>
  <Application>Microsoft Macintosh PowerPoint</Application>
  <PresentationFormat>A4 용지(210x297mm)</PresentationFormat>
  <Paragraphs>229</Paragraphs>
  <Slides>27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굴림</vt:lpstr>
      <vt:lpstr>맑은 고딕</vt:lpstr>
      <vt:lpstr>Batang</vt:lpstr>
      <vt:lpstr>Aharoni</vt:lpstr>
      <vt:lpstr>Arial</vt:lpstr>
      <vt:lpstr>Arial Narrow</vt:lpstr>
      <vt:lpstr>Calibri</vt:lpstr>
      <vt:lpstr>Courier New</vt:lpstr>
      <vt:lpstr>Wingdings</vt:lpstr>
      <vt:lpstr>Office 테마</vt:lpstr>
      <vt:lpstr>Electronic Health Records을 이용한 치매 예측 및 주요 인자 조사</vt:lpstr>
      <vt:lpstr>Index</vt:lpstr>
      <vt:lpstr>Index</vt:lpstr>
      <vt:lpstr>I. 서론</vt:lpstr>
      <vt:lpstr>I. 서론</vt:lpstr>
      <vt:lpstr>II. 이론적 배경 및 선행연구 고찰</vt:lpstr>
      <vt:lpstr>II. 이론적 배경 및 선행연구 고찰</vt:lpstr>
      <vt:lpstr>II. 이론적 배경 및 선행연구 고찰</vt:lpstr>
      <vt:lpstr>III. 연구 방법</vt:lpstr>
      <vt:lpstr>III. 연구 방법</vt:lpstr>
      <vt:lpstr>III. 연구 방법</vt:lpstr>
      <vt:lpstr>III. 연구 방법</vt:lpstr>
      <vt:lpstr>III. 연구 방법</vt:lpstr>
      <vt:lpstr>III. 연구 방법</vt:lpstr>
      <vt:lpstr>IV. 연구 결과</vt:lpstr>
      <vt:lpstr>III. 연구 방법</vt:lpstr>
      <vt:lpstr>III. 연구 방법</vt:lpstr>
      <vt:lpstr>III. 연구 방법</vt:lpstr>
      <vt:lpstr>IV. 연구 결과</vt:lpstr>
      <vt:lpstr>IV. 연구 결과</vt:lpstr>
      <vt:lpstr>IV. 연구 결과</vt:lpstr>
      <vt:lpstr>IV. 연구 결과</vt:lpstr>
      <vt:lpstr>IV. 연구 결과</vt:lpstr>
      <vt:lpstr>IV. 연구 결과</vt:lpstr>
      <vt:lpstr>V. 결론</vt:lpstr>
      <vt:lpstr>V. 결론</vt:lpstr>
      <vt:lpstr>V. 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borakim</dc:creator>
  <cp:lastModifiedBy>이 영희</cp:lastModifiedBy>
  <cp:revision>2657</cp:revision>
  <cp:lastPrinted>2019-05-10T22:27:15Z</cp:lastPrinted>
  <dcterms:created xsi:type="dcterms:W3CDTF">2009-11-27T09:38:03Z</dcterms:created>
  <dcterms:modified xsi:type="dcterms:W3CDTF">2019-10-07T22:44:05Z</dcterms:modified>
</cp:coreProperties>
</file>