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9" r:id="rId2"/>
    <p:sldId id="275" r:id="rId3"/>
    <p:sldId id="288" r:id="rId4"/>
    <p:sldId id="313" r:id="rId5"/>
    <p:sldId id="276" r:id="rId6"/>
    <p:sldId id="338" r:id="rId7"/>
    <p:sldId id="289" r:id="rId8"/>
    <p:sldId id="298" r:id="rId9"/>
    <p:sldId id="299" r:id="rId10"/>
    <p:sldId id="314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00" r:id="rId29"/>
    <p:sldId id="309" r:id="rId30"/>
    <p:sldId id="310" r:id="rId31"/>
    <p:sldId id="307" r:id="rId32"/>
    <p:sldId id="318" r:id="rId33"/>
    <p:sldId id="319" r:id="rId34"/>
    <p:sldId id="320" r:id="rId35"/>
    <p:sldId id="311" r:id="rId36"/>
    <p:sldId id="317" r:id="rId37"/>
    <p:sldId id="312" r:id="rId38"/>
    <p:sldId id="339" r:id="rId39"/>
    <p:sldId id="280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BEB"/>
    <a:srgbClr val="FFD8D9"/>
    <a:srgbClr val="FD767B"/>
    <a:srgbClr val="F7F7F7"/>
    <a:srgbClr val="797DE8"/>
    <a:srgbClr val="AD8BE1"/>
    <a:srgbClr val="E29FBE"/>
    <a:srgbClr val="FC9598"/>
    <a:srgbClr val="AFD7D9"/>
    <a:srgbClr val="D8C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852" autoAdjust="0"/>
  </p:normalViewPr>
  <p:slideViewPr>
    <p:cSldViewPr snapToGrid="0" showGuides="1">
      <p:cViewPr varScale="1">
        <p:scale>
          <a:sx n="70" d="100"/>
          <a:sy n="70" d="100"/>
        </p:scale>
        <p:origin x="116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A9D29-3235-4BF7-941F-F801D79ABB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A0FFC-75BB-4E7C-BCDB-C72195741AD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0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22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58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84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57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81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47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21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87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897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94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목차입니다</a:t>
            </a:r>
            <a:r>
              <a:rPr lang="en-US" altLang="ko-KR" dirty="0"/>
              <a:t>. </a:t>
            </a:r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492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229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198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859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279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1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566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4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350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367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80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898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030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118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19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089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960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850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395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173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5654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30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1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7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3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16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A0FFC-75BB-4E7C-BCDB-C72195741AD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99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F0C-60CE-4F12-9835-959CAA60814F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3081-6884-4263-BFEC-398250B2AAC3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BE4-FDEB-4C6B-8358-1F1779913CBB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3374-73D1-4BFF-8F60-C7F379685010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AF5-89C7-4F8F-BC54-C793F702896E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CB36-35D7-442F-A0B1-FE4F0C983C16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49F9-4917-4184-9A16-905B44313E86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7B98-DE8E-44F9-9BA6-DDEBD6A30E57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A118-A050-4B87-B0C4-6B9485768CC6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DBB-57F0-40F3-A22A-252EA436F761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5ED8-3244-49EB-A6D9-7DA32F5B2E37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EDF3-5862-4E1B-BA48-BE26D0EAA23D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assetstore.unity.com/packages/audio/sound-fx/creatures/free-zombie-character-sounds-141740" TargetMode="External"/><Relationship Id="rId3" Type="http://schemas.openxmlformats.org/officeDocument/2006/relationships/hyperlink" Target="https://assetstore.unity.com/packages/3d/environments/apartment-kit-124055" TargetMode="External"/><Relationship Id="rId7" Type="http://schemas.openxmlformats.org/officeDocument/2006/relationships/hyperlink" Target="https://assetstore.unity.com/packages/3d/characters/humanoids/zombie-3023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.photonengine.com/en-us/fusion/current/getting-started/sdk-download" TargetMode="External"/><Relationship Id="rId5" Type="http://schemas.openxmlformats.org/officeDocument/2006/relationships/hyperlink" Target="http://keidy.tistory.com/255" TargetMode="External"/><Relationship Id="rId4" Type="http://schemas.openxmlformats.org/officeDocument/2006/relationships/hyperlink" Target="https://assetstore.unity.com/packages/essentials/asset-packs/unity-particle-pack-5-x-73777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assetstore.unity.com/packages/3d/props/furniture/key-and-lock-193317" TargetMode="External"/><Relationship Id="rId3" Type="http://schemas.openxmlformats.org/officeDocument/2006/relationships/hyperlink" Target="https://assetstore.unity.com/packages/tools/audio/photon-voice-2-130518" TargetMode="External"/><Relationship Id="rId7" Type="http://schemas.openxmlformats.org/officeDocument/2006/relationships/hyperlink" Target="https://assetstore.unity.com/packages/3d/props/props-3d-221035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setstore.unity.com/packages/vfx/particles/hit-vfx-mega-pack-224741" TargetMode="External"/><Relationship Id="rId5" Type="http://schemas.openxmlformats.org/officeDocument/2006/relationships/hyperlink" Target="https://assetstore.unity.com/packages/audio/sound-fx/free-sound-effects-pack-155776" TargetMode="External"/><Relationship Id="rId4" Type="http://schemas.openxmlformats.org/officeDocument/2006/relationships/hyperlink" Target="https://assetstore.unity.com/packages/3d/environments/flooded-grounds-4852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characters/low-poly-soldiers-demo-7361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ssetstore.unity.com/packages/3d/props/guns/low-poly-weapons-vol-1-151980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oXYucQHY7w?feature=oembed" TargetMode="External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33951" y="5221357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오픈소스프로젝트</a:t>
            </a:r>
            <a:endParaRPr kumimoji="1" lang="ja-JP" altLang="en-US" sz="36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41692CF0-01EA-234B-889D-42A44E3F9D1A}"/>
              </a:ext>
            </a:extLst>
          </p:cNvPr>
          <p:cNvSpPr txBox="1"/>
          <p:nvPr/>
        </p:nvSpPr>
        <p:spPr>
          <a:xfrm>
            <a:off x="5035451" y="5806132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2022.12.08</a:t>
            </a:r>
            <a:endParaRPr kumimoji="1" lang="ja-JP" altLang="en-US" sz="32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F1B026FF-EA28-AB4C-CC70-ABF4BE319933}"/>
              </a:ext>
            </a:extLst>
          </p:cNvPr>
          <p:cNvSpPr txBox="1"/>
          <p:nvPr/>
        </p:nvSpPr>
        <p:spPr>
          <a:xfrm>
            <a:off x="9399015" y="311711"/>
            <a:ext cx="24096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20170571 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서재용</a:t>
            </a:r>
            <a:endParaRPr kumimoji="1" lang="en-US" altLang="ja-JP" sz="24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  <a:p>
            <a:pPr algn="ctr"/>
            <a:r>
              <a:rPr kumimoji="1" lang="en-US" altLang="ja-JP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20191333 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김영호</a:t>
            </a:r>
            <a:endParaRPr kumimoji="1" lang="en-US" altLang="ko-KR" sz="24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  <a:p>
            <a:pPr algn="ctr"/>
            <a:r>
              <a:rPr lang="en-US" altLang="ja-JP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20201414 </a:t>
            </a:r>
            <a:r>
              <a:rPr lang="ko-KR" altLang="en-US" sz="2400" b="1" spc="-150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김정찬</a:t>
            </a:r>
            <a:endParaRPr kumimoji="1" lang="en-US" altLang="ja-JP" sz="24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  <a:p>
            <a:pPr algn="ctr"/>
            <a:r>
              <a:rPr kumimoji="1" lang="en-US" altLang="ja-JP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20200252 </a:t>
            </a:r>
            <a:r>
              <a:rPr kumimoji="1" lang="ko-KR" altLang="en-US" sz="2400" b="1" spc="-150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김원렬</a:t>
            </a:r>
            <a:endParaRPr kumimoji="1" lang="en-US" altLang="ja-JP" sz="24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  <a:p>
            <a:pPr algn="ctr"/>
            <a:r>
              <a:rPr kumimoji="1" lang="en-US" altLang="ja-JP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20200461 </a:t>
            </a:r>
            <a:r>
              <a:rPr kumimoji="1" lang="ko-KR" altLang="en-US" sz="24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박수현</a:t>
            </a:r>
            <a:endParaRPr kumimoji="1" lang="en-US" altLang="ko-KR" sz="24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16AD4-AF32-10E6-79BE-A9DFFDB3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1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6894D93C-A8DF-F153-F3EA-BDA7DF0E52C7}"/>
              </a:ext>
            </a:extLst>
          </p:cNvPr>
          <p:cNvSpPr txBox="1"/>
          <p:nvPr/>
        </p:nvSpPr>
        <p:spPr>
          <a:xfrm>
            <a:off x="5340023" y="946402"/>
            <a:ext cx="151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유니팀</a:t>
            </a:r>
            <a:endParaRPr kumimoji="1" lang="ja-JP" altLang="en-US" sz="36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6894D93C-A8DF-F153-F3EA-BDA7DF0E52C7}"/>
              </a:ext>
            </a:extLst>
          </p:cNvPr>
          <p:cNvSpPr txBox="1"/>
          <p:nvPr/>
        </p:nvSpPr>
        <p:spPr>
          <a:xfrm>
            <a:off x="5099571" y="2828834"/>
            <a:ext cx="1992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2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Malgun Gothic Semilight" panose="020B0502040204020203" pitchFamily="34" charset="-128"/>
              </a:rPr>
              <a:t>탈출</a:t>
            </a:r>
            <a:endParaRPr kumimoji="1" lang="ja-JP" altLang="en-US" sz="72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개발 파일 용량이 커서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깃허브에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업로드 되지 않아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깃허브를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활용한 협업에 어려움을 겪음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.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gitignore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이용하여 최소한의 파일만 업로드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43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(2)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11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게임을 클리어 한 후 다시 클리어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UI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로 넘어올 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UI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동작하지 않는 문제 발생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Mouselock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컴포넌트를 끄며 커서에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락이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걸려서 문제가 발생되어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커서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락을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풀어주어서 해결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653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(3)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12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Rigid body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설정할 시 캐릭터 움직임이 이상해지는 문제 발생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Character Controller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Rigid body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같이 사용하여 문제가 발생하여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Rigid body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하나만 사용하여 문제 해결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84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(4)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13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레벨에 따른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spawn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위치 설정의 어려움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Map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이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재시작하는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것에 따라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level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통해서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spawn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위치를 결정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해야하는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상황에서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level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관리하기 위해서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GameObejct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만들고 이를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dontdestory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 넣어서 하는 방식으로 사용하여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Map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이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재시작할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때마다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GameObject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생성되어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span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위치가 처음 위치로 나와 이를 해결하기 위해서 위에서 설명한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level_script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유일하게 생성하기 위한 코드를 추가후에 여기에다가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GameObject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넣어서 이를 해결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08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(5)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14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3D Model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오픈 소스로 받아왔는데 버전 문제로 적용하기 쉽지 않아서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animator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적용할 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Avatar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로 해당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3D Model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들이 들어가지 않음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3D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모델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에셋의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Inspector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창에서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Rig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파트에서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Avatar Definition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Create from this model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선택하니 잘 작동하였음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76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(6)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15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3D Model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마다 카메라를 가지고 있음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그래서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소화기나 도끼를 들고 있는 팔이 두 개가 보이게 되어 각각의 카메라를 삭제하고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Main camera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만 사용하려고 했지만 삭제가 되질 않음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메뉴에서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GameObject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프리펩을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해제하기를 적용 뒤에 카메라를 지울 수 있었음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99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(7)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16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오브젝트가 기울어지는 문제 발생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프로젝트의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중력값을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조절하여 해결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29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(8)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17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Enemy Object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Server Player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죽였을 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Client Player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화면에서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Enemy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죽지 않음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Enemy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죽은 것을 알 수 있는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Flag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변수를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Networked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설정으로 선언해준 후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Enemy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죽었을 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Networked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변수의 값을 바꿈으로써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OnChanged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함수를 불러와서 변수 체크를 통해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Server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Client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모두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Enemy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죽은 걸 알 수 있게 함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79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(9)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18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Phonton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Bolt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사용하여 멀티 게임을 구현하려고 했지만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Photon Bolt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 관한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Document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너무 구식이고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Update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최근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개월 간 없어 게임을 제작하는데 어려움이 많았음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Photon Fusion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사용해서 멀티 게임 구현으로 바꾸어 다시 처음부터 만듦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9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(10)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19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Spawn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위치를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Vector3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값으로 주었을 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Fusion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에서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CharacterContoller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Network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환경에서 사용하기 쉽게 만들어주는 컴포넌트와 충돌하여 설정한 값의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배 값으로 이동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2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배로 이동되는 건 아무리 해도 고칠 수 없어 처음부터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배 작은 값으로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스폰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포인트를 적용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5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10828720" y="245404"/>
            <a:ext cx="1050159" cy="144912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741076" y="1565848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01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87717" y="1898835"/>
            <a:ext cx="449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아이디어 소개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741076" y="2619798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387717" y="2874586"/>
            <a:ext cx="3565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주요 기능 소개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727941" y="3487340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03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387717" y="3774160"/>
            <a:ext cx="5211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전체 시스템 구조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932462" y="1993453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937759" y="2994389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919327" y="3964747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0FEB0-EE96-EE18-4AD1-3D12F170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b="1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fld>
            <a:endParaRPr kumimoji="1" lang="ja-JP" altLang="en-US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B59EC-BDFF-3BE9-90B7-012F8FBC597B}"/>
              </a:ext>
            </a:extLst>
          </p:cNvPr>
          <p:cNvSpPr txBox="1"/>
          <p:nvPr/>
        </p:nvSpPr>
        <p:spPr>
          <a:xfrm flipH="1">
            <a:off x="741076" y="4572980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04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6EB062D1-0A7A-26B0-722B-71567A8701E3}"/>
              </a:ext>
            </a:extLst>
          </p:cNvPr>
          <p:cNvSpPr txBox="1"/>
          <p:nvPr/>
        </p:nvSpPr>
        <p:spPr>
          <a:xfrm>
            <a:off x="1387717" y="4796446"/>
            <a:ext cx="4367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BBC86-E4E6-08E5-CDA2-621EBB7AD459}"/>
              </a:ext>
            </a:extLst>
          </p:cNvPr>
          <p:cNvSpPr txBox="1"/>
          <p:nvPr/>
        </p:nvSpPr>
        <p:spPr>
          <a:xfrm flipH="1">
            <a:off x="6547443" y="1691333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05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テキスト ボックス 2">
            <a:extLst>
              <a:ext uri="{FF2B5EF4-FFF2-40B4-BE49-F238E27FC236}">
                <a16:creationId xmlns:a16="http://schemas.microsoft.com/office/drawing/2014/main" id="{EBB562B5-EE71-227D-4084-7297F991FC0C}"/>
              </a:ext>
            </a:extLst>
          </p:cNvPr>
          <p:cNvSpPr txBox="1"/>
          <p:nvPr/>
        </p:nvSpPr>
        <p:spPr>
          <a:xfrm>
            <a:off x="7207218" y="1880179"/>
            <a:ext cx="220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3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차별성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4858976A-CA9A-C7A2-77F0-2ADF50F0B170}"/>
              </a:ext>
            </a:extLst>
          </p:cNvPr>
          <p:cNvSpPr/>
          <p:nvPr/>
        </p:nvSpPr>
        <p:spPr>
          <a:xfrm>
            <a:off x="932462" y="5025486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5BE666B2-BA4A-4A06-774C-9A91EABEADCD}"/>
              </a:ext>
            </a:extLst>
          </p:cNvPr>
          <p:cNvSpPr/>
          <p:nvPr/>
        </p:nvSpPr>
        <p:spPr>
          <a:xfrm>
            <a:off x="6738829" y="2070766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3B5F5-C892-9E25-4F4C-8E937B4CC510}"/>
              </a:ext>
            </a:extLst>
          </p:cNvPr>
          <p:cNvSpPr txBox="1"/>
          <p:nvPr/>
        </p:nvSpPr>
        <p:spPr>
          <a:xfrm flipH="1">
            <a:off x="6534308" y="2662371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06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4" name="テキスト ボックス 2">
            <a:extLst>
              <a:ext uri="{FF2B5EF4-FFF2-40B4-BE49-F238E27FC236}">
                <a16:creationId xmlns:a16="http://schemas.microsoft.com/office/drawing/2014/main" id="{31D94998-7767-0292-18DD-7B10A1D2FA48}"/>
              </a:ext>
            </a:extLst>
          </p:cNvPr>
          <p:cNvSpPr txBox="1"/>
          <p:nvPr/>
        </p:nvSpPr>
        <p:spPr>
          <a:xfrm>
            <a:off x="7194084" y="2851217"/>
            <a:ext cx="449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오픈 소스 활용 내용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5" name="正方形/長方形 1">
            <a:extLst>
              <a:ext uri="{FF2B5EF4-FFF2-40B4-BE49-F238E27FC236}">
                <a16:creationId xmlns:a16="http://schemas.microsoft.com/office/drawing/2014/main" id="{C9CAD008-2C96-FEFD-70DC-A2F6808E863A}"/>
              </a:ext>
            </a:extLst>
          </p:cNvPr>
          <p:cNvSpPr/>
          <p:nvPr/>
        </p:nvSpPr>
        <p:spPr>
          <a:xfrm>
            <a:off x="6725694" y="304180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FF7E1-9411-483D-C926-192E37AD1560}"/>
              </a:ext>
            </a:extLst>
          </p:cNvPr>
          <p:cNvSpPr txBox="1"/>
          <p:nvPr/>
        </p:nvSpPr>
        <p:spPr>
          <a:xfrm flipH="1">
            <a:off x="6560577" y="3597052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07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BF736F80-E2D1-5990-C1C5-91BAFBBC122A}"/>
              </a:ext>
            </a:extLst>
          </p:cNvPr>
          <p:cNvSpPr txBox="1"/>
          <p:nvPr/>
        </p:nvSpPr>
        <p:spPr>
          <a:xfrm>
            <a:off x="7220352" y="3785898"/>
            <a:ext cx="220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한계점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" name="正方形/長方形 1">
            <a:extLst>
              <a:ext uri="{FF2B5EF4-FFF2-40B4-BE49-F238E27FC236}">
                <a16:creationId xmlns:a16="http://schemas.microsoft.com/office/drawing/2014/main" id="{9EFE07B9-508E-B468-D3E9-A174FBFDC0D6}"/>
              </a:ext>
            </a:extLst>
          </p:cNvPr>
          <p:cNvSpPr/>
          <p:nvPr/>
        </p:nvSpPr>
        <p:spPr>
          <a:xfrm>
            <a:off x="6751963" y="397648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322B37-77B4-2B52-70FF-1714FA9CB23E}"/>
              </a:ext>
            </a:extLst>
          </p:cNvPr>
          <p:cNvSpPr txBox="1"/>
          <p:nvPr/>
        </p:nvSpPr>
        <p:spPr>
          <a:xfrm flipH="1">
            <a:off x="6547442" y="4568090"/>
            <a:ext cx="73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06</a:t>
            </a:r>
            <a:endParaRPr lang="ko-KR" altLang="en-US" sz="14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7" name="テキスト ボックス 2">
            <a:extLst>
              <a:ext uri="{FF2B5EF4-FFF2-40B4-BE49-F238E27FC236}">
                <a16:creationId xmlns:a16="http://schemas.microsoft.com/office/drawing/2014/main" id="{8433AEE1-EE3B-4374-71AD-91BF3A349CC2}"/>
              </a:ext>
            </a:extLst>
          </p:cNvPr>
          <p:cNvSpPr txBox="1"/>
          <p:nvPr/>
        </p:nvSpPr>
        <p:spPr>
          <a:xfrm>
            <a:off x="7207218" y="4756936"/>
            <a:ext cx="449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3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데모</a:t>
            </a:r>
            <a:endParaRPr kumimoji="1" lang="ja-JP" altLang="en-US" sz="2800" b="1" spc="300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8" name="正方形/長方形 1">
            <a:extLst>
              <a:ext uri="{FF2B5EF4-FFF2-40B4-BE49-F238E27FC236}">
                <a16:creationId xmlns:a16="http://schemas.microsoft.com/office/drawing/2014/main" id="{0CF57935-B5F5-BAB9-D6FD-8DAD074B8B63}"/>
              </a:ext>
            </a:extLst>
          </p:cNvPr>
          <p:cNvSpPr/>
          <p:nvPr/>
        </p:nvSpPr>
        <p:spPr>
          <a:xfrm>
            <a:off x="6738828" y="4947523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(11)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Spawn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위치를 플레이어가 들어오는 순서에 따라서 다르게 설정해야 하는데 들어오는 순서를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Count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같은 변수를 사용하여 체크해 보려고 했지만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Count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변수가 각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들의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씬마다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각자 적용되어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Count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제대로 적용되지 않음 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Count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사용하여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들이 들어올 때마다 세는 것이 아닌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Server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 들어왔을 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Server Scene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 있는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 tag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가진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수를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Find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하여 들어오는 순서를 체크함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488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(12)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21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Map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다운 받아 적용할 때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Camera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Map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을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Render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해주지 않음 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받은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Map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아예 설정이 안 돼있어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설정해주어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Render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시킴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86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(13)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22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다른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총을 쐈을 때 총소리가 들리지 않음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RPC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함수로 총소리를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하게 하여 각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들의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씬들에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있는 같은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Object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들이 모두 총소리를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하게 함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92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(14)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23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순서에 맞게 버튼을 눌러야 문이 열리는 장치에서 버튼이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Fusion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예측 기반 작동 때문에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여러번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눌려서 눌린 순서를 저장하는 큐에 같은 버튼들이 중복으로 들어가 제대로 작동하지 않음 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큐에 같은 버튼이 있는지 검사 후 같은 버튼 입력이 있을 때 입력 취소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결과적으로 같은 버튼을 연속으로 누르지 못하게 됨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45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(15)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24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보이스 채팅기능을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ON/OFF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하게 하고 싶어 보이스 채팅 기능에서 마이크 입력을 받는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Recorder Object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자체를 활성화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비활성화 했지만 오류가 발생함 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Document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찾아본 결과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Transmit_enable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옵션으로 마이크 입력 조절이 가능함을 알고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Transmit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옵션을 통해 제어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8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(16)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25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Hint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오브젝트와 상호작용한 후 게임이 이상해지는 오류가 생김 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Hint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패널을 볼 때 </a:t>
            </a: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Time.timeScale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로 게임을 일시정지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했었는데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멀티 게임이다 보니 한 명만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씬이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멈춰 버리면 네트워크 상에서 문제가 생김을 확인 하고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Hint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를 확인할 때 일시정지 하지 않도록 바꿈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(17)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26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상호작용을 하면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Server Player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화면에서만 문이 닫히거나 열리는 문제가 있었음 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문이 열리는 걸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Control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하는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Networked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변수를 만들어 각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Player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씬 모두에서 문이 열리는지 닫히는지 알 수 있게 하여 동기화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시켜줌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0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739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 및 해결 방법 </a:t>
            </a:r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(18)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27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212446" y="1531213"/>
            <a:ext cx="1176710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문제점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보트에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초 이상 기름을 넣는 걸 인식해야 하는데 인식이 안됨 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해결 방안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키입력을 네트워크 구조체로 입력 받는데 네트워크 구조체는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Fusion 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예측 기반 동작 때문에 </a:t>
            </a:r>
            <a:r>
              <a:rPr lang="ko-KR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몇초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이상 클릭 중이라는 걸 알기 힘들어 네트워크 구조체 입력인 상호작용키 이외에 일반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Update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로 입력을 받는 키를 따로 만들어 보트에서는 그 키를 통해 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ko-KR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초 이상 기름을 넣게 함</a:t>
            </a:r>
            <a:endParaRPr lang="en-US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5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185519" y="3157878"/>
            <a:ext cx="1415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</a:t>
            </a:r>
            <a:b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차별성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2201BE-84CF-5716-55CA-B441F202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28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0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634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유사 게임과의 차별성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29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67C5A-C980-5BF5-C21B-099C261EFD86}"/>
              </a:ext>
            </a:extLst>
          </p:cNvPr>
          <p:cNvSpPr txBox="1"/>
          <p:nvPr/>
        </p:nvSpPr>
        <p:spPr>
          <a:xfrm>
            <a:off x="263529" y="2785798"/>
            <a:ext cx="11342913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재난 상황에 대한 교육 자료로 사용할 수 있는 시뮬레이션 게임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탈출 요소가 더 부각된 </a:t>
            </a:r>
            <a:r>
              <a:rPr lang="en-US" altLang="ko-KR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FPS 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탈출 게임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2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497832" y="3157878"/>
            <a:ext cx="2791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아이디어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457B60-616F-32FA-5979-CC9163D6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529" y="21482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B. </a:t>
            </a:r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다른 팀과의 차별성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30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DB28-3928-EA4B-0595-C5EFC0552C1E}"/>
              </a:ext>
            </a:extLst>
          </p:cNvPr>
          <p:cNvSpPr txBox="1"/>
          <p:nvPr/>
        </p:nvSpPr>
        <p:spPr>
          <a:xfrm>
            <a:off x="424543" y="1165343"/>
            <a:ext cx="11342913" cy="426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멀티 서버를 사용하여 사용자 간의 상호작용이 가능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보이스 채팅을 통해 사용자 간의 정보 공유 가능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한 게임에서 여러 테마를 플레이 가능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18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908202" y="3157878"/>
            <a:ext cx="1970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오픈 소스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활용 내용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2201BE-84CF-5716-55CA-B441F202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31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42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32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DB28-3928-EA4B-0595-C5EFC0552C1E}"/>
              </a:ext>
            </a:extLst>
          </p:cNvPr>
          <p:cNvSpPr txBox="1"/>
          <p:nvPr/>
        </p:nvSpPr>
        <p:spPr>
          <a:xfrm>
            <a:off x="424543" y="196939"/>
            <a:ext cx="11342913" cy="60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재난 맵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“Apartment Kit”,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3"/>
              </a:rPr>
              <a:t>https://assetstore.unity.com/packages/3d/environments/apartment-kit-124055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파티클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“Unity Particle Pack 5.x“,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4"/>
              </a:rPr>
              <a:t>https://assetstore.unity.com/packages/essentials/asset-packs/unity-particle-pack-5-x-73777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재난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3D 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오브젝트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sz="20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케이디의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티스토리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"[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유니티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3D 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강좌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] FPS 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서바이벌 디펜스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- Part 1 </a:t>
            </a: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기본 캐릭터 움직임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",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5"/>
              </a:rPr>
              <a:t>http://keidy.tistory.com/255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서버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Photon Fusion,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6"/>
              </a:rPr>
              <a:t>https://doc.photonengine.com/en-us/fusion/current/getting-started/sdk-download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좀비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”Zombie“,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7"/>
              </a:rPr>
              <a:t>https://assetstore.unity.com/packages/3d/characters/humanoids/zombie-30232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좀비 사운드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”Free Zombie Character Sounds“,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8"/>
              </a:rPr>
              <a:t>https://assetstore.unity.com/packages/audio/sound-fx/creatures/free-zombie-character-sounds-141740</a:t>
            </a:r>
            <a:endParaRPr lang="ko-KR" altLang="en-US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1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33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DB28-3928-EA4B-0595-C5EFC0552C1E}"/>
              </a:ext>
            </a:extLst>
          </p:cNvPr>
          <p:cNvSpPr txBox="1"/>
          <p:nvPr/>
        </p:nvSpPr>
        <p:spPr>
          <a:xfrm>
            <a:off x="424543" y="427771"/>
            <a:ext cx="11342913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Unity Asset Store, “Photon Voice 2”,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3"/>
              </a:rPr>
              <a:t>https://assetstore.unity.com/packages/tools/audio/photon-voice-2-130518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좀비 맵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”Flooded Grounds“,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4"/>
              </a:rPr>
              <a:t>https://assetstore.unity.com/packages/3d/environments/flooded-grounds-48529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총소리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”Free Sound Effects Pack“,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5"/>
              </a:rPr>
              <a:t>https://assetstore.unity.com/packages/audio/sound-fx/free-sound-effects-pack-155776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오브젝트 표시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”Hit VFX Mega Pack“,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6"/>
              </a:rPr>
              <a:t>https://assetstore.unity.com/packages/vfx/particles/hit-vfx-mega-pack-224741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쪽지 오브젝트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“Props 3D”,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7"/>
              </a:rPr>
              <a:t>https://assetstore.unity.com/packages/3d/props/props-3d-221035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열쇠 오브젝트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”Key and Lock“,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8"/>
              </a:rPr>
              <a:t>https://assetstore.unity.com/packages/3d/props/furniture/key-and-lock-193317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95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34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DB28-3928-EA4B-0595-C5EFC0552C1E}"/>
              </a:ext>
            </a:extLst>
          </p:cNvPr>
          <p:cNvSpPr txBox="1"/>
          <p:nvPr/>
        </p:nvSpPr>
        <p:spPr>
          <a:xfrm>
            <a:off x="424543" y="394941"/>
            <a:ext cx="11342913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플레이어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”Low Poly Soldiers Demo“,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3"/>
              </a:rPr>
              <a:t>https://assetstore.unity.com/packages/3d/characters/low-poly-soldiers-demo-73611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무기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”Low Poly Weapons VOL.1“, 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  <a:hlinkClick r:id="rId4"/>
              </a:rPr>
              <a:t>https://assetstore.unity.com/packages/3d/props/guns/low-poly-weapons-vol-1-151980</a:t>
            </a:r>
            <a:endParaRPr lang="en-US" altLang="ko-KR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기름</a:t>
            </a:r>
            <a:r>
              <a:rPr lang="en-US" altLang="ko-KR" sz="20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: Unity Asset Store, ”Oil Cans“, https://assetstore.unity.com/packages/3d/props/oil-cans-841</a:t>
            </a:r>
            <a:endParaRPr lang="ko-KR" altLang="en-US" sz="20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37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185523" y="3157878"/>
            <a:ext cx="14157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한계점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2201BE-84CF-5716-55CA-B441F202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35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36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FDB28-3928-EA4B-0595-C5EFC0552C1E}"/>
              </a:ext>
            </a:extLst>
          </p:cNvPr>
          <p:cNvSpPr txBox="1"/>
          <p:nvPr/>
        </p:nvSpPr>
        <p:spPr>
          <a:xfrm>
            <a:off x="424543" y="545959"/>
            <a:ext cx="11342913" cy="584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파일 용량 문제로 인하여 </a:t>
            </a:r>
            <a:r>
              <a:rPr lang="ko-KR" altLang="en-US" sz="21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깃허브를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통한 협업이 불가능하여 프로젝트 진행속도에 차질이 생김 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게임 최적화가 안 되어 플레이하는 컴퓨터 사양이 좋지 않으면 튕기거나 </a:t>
            </a:r>
            <a:r>
              <a:rPr lang="ko-KR" altLang="en-US" sz="21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렉이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걸림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멀티 게임이다 보니 네트워크 환경이 좋지 않을 경우 게임 플레이에 차질이 생김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주어진 개발 기간이 매우 촉박하여 완성도가 높지 못함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좀비 소리와 총소리가 거리에 상관없이 똑같이 들림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맵 </a:t>
            </a:r>
            <a:r>
              <a:rPr lang="en-US" altLang="ko-KR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Collider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 불규칙한데 </a:t>
            </a:r>
            <a:r>
              <a:rPr lang="en-US" altLang="ko-KR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Photon Fusion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에서 예측 기반 동작을 해서 점프가 씹힐 때가 있음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멀티를 위한 방이 </a:t>
            </a:r>
            <a:r>
              <a:rPr lang="en-US" altLang="ko-KR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개밖에 존재하지 않아 동시에 많은 사람이 즐기기 힘듦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방이 </a:t>
            </a:r>
            <a:r>
              <a:rPr lang="en-US" altLang="ko-KR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 뿐이라 플레이 하다 중간에 </a:t>
            </a:r>
            <a:r>
              <a:rPr lang="en-US" altLang="ko-KR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명이 나가면 모두 나갔다가 방을 초기화 시켜줘야 제대로 다시 플레이할 수 있음</a:t>
            </a:r>
            <a:endParaRPr lang="en-US" altLang="ko-KR" sz="21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프로젝트 </a:t>
            </a:r>
            <a:r>
              <a:rPr lang="en-US" altLang="ko-KR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Merge </a:t>
            </a:r>
            <a:r>
              <a:rPr lang="ko-KR" altLang="en-US" sz="21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하면서 작동하지 않는 기능들이 생겨 시간상 삭제됨</a:t>
            </a:r>
          </a:p>
        </p:txBody>
      </p:sp>
    </p:spTree>
    <p:extLst>
      <p:ext uri="{BB962C8B-B14F-4D97-AF65-F5344CB8AC3E}">
        <p14:creationId xmlns:p14="http://schemas.microsoft.com/office/powerpoint/2010/main" val="348928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90708" y="3157878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2201BE-84CF-5716-55CA-B441F202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37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39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38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온라인 미디어 4" title="유니팀 최종시연 영상">
            <a:hlinkClick r:id="" action="ppaction://media"/>
            <a:extLst>
              <a:ext uri="{FF2B5EF4-FFF2-40B4-BE49-F238E27FC236}">
                <a16:creationId xmlns:a16="http://schemas.microsoft.com/office/drawing/2014/main" id="{5B4E799C-28F3-6E8E-B02C-8192935B12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47305" y="1423987"/>
            <a:ext cx="7097389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4716456" y="499731"/>
            <a:ext cx="2759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Q &amp; A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49DF11-7B0C-01C4-A6AF-7A8ED042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39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8163F-746F-8D3A-A966-7F11B19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4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5F24A-1D55-FCA5-C16D-04F35D4E66EB}"/>
              </a:ext>
            </a:extLst>
          </p:cNvPr>
          <p:cNvSpPr txBox="1"/>
          <p:nvPr/>
        </p:nvSpPr>
        <p:spPr>
          <a:xfrm>
            <a:off x="424543" y="299755"/>
            <a:ext cx="11342913" cy="582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유니티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엔진을 활용한 </a:t>
            </a:r>
            <a:r>
              <a:rPr lang="en-US" altLang="ko-KR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3D </a:t>
            </a: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탈출 게임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여러 </a:t>
            </a: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테마 선택 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가능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현재 구현된 테마는 </a:t>
            </a: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재난 탈출 테마</a:t>
            </a:r>
            <a:r>
              <a:rPr lang="en-US" altLang="ko-KR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좀비 탈출 테마 </a:t>
            </a:r>
            <a:r>
              <a:rPr lang="en-US" altLang="ko-KR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가지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재난 탈출 테마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화재 재난 상황에서 혼자서 스스로 </a:t>
            </a: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제한 시간 내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에 안전하게 화재가 난 건물을 탈출하는 테마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좀비 탈출 테마</a:t>
            </a:r>
            <a:endParaRPr lang="en-US" altLang="ko-KR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좀비 </a:t>
            </a:r>
            <a:r>
              <a:rPr lang="ko-KR" altLang="en-US" sz="28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아포칼립스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시대에 군인 </a:t>
            </a:r>
            <a:r>
              <a:rPr lang="en-US" altLang="ko-KR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28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인이 협동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하여 좀비를</a:t>
            </a:r>
            <a:endParaRPr lang="en-US" altLang="ko-KR" sz="2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제거하면서 살아남아 마을을 탈출하는 테마</a:t>
            </a:r>
          </a:p>
        </p:txBody>
      </p:sp>
    </p:spTree>
    <p:extLst>
      <p:ext uri="{BB962C8B-B14F-4D97-AF65-F5344CB8AC3E}">
        <p14:creationId xmlns:p14="http://schemas.microsoft.com/office/powerpoint/2010/main" val="371227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425697" y="3157878"/>
            <a:ext cx="2935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주요 기능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C8E9B7-A84B-2056-C53C-DD1ED2AE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3B459-DBDA-D5EA-B027-DE6E33E6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fld>
            <a:endParaRPr kumimoji="1" lang="ja-JP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513116-6842-7CAF-405B-DE6209B89CDD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r="5357"/>
          <a:stretch/>
        </p:blipFill>
        <p:spPr bwMode="auto">
          <a:xfrm>
            <a:off x="796022" y="835926"/>
            <a:ext cx="2382607" cy="17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n Fusion – Photonengine Blog | Multiplayer Made Simple">
            <a:extLst>
              <a:ext uri="{FF2B5EF4-FFF2-40B4-BE49-F238E27FC236}">
                <a16:creationId xmlns:a16="http://schemas.microsoft.com/office/drawing/2014/main" id="{F534644B-D930-C853-3C0A-00084E1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2" y="3542901"/>
            <a:ext cx="2355165" cy="17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CED3BF0-14B2-087C-3429-7CC2DAC826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26" y="730657"/>
            <a:ext cx="1855948" cy="1855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5C6912-3035-34F1-DD02-5670D8F2E9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87" y="3586512"/>
            <a:ext cx="1679625" cy="1679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1AA1DE-DEA4-9445-7852-A9A1D91E53D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81" y="3606400"/>
            <a:ext cx="1584690" cy="15846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0FE089-3484-C01C-3EFA-23E656DD55A3}"/>
              </a:ext>
            </a:extLst>
          </p:cNvPr>
          <p:cNvSpPr txBox="1"/>
          <p:nvPr/>
        </p:nvSpPr>
        <p:spPr>
          <a:xfrm>
            <a:off x="1203553" y="2711999"/>
            <a:ext cx="154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▲ 음성 채팅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9A04A-F5A3-CEE7-EB8F-8EFEA8194956}"/>
              </a:ext>
            </a:extLst>
          </p:cNvPr>
          <p:cNvSpPr txBox="1"/>
          <p:nvPr/>
        </p:nvSpPr>
        <p:spPr>
          <a:xfrm>
            <a:off x="5181076" y="2711999"/>
            <a:ext cx="154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▲ 적 공격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02B1B-099B-5B3A-BF49-40D839162017}"/>
              </a:ext>
            </a:extLst>
          </p:cNvPr>
          <p:cNvSpPr txBox="1"/>
          <p:nvPr/>
        </p:nvSpPr>
        <p:spPr>
          <a:xfrm>
            <a:off x="9212149" y="2711999"/>
            <a:ext cx="154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▲ 장애물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1EDE13-C7BE-3E38-7BCD-D94F4DF645FB}"/>
              </a:ext>
            </a:extLst>
          </p:cNvPr>
          <p:cNvSpPr txBox="1"/>
          <p:nvPr/>
        </p:nvSpPr>
        <p:spPr>
          <a:xfrm>
            <a:off x="1203553" y="5490858"/>
            <a:ext cx="154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▲ 멀티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EA8B33-F4D6-A985-5023-0FCA4B10FA9F}"/>
              </a:ext>
            </a:extLst>
          </p:cNvPr>
          <p:cNvSpPr txBox="1"/>
          <p:nvPr/>
        </p:nvSpPr>
        <p:spPr>
          <a:xfrm>
            <a:off x="5039599" y="5490858"/>
            <a:ext cx="21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▲ 오브젝트 사용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DD3B21-EEBF-B045-6FC0-6ED2B4BE2905}"/>
              </a:ext>
            </a:extLst>
          </p:cNvPr>
          <p:cNvSpPr txBox="1"/>
          <p:nvPr/>
        </p:nvSpPr>
        <p:spPr>
          <a:xfrm>
            <a:off x="9194733" y="5490858"/>
            <a:ext cx="17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▲ 타이머</a:t>
            </a:r>
          </a:p>
        </p:txBody>
      </p:sp>
      <p:pic>
        <p:nvPicPr>
          <p:cNvPr id="4" name="Picture 2" descr="좀비 일러스트 ai 무료다운로드 free zobie vector download - Urbanbrush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86" y="136525"/>
            <a:ext cx="2282379" cy="24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0C98CB-A9D0-B9BF-4C48-33B09BE5318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26" y="827839"/>
            <a:ext cx="1750679" cy="1750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3875" y="2294511"/>
            <a:ext cx="933450" cy="333375"/>
          </a:xfrm>
          <a:prstGeom prst="rect">
            <a:avLst/>
          </a:prstGeom>
        </p:spPr>
      </p:pic>
      <p:pic>
        <p:nvPicPr>
          <p:cNvPr id="7" name="Picture 4" descr="열쇠 일러스트 소스 [ Illustrator CC ] : 네이버 블로그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99" y="3306810"/>
            <a:ext cx="2842200" cy="20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8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703017" y="3157878"/>
            <a:ext cx="2380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전체 시스템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2201BE-84CF-5716-55CA-B441F202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80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  <a:cs typeface="함초롬돋움" panose="020B0604000101010101" pitchFamily="34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  <a:cs typeface="함초롬돋움" panose="020B0604000101010101" pitchFamily="34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3B459-DBDA-D5EA-B027-DE6E33E6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  <a:cs typeface="함초롬돋움" panose="020B0604000101010101" pitchFamily="34" charset="-128"/>
              </a:rPr>
              <a:t>8</a:t>
            </a:fld>
            <a:endParaRPr kumimoji="1" lang="ja-JP" altLang="en-US" dirty="0">
              <a:latin typeface="맑은 고딕" panose="020B0503020000020004" pitchFamily="34" charset="-127"/>
              <a:ea typeface="맑은 고딕" panose="020B0503020000020004" pitchFamily="34" charset="-127"/>
              <a:cs typeface="함초롬돋움" panose="020B0604000101010101" pitchFamily="34" charset="-128"/>
            </a:endParaRP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6A426E31-199F-67FF-3614-FB034A778F0D}"/>
              </a:ext>
            </a:extLst>
          </p:cNvPr>
          <p:cNvSpPr/>
          <p:nvPr/>
        </p:nvSpPr>
        <p:spPr>
          <a:xfrm>
            <a:off x="284752" y="2798025"/>
            <a:ext cx="1101969" cy="1031631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FEEBA9A-DD3A-B74B-EC94-56511AA32371}"/>
              </a:ext>
            </a:extLst>
          </p:cNvPr>
          <p:cNvSpPr/>
          <p:nvPr/>
        </p:nvSpPr>
        <p:spPr>
          <a:xfrm>
            <a:off x="2562520" y="933712"/>
            <a:ext cx="5134708" cy="4724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CBC32-B688-2587-9324-04D2C7D0E0AF}"/>
              </a:ext>
            </a:extLst>
          </p:cNvPr>
          <p:cNvSpPr txBox="1"/>
          <p:nvPr/>
        </p:nvSpPr>
        <p:spPr>
          <a:xfrm>
            <a:off x="3852058" y="1118378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 Game Engine</a:t>
            </a:r>
            <a:endParaRPr lang="ko-KR" altLang="en-US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097130C-A2A4-611D-5844-F96F9EECC63B}"/>
              </a:ext>
            </a:extLst>
          </p:cNvPr>
          <p:cNvSpPr/>
          <p:nvPr/>
        </p:nvSpPr>
        <p:spPr>
          <a:xfrm>
            <a:off x="8517849" y="933712"/>
            <a:ext cx="3411416" cy="4724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1987C-54CA-6A54-18C0-D574DF825011}"/>
              </a:ext>
            </a:extLst>
          </p:cNvPr>
          <p:cNvSpPr txBox="1"/>
          <p:nvPr/>
        </p:nvSpPr>
        <p:spPr>
          <a:xfrm>
            <a:off x="9045387" y="1118378"/>
            <a:ext cx="23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Fusion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169B5-1DEF-FC3E-9AE0-101767D4F471}"/>
              </a:ext>
            </a:extLst>
          </p:cNvPr>
          <p:cNvSpPr txBox="1"/>
          <p:nvPr/>
        </p:nvSpPr>
        <p:spPr>
          <a:xfrm>
            <a:off x="-321358" y="3873465"/>
            <a:ext cx="23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3F1DA5C-ECF8-98AC-4261-855EC23E059B}"/>
              </a:ext>
            </a:extLst>
          </p:cNvPr>
          <p:cNvSpPr/>
          <p:nvPr/>
        </p:nvSpPr>
        <p:spPr>
          <a:xfrm>
            <a:off x="8740587" y="1672376"/>
            <a:ext cx="2965938" cy="76188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 Server</a:t>
            </a:r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C6F07FA-C34A-0336-4C96-08361DB2558A}"/>
              </a:ext>
            </a:extLst>
          </p:cNvPr>
          <p:cNvSpPr/>
          <p:nvPr/>
        </p:nvSpPr>
        <p:spPr>
          <a:xfrm>
            <a:off x="8740587" y="4172353"/>
            <a:ext cx="2965938" cy="761887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 Plugin</a:t>
            </a:r>
            <a:endParaRPr lang="ko-KR" altLang="en-US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C341E46C-1E76-3A4E-1DAC-5126580128E2}"/>
              </a:ext>
            </a:extLst>
          </p:cNvPr>
          <p:cNvSpPr/>
          <p:nvPr/>
        </p:nvSpPr>
        <p:spPr>
          <a:xfrm>
            <a:off x="2829220" y="1772054"/>
            <a:ext cx="4601306" cy="21862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68E580A5-C570-37D1-026A-BF3CC148F8FA}"/>
              </a:ext>
            </a:extLst>
          </p:cNvPr>
          <p:cNvSpPr/>
          <p:nvPr/>
        </p:nvSpPr>
        <p:spPr>
          <a:xfrm>
            <a:off x="3044632" y="2326052"/>
            <a:ext cx="2050072" cy="65607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9ED93-3751-2B51-381A-AF6934842091}"/>
              </a:ext>
            </a:extLst>
          </p:cNvPr>
          <p:cNvSpPr txBox="1"/>
          <p:nvPr/>
        </p:nvSpPr>
        <p:spPr>
          <a:xfrm>
            <a:off x="3852057" y="1857042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BA540E4B-544D-1F10-67AE-4595CD67CE9F}"/>
              </a:ext>
            </a:extLst>
          </p:cNvPr>
          <p:cNvSpPr/>
          <p:nvPr/>
        </p:nvSpPr>
        <p:spPr>
          <a:xfrm>
            <a:off x="3044632" y="3152542"/>
            <a:ext cx="2050072" cy="65607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MainMenu</a:t>
            </a:r>
            <a:endParaRPr lang="ko-KR" altLang="en-US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9CF2C88-9DDD-970E-BD0F-BD611C0F7C4E}"/>
              </a:ext>
            </a:extLst>
          </p:cNvPr>
          <p:cNvSpPr/>
          <p:nvPr/>
        </p:nvSpPr>
        <p:spPr>
          <a:xfrm>
            <a:off x="5202410" y="2716097"/>
            <a:ext cx="2050072" cy="65607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Scene_A</a:t>
            </a:r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3BEACD5-6C4A-5589-279B-806A05E45153}"/>
              </a:ext>
            </a:extLst>
          </p:cNvPr>
          <p:cNvSpPr/>
          <p:nvPr/>
        </p:nvSpPr>
        <p:spPr>
          <a:xfrm>
            <a:off x="8740588" y="3096886"/>
            <a:ext cx="2965938" cy="76188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Server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5A7CE2-C83D-0345-B542-B2797ADB0112}"/>
              </a:ext>
            </a:extLst>
          </p:cNvPr>
          <p:cNvCxnSpPr>
            <a:stCxn id="19" idx="2"/>
          </p:cNvCxnSpPr>
          <p:nvPr/>
        </p:nvCxnSpPr>
        <p:spPr>
          <a:xfrm flipH="1">
            <a:off x="10223556" y="3858773"/>
            <a:ext cx="1" cy="31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56E7B0-4D99-489D-5E73-F032FB2AFB47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386721" y="3295912"/>
            <a:ext cx="1175799" cy="1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19D27C-3F51-49F9-DB67-64890C905EC2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697228" y="3295912"/>
            <a:ext cx="820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59D3D8-22EA-2393-1D12-D92E78A4BAB9}"/>
              </a:ext>
            </a:extLst>
          </p:cNvPr>
          <p:cNvSpPr txBox="1"/>
          <p:nvPr/>
        </p:nvSpPr>
        <p:spPr>
          <a:xfrm>
            <a:off x="6945495" y="3448481"/>
            <a:ext cx="23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UDP</a:t>
            </a:r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E182C181-0016-E91D-7283-7A88178BB5BD}"/>
              </a:ext>
            </a:extLst>
          </p:cNvPr>
          <p:cNvSpPr/>
          <p:nvPr/>
        </p:nvSpPr>
        <p:spPr>
          <a:xfrm>
            <a:off x="2846803" y="4322672"/>
            <a:ext cx="2050072" cy="65607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 Game Code</a:t>
            </a:r>
            <a:endParaRPr lang="ko-KR" altLang="en-US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318728B8-39B0-35B2-AE61-9BE3554010BF}"/>
              </a:ext>
            </a:extLst>
          </p:cNvPr>
          <p:cNvSpPr/>
          <p:nvPr/>
        </p:nvSpPr>
        <p:spPr>
          <a:xfrm>
            <a:off x="5253692" y="4644481"/>
            <a:ext cx="2050072" cy="65607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908199" y="2494491"/>
            <a:ext cx="19704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문제 발생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및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해결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2201BE-84CF-5716-55CA-B441F202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fld>
            <a:endParaRPr kumimoji="1" lang="ja-JP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35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1751</Words>
  <Application>Microsoft Office PowerPoint</Application>
  <PresentationFormat>와이드스크린</PresentationFormat>
  <Paragraphs>256</Paragraphs>
  <Slides>39</Slides>
  <Notes>39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박수현</cp:lastModifiedBy>
  <cp:revision>136</cp:revision>
  <dcterms:created xsi:type="dcterms:W3CDTF">2018-12-07T00:32:38Z</dcterms:created>
  <dcterms:modified xsi:type="dcterms:W3CDTF">2022-12-07T14:52:14Z</dcterms:modified>
</cp:coreProperties>
</file>