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5" r:id="rId2"/>
    <p:sldId id="258" r:id="rId3"/>
    <p:sldId id="256" r:id="rId4"/>
    <p:sldId id="257" r:id="rId5"/>
    <p:sldId id="289" r:id="rId6"/>
    <p:sldId id="259" r:id="rId7"/>
    <p:sldId id="287" r:id="rId8"/>
    <p:sldId id="290" r:id="rId9"/>
    <p:sldId id="291" r:id="rId10"/>
    <p:sldId id="292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6347"/>
    <a:srgbClr val="FFF6E7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90CAFB-933D-4C93-8150-8DF19D2E8AE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13일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ru-RU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E197F5-69E7-444E-9D2C-C2FB4F64B9B3}" type="datetime4">
              <a:rPr lang="ko-KR" altLang="en-US" smtClean="0"/>
              <a:pPr/>
              <a:t>2019년 12월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ru-RU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E59743-683C-4279-9E83-23C937C99CF6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ru-RU" altLang="ko-KR" smtClean="0"/>
              <a:t>1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6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7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테이블에 놓인 유리잔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59A0CC-0A30-4371-96E9-C0034EB3A7D7}" type="datetime4">
              <a:rPr lang="ko-KR" altLang="en-US" smtClean="0"/>
              <a:pPr/>
              <a:t>2019년 12월 13일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14" descr="현재 로고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 descr="브러시 스트로크 지점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 descr="브러시 스트로크 지점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F1BDF9-D45F-40C3-8BB5-089C02433A24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1" name="텍스트 개체 틀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12 345</a:t>
            </a:r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안의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 descr="브러시 스트로크 지점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D25EE2-C1C3-4140-9311-000F5147221F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텍스트 개체 틀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텍스트 개체 틀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ts val="6200"/>
              </a:lnSpc>
              <a:spcBef>
                <a:spcPts val="600"/>
              </a:spcBef>
              <a:buNone/>
              <a:defRPr sz="4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100</a:t>
            </a:r>
          </a:p>
        </p:txBody>
      </p:sp>
      <p:sp>
        <p:nvSpPr>
          <p:cNvPr id="29" name="텍스트 개체 틀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2" name="텍스트 개체 틀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13392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50</a:t>
            </a:r>
          </a:p>
        </p:txBody>
      </p:sp>
      <p:sp>
        <p:nvSpPr>
          <p:cNvPr id="33" name="텍스트 개체 틀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13392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4" name="텍스트 개체 틀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25</a:t>
            </a:r>
          </a:p>
        </p:txBody>
      </p:sp>
      <p:sp>
        <p:nvSpPr>
          <p:cNvPr id="35" name="텍스트 개체 틀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BD326-F46A-495B-9DA9-0825682C6067}" type="datetime4">
              <a:rPr lang="ko-KR" altLang="en-US" smtClean="0"/>
              <a:t>2019년 12월 13일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F3796E-4F58-42C3-B43C-096CE075FC95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 descr="경쟁 업체 로고 사분면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 dirty="0"/>
              <a:t>더 편리함</a:t>
            </a:r>
            <a:endParaRPr lang="ru-RU" dirty="0"/>
          </a:p>
        </p:txBody>
      </p:sp>
      <p:sp>
        <p:nvSpPr>
          <p:cNvPr id="17" name="텍스트 개체 틀 9" descr="경쟁 업체 로고 사분면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덜 편리함</a:t>
            </a:r>
            <a:endParaRPr lang="ru-RU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고비용</a:t>
            </a:r>
            <a:endParaRPr lang="ru-RU" dirty="0"/>
          </a:p>
        </p:txBody>
      </p:sp>
      <p:sp>
        <p:nvSpPr>
          <p:cNvPr id="19" name="텍스트 개체 틀 9" descr="경쟁 업체 로고 사분면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저비용</a:t>
            </a:r>
            <a:endParaRPr lang="ru-RU" dirty="0"/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2</a:t>
            </a:r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3" name="그림 개체 틀 11" descr="경쟁 업체 로고 사분면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1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4" name="그림 개체 틀 11" descr="경쟁 업체 로고 사분면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경쟁 업체 3</a:t>
            </a:r>
            <a:endParaRPr lang="en-US" dirty="0"/>
          </a:p>
          <a:p>
            <a:pPr rtl="0"/>
            <a:r>
              <a:rPr lang="ko" dirty="0"/>
              <a:t>로고</a:t>
            </a:r>
            <a:endParaRPr lang="ru-RU" dirty="0"/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4</a:t>
            </a:r>
            <a:endParaRPr lang="en-US" dirty="0"/>
          </a:p>
          <a:p>
            <a:pPr rtl="0"/>
            <a:r>
              <a:rPr lang="ko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5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6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8" name="그림 개체 틀 14" descr="경쟁 업체 로고 사분면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현재</a:t>
            </a:r>
            <a:br>
              <a:rPr lang="en-US" dirty="0"/>
            </a:br>
            <a:r>
              <a:rPr lang="ko"/>
              <a:t>식당 </a:t>
            </a:r>
            <a:br>
              <a:rPr lang="en-US" dirty="0"/>
            </a:br>
            <a:r>
              <a:rPr lang="ko"/>
              <a:t>로고</a:t>
            </a:r>
            <a:endParaRPr lang="ru-RU" dirty="0"/>
          </a:p>
        </p:txBody>
      </p:sp>
      <p:cxnSp>
        <p:nvCxnSpPr>
          <p:cNvPr id="29" name="직선 화살표 연결선 28" descr="경쟁 업체 로고 사분면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 descr="경쟁 업체 로고 사분면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블록 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527CE3-3CBA-457F-9CA1-8953ED99D91E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BCE0-6107-4E9A-83F2-EDC7F9706F9E}" type="datetime4">
              <a:rPr lang="ko-KR" altLang="en-US" smtClean="0"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 descr="브러시 스트로크 지점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D443BD-BD62-4F1B-A4A4-16F2886D3924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월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95477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2D58B-883F-45DD-B01F-258BB384F2EB}" type="datetime4">
              <a:rPr lang="ko-KR" altLang="en-US" smtClean="0"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D7AB8-AE55-444F-B4DB-CC25C755400D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2" name="직사각형 11" descr="브러시 스트로크 지점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직사각형 18" descr="브러시 스트로크 지점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 descr="브러시 스트로크 지점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그림 개체 틀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0" name="그림 개체 틀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1" name="그림 개체 틀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9E76A3-55EB-459A-ADBC-5289383B6279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4" name="직사각형 43" descr="브러시 스트로크 지점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2" name="텍스트 개체 틀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3" name="직사각형 52" descr="브러시 스트로크 지점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6" name="텍스트 개체 틀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7" name="직사각형 56" descr="브러시 스트로크 지점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0" name="텍스트 개체 틀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1" name="직사각형 60" descr="브러시 스트로크 지점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5" name="직사각형 64" descr="브러시 스트로크 지점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텍스트 개체 틀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9" name="직사각형 68" descr="브러시 스트로크 지점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2" name="텍스트 개체 틀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3" name="그림 개체 틀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5" name="그림 개체 틀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78" name="그림 개체 틀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9" name="그림 개체 틀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0" name="그림 개체 틀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1" name="그림 개체 틀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식당 테이블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지점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14" descr="현재 로고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3DA26-C387-41B0-86FA-4DA01D7FB15A}" type="datetime4">
              <a:rPr lang="ko-KR" altLang="en-US" smtClean="0"/>
              <a:pPr/>
              <a:t>2019년 12월 13일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마스터 부제목 스타일</a:t>
            </a:r>
            <a:endParaRPr lang="ru-RU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D2C24-AAB2-4E37-AE32-A956AE5D4C97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59" name="직사각형 58" descr="브러시 스트로크 지점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텍스트 개체 틀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7" name="텍스트 개체 틀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2" name="텍스트 개체 틀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1,500,000</a:t>
            </a:r>
          </a:p>
        </p:txBody>
      </p:sp>
      <p:sp>
        <p:nvSpPr>
          <p:cNvPr id="83" name="텍스트 개체 틀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4" name="텍스트 개체 틀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2,500,000</a:t>
            </a:r>
          </a:p>
        </p:txBody>
      </p:sp>
      <p:sp>
        <p:nvSpPr>
          <p:cNvPr id="85" name="텍스트 개체 틀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6" name="텍스트 개체 틀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3,200,000</a:t>
            </a:r>
          </a:p>
        </p:txBody>
      </p:sp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88" name="직선 연결선(S)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(S)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(S)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(S)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차트 개체 틀 3" descr="자금 조달 다이어그램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차트를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테이블에 놓인 유리잔, 컵, 접시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브러시 스트로크 마스크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ru-RU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 descr="테이블에 놓인 유리잔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 descr="브러시 스트로크 마스크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감사 제목 레이아웃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ru-RU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14" descr="현재 로고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speakeremail@website.com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8E958A-A5C1-4155-A41E-582492B21E58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견적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6D9878-3ECE-4A9B-AC81-4A33789D2A97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직사각형 23" descr="브러시 스트로크 지점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38" name="직선 연결선(S)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 descr="브러시 스트로크 지점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그림 개체 틀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6" name="그림 개체 틀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F462F0-FE23-43A5-9330-4B786DB5393A}" type="datetime4">
              <a:rPr lang="ko-KR" altLang="en-US" smtClean="0"/>
              <a:pPr/>
              <a:t>2019년 12월 13일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화 번호 서식 파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 descr="브러시 스트로크 지점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40CBA-528D-40DC-BA1B-07E61979D903}" type="datetime4">
              <a:rPr lang="ko-KR" altLang="en-US" smtClean="0"/>
              <a:pPr/>
              <a:t>2019년 12월 13일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11" descr="테이블에 놓인 피자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33" name="그림 개체 틀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4" name="그림 개체 틀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2DD1E-6AF4-44DD-BE8D-C24A1B040098}" type="datetime4">
              <a:rPr lang="ko-KR" altLang="en-US" smtClean="0"/>
              <a:t>2019년 12월 13일</a:t>
            </a:fld>
            <a:endParaRPr lang="ru-R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식당 인테리어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편집</a:t>
            </a:r>
            <a:endParaRPr 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316F7B-3312-4ED1-8DD1-FBB3EA5B4975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커피를 마시고 있는 젊은 남성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 descr="휴대폰을 들고 웃고 있는 젊은 여성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F7D790-8CA8-4755-95A1-F65938FADDD9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 descr="브러시 스트로크 지점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8FEE92-3281-4183-BA17-92A04FC3025E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직사각형 6" descr="브러시 스트로크 지점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브러시 스트로크 지점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81" descr="유리잔 아이콘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그림 개체 틀 81" descr="유리잔 아이콘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텍스트 개체 틀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5" name="텍스트 개체 틀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9" name="텍스트 개체 틀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0" name="텍스트 개체 틀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및 컴퓨터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 descr="브러시 스트로크 지점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 i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 descr="컴퓨터 모니터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F76442-44CD-4036-BCC2-3C37FB80122E}" type="datetime4">
              <a:rPr lang="ko-KR" altLang="en-US" smtClean="0"/>
              <a:pPr/>
              <a:t>2019년 12월 13일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BF0B0B-D176-4D14-BAD7-6AB23A96E830}" type="datetime4">
              <a:rPr lang="ko-KR" altLang="en-US" smtClean="0"/>
              <a:pPr/>
              <a:t>2019년 12월 13일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D8C10-1BFB-4943-8AFE-2C55BB8DC83D}" type="datetime4">
              <a:rPr lang="ko-KR" altLang="en-US" smtClean="0"/>
              <a:t>2019년 12월 13일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ru-RU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A9377-B7D0-407F-9680-8B435D718977}" type="datetime4">
              <a:rPr lang="ko-KR" altLang="en-US" smtClean="0"/>
              <a:t>2019년 12월 13일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  <p:sldLayoutId id="2147483677" r:id="rId2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ngho1234.github.io/young-s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094"/>
            <a:ext cx="6238970" cy="196777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/>
              <a:t>Young’s</a:t>
            </a:r>
            <a:r>
              <a:rPr lang="ko-KR" altLang="en-US" dirty="0"/>
              <a:t> </a:t>
            </a:r>
            <a:r>
              <a:rPr lang="en-US" altLang="ko-KR" dirty="0"/>
              <a:t>restaurant</a:t>
            </a:r>
            <a:endParaRPr lang="ko-KR" altLang="ru-RU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6834" y="5673758"/>
            <a:ext cx="6238970" cy="505934"/>
          </a:xfrm>
        </p:spPr>
        <p:txBody>
          <a:bodyPr rtlCol="0"/>
          <a:lstStyle/>
          <a:p>
            <a:pPr algn="r" rtl="0"/>
            <a:r>
              <a:rPr lang="en-US" altLang="ko-KR" dirty="0"/>
              <a:t>20161512 Young Ho Kim</a:t>
            </a:r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4DC67-5158-44C5-A1B5-6BB2C0C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A0FD217-AF8F-400C-B825-741F5F37F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82" y="2126283"/>
            <a:ext cx="10363200" cy="2309051"/>
          </a:xfrm>
        </p:spPr>
        <p:txBody>
          <a:bodyPr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4109"/>
            <a:ext cx="4251138" cy="57918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Purpose</a:t>
            </a:r>
            <a:endParaRPr lang="ko-KR" alt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3366077" cy="1322781"/>
          </a:xfrm>
        </p:spPr>
        <p:txBody>
          <a:bodyPr rtlCol="0">
            <a:norm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</a:rPr>
              <a:t>This website is for advertising and promotion purposes.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65747"/>
              </p:ext>
            </p:extLst>
          </p:nvPr>
        </p:nvGraphicFramePr>
        <p:xfrm>
          <a:off x="1524002" y="9682"/>
          <a:ext cx="9143998" cy="6875703"/>
        </p:xfrm>
        <a:graphic>
          <a:graphicData uri="http://schemas.openxmlformats.org/drawingml/2006/table">
            <a:tbl>
              <a:tblPr/>
              <a:tblGrid>
                <a:gridCol w="147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filename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Site Map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Date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2019-12-13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title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Site Map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Writer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Young Ho Kim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1">
                <a:tc rowSpan="2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Content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Description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1000" dirty="0"/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10568" y="1705690"/>
            <a:ext cx="2632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53C29D-728E-4EEB-A120-C56AE0328EF7}"/>
              </a:ext>
            </a:extLst>
          </p:cNvPr>
          <p:cNvSpPr/>
          <p:nvPr/>
        </p:nvSpPr>
        <p:spPr>
          <a:xfrm>
            <a:off x="3318132" y="1092472"/>
            <a:ext cx="3672408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Young’s Restaurant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7A81E9-6818-4BC1-B301-DA63FAE10D77}"/>
              </a:ext>
            </a:extLst>
          </p:cNvPr>
          <p:cNvCxnSpPr>
            <a:cxnSpLocks/>
          </p:cNvCxnSpPr>
          <p:nvPr/>
        </p:nvCxnSpPr>
        <p:spPr>
          <a:xfrm>
            <a:off x="5113747" y="1639936"/>
            <a:ext cx="10145" cy="8871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D29846-BB55-4BFB-AFC6-FF1ADCE26889}"/>
              </a:ext>
            </a:extLst>
          </p:cNvPr>
          <p:cNvCxnSpPr>
            <a:cxnSpLocks/>
          </p:cNvCxnSpPr>
          <p:nvPr/>
        </p:nvCxnSpPr>
        <p:spPr>
          <a:xfrm flipH="1" flipV="1">
            <a:off x="2351586" y="2527039"/>
            <a:ext cx="5760639" cy="197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3DD9AA-B699-4774-BFFF-E452BB29947F}"/>
              </a:ext>
            </a:extLst>
          </p:cNvPr>
          <p:cNvSpPr/>
          <p:nvPr/>
        </p:nvSpPr>
        <p:spPr>
          <a:xfrm>
            <a:off x="1703512" y="2996677"/>
            <a:ext cx="1574536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introduction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D4D71E-73EF-4859-8A8F-1EFB6984582D}"/>
              </a:ext>
            </a:extLst>
          </p:cNvPr>
          <p:cNvSpPr/>
          <p:nvPr/>
        </p:nvSpPr>
        <p:spPr>
          <a:xfrm>
            <a:off x="3575720" y="2996952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0F40BB-BA03-4DC5-9029-39092FF9A2FE}"/>
              </a:ext>
            </a:extLst>
          </p:cNvPr>
          <p:cNvSpPr/>
          <p:nvPr/>
        </p:nvSpPr>
        <p:spPr>
          <a:xfrm>
            <a:off x="5113748" y="2953544"/>
            <a:ext cx="1918357" cy="83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Location &amp;</a:t>
            </a:r>
          </a:p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Contact information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9A332E-0D08-452E-97E0-2E8E0AF6D7E0}"/>
              </a:ext>
            </a:extLst>
          </p:cNvPr>
          <p:cNvSpPr/>
          <p:nvPr/>
        </p:nvSpPr>
        <p:spPr>
          <a:xfrm>
            <a:off x="7201980" y="2924944"/>
            <a:ext cx="1558317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reservation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64A284-0D78-4708-A738-E0BF80945946}"/>
              </a:ext>
            </a:extLst>
          </p:cNvPr>
          <p:cNvCxnSpPr>
            <a:cxnSpLocks/>
          </p:cNvCxnSpPr>
          <p:nvPr/>
        </p:nvCxnSpPr>
        <p:spPr>
          <a:xfrm flipH="1">
            <a:off x="2351584" y="2532460"/>
            <a:ext cx="2410" cy="4644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654E04-A2D3-4ACE-B76B-6FD506784645}"/>
              </a:ext>
            </a:extLst>
          </p:cNvPr>
          <p:cNvCxnSpPr>
            <a:cxnSpLocks/>
          </p:cNvCxnSpPr>
          <p:nvPr/>
        </p:nvCxnSpPr>
        <p:spPr>
          <a:xfrm>
            <a:off x="4295800" y="2546791"/>
            <a:ext cx="0" cy="4498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729B6E-1B02-4608-9E9F-4118E925D26D}"/>
              </a:ext>
            </a:extLst>
          </p:cNvPr>
          <p:cNvCxnSpPr>
            <a:cxnSpLocks/>
          </p:cNvCxnSpPr>
          <p:nvPr/>
        </p:nvCxnSpPr>
        <p:spPr>
          <a:xfrm>
            <a:off x="6023992" y="2527038"/>
            <a:ext cx="0" cy="430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3D363F0-0E5F-4992-B1AB-C5570DDC5404}"/>
              </a:ext>
            </a:extLst>
          </p:cNvPr>
          <p:cNvCxnSpPr>
            <a:cxnSpLocks/>
          </p:cNvCxnSpPr>
          <p:nvPr/>
        </p:nvCxnSpPr>
        <p:spPr>
          <a:xfrm>
            <a:off x="8112224" y="2527038"/>
            <a:ext cx="0" cy="397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1EC9B8-99B4-41D4-99DD-10248949C458}"/>
              </a:ext>
            </a:extLst>
          </p:cNvPr>
          <p:cNvCxnSpPr>
            <a:cxnSpLocks/>
          </p:cNvCxnSpPr>
          <p:nvPr/>
        </p:nvCxnSpPr>
        <p:spPr>
          <a:xfrm>
            <a:off x="1703512" y="3429000"/>
            <a:ext cx="0" cy="13681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504A003-244D-4423-9EAF-DBEF7BAB036F}"/>
              </a:ext>
            </a:extLst>
          </p:cNvPr>
          <p:cNvCxnSpPr>
            <a:cxnSpLocks/>
          </p:cNvCxnSpPr>
          <p:nvPr/>
        </p:nvCxnSpPr>
        <p:spPr>
          <a:xfrm flipH="1">
            <a:off x="1703512" y="4077072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ED1C2D-09A4-4593-8F61-76639608E7E7}"/>
              </a:ext>
            </a:extLst>
          </p:cNvPr>
          <p:cNvCxnSpPr>
            <a:cxnSpLocks/>
          </p:cNvCxnSpPr>
          <p:nvPr/>
        </p:nvCxnSpPr>
        <p:spPr>
          <a:xfrm flipH="1">
            <a:off x="1703512" y="4797152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8B4BB0C-9FE5-4087-9F6B-ED8E09F4FC97}"/>
              </a:ext>
            </a:extLst>
          </p:cNvPr>
          <p:cNvSpPr/>
          <p:nvPr/>
        </p:nvSpPr>
        <p:spPr>
          <a:xfrm>
            <a:off x="1919536" y="3817640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E3BF18D-FF37-405A-81FE-60DB84705349}"/>
              </a:ext>
            </a:extLst>
          </p:cNvPr>
          <p:cNvSpPr/>
          <p:nvPr/>
        </p:nvSpPr>
        <p:spPr>
          <a:xfrm>
            <a:off x="1919536" y="4509120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114A590-D6C2-4A71-B0AB-23811E324B27}"/>
              </a:ext>
            </a:extLst>
          </p:cNvPr>
          <p:cNvCxnSpPr>
            <a:cxnSpLocks/>
          </p:cNvCxnSpPr>
          <p:nvPr/>
        </p:nvCxnSpPr>
        <p:spPr>
          <a:xfrm>
            <a:off x="3575720" y="3501008"/>
            <a:ext cx="0" cy="20882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4D65E7-DD6D-470D-88E3-04BEEC9BEB2A}"/>
              </a:ext>
            </a:extLst>
          </p:cNvPr>
          <p:cNvCxnSpPr>
            <a:cxnSpLocks/>
          </p:cNvCxnSpPr>
          <p:nvPr/>
        </p:nvCxnSpPr>
        <p:spPr>
          <a:xfrm flipH="1">
            <a:off x="3575720" y="4005064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752FBC-37F8-4700-AD8B-C1FE14656419}"/>
              </a:ext>
            </a:extLst>
          </p:cNvPr>
          <p:cNvCxnSpPr>
            <a:cxnSpLocks/>
          </p:cNvCxnSpPr>
          <p:nvPr/>
        </p:nvCxnSpPr>
        <p:spPr>
          <a:xfrm flipH="1">
            <a:off x="3575720" y="450912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9B9DEF6-1D9E-46A9-B021-6ACC18BB104E}"/>
              </a:ext>
            </a:extLst>
          </p:cNvPr>
          <p:cNvCxnSpPr>
            <a:cxnSpLocks/>
          </p:cNvCxnSpPr>
          <p:nvPr/>
        </p:nvCxnSpPr>
        <p:spPr>
          <a:xfrm flipH="1">
            <a:off x="3575720" y="5085184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6C05EF4-3925-40C5-A031-78AC5E506CDD}"/>
              </a:ext>
            </a:extLst>
          </p:cNvPr>
          <p:cNvCxnSpPr>
            <a:cxnSpLocks/>
          </p:cNvCxnSpPr>
          <p:nvPr/>
        </p:nvCxnSpPr>
        <p:spPr>
          <a:xfrm flipH="1">
            <a:off x="3575720" y="558924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92F506-0950-4EB6-91DA-4BB3F44544C1}"/>
              </a:ext>
            </a:extLst>
          </p:cNvPr>
          <p:cNvSpPr/>
          <p:nvPr/>
        </p:nvSpPr>
        <p:spPr>
          <a:xfrm>
            <a:off x="3793168" y="3861036"/>
            <a:ext cx="1150704" cy="360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steak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AA0E84B-F870-45BD-BDBD-A60204A36438}"/>
              </a:ext>
            </a:extLst>
          </p:cNvPr>
          <p:cNvSpPr/>
          <p:nvPr/>
        </p:nvSpPr>
        <p:spPr>
          <a:xfrm>
            <a:off x="3791745" y="4393692"/>
            <a:ext cx="1152125" cy="360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163348-C88C-4F36-8C2C-3FB86B7EEC70}"/>
              </a:ext>
            </a:extLst>
          </p:cNvPr>
          <p:cNvSpPr/>
          <p:nvPr/>
        </p:nvSpPr>
        <p:spPr>
          <a:xfrm>
            <a:off x="3791745" y="5373204"/>
            <a:ext cx="1322003" cy="3600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beverage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43A6489-D064-4A0D-9155-78B3CA0E132C}"/>
              </a:ext>
            </a:extLst>
          </p:cNvPr>
          <p:cNvSpPr/>
          <p:nvPr/>
        </p:nvSpPr>
        <p:spPr>
          <a:xfrm>
            <a:off x="3791745" y="4869161"/>
            <a:ext cx="1150700" cy="360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pilaf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034E8C-92A4-46D3-B4B1-39F9AAB38318}"/>
              </a:ext>
            </a:extLst>
          </p:cNvPr>
          <p:cNvSpPr/>
          <p:nvPr/>
        </p:nvSpPr>
        <p:spPr>
          <a:xfrm>
            <a:off x="7418002" y="3933056"/>
            <a:ext cx="1368149" cy="406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DE033EA-C1FD-4D12-B7D8-A8373E5DBFCB}"/>
              </a:ext>
            </a:extLst>
          </p:cNvPr>
          <p:cNvCxnSpPr>
            <a:cxnSpLocks/>
          </p:cNvCxnSpPr>
          <p:nvPr/>
        </p:nvCxnSpPr>
        <p:spPr>
          <a:xfrm>
            <a:off x="7201979" y="3429000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E6A59A-EFC4-47A3-A4F3-606C2A08DF71}"/>
              </a:ext>
            </a:extLst>
          </p:cNvPr>
          <p:cNvCxnSpPr>
            <a:cxnSpLocks/>
          </p:cNvCxnSpPr>
          <p:nvPr/>
        </p:nvCxnSpPr>
        <p:spPr>
          <a:xfrm flipH="1">
            <a:off x="7201979" y="414908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EBB78AA-82BD-4E2E-A3CA-7D8034DEF79B}"/>
              </a:ext>
            </a:extLst>
          </p:cNvPr>
          <p:cNvCxnSpPr>
            <a:cxnSpLocks/>
          </p:cNvCxnSpPr>
          <p:nvPr/>
        </p:nvCxnSpPr>
        <p:spPr>
          <a:xfrm flipH="1">
            <a:off x="5113747" y="3429001"/>
            <a:ext cx="1" cy="7895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7A10265-5806-4675-A6F0-2143F09656AA}"/>
              </a:ext>
            </a:extLst>
          </p:cNvPr>
          <p:cNvCxnSpPr>
            <a:cxnSpLocks/>
          </p:cNvCxnSpPr>
          <p:nvPr/>
        </p:nvCxnSpPr>
        <p:spPr>
          <a:xfrm flipH="1">
            <a:off x="5113747" y="4218529"/>
            <a:ext cx="24439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EC8FDF-1F7D-4C35-9A20-EE16EEB567E2}"/>
              </a:ext>
            </a:extLst>
          </p:cNvPr>
          <p:cNvSpPr/>
          <p:nvPr/>
        </p:nvSpPr>
        <p:spPr>
          <a:xfrm>
            <a:off x="5347550" y="4038502"/>
            <a:ext cx="1368145" cy="608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Address &amp;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Tel num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95857"/>
              </p:ext>
            </p:extLst>
          </p:nvPr>
        </p:nvGraphicFramePr>
        <p:xfrm>
          <a:off x="1524001" y="0"/>
          <a:ext cx="9143998" cy="6858000"/>
        </p:xfrm>
        <a:graphic>
          <a:graphicData uri="http://schemas.openxmlformats.org/drawingml/2006/table">
            <a:tbl>
              <a:tblPr/>
              <a:tblGrid>
                <a:gridCol w="147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filename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Main Page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Date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2019-10-29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title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Main Page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(Must use elements of HTML Document Structure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Writer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Young Ho Kim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1">
                <a:tc rowSpan="2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things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77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altLang="ko-KR" sz="1300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main page design, I created before I started the project.</a:t>
                      </a:r>
                    </a:p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/>
                        <a:t>The difference here is that I removed the header part and replaced the background with an image.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altLang="ko-KR" sz="1400" dirty="0"/>
                      </a:b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10568" y="1705690"/>
            <a:ext cx="2632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19D4A-A3DF-49D4-A588-520726C826A6}"/>
              </a:ext>
            </a:extLst>
          </p:cNvPr>
          <p:cNvSpPr txBox="1"/>
          <p:nvPr/>
        </p:nvSpPr>
        <p:spPr>
          <a:xfrm>
            <a:off x="1524000" y="836712"/>
            <a:ext cx="69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Young’s restaurant(header)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69574F-AA67-40E8-9642-832FA2B1E708}"/>
              </a:ext>
            </a:extLst>
          </p:cNvPr>
          <p:cNvCxnSpPr>
            <a:cxnSpLocks/>
          </p:cNvCxnSpPr>
          <p:nvPr/>
        </p:nvCxnSpPr>
        <p:spPr>
          <a:xfrm>
            <a:off x="1524000" y="1268760"/>
            <a:ext cx="694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4B508B-79C3-4B73-A215-F6C287E513E4}"/>
              </a:ext>
            </a:extLst>
          </p:cNvPr>
          <p:cNvSpPr txBox="1"/>
          <p:nvPr/>
        </p:nvSpPr>
        <p:spPr>
          <a:xfrm>
            <a:off x="1488489" y="3186218"/>
            <a:ext cx="1979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Location &amp; 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Reservation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(nav)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E87C7-4439-486F-BAC5-574F63398487}"/>
              </a:ext>
            </a:extLst>
          </p:cNvPr>
          <p:cNvCxnSpPr/>
          <p:nvPr/>
        </p:nvCxnSpPr>
        <p:spPr>
          <a:xfrm>
            <a:off x="3143672" y="1268760"/>
            <a:ext cx="0" cy="558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5FC49E-A7F5-4F45-B6C5-816C4F0210B7}"/>
              </a:ext>
            </a:extLst>
          </p:cNvPr>
          <p:cNvSpPr txBox="1"/>
          <p:nvPr/>
        </p:nvSpPr>
        <p:spPr>
          <a:xfrm>
            <a:off x="3625271" y="3856449"/>
            <a:ext cx="26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62775"/>
              </p:ext>
            </p:extLst>
          </p:nvPr>
        </p:nvGraphicFramePr>
        <p:xfrm>
          <a:off x="1524001" y="0"/>
          <a:ext cx="9143998" cy="6858000"/>
        </p:xfrm>
        <a:graphic>
          <a:graphicData uri="http://schemas.openxmlformats.org/drawingml/2006/table">
            <a:tbl>
              <a:tblPr/>
              <a:tblGrid>
                <a:gridCol w="147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filename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Others</a:t>
                      </a:r>
                      <a:endParaRPr lang="ko-KR" altLang="en-US" sz="1000" dirty="0"/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Date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2019-12-13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3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title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Other</a:t>
                      </a:r>
                      <a:endParaRPr lang="ko-KR" altLang="en-US" sz="1000" dirty="0"/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Writer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Young Ho Kim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1">
                <a:tc rowSpan="2"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things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77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chemeClr val="tx1"/>
                          </a:solidFill>
                          <a:effectLst/>
                        </a:rPr>
                        <a:t>This is a design  for all other pages except the main page </a:t>
                      </a:r>
                      <a:r>
                        <a:rPr lang="en-US" altLang="ko-KR" sz="1300" kern="0" spc="0">
                          <a:solidFill>
                            <a:schemeClr val="tx1"/>
                          </a:solidFill>
                          <a:effectLst/>
                        </a:rPr>
                        <a:t>before I started </a:t>
                      </a:r>
                      <a:r>
                        <a:rPr lang="en-US" altLang="ko-KR" sz="1300" kern="0" spc="0" dirty="0">
                          <a:solidFill>
                            <a:schemeClr val="tx1"/>
                          </a:solidFill>
                          <a:effectLst/>
                        </a:rPr>
                        <a:t>project.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The difference between the previous and the present is that I have removed the aside parts and used dropdowns, p</a:t>
                      </a:r>
                      <a:r>
                        <a:rPr lang="en-US" altLang="ko-KR" sz="1400" dirty="0"/>
                        <a:t>ut elements(aside) in the nav part.</a:t>
                      </a:r>
                      <a:endParaRPr lang="ko-KR" alt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10568" y="1705690"/>
            <a:ext cx="2632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DC0B3-BFA7-4C46-A289-CADF61DDEC48}"/>
              </a:ext>
            </a:extLst>
          </p:cNvPr>
          <p:cNvSpPr txBox="1"/>
          <p:nvPr/>
        </p:nvSpPr>
        <p:spPr>
          <a:xfrm>
            <a:off x="1524000" y="836712"/>
            <a:ext cx="69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Something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837571-DD6E-4FC5-AAD4-B56B616D31C0}"/>
              </a:ext>
            </a:extLst>
          </p:cNvPr>
          <p:cNvCxnSpPr>
            <a:cxnSpLocks/>
          </p:cNvCxnSpPr>
          <p:nvPr/>
        </p:nvCxnSpPr>
        <p:spPr>
          <a:xfrm>
            <a:off x="1524000" y="1268760"/>
            <a:ext cx="694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5B0A1F-505A-45A8-8B10-C2686B86B6A8}"/>
              </a:ext>
            </a:extLst>
          </p:cNvPr>
          <p:cNvSpPr txBox="1"/>
          <p:nvPr/>
        </p:nvSpPr>
        <p:spPr>
          <a:xfrm>
            <a:off x="1488489" y="3186217"/>
            <a:ext cx="1979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Location &amp; 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(nav)</a:t>
            </a:r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DC3953-A01D-4240-837D-B15E40866403}"/>
              </a:ext>
            </a:extLst>
          </p:cNvPr>
          <p:cNvCxnSpPr/>
          <p:nvPr/>
        </p:nvCxnSpPr>
        <p:spPr>
          <a:xfrm>
            <a:off x="3143672" y="1268760"/>
            <a:ext cx="0" cy="558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F77648-6FF3-41AF-B323-E3E6A72D3636}"/>
              </a:ext>
            </a:extLst>
          </p:cNvPr>
          <p:cNvSpPr txBox="1"/>
          <p:nvPr/>
        </p:nvSpPr>
        <p:spPr>
          <a:xfrm>
            <a:off x="3625271" y="3856449"/>
            <a:ext cx="26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Comments &amp; images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45B717-0518-43E1-8B61-FE6695BFE432}"/>
              </a:ext>
            </a:extLst>
          </p:cNvPr>
          <p:cNvCxnSpPr>
            <a:cxnSpLocks/>
          </p:cNvCxnSpPr>
          <p:nvPr/>
        </p:nvCxnSpPr>
        <p:spPr>
          <a:xfrm>
            <a:off x="7104112" y="1268760"/>
            <a:ext cx="0" cy="558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46372B-0C23-4923-9F18-91D68E3F6846}"/>
              </a:ext>
            </a:extLst>
          </p:cNvPr>
          <p:cNvSpPr txBox="1"/>
          <p:nvPr/>
        </p:nvSpPr>
        <p:spPr>
          <a:xfrm>
            <a:off x="7110378" y="3764117"/>
            <a:ext cx="136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History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Chef</a:t>
            </a:r>
          </a:p>
          <a:p>
            <a:r>
              <a:rPr lang="en-US" altLang="ko-KR" dirty="0"/>
              <a:t>(aside)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6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40" y="1722782"/>
            <a:ext cx="5292000" cy="708297"/>
          </a:xfrm>
        </p:spPr>
        <p:txBody>
          <a:bodyPr rtlCol="0"/>
          <a:lstStyle/>
          <a:p>
            <a:pPr rtl="0"/>
            <a:r>
              <a:rPr lang="en-US" altLang="ko-KR" dirty="0"/>
              <a:t>Problem</a:t>
            </a:r>
            <a:endParaRPr lang="ko-KR" altLang="ru-RU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83168C7-BD0F-4ABE-B441-878D3AB4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39" y="2738112"/>
            <a:ext cx="4904277" cy="2191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I wanted to share my page with others and get feedback as I made my project. So, I found a way to find the GitHub site.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7922-F71F-42DD-9008-EEA10420A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82" y="591417"/>
            <a:ext cx="10363200" cy="1470025"/>
          </a:xfrm>
        </p:spPr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19CD5-DA76-4D81-AFBA-10F0EED0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1" y="5907017"/>
            <a:ext cx="8534400" cy="46520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https://youngho1234.github.io/young-s/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D2C81-C094-4549-9A00-1773E161FCF5}"/>
              </a:ext>
            </a:extLst>
          </p:cNvPr>
          <p:cNvSpPr txBox="1"/>
          <p:nvPr/>
        </p:nvSpPr>
        <p:spPr>
          <a:xfrm>
            <a:off x="172277" y="2061442"/>
            <a:ext cx="9144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GitHub is a web hosting service that supports projects using Git, a distributed version control tool. GitHub offers both commercial services and free services for open source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221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99D45-BFC2-473D-A0CE-44AC6462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82" y="182357"/>
            <a:ext cx="10363200" cy="1470025"/>
          </a:xfrm>
        </p:spPr>
        <p:txBody>
          <a:bodyPr/>
          <a:lstStyle/>
          <a:p>
            <a:pPr algn="ctr"/>
            <a:r>
              <a:rPr lang="en-US" altLang="ko-KR" dirty="0"/>
              <a:t>Drop down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07BB7-78BD-4094-B25D-25BC744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632BE-4E73-4C61-86C3-DF265248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82" y="1809663"/>
            <a:ext cx="5562064" cy="4865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DC444-D4D8-4FEB-87F1-332D9C43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" y="1809663"/>
            <a:ext cx="5247861" cy="49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3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580894-5937-4704-B8AA-60932F40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82" y="182358"/>
            <a:ext cx="10363200" cy="1275382"/>
          </a:xfrm>
        </p:spPr>
        <p:txBody>
          <a:bodyPr/>
          <a:lstStyle/>
          <a:p>
            <a:pPr algn="ctr"/>
            <a:r>
              <a:rPr lang="en-US" altLang="ko-KR" dirty="0"/>
              <a:t>Google map 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47751-CC56-4FEE-8F95-6D7A6271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8" y="1683027"/>
            <a:ext cx="5234609" cy="4810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0E8C8B-3023-4330-9730-6A4AEF58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3" y="1683025"/>
            <a:ext cx="5817704" cy="48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34_TF16411246.potx" id="{9B071772-B489-4015-A7AB-AC248C8AF432}" vid="{DF19FBBD-BD5A-4F86-B63D-1B68967B36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식당 피치 데크</Template>
  <TotalTime>0</TotalTime>
  <Words>242</Words>
  <Application>Microsoft Office PowerPoint</Application>
  <PresentationFormat>와이드스크린</PresentationFormat>
  <Paragraphs>94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Adobe Garamond Pro</vt:lpstr>
      <vt:lpstr>굴림</vt:lpstr>
      <vt:lpstr>맑은 고딕</vt:lpstr>
      <vt:lpstr>함초롬바탕</vt:lpstr>
      <vt:lpstr>Arial</vt:lpstr>
      <vt:lpstr>Segoe UI</vt:lpstr>
      <vt:lpstr>Wingdings</vt:lpstr>
      <vt:lpstr>Office 테마</vt:lpstr>
      <vt:lpstr>Young’s restaurant</vt:lpstr>
      <vt:lpstr>Purpose</vt:lpstr>
      <vt:lpstr>PowerPoint 프레젠테이션</vt:lpstr>
      <vt:lpstr>PowerPoint 프레젠테이션</vt:lpstr>
      <vt:lpstr>PowerPoint 프레젠테이션</vt:lpstr>
      <vt:lpstr>Problem</vt:lpstr>
      <vt:lpstr>GitHub</vt:lpstr>
      <vt:lpstr>Drop down Code</vt:lpstr>
      <vt:lpstr>Google map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2019-12-11T14:26:02Z</dcterms:created>
  <dcterms:modified xsi:type="dcterms:W3CDTF">2019-12-13T05:00:42Z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2018-06-06T23:20:54.7011202Z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