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258" r:id="rId3"/>
    <p:sldId id="256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84" r:id="rId17"/>
    <p:sldId id="272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6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6347"/>
    <a:srgbClr val="FFF6E7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solidFill>
              <a:srgbClr val="9D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"₩"#,##0.00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5-4B35-89B3-3EE1837A72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2계열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B5-4B35-89B3-3EE1837A72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3계열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2B5-4B35-89B3-3EE1837A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21941504"/>
        <c:axId val="521946096"/>
      </c:barChart>
      <c:catAx>
        <c:axId val="52194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D6347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21946096"/>
        <c:crosses val="autoZero"/>
        <c:auto val="1"/>
        <c:lblAlgn val="ctr"/>
        <c:lblOffset val="100"/>
        <c:tickLblSkip val="1"/>
        <c:noMultiLvlLbl val="0"/>
      </c:catAx>
      <c:valAx>
        <c:axId val="521946096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FFF6E7"/>
              </a:solidFill>
              <a:round/>
            </a:ln>
            <a:effectLst/>
          </c:spPr>
        </c:majorGridlines>
        <c:numFmt formatCode="&quot;₩&quot;#,##0" sourceLinked="0"/>
        <c:majorTickMark val="none"/>
        <c:minorTickMark val="none"/>
        <c:tickLblPos val="nextTo"/>
        <c:spPr>
          <a:noFill/>
          <a:ln>
            <a:solidFill>
              <a:srgbClr val="8D6347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2194150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E5-4D61-B4E7-D24DA403B581}"/>
              </c:ext>
            </c:extLst>
          </c:dPt>
          <c:dPt>
            <c:idx val="1"/>
            <c:bubble3D val="0"/>
            <c:spPr>
              <a:solidFill>
                <a:srgbClr val="60370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E5-4D61-B4E7-D24DA403B581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E5-4D61-B4E7-D24DA403B581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0E5-4D61-B4E7-D24DA403B581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0E5-4D61-B4E7-D24DA403B581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1사분기</c:v>
                </c:pt>
                <c:pt idx="1">
                  <c:v>2사분기</c:v>
                </c:pt>
                <c:pt idx="2">
                  <c:v>3사분기</c:v>
                </c:pt>
                <c:pt idx="3">
                  <c:v>4사분기</c:v>
                </c:pt>
                <c:pt idx="4">
                  <c:v>5사분기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E5-4D61-B4E7-D24DA403B5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6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90CAFB-933D-4C93-8150-8DF19D2E8AE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12일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ru-RU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E197F5-69E7-444E-9D2C-C2FB4F64B9B3}" type="datetime4">
              <a:rPr lang="ko-KR" altLang="en-US" smtClean="0"/>
              <a:pPr/>
              <a:t>2019년 12월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ru-RU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E59743-683C-4279-9E83-23C937C99CF6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ru-RU" altLang="ko-KR" smtClean="0"/>
              <a:t>1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396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42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0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33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574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13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41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239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2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5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6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9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709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1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1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12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1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7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05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88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5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8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9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2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테이블에 놓인 유리잔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59A0CC-0A30-4371-96E9-C0034EB3A7D7}" type="datetime4">
              <a:rPr lang="ko-KR" altLang="en-US" smtClean="0"/>
              <a:pPr/>
              <a:t>2019년 12월 12일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14" descr="현재 로고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 descr="브러시 스트로크 지점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 descr="브러시 스트로크 지점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F1BDF9-D45F-40C3-8BB5-089C02433A24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1" name="텍스트 개체 틀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12 345</a:t>
            </a:r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안의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 descr="브러시 스트로크 지점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D25EE2-C1C3-4140-9311-000F5147221F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텍스트 개체 틀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텍스트 개체 틀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ts val="6200"/>
              </a:lnSpc>
              <a:spcBef>
                <a:spcPts val="600"/>
              </a:spcBef>
              <a:buNone/>
              <a:defRPr sz="4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100</a:t>
            </a:r>
          </a:p>
        </p:txBody>
      </p:sp>
      <p:sp>
        <p:nvSpPr>
          <p:cNvPr id="29" name="텍스트 개체 틀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2" name="텍스트 개체 틀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13392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50</a:t>
            </a:r>
          </a:p>
        </p:txBody>
      </p:sp>
      <p:sp>
        <p:nvSpPr>
          <p:cNvPr id="33" name="텍스트 개체 틀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13392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4" name="텍스트 개체 틀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25</a:t>
            </a:r>
          </a:p>
        </p:txBody>
      </p:sp>
      <p:sp>
        <p:nvSpPr>
          <p:cNvPr id="35" name="텍스트 개체 틀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BD326-F46A-495B-9DA9-0825682C6067}" type="datetime4">
              <a:rPr lang="ko-KR" altLang="en-US" smtClean="0"/>
              <a:t>2019년 12월 12일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F3796E-4F58-42C3-B43C-096CE075FC95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 descr="경쟁 업체 로고 사분면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 dirty="0"/>
              <a:t>더 편리함</a:t>
            </a:r>
            <a:endParaRPr lang="ru-RU" dirty="0"/>
          </a:p>
        </p:txBody>
      </p:sp>
      <p:sp>
        <p:nvSpPr>
          <p:cNvPr id="17" name="텍스트 개체 틀 9" descr="경쟁 업체 로고 사분면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덜 편리함</a:t>
            </a:r>
            <a:endParaRPr lang="ru-RU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고비용</a:t>
            </a:r>
            <a:endParaRPr lang="ru-RU" dirty="0"/>
          </a:p>
        </p:txBody>
      </p:sp>
      <p:sp>
        <p:nvSpPr>
          <p:cNvPr id="19" name="텍스트 개체 틀 9" descr="경쟁 업체 로고 사분면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저비용</a:t>
            </a:r>
            <a:endParaRPr lang="ru-RU" dirty="0"/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2</a:t>
            </a:r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3" name="그림 개체 틀 11" descr="경쟁 업체 로고 사분면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1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4" name="그림 개체 틀 11" descr="경쟁 업체 로고 사분면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경쟁 업체 3</a:t>
            </a:r>
            <a:endParaRPr lang="en-US" dirty="0"/>
          </a:p>
          <a:p>
            <a:pPr rtl="0"/>
            <a:r>
              <a:rPr lang="ko" dirty="0"/>
              <a:t>로고</a:t>
            </a:r>
            <a:endParaRPr lang="ru-RU" dirty="0"/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4</a:t>
            </a:r>
            <a:endParaRPr lang="en-US" dirty="0"/>
          </a:p>
          <a:p>
            <a:pPr rtl="0"/>
            <a:r>
              <a:rPr lang="ko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5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6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8" name="그림 개체 틀 14" descr="경쟁 업체 로고 사분면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현재</a:t>
            </a:r>
            <a:br>
              <a:rPr lang="en-US" dirty="0"/>
            </a:br>
            <a:r>
              <a:rPr lang="ko"/>
              <a:t>식당 </a:t>
            </a:r>
            <a:br>
              <a:rPr lang="en-US" dirty="0"/>
            </a:br>
            <a:r>
              <a:rPr lang="ko"/>
              <a:t>로고</a:t>
            </a:r>
            <a:endParaRPr lang="ru-RU" dirty="0"/>
          </a:p>
        </p:txBody>
      </p:sp>
      <p:cxnSp>
        <p:nvCxnSpPr>
          <p:cNvPr id="29" name="직선 화살표 연결선 28" descr="경쟁 업체 로고 사분면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 descr="경쟁 업체 로고 사분면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블록 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527CE3-3CBA-457F-9CA1-8953ED99D91E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BCE0-6107-4E9A-83F2-EDC7F9706F9E}" type="datetime4">
              <a:rPr lang="ko-KR" altLang="en-US" smtClean="0"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 descr="브러시 스트로크 지점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D443BD-BD62-4F1B-A4A4-16F2886D3924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월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95477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2D58B-883F-45DD-B01F-258BB384F2EB}" type="datetime4">
              <a:rPr lang="ko-KR" altLang="en-US" smtClean="0"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D7AB8-AE55-444F-B4DB-CC25C755400D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2" name="직사각형 11" descr="브러시 스트로크 지점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직사각형 18" descr="브러시 스트로크 지점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 descr="브러시 스트로크 지점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그림 개체 틀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0" name="그림 개체 틀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1" name="그림 개체 틀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9E76A3-55EB-459A-ADBC-5289383B6279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4" name="직사각형 43" descr="브러시 스트로크 지점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2" name="텍스트 개체 틀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3" name="직사각형 52" descr="브러시 스트로크 지점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6" name="텍스트 개체 틀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7" name="직사각형 56" descr="브러시 스트로크 지점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0" name="텍스트 개체 틀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1" name="직사각형 60" descr="브러시 스트로크 지점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5" name="직사각형 64" descr="브러시 스트로크 지점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텍스트 개체 틀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9" name="직사각형 68" descr="브러시 스트로크 지점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2" name="텍스트 개체 틀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3" name="그림 개체 틀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5" name="그림 개체 틀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78" name="그림 개체 틀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9" name="그림 개체 틀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0" name="그림 개체 틀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1" name="그림 개체 틀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식당 테이블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지점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14" descr="현재 로고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3DA26-C387-41B0-86FA-4DA01D7FB15A}" type="datetime4">
              <a:rPr lang="ko-KR" altLang="en-US" smtClean="0"/>
              <a:pPr/>
              <a:t>2019년 12월 12일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마스터 부제목 스타일</a:t>
            </a:r>
            <a:endParaRPr lang="ru-RU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D2C24-AAB2-4E37-AE32-A956AE5D4C97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59" name="직사각형 58" descr="브러시 스트로크 지점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텍스트 개체 틀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7" name="텍스트 개체 틀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2" name="텍스트 개체 틀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1,500,000</a:t>
            </a:r>
          </a:p>
        </p:txBody>
      </p:sp>
      <p:sp>
        <p:nvSpPr>
          <p:cNvPr id="83" name="텍스트 개체 틀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4" name="텍스트 개체 틀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2,500,000</a:t>
            </a:r>
          </a:p>
        </p:txBody>
      </p:sp>
      <p:sp>
        <p:nvSpPr>
          <p:cNvPr id="85" name="텍스트 개체 틀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6" name="텍스트 개체 틀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3,200,000</a:t>
            </a:r>
          </a:p>
        </p:txBody>
      </p:sp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88" name="직선 연결선(S)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(S)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(S)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(S)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차트 개체 틀 3" descr="자금 조달 다이어그램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차트를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테이블에 놓인 유리잔, 컵, 접시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브러시 스트로크 마스크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ru-RU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 descr="테이블에 놓인 유리잔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 descr="브러시 스트로크 마스크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감사 제목 레이아웃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ru-RU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14" descr="현재 로고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speakeremail@website.com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8E958A-A5C1-4155-A41E-582492B21E58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견적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6D9878-3ECE-4A9B-AC81-4A33789D2A97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직사각형 23" descr="브러시 스트로크 지점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38" name="직선 연결선(S)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 descr="브러시 스트로크 지점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그림 개체 틀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6" name="그림 개체 틀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F462F0-FE23-43A5-9330-4B786DB5393A}" type="datetime4">
              <a:rPr lang="ko-KR" altLang="en-US" smtClean="0"/>
              <a:pPr/>
              <a:t>2019년 12월 12일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화 번호 서식 파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 descr="브러시 스트로크 지점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40CBA-528D-40DC-BA1B-07E61979D903}" type="datetime4">
              <a:rPr lang="ko-KR" altLang="en-US" smtClean="0"/>
              <a:pPr/>
              <a:t>2019년 12월 12일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11" descr="테이블에 놓인 피자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33" name="그림 개체 틀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4" name="그림 개체 틀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2DD1E-6AF4-44DD-BE8D-C24A1B040098}" type="datetime4">
              <a:rPr lang="ko-KR" altLang="en-US" smtClean="0"/>
              <a:t>2019년 12월 12일</a:t>
            </a:fld>
            <a:endParaRPr lang="ru-R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F83F-B441-432A-87F4-04FB8E3BA47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4C5A-C51F-4DCA-9EDA-990FF9069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식당 인테리어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편집</a:t>
            </a:r>
            <a:endParaRPr 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316F7B-3312-4ED1-8DD1-FBB3EA5B4975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커피를 마시고 있는 젊은 남성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 descr="휴대폰을 들고 웃고 있는 젊은 여성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F7D790-8CA8-4755-95A1-F65938FADDD9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 descr="브러시 스트로크 지점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8FEE92-3281-4183-BA17-92A04FC3025E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직사각형 6" descr="브러시 스트로크 지점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브러시 스트로크 지점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81" descr="유리잔 아이콘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그림 개체 틀 81" descr="유리잔 아이콘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텍스트 개체 틀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5" name="텍스트 개체 틀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9" name="텍스트 개체 틀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0" name="텍스트 개체 틀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및 컴퓨터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 descr="브러시 스트로크 지점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 i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 descr="컴퓨터 모니터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F76442-44CD-4036-BCC2-3C37FB80122E}" type="datetime4">
              <a:rPr lang="ko-KR" altLang="en-US" smtClean="0"/>
              <a:pPr/>
              <a:t>2019년 12월 12일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BF0B0B-D176-4D14-BAD7-6AB23A96E830}" type="datetime4">
              <a:rPr lang="ko-KR" altLang="en-US" smtClean="0"/>
              <a:pPr/>
              <a:t>2019년 12월 12일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D8C10-1BFB-4943-8AFE-2C55BB8DC83D}" type="datetime4">
              <a:rPr lang="ko-KR" altLang="en-US" smtClean="0"/>
              <a:t>2019년 12월 12일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ru-RU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A9377-B7D0-407F-9680-8B435D718977}" type="datetime4">
              <a:rPr lang="ko-KR" altLang="en-US" smtClean="0"/>
              <a:t>2019년 12월 12일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  <p:sldLayoutId id="2147483677" r:id="rId2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3.png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35.sv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ngho1234.github.io/young-s/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33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jp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094"/>
            <a:ext cx="6238970" cy="196777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/>
              <a:t>Young’s</a:t>
            </a:r>
            <a:r>
              <a:rPr lang="ko-KR" altLang="en-US" dirty="0"/>
              <a:t> </a:t>
            </a:r>
            <a:r>
              <a:rPr lang="en-US" altLang="ko-KR" dirty="0"/>
              <a:t>restaurant</a:t>
            </a:r>
            <a:endParaRPr lang="ko-KR" altLang="ru-RU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6834" y="5673758"/>
            <a:ext cx="6238970" cy="505934"/>
          </a:xfrm>
        </p:spPr>
        <p:txBody>
          <a:bodyPr rtlCol="0"/>
          <a:lstStyle/>
          <a:p>
            <a:pPr algn="r" rtl="0"/>
            <a:r>
              <a:rPr lang="en-US" altLang="ko-KR" dirty="0"/>
              <a:t>20161512 Young Ho Kim</a:t>
            </a:r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비즈니스 모델</a:t>
            </a:r>
            <a:endParaRPr lang="ko-KR" altLang="ru-RU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구역 </a:t>
            </a:r>
            <a:r>
              <a:rPr lang="en-US" altLang="ko-KR" sz="2400" dirty="0">
                <a:latin typeface="맑은 고딕" panose="020B0503020000020004" pitchFamily="50" charset="-127"/>
              </a:rPr>
              <a:t>1 </a:t>
            </a:r>
            <a:r>
              <a:rPr lang="ko-KR" altLang="en-US" sz="2400" dirty="0">
                <a:latin typeface="맑은 고딕" panose="020B0503020000020004" pitchFamily="50" charset="-127"/>
              </a:rPr>
              <a:t>제목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구역 </a:t>
            </a:r>
            <a:r>
              <a:rPr lang="en-US" altLang="ko-KR" sz="2400" dirty="0">
                <a:latin typeface="맑은 고딕" panose="020B0503020000020004" pitchFamily="50" charset="-127"/>
              </a:rPr>
              <a:t>2 </a:t>
            </a:r>
            <a:r>
              <a:rPr lang="ko-KR" altLang="en-US" sz="2400" dirty="0">
                <a:latin typeface="맑은 고딕" panose="020B0503020000020004" pitchFamily="50" charset="-127"/>
              </a:rPr>
              <a:t>제목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구역 </a:t>
            </a:r>
            <a:r>
              <a:rPr lang="en-US" altLang="ko-KR" sz="2400" dirty="0">
                <a:latin typeface="맑은 고딕" panose="020B0503020000020004" pitchFamily="50" charset="-127"/>
              </a:rPr>
              <a:t>3 </a:t>
            </a:r>
            <a:r>
              <a:rPr lang="ko-KR" altLang="en-US" sz="2400" dirty="0">
                <a:latin typeface="맑은 고딕" panose="020B0503020000020004" pitchFamily="50" charset="-127"/>
              </a:rPr>
              <a:t>제목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49118EF5-0762-4DED-9E40-F7533D239395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0</a:t>
            </a:r>
            <a:fld id="{F470E458-E7C2-4395-B75D-476A174CEE45}" type="slidenum">
              <a:rPr lang="ru-RU" altLang="ko-KR" smtClean="0"/>
              <a:t>10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시장 영업 기회</a:t>
            </a:r>
            <a:endParaRPr lang="ru-RU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22163F-D09E-45BE-BB51-0B37B5D9FDB6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" dirty="0"/>
              <a:t>여기에 부제목 삽입</a:t>
            </a:r>
            <a:endParaRPr lang="ru-RU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8B72CB9-4F02-4542-9386-F83F09A021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ko" dirty="0"/>
              <a:t>12 345</a:t>
            </a:r>
            <a:endParaRPr lang="ru-RU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156E2A-7EA6-46A1-8550-A4DF1EEC19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ko" sz="2400" dirty="0"/>
              <a:t>구역 1 제목</a:t>
            </a:r>
            <a:endParaRPr lang="ru-RU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0C7273-3D05-4EC4-ADCC-E27B36EEEEE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dirty="0"/>
              <a:t>Lorem ipsum dolor sit amet, consectetuer adipiscing elit. Maecenas porttitor congue massa. Fusce posuere, magna sed pulvinar ultricies.</a:t>
            </a:r>
            <a:endParaRPr lang="ru-RU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FEAF0C4-7898-4ED3-AA4F-68C2FB5AFFF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/>
          <a:lstStyle/>
          <a:p>
            <a:pPr rtl="0"/>
            <a:r>
              <a:rPr lang="ko" dirty="0"/>
              <a:t>16 780</a:t>
            </a:r>
            <a:endParaRPr lang="ru-RU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55CBAE8-59A6-43F6-8A7C-7DA5A98BAE9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ko" sz="2400" dirty="0"/>
              <a:t>구역 2 제목</a:t>
            </a:r>
            <a:endParaRPr lang="ru-RU" sz="24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E98970-2CA9-4318-9937-A1421B4C49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tlCol="0"/>
          <a:lstStyle/>
          <a:p>
            <a:pPr rtl="0"/>
            <a:r>
              <a:rPr lang="ko" dirty="0"/>
              <a:t>Lorem ipsum dolor sit amet, consectetuer adipiscing elit. Maecenas porttitor congue massa. Fusce posuere, magna sed pulvinar ultricies.</a:t>
            </a:r>
            <a:endParaRPr lang="ru-RU" dirty="0"/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895BAE55-8D7A-48D2-BF33-95805B193E4B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37B595-9F70-4B19-BE5F-5F53101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시장 영업 기회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6952B09-3FF3-4683-8853-EB9581C01A1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2BCE9B8-1EA9-494B-9B81-6F08CE20EC8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10</a:t>
            </a:r>
            <a:r>
              <a:rPr lang="ko-KR" altLang="en-US" dirty="0"/>
              <a:t>억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E21ADE-CD65-4128-B54B-B15B04E2DDA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3DE4EFE-A9F0-401E-9A12-68AE0104AE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AC96678-3B1E-4AD7-A2AB-9BA9EB78EEA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120FCE6-8860-4FAF-9DD6-B81C8040104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10</a:t>
            </a:r>
            <a:r>
              <a:rPr lang="ko-KR" altLang="en-US" dirty="0"/>
              <a:t>억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01D73EC-9B0B-4C5D-8D29-A19EC06A271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2D5854-47D6-432B-8042-86714FAB3DD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</a:t>
            </a:r>
          </a:p>
          <a:p>
            <a:pPr rtl="0"/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20BB1F5-1D28-4A11-B7DD-E8B2B323B43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6BD651C-586E-486E-8B18-B77DEACB0B5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10</a:t>
            </a:r>
            <a:r>
              <a:rPr lang="ko-KR" altLang="en-US" dirty="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80279D6-22E8-4B0B-98D9-D987741B51E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F4B6FC1-C525-48B5-A33E-5C3FA43E5FC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DE363DAB-E94E-48AA-ABD1-92FAC8ED1C7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33C9F-0797-4701-B9B2-6E3B251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24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9F7B-E677-4AAE-98A6-FA7A59B3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경쟁 제품</a:t>
            </a:r>
            <a:endParaRPr lang="ko-KR" altLang="ru-RU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76A69A-04B8-4805-8B86-A6BADBCB6313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604B26C-3EBF-4E7E-A66F-204FE2AFA0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424597"/>
            <a:ext cx="4680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구역 </a:t>
            </a:r>
            <a:r>
              <a:rPr lang="en-US" altLang="ko-KR" sz="2400" dirty="0">
                <a:latin typeface="맑은 고딕" panose="020B0503020000020004" pitchFamily="50" charset="-127"/>
              </a:rPr>
              <a:t>1 </a:t>
            </a:r>
            <a:r>
              <a:rPr lang="ko-KR" altLang="en-US" sz="2400" dirty="0">
                <a:latin typeface="맑은 고딕" panose="020B0503020000020004" pitchFamily="50" charset="-127"/>
              </a:rPr>
              <a:t>제목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BDC4F-6A83-4642-ABBE-23232B11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830155"/>
            <a:ext cx="4899002" cy="25282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</a:t>
            </a:r>
            <a:br>
              <a:rPr lang="ko-KR" altLang="en-US" dirty="0"/>
            </a:b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06F369-9547-4F70-BCD9-0A80400ED91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424597"/>
            <a:ext cx="4680000" cy="343264"/>
          </a:xfrm>
        </p:spPr>
        <p:txBody>
          <a:bodyPr rtlCol="0"/>
          <a:lstStyle/>
          <a:p>
            <a:pPr rtl="0"/>
            <a:r>
              <a:rPr lang="ko-KR" altLang="en-US" sz="2400" dirty="0">
                <a:latin typeface="맑은 고딕" panose="020B0503020000020004" pitchFamily="50" charset="-127"/>
              </a:rPr>
              <a:t>구역 </a:t>
            </a:r>
            <a:r>
              <a:rPr lang="en-US" altLang="ko-KR" sz="2400" dirty="0">
                <a:latin typeface="맑은 고딕" panose="020B0503020000020004" pitchFamily="50" charset="-127"/>
              </a:rPr>
              <a:t>2 </a:t>
            </a:r>
            <a:r>
              <a:rPr lang="ko-KR" altLang="en-US" sz="2400" dirty="0">
                <a:latin typeface="맑은 고딕" panose="020B0503020000020004" pitchFamily="50" charset="-127"/>
              </a:rPr>
              <a:t>제목</a:t>
            </a:r>
            <a:endParaRPr lang="ko-KR" altLang="ru-RU" sz="2400" dirty="0">
              <a:latin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5287BDD-B957-46A5-B8DE-C477E5FAA179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830155"/>
            <a:ext cx="4899002" cy="25282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</a:t>
            </a:r>
            <a:br>
              <a:rPr lang="ko-KR" altLang="en-US" dirty="0"/>
            </a:b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EBD23D27-28A3-4485-AE3D-3340989631A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5EFEB-8E37-456F-9070-5F147B0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13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65913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4B0E-7D3D-42E8-9B35-DBAC6E80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경쟁 제품 슬라이드</a:t>
            </a:r>
            <a:endParaRPr lang="ko-KR" altLang="ru-RU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500BD9-920E-41FE-9B96-86BE96E1B7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더 편리함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6D0FED2-0F00-4E89-8CE6-AD8A7A72405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덜 편리함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E54CFD7-6E7E-4807-931A-D37D987643B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고비용</a:t>
            </a:r>
            <a:endParaRPr lang="ko-KR" altLang="ru-RU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2C3A749-93D5-46CF-8551-0D230DB210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저비용</a:t>
            </a:r>
            <a:endParaRPr lang="ko-KR" altLang="ru-RU" dirty="0"/>
          </a:p>
        </p:txBody>
      </p:sp>
      <p:sp>
        <p:nvSpPr>
          <p:cNvPr id="10" name="그림 개체 틀 9" descr="회사 로고">
            <a:extLst>
              <a:ext uri="{FF2B5EF4-FFF2-40B4-BE49-F238E27FC236}">
                <a16:creationId xmlns:a16="http://schemas.microsoft.com/office/drawing/2014/main" id="{396203EC-02BB-40D3-AE1C-F6B730C11CD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9" name="그림 개체 틀 8" descr="회사 로고">
            <a:extLst>
              <a:ext uri="{FF2B5EF4-FFF2-40B4-BE49-F238E27FC236}">
                <a16:creationId xmlns:a16="http://schemas.microsoft.com/office/drawing/2014/main" id="{8C26C884-9148-4F3F-AC5A-8C4DFA1BEEB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1" name="그림 개체 틀 10" descr="회사 로고">
            <a:extLst>
              <a:ext uri="{FF2B5EF4-FFF2-40B4-BE49-F238E27FC236}">
                <a16:creationId xmlns:a16="http://schemas.microsoft.com/office/drawing/2014/main" id="{2F4F8441-6FA5-4DFA-8EA8-B0D8C49AEEF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2" name="그림 개체 틀 11" descr="회사 로고">
            <a:extLst>
              <a:ext uri="{FF2B5EF4-FFF2-40B4-BE49-F238E27FC236}">
                <a16:creationId xmlns:a16="http://schemas.microsoft.com/office/drawing/2014/main" id="{27479C00-4603-4E2A-B6A5-5F55FCE01B9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그림 개체 틀 12" descr="회사 로고">
            <a:extLst>
              <a:ext uri="{FF2B5EF4-FFF2-40B4-BE49-F238E27FC236}">
                <a16:creationId xmlns:a16="http://schemas.microsoft.com/office/drawing/2014/main" id="{D20BEFA1-E06F-4420-A2BC-9369CB34A6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4" name="그림 개체 틀 13" descr="회사 로고">
            <a:extLst>
              <a:ext uri="{FF2B5EF4-FFF2-40B4-BE49-F238E27FC236}">
                <a16:creationId xmlns:a16="http://schemas.microsoft.com/office/drawing/2014/main" id="{1492E670-2A63-4A5B-84F8-40D1D356DD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FB8F9300-20E5-4289-88D4-0A487BC94813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701571" y="2082333"/>
            <a:ext cx="1199224" cy="841248"/>
          </a:xfrm>
        </p:spPr>
      </p:pic>
      <p:pic>
        <p:nvPicPr>
          <p:cNvPr id="17" name="그림 개체 틀 16">
            <a:extLst>
              <a:ext uri="{FF2B5EF4-FFF2-40B4-BE49-F238E27FC236}">
                <a16:creationId xmlns:a16="http://schemas.microsoft.com/office/drawing/2014/main" id="{A60761E7-A6DB-477C-BA1C-6A991305A0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27A81B-73E9-4778-9413-8ED93DC5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14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61973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성장 전략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F73EE7D-715B-4F0C-BBAE-3F6CEF2EAA3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1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77202F6-8F9E-4770-9A40-2350B0CF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1 </a:t>
            </a:r>
            <a:r>
              <a:rPr lang="ko-KR" altLang="en-US" dirty="0"/>
              <a:t>부제목</a:t>
            </a:r>
            <a:endParaRPr lang="ko-KR" altLang="ru-RU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CF5CE-5EA9-40F1-9E42-36106966FD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  <a:endParaRPr lang="ko-KR" altLang="ru-RU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E8B473-0AA1-4E98-B9C0-5A3D44AF5998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2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B1B9B2-128F-445B-A293-28743AAAAB3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2 </a:t>
            </a:r>
            <a:r>
              <a:rPr lang="ko-KR" altLang="en-US" dirty="0"/>
              <a:t>부제목</a:t>
            </a:r>
            <a:endParaRPr lang="ko-KR" altLang="ru-RU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7C77058-E6FD-424F-930D-E04F60E9034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83C1FB1-6510-4278-81B4-18C321411615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3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0BDF6B8-56DD-4770-A458-4C89F5E2E9E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구역 </a:t>
            </a:r>
            <a:r>
              <a:rPr lang="en-US" altLang="ko-KR" dirty="0"/>
              <a:t>3 </a:t>
            </a:r>
            <a:r>
              <a:rPr lang="ko-KR" altLang="en-US" dirty="0"/>
              <a:t>부제목</a:t>
            </a:r>
            <a:endParaRPr lang="ko-KR" altLang="ru-RU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EBD8A8-1170-4E7C-B365-BF1B6CF2643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630EAC36-F761-40CC-8BBD-018A43BC1D3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15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2943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EB91-CF57-4FA9-BFF4-3111C97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유입</a:t>
            </a:r>
            <a:endParaRPr lang="ko-KR" altLang="ru-RU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5120D-D849-483E-BB6C-91BBEB1B338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/>
          <a:lstStyle/>
          <a:p>
            <a:pPr rtl="0"/>
            <a:r>
              <a:rPr lang="ko-KR" altLang="en-US" dirty="0"/>
              <a:t>주요 </a:t>
            </a:r>
            <a:r>
              <a:rPr lang="ko-KR" altLang="en-US" dirty="0" err="1"/>
              <a:t>메트릭</a:t>
            </a:r>
            <a:endParaRPr lang="ko-KR" altLang="ru-RU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0152035-8784-41EB-8D59-C02CA7F09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4900241"/>
              </p:ext>
            </p:extLst>
          </p:nvPr>
        </p:nvGraphicFramePr>
        <p:xfrm>
          <a:off x="943518" y="2416267"/>
          <a:ext cx="54801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28">
                  <a:extLst>
                    <a:ext uri="{9D8B030D-6E8A-4147-A177-3AD203B41FA5}">
                      <a16:colId xmlns:a16="http://schemas.microsoft.com/office/drawing/2014/main" val="1787405499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2598168381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516535987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97867630"/>
                    </a:ext>
                  </a:extLst>
                </a:gridCol>
                <a:gridCol w="1096028">
                  <a:extLst>
                    <a:ext uri="{9D8B030D-6E8A-4147-A177-3AD203B41FA5}">
                      <a16:colId xmlns:a16="http://schemas.microsoft.com/office/drawing/2014/main" val="334653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ko-KR" altLang="ru-RU" sz="1400" i="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D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20XX</a:t>
                      </a:r>
                      <a:endParaRPr kumimoji="0" lang="ko-KR" alt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10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100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₩10,000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₩7,000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5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20XX</a:t>
                      </a:r>
                      <a:endParaRPr kumimoji="0" lang="ko-KR" alt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20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200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₩20,000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₩16,000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9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20XX</a:t>
                      </a:r>
                      <a:endParaRPr kumimoji="0" lang="ko-KR" alt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30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300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₩30,000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₩25,000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8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20XX</a:t>
                      </a:r>
                      <a:endParaRPr kumimoji="0" lang="ko-KR" alt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40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400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₩40,000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₩30,000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FCEDD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20XX</a:t>
                      </a:r>
                      <a:endParaRPr kumimoji="0" lang="ko-KR" alt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EDD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50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400" b="0" i="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500</a:t>
                      </a:r>
                      <a:endParaRPr lang="ko-KR" altLang="ru-RU" sz="1400" b="0" i="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₩50,000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rgbClr val="8D63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 Light" panose="020B0502040204020203" pitchFamily="34" charset="0"/>
                        </a:rPr>
                        <a:t>₩40,000</a:t>
                      </a:r>
                      <a:endParaRPr kumimoji="0" lang="ko-KR" alt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D63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58192"/>
                  </a:ext>
                </a:extLst>
              </a:tr>
            </a:tbl>
          </a:graphicData>
        </a:graphic>
      </p:graphicFrame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EAD4B7-DE07-4DB2-AC82-4872934A877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917622" y="1893552"/>
            <a:ext cx="4492016" cy="400994"/>
          </a:xfrm>
        </p:spPr>
        <p:txBody>
          <a:bodyPr rtlCol="0"/>
          <a:lstStyle/>
          <a:p>
            <a:pPr rtl="0"/>
            <a:r>
              <a:rPr lang="ko-KR" altLang="en-US" sz="2400" dirty="0"/>
              <a:t>연도별 수익</a:t>
            </a:r>
            <a:endParaRPr lang="ko-KR" altLang="ru-RU" sz="2400" dirty="0"/>
          </a:p>
        </p:txBody>
      </p:sp>
      <p:graphicFrame>
        <p:nvGraphicFramePr>
          <p:cNvPr id="14" name="내용 개체 틀 13" descr="차트">
            <a:extLst>
              <a:ext uri="{FF2B5EF4-FFF2-40B4-BE49-F238E27FC236}">
                <a16:creationId xmlns:a16="http://schemas.microsoft.com/office/drawing/2014/main" id="{7D8930C9-2110-4A81-93B3-6B4477D7AB66}"/>
              </a:ext>
            </a:extLst>
          </p:cNvPr>
          <p:cNvGraphicFramePr>
            <a:graphicFrameLocks noGrp="1"/>
          </p:cNvGraphicFramePr>
          <p:nvPr>
            <p:ph sz="half" idx="57"/>
            <p:extLst>
              <p:ext uri="{D42A27DB-BD31-4B8C-83A1-F6EECF244321}">
                <p14:modId xmlns:p14="http://schemas.microsoft.com/office/powerpoint/2010/main" val="4122507086"/>
              </p:ext>
            </p:extLst>
          </p:nvPr>
        </p:nvGraphicFramePr>
        <p:xfrm>
          <a:off x="6921871" y="2294546"/>
          <a:ext cx="4600702" cy="288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55D2E66B-1EB2-4EE3-8B3F-AA334ACA054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16CE0-41F4-4C5B-99E1-D5EB03B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16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373428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A8EF-BB79-496B-BDCB-D7B0EA27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시간 표시줄</a:t>
            </a:r>
            <a:endParaRPr lang="ko-KR" altLang="ru-RU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5FF02E-6EA5-485E-9ACC-BE0A77CACFD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  <a:endParaRPr lang="ko-KR" altLang="ru-RU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연도</a:t>
            </a:r>
            <a:endParaRPr lang="ko-KR" altLang="ru-RU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67830" y="3125873"/>
            <a:ext cx="1106424" cy="314427"/>
          </a:xfrm>
        </p:spPr>
        <p:txBody>
          <a:bodyPr rtlCol="0"/>
          <a:lstStyle/>
          <a:p>
            <a:pPr rtl="0"/>
            <a:r>
              <a:rPr lang="ko-KR" altLang="en-US" dirty="0"/>
              <a:t>월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77292B3-2F30-41D9-B605-ABFC370B7891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포인트 </a:t>
            </a:r>
            <a:r>
              <a:rPr lang="en-US" altLang="ko-KR" dirty="0"/>
              <a:t>1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C771A6E-8BBB-4F0C-A3C5-12B90C51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5D36FDD-CE76-42DC-BA27-015E14364970}"/>
              </a:ext>
            </a:extLst>
          </p:cNvPr>
          <p:cNvSpPr>
            <a:spLocks noGrp="1"/>
          </p:cNvSpPr>
          <p:nvPr>
            <p:ph type="body" sz="half" idx="50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연도</a:t>
            </a:r>
            <a:endParaRPr lang="ko-KR" altLang="ru-RU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231EC71-BB20-44A8-A4F1-E0063A19052D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3354375" y="3125873"/>
            <a:ext cx="1106424" cy="314427"/>
          </a:xfrm>
        </p:spPr>
        <p:txBody>
          <a:bodyPr rtlCol="0"/>
          <a:lstStyle/>
          <a:p>
            <a:pPr rtl="0"/>
            <a:r>
              <a:rPr lang="ko-KR" altLang="en-US" dirty="0"/>
              <a:t>월</a:t>
            </a:r>
            <a:endParaRPr lang="ko-KR" altLang="ru-RU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9B0401A-1AD7-428B-8650-C1CF85C4A716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포인트 </a:t>
            </a:r>
            <a:r>
              <a:rPr lang="en-US" altLang="ko-KR" dirty="0"/>
              <a:t>2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B7C69F6-DEB5-477D-8357-29FA66FE78C3}"/>
              </a:ext>
            </a:extLst>
          </p:cNvPr>
          <p:cNvSpPr>
            <a:spLocks noGrp="1"/>
          </p:cNvSpPr>
          <p:nvPr>
            <p:ph type="body" sz="half" idx="59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514188-6AC8-48F7-B125-E76CAAF74E43}"/>
              </a:ext>
            </a:extLst>
          </p:cNvPr>
          <p:cNvSpPr>
            <a:spLocks noGrp="1"/>
          </p:cNvSpPr>
          <p:nvPr>
            <p:ph type="body" sz="half" idx="5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연도</a:t>
            </a:r>
            <a:endParaRPr lang="ko-KR" altLang="ru-RU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D469ECC-2BA3-43ED-8E2F-EB25512A464B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5540919" y="3125873"/>
            <a:ext cx="1106424" cy="314427"/>
          </a:xfrm>
        </p:spPr>
        <p:txBody>
          <a:bodyPr rtlCol="0"/>
          <a:lstStyle/>
          <a:p>
            <a:pPr rtl="0"/>
            <a:r>
              <a:rPr lang="ko-KR" altLang="en-US" dirty="0"/>
              <a:t>월</a:t>
            </a:r>
            <a:endParaRPr lang="ko-KR" altLang="ru-RU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12A8ED58-9C37-4635-8248-4C2FB626D0ED}"/>
              </a:ext>
            </a:extLst>
          </p:cNvPr>
          <p:cNvSpPr>
            <a:spLocks noGrp="1"/>
          </p:cNvSpPr>
          <p:nvPr>
            <p:ph type="body" sz="half" idx="62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포인트 </a:t>
            </a:r>
            <a:r>
              <a:rPr lang="en-US" altLang="ko-KR" dirty="0"/>
              <a:t>3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66059B7-0D74-40D6-81EF-3DE7A9681CCB}"/>
              </a:ext>
            </a:extLst>
          </p:cNvPr>
          <p:cNvSpPr>
            <a:spLocks noGrp="1"/>
          </p:cNvSpPr>
          <p:nvPr>
            <p:ph type="body" sz="half" idx="6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A5EBD2E-C39B-4E4E-B86F-78E33BE949D0}"/>
              </a:ext>
            </a:extLst>
          </p:cNvPr>
          <p:cNvSpPr>
            <a:spLocks noGrp="1"/>
          </p:cNvSpPr>
          <p:nvPr>
            <p:ph type="body" sz="half" idx="54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연도</a:t>
            </a:r>
            <a:endParaRPr lang="ko-KR" altLang="ru-RU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C2FE401-CD79-4BE3-BFA1-4AE23E5EE5C0}"/>
              </a:ext>
            </a:extLst>
          </p:cNvPr>
          <p:cNvSpPr>
            <a:spLocks noGrp="1"/>
          </p:cNvSpPr>
          <p:nvPr>
            <p:ph type="body" sz="half" idx="55"/>
          </p:nvPr>
        </p:nvSpPr>
        <p:spPr>
          <a:xfrm>
            <a:off x="7727464" y="3125873"/>
            <a:ext cx="1106424" cy="314427"/>
          </a:xfrm>
        </p:spPr>
        <p:txBody>
          <a:bodyPr rtlCol="0"/>
          <a:lstStyle/>
          <a:p>
            <a:pPr rtl="0"/>
            <a:r>
              <a:rPr lang="ko-KR" altLang="en-US" dirty="0"/>
              <a:t>월</a:t>
            </a:r>
            <a:endParaRPr lang="ko-KR" altLang="ru-RU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9D1B7D3B-0CDD-4C21-A7AC-1AB6CCE181D1}"/>
              </a:ext>
            </a:extLst>
          </p:cNvPr>
          <p:cNvSpPr>
            <a:spLocks noGrp="1"/>
          </p:cNvSpPr>
          <p:nvPr>
            <p:ph type="body" sz="half" idx="6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포인트 </a:t>
            </a:r>
            <a:r>
              <a:rPr lang="en-US" altLang="ko-KR" dirty="0"/>
              <a:t>4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D17E8B-D872-426A-850E-A358990ED3B0}"/>
              </a:ext>
            </a:extLst>
          </p:cNvPr>
          <p:cNvSpPr>
            <a:spLocks noGrp="1"/>
          </p:cNvSpPr>
          <p:nvPr>
            <p:ph type="body" sz="half" idx="63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8A3FE01-1351-44F6-96F0-AEB4637B32DC}"/>
              </a:ext>
            </a:extLst>
          </p:cNvPr>
          <p:cNvSpPr>
            <a:spLocks noGrp="1"/>
          </p:cNvSpPr>
          <p:nvPr>
            <p:ph type="body" sz="half" idx="48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연도</a:t>
            </a:r>
            <a:endParaRPr lang="ko-KR" altLang="ru-RU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1C84588-3C83-49CF-B6C0-11040AD9B195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9914008" y="3104015"/>
            <a:ext cx="1106424" cy="314427"/>
          </a:xfrm>
        </p:spPr>
        <p:txBody>
          <a:bodyPr rtlCol="0"/>
          <a:lstStyle/>
          <a:p>
            <a:pPr rtl="0"/>
            <a:r>
              <a:rPr lang="ko-KR" altLang="en-US" dirty="0"/>
              <a:t>월</a:t>
            </a:r>
            <a:endParaRPr lang="ko-KR" altLang="ru-RU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743DB92-F799-4859-B31D-2F2615C5E2B5}"/>
              </a:ext>
            </a:extLst>
          </p:cNvPr>
          <p:cNvSpPr>
            <a:spLocks noGrp="1"/>
          </p:cNvSpPr>
          <p:nvPr>
            <p:ph type="body" sz="half" idx="58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포인트 </a:t>
            </a:r>
            <a:r>
              <a:rPr lang="en-US" altLang="ko-KR" dirty="0"/>
              <a:t>5 </a:t>
            </a:r>
            <a:r>
              <a:rPr lang="ko-KR" altLang="en-US" dirty="0"/>
              <a:t>제목</a:t>
            </a:r>
            <a:endParaRPr lang="ko-KR" altLang="ru-RU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EE62498-709A-48EE-B092-1921D0EAAE30}"/>
              </a:ext>
            </a:extLst>
          </p:cNvPr>
          <p:cNvSpPr>
            <a:spLocks noGrp="1"/>
          </p:cNvSpPr>
          <p:nvPr>
            <p:ph type="body" sz="half" idx="57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pic>
        <p:nvPicPr>
          <p:cNvPr id="27" name="그림 개체 틀 26">
            <a:extLst>
              <a:ext uri="{FF2B5EF4-FFF2-40B4-BE49-F238E27FC236}">
                <a16:creationId xmlns:a16="http://schemas.microsoft.com/office/drawing/2014/main" id="{D2874A04-DD0E-49E8-9C3D-31455134789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E03582-55FC-48E1-AF04-61EC8D4A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17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401641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C40534-9364-4C7E-AFFC-8F5542B5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516762"/>
            <a:ext cx="10515600" cy="704696"/>
          </a:xfrm>
        </p:spPr>
        <p:txBody>
          <a:bodyPr rtlCol="0"/>
          <a:lstStyle/>
          <a:p>
            <a:pPr rtl="0"/>
            <a:r>
              <a:rPr lang="ko-KR" altLang="en-US" dirty="0"/>
              <a:t>재무</a:t>
            </a:r>
            <a:endParaRPr lang="ko-KR" altLang="ru-RU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256359B-2615-4A78-88AD-A84C95730A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5989445"/>
              </p:ext>
            </p:extLst>
          </p:nvPr>
        </p:nvGraphicFramePr>
        <p:xfrm>
          <a:off x="2005811" y="1300581"/>
          <a:ext cx="8372882" cy="429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82">
                  <a:extLst>
                    <a:ext uri="{9D8B030D-6E8A-4147-A177-3AD203B41FA5}">
                      <a16:colId xmlns:a16="http://schemas.microsoft.com/office/drawing/2014/main" val="159491832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6877054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86523858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36479444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64561195"/>
                    </a:ext>
                  </a:extLst>
                </a:gridCol>
              </a:tblGrid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연도 </a:t>
                      </a:r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연도 </a:t>
                      </a:r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연도 </a:t>
                      </a:r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9D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5235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1,600,000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3083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260557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400" b="1" i="0" kern="1200" noProof="0" dirty="0" err="1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작업당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평균 가격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461547"/>
                  </a:ext>
                </a:extLst>
              </a:tr>
              <a:tr h="3314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수익</a:t>
                      </a:r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(15%)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5,625,000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216,000,000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098295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수익 원가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16248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매출 총 이익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5,625,000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216,000,000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05589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OPEX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0370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83586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 및 마케팅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5,062,500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38,400,000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151,200,000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70%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7974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 서비스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1,687,500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9,600,000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21,600,000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20273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제품 개발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562,500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2,400,000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10,800,000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5%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86642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D634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281,250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2,400,000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4,320,000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2%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012089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OPEX </a:t>
                      </a:r>
                      <a:r>
                        <a:rPr lang="ko-KR" altLang="en-US" sz="1400" b="1" i="0" kern="120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  <a:endParaRPr lang="ko-KR" altLang="ru-RU" sz="1400" b="1" i="0" kern="1200" noProof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85593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7,596,750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52,800,000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187,920,000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85001"/>
                  </a:ext>
                </a:extLst>
              </a:tr>
              <a:tr h="2929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400" b="1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EBIT</a:t>
                      </a:r>
                      <a:endParaRPr lang="ko-KR" altLang="ru-RU" sz="1400" b="1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1" i="0" kern="1200" noProof="0" dirty="0">
                          <a:solidFill>
                            <a:srgbClr val="9D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-1,968,750</a:t>
                      </a:r>
                      <a:endParaRPr lang="ko-KR" altLang="ru-RU" sz="1200" b="1" i="0" kern="1200" noProof="0" dirty="0">
                        <a:solidFill>
                          <a:srgbClr val="9D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1" i="0" kern="1200" noProof="0" dirty="0">
                          <a:solidFill>
                            <a:srgbClr val="9D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-4,800,000</a:t>
                      </a:r>
                      <a:endParaRPr lang="ko-KR" altLang="ru-RU" sz="1200" b="1" i="0" kern="1200" noProof="0" dirty="0">
                        <a:solidFill>
                          <a:srgbClr val="9D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ko-KR" sz="1200" b="1" i="0" kern="1200" noProof="0" dirty="0">
                          <a:solidFill>
                            <a:srgbClr val="57742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28,080,000</a:t>
                      </a:r>
                      <a:endParaRPr lang="ko-KR" altLang="ru-RU" sz="1200" b="1" i="0" kern="1200" noProof="0" dirty="0">
                        <a:solidFill>
                          <a:srgbClr val="57742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200" b="0" i="0" kern="1200" noProof="0" dirty="0">
                          <a:solidFill>
                            <a:srgbClr val="8D6347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13%</a:t>
                      </a:r>
                      <a:endParaRPr lang="ko-KR" altLang="ru-RU" sz="1200" b="0" i="0" kern="1200" noProof="0" dirty="0">
                        <a:solidFill>
                          <a:srgbClr val="8D6347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46963"/>
                  </a:ext>
                </a:extLst>
              </a:tr>
            </a:tbl>
          </a:graphicData>
        </a:graphic>
      </p:graphicFrame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A07521AB-F7A8-47D4-A6F7-33CBBF24FAF2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6BD5B-F5EC-4E4F-A135-C4D3B7D6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18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90280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D93A7-03E2-400D-86A8-F53E910F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팀</a:t>
            </a:r>
            <a:endParaRPr lang="ko-KR" altLang="ru-RU" dirty="0"/>
          </a:p>
        </p:txBody>
      </p:sp>
      <p:pic>
        <p:nvPicPr>
          <p:cNvPr id="18" name="그림 개체 틀 17" descr="팀 구성원 사진">
            <a:extLst>
              <a:ext uri="{FF2B5EF4-FFF2-40B4-BE49-F238E27FC236}">
                <a16:creationId xmlns:a16="http://schemas.microsoft.com/office/drawing/2014/main" id="{41B753EE-A977-4FCA-8E79-67176A9B121F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5A541C-9380-443A-8DAA-CA2DC784CD4D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1297386" y="3675812"/>
            <a:ext cx="2747052" cy="375509"/>
          </a:xfrm>
        </p:spPr>
        <p:txBody>
          <a:bodyPr rtlCol="0"/>
          <a:lstStyle/>
          <a:p>
            <a:pPr rtl="0"/>
            <a:r>
              <a:rPr lang="ko-KR" altLang="en-US" sz="2400" dirty="0"/>
              <a:t>이민서 </a:t>
            </a:r>
            <a:endParaRPr lang="ko-KR" altLang="ru-RU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E1F49C-E48A-4726-B0A9-521567175EE0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058265"/>
            <a:ext cx="2376000" cy="208998"/>
          </a:xfrm>
        </p:spPr>
        <p:txBody>
          <a:bodyPr rtlCol="0"/>
          <a:lstStyle/>
          <a:p>
            <a:pPr rtl="0"/>
            <a:r>
              <a:rPr lang="ko-KR" altLang="en-US" sz="1600" dirty="0"/>
              <a:t>팀 구성원 직함</a:t>
            </a:r>
            <a:endParaRPr lang="ko-KR" altLang="ru-RU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B14D4-2CFC-426A-B1FB-B995ECEE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pic>
        <p:nvPicPr>
          <p:cNvPr id="20" name="그림 개체 틀 19" descr="팀 구성원 사진">
            <a:extLst>
              <a:ext uri="{FF2B5EF4-FFF2-40B4-BE49-F238E27FC236}">
                <a16:creationId xmlns:a16="http://schemas.microsoft.com/office/drawing/2014/main" id="{A9CC36C1-B9AF-48DD-BDA2-4BA082296862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4"/>
          <a:srcRect l="54" r="54"/>
          <a:stretch>
            <a:fillRect/>
          </a:stretch>
        </p:blipFill>
        <p:spPr/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8096C7F-F8C1-4963-99C5-24529B757D76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4908000" y="3675812"/>
            <a:ext cx="2535788" cy="375509"/>
          </a:xfrm>
        </p:spPr>
        <p:txBody>
          <a:bodyPr rtlCol="0"/>
          <a:lstStyle/>
          <a:p>
            <a:pPr rtl="0"/>
            <a:r>
              <a:rPr lang="ko-KR" altLang="en-US" sz="2400" dirty="0" err="1"/>
              <a:t>유현기</a:t>
            </a:r>
            <a:r>
              <a:rPr lang="ko-KR" altLang="en-US" sz="2400" dirty="0"/>
              <a:t> 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20C9F7-8E73-4F0B-BAB1-887D96E70272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058265"/>
            <a:ext cx="2376000" cy="208998"/>
          </a:xfrm>
        </p:spPr>
        <p:txBody>
          <a:bodyPr rtlCol="0"/>
          <a:lstStyle/>
          <a:p>
            <a:pPr rtl="0"/>
            <a:r>
              <a:rPr lang="ko-KR" altLang="en-US" sz="1600" dirty="0"/>
              <a:t>팀 구성원 직함</a:t>
            </a:r>
            <a:endParaRPr lang="ko-KR" altLang="ru-RU" sz="16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3A60FA0-9B9D-427D-8527-7C31F69DE989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pic>
        <p:nvPicPr>
          <p:cNvPr id="22" name="그림 개체 틀 21" descr="팀 구성원 사진">
            <a:extLst>
              <a:ext uri="{FF2B5EF4-FFF2-40B4-BE49-F238E27FC236}">
                <a16:creationId xmlns:a16="http://schemas.microsoft.com/office/drawing/2014/main" id="{8129DF77-C3E8-4734-BD23-C8A50B8A18B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424D176-A931-4EFC-8D8E-07A49113C98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354720" y="3675812"/>
            <a:ext cx="2376000" cy="375509"/>
          </a:xfrm>
        </p:spPr>
        <p:txBody>
          <a:bodyPr rtlCol="0"/>
          <a:lstStyle/>
          <a:p>
            <a:pPr rtl="0"/>
            <a:r>
              <a:rPr lang="ko-KR" altLang="en-US" sz="2400" dirty="0" err="1"/>
              <a:t>임진식</a:t>
            </a:r>
            <a:r>
              <a:rPr lang="ko-KR" altLang="en-US" sz="2400" dirty="0"/>
              <a:t> 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291C4EC-49A3-4D58-B164-EACC1141AC23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058265"/>
            <a:ext cx="2376000" cy="208998"/>
          </a:xfrm>
        </p:spPr>
        <p:txBody>
          <a:bodyPr rtlCol="0"/>
          <a:lstStyle/>
          <a:p>
            <a:pPr rtl="0"/>
            <a:r>
              <a:rPr lang="ko-KR" altLang="en-US" sz="1600" dirty="0"/>
              <a:t>팀 구성원 직함</a:t>
            </a:r>
            <a:endParaRPr lang="ko-KR" altLang="ru-RU" sz="16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7D69A87-EAD0-456A-BA80-374C3F4497C6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endParaRPr lang="ko-KR" altLang="ru-RU" dirty="0"/>
          </a:p>
        </p:txBody>
      </p:sp>
      <p:pic>
        <p:nvPicPr>
          <p:cNvPr id="24" name="그림 개체 틀 23">
            <a:extLst>
              <a:ext uri="{FF2B5EF4-FFF2-40B4-BE49-F238E27FC236}">
                <a16:creationId xmlns:a16="http://schemas.microsoft.com/office/drawing/2014/main" id="{0C039F4E-E387-4A62-8338-A6F38453DD2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614649-6761-4D88-9C42-995B3C8A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pPr rtl="0"/>
              <a:t>19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17865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4109"/>
            <a:ext cx="4251138" cy="57918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Purpose</a:t>
            </a:r>
            <a:endParaRPr lang="ko-KR" alt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3366077" cy="1322781"/>
          </a:xfrm>
        </p:spPr>
        <p:txBody>
          <a:bodyPr rtlCol="0">
            <a:norm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</a:rPr>
              <a:t>This website is for advertising and promotion purposes.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7C49D-C8E2-41F0-98F7-6C47DD5F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팀 슬라이드</a:t>
            </a:r>
            <a:endParaRPr lang="ko-KR" altLang="ru-RU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5DD3624-5E2E-4149-8C49-0CCB8017D44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  <a:endParaRPr lang="ko-KR" altLang="ru-RU" dirty="0"/>
          </a:p>
        </p:txBody>
      </p:sp>
      <p:pic>
        <p:nvPicPr>
          <p:cNvPr id="29" name="그림 개체 틀 28" descr="팀 구성원 사진">
            <a:extLst>
              <a:ext uri="{FF2B5EF4-FFF2-40B4-BE49-F238E27FC236}">
                <a16:creationId xmlns:a16="http://schemas.microsoft.com/office/drawing/2014/main" id="{91FDCB17-C9F7-4C9C-AB56-71F3A9F732E4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E0A84A6-1EE2-4793-A5F3-12361AD24648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631261"/>
            <a:ext cx="1993392" cy="452765"/>
          </a:xfrm>
        </p:spPr>
        <p:txBody>
          <a:bodyPr rtlCol="0"/>
          <a:lstStyle/>
          <a:p>
            <a:pPr rtl="0"/>
            <a:r>
              <a:rPr lang="ko-KR" altLang="en-US" sz="2400" dirty="0"/>
              <a:t>이민서 </a:t>
            </a:r>
            <a:endParaRPr lang="ko-KR" altLang="ru-RU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79E4AF-C234-4DCE-A0B5-C8F929392474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039669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33" name="그림 개체 틀 32" descr="팀 구성원 사진">
            <a:extLst>
              <a:ext uri="{FF2B5EF4-FFF2-40B4-BE49-F238E27FC236}">
                <a16:creationId xmlns:a16="http://schemas.microsoft.com/office/drawing/2014/main" id="{D09C6404-AC28-42D9-8F22-DF4054FA0860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>
          <a:blip r:embed="rId4"/>
          <a:srcRect t="72" b="72"/>
          <a:stretch>
            <a:fillRect/>
          </a:stretch>
        </p:blipFill>
        <p:spPr/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244963F-D949-4524-9472-569AC6CF9F24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631261"/>
            <a:ext cx="1993392" cy="533103"/>
          </a:xfrm>
        </p:spPr>
        <p:txBody>
          <a:bodyPr rtlCol="0"/>
          <a:lstStyle/>
          <a:p>
            <a:pPr rtl="0"/>
            <a:r>
              <a:rPr lang="en-US" altLang="ko-KR" sz="2400" dirty="0"/>
              <a:t>8</a:t>
            </a:r>
            <a:r>
              <a:rPr lang="ko-KR" altLang="en-US" sz="2400" dirty="0"/>
              <a:t>월 유 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F10B1A0-4D88-4A60-A9AB-F3B1B8A7B6F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039669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37" name="그림 개체 틀 36" descr="팀 구성원 사진">
            <a:extLst>
              <a:ext uri="{FF2B5EF4-FFF2-40B4-BE49-F238E27FC236}">
                <a16:creationId xmlns:a16="http://schemas.microsoft.com/office/drawing/2014/main" id="{6E11D8A4-78C7-4650-A91E-9FD05D76AFA2}"/>
              </a:ext>
            </a:extLst>
          </p:cNvPr>
          <p:cNvPicPr>
            <a:picLocks noGrp="1" noChangeAspect="1"/>
          </p:cNvPicPr>
          <p:nvPr>
            <p:ph type="pic" sz="quarter" idx="84"/>
          </p:nvPr>
        </p:nvPicPr>
        <p:blipFill>
          <a:blip r:embed="rId5"/>
          <a:srcRect t="72" b="72"/>
          <a:stretch>
            <a:fillRect/>
          </a:stretch>
        </p:blipFill>
        <p:spPr/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C9D3548-8585-44DC-982C-58FF10C87C7D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631261"/>
            <a:ext cx="1993392" cy="692969"/>
          </a:xfrm>
        </p:spPr>
        <p:txBody>
          <a:bodyPr rtlCol="0"/>
          <a:lstStyle/>
          <a:p>
            <a:pPr rtl="0"/>
            <a:r>
              <a:rPr lang="ko-KR" altLang="en-US" sz="2400" dirty="0"/>
              <a:t>진식 임</a:t>
            </a:r>
            <a:endParaRPr lang="ko-KR" altLang="ru-RU" sz="24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72BEE87-1B7A-4057-B7D8-C16B5198BF8B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039669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31" name="그림 개체 틀 30" descr="팀 구성원 사진">
            <a:extLst>
              <a:ext uri="{FF2B5EF4-FFF2-40B4-BE49-F238E27FC236}">
                <a16:creationId xmlns:a16="http://schemas.microsoft.com/office/drawing/2014/main" id="{16A837B0-D47D-42C5-94BE-E229C1A95AC2}"/>
              </a:ext>
            </a:extLst>
          </p:cNvPr>
          <p:cNvPicPr>
            <a:picLocks noGrp="1" noChangeAspect="1"/>
          </p:cNvPicPr>
          <p:nvPr>
            <p:ph type="pic" sz="quarter" idx="8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F64E4E9-0083-42D8-80F8-2D2093F85A12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378406"/>
            <a:ext cx="1993392" cy="408408"/>
          </a:xfrm>
        </p:spPr>
        <p:txBody>
          <a:bodyPr rtlCol="0"/>
          <a:lstStyle/>
          <a:p>
            <a:pPr rtl="0"/>
            <a:r>
              <a:rPr lang="ko-KR" altLang="en-US" sz="2400" dirty="0"/>
              <a:t>이민서 </a:t>
            </a:r>
            <a:endParaRPr lang="ko-KR" altLang="ru-RU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F307485-C590-412A-AC5D-861143E3D912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786813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35" name="그림 개체 틀 34" descr="팀 구성원 사진">
            <a:extLst>
              <a:ext uri="{FF2B5EF4-FFF2-40B4-BE49-F238E27FC236}">
                <a16:creationId xmlns:a16="http://schemas.microsoft.com/office/drawing/2014/main" id="{1A3F424A-74ED-4491-BF42-F667B8A11B1D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>
          <a:blip r:embed="rId4"/>
          <a:srcRect l="72" r="72"/>
          <a:stretch>
            <a:fillRect/>
          </a:stretch>
        </p:blipFill>
        <p:spPr/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00A375-222C-4905-B9C3-C452F1CC48DB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386718"/>
            <a:ext cx="1993392" cy="426351"/>
          </a:xfrm>
        </p:spPr>
        <p:txBody>
          <a:bodyPr rtlCol="0"/>
          <a:lstStyle/>
          <a:p>
            <a:pPr rtl="0"/>
            <a:r>
              <a:rPr lang="en-US" altLang="ko-KR" sz="2400" dirty="0"/>
              <a:t>8</a:t>
            </a:r>
            <a:r>
              <a:rPr lang="ko-KR" altLang="en-US" sz="2400" dirty="0"/>
              <a:t>월 유 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81FC90-45BE-40D9-8EC9-850BD037D3C0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786813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39" name="그림 개체 틀 38" descr="팀 구성원 사진">
            <a:extLst>
              <a:ext uri="{FF2B5EF4-FFF2-40B4-BE49-F238E27FC236}">
                <a16:creationId xmlns:a16="http://schemas.microsoft.com/office/drawing/2014/main" id="{DF4D505F-51A8-4065-B89C-42DF008BAD28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3E0E708-BA19-4FCD-85C6-96C90762AA7D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378405"/>
            <a:ext cx="1993392" cy="692969"/>
          </a:xfrm>
        </p:spPr>
        <p:txBody>
          <a:bodyPr rtlCol="0"/>
          <a:lstStyle/>
          <a:p>
            <a:pPr rtl="0"/>
            <a:r>
              <a:rPr lang="ko-KR" altLang="en-US" sz="2400" dirty="0"/>
              <a:t>진식 임</a:t>
            </a:r>
            <a:endParaRPr lang="ko-KR" altLang="ru-RU" sz="2400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D33D1A0-C543-4B1B-8BE2-36182E0D6F6E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786813"/>
            <a:ext cx="1993392" cy="561367"/>
          </a:xfrm>
        </p:spPr>
        <p:txBody>
          <a:bodyPr rtlCol="0"/>
          <a:lstStyle/>
          <a:p>
            <a:pPr rtl="0"/>
            <a:r>
              <a:rPr lang="ko-KR" altLang="en-US" dirty="0"/>
              <a:t>팀 구성원 직함</a:t>
            </a:r>
            <a:endParaRPr lang="ko-KR" altLang="ru-RU" dirty="0"/>
          </a:p>
        </p:txBody>
      </p:sp>
      <p:pic>
        <p:nvPicPr>
          <p:cNvPr id="27" name="그림 개체 틀 26">
            <a:extLst>
              <a:ext uri="{FF2B5EF4-FFF2-40B4-BE49-F238E27FC236}">
                <a16:creationId xmlns:a16="http://schemas.microsoft.com/office/drawing/2014/main" id="{ECA86910-BD5C-44F0-AE5F-0C7666AE3051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7FD2D7-ACB1-4AE4-974A-496173D1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pPr rtl="0"/>
              <a:t>20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00743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DA93E-9AAD-40C5-B481-026C9B5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46E523F-7FBE-414E-911F-7908A85EB0A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D53084-CB5F-4516-98FF-21D08741DBA8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2,000,000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CCBBB63-776E-4A5C-B7A6-8F1D718A4405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범주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B8D62-6706-4CD0-A545-86E3F3E3C322}"/>
              </a:ext>
            </a:extLst>
          </p:cNvPr>
          <p:cNvSpPr>
            <a:spLocks noGrp="1"/>
          </p:cNvSpPr>
          <p:nvPr>
            <p:ph type="body" sz="half" idx="83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2,000,000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F25CA46-4421-4FA5-BDEB-FF697B78FFF5}"/>
              </a:ext>
            </a:extLst>
          </p:cNvPr>
          <p:cNvSpPr>
            <a:spLocks noGrp="1"/>
          </p:cNvSpPr>
          <p:nvPr>
            <p:ph type="body" sz="half" idx="86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범주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차트 개체 틀 20" descr="원형 다이어그램">
            <a:extLst>
              <a:ext uri="{FF2B5EF4-FFF2-40B4-BE49-F238E27FC236}">
                <a16:creationId xmlns:a16="http://schemas.microsoft.com/office/drawing/2014/main" id="{21CA0B60-C64C-438D-A8E5-05DF8EF8D389}"/>
              </a:ext>
            </a:extLst>
          </p:cNvPr>
          <p:cNvGraphicFramePr>
            <a:graphicFrameLocks noGrp="1"/>
          </p:cNvGraphicFramePr>
          <p:nvPr>
            <p:ph type="chart" sz="quarter" idx="82"/>
            <p:extLst>
              <p:ext uri="{D42A27DB-BD31-4B8C-83A1-F6EECF244321}">
                <p14:modId xmlns:p14="http://schemas.microsoft.com/office/powerpoint/2010/main" val="1800186393"/>
              </p:ext>
            </p:extLst>
          </p:nvPr>
        </p:nvGraphicFramePr>
        <p:xfrm>
          <a:off x="3595426" y="2192343"/>
          <a:ext cx="5001148" cy="374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1938D89-1256-4708-9D84-74D6B96541F5}"/>
              </a:ext>
            </a:extLst>
          </p:cNvPr>
          <p:cNvSpPr>
            <a:spLocks noGrp="1"/>
          </p:cNvSpPr>
          <p:nvPr>
            <p:ph type="body" sz="half" idx="87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1,500,000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DA41FDE-3695-4900-AFA8-0279599F981E}"/>
              </a:ext>
            </a:extLst>
          </p:cNvPr>
          <p:cNvSpPr>
            <a:spLocks noGrp="1"/>
          </p:cNvSpPr>
          <p:nvPr>
            <p:ph type="body" sz="half" idx="88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범주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3E2B1EC-2F2C-422B-888D-5674FF85E51D}"/>
              </a:ext>
            </a:extLst>
          </p:cNvPr>
          <p:cNvSpPr>
            <a:spLocks noGrp="1"/>
          </p:cNvSpPr>
          <p:nvPr>
            <p:ph type="body" sz="half" idx="89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2,500,000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2863B50-C214-4ED1-8DF8-F7A1377508A0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범주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C0CD511-1753-44BC-9F43-56DC5CF9DEBD}"/>
              </a:ext>
            </a:extLst>
          </p:cNvPr>
          <p:cNvSpPr>
            <a:spLocks noGrp="1"/>
          </p:cNvSpPr>
          <p:nvPr>
            <p:ph type="body" sz="half" idx="91"/>
          </p:nvPr>
        </p:nvSpPr>
        <p:spPr/>
        <p:txBody>
          <a:bodyPr rtlCol="0"/>
          <a:lstStyle/>
          <a:p>
            <a:r>
              <a:rPr lang="ko-KR" altLang="en-US" dirty="0"/>
              <a:t>₩</a:t>
            </a:r>
            <a:r>
              <a:rPr lang="en-US" altLang="ko-KR" dirty="0"/>
              <a:t>3,200,000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3684FB6-9E85-4B37-B408-2FEEDA953F51}"/>
              </a:ext>
            </a:extLst>
          </p:cNvPr>
          <p:cNvSpPr>
            <a:spLocks noGrp="1"/>
          </p:cNvSpPr>
          <p:nvPr>
            <p:ph type="body" sz="half" idx="9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범주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1" name="그림 개체 틀 20">
            <a:extLst>
              <a:ext uri="{FF2B5EF4-FFF2-40B4-BE49-F238E27FC236}">
                <a16:creationId xmlns:a16="http://schemas.microsoft.com/office/drawing/2014/main" id="{5C89D787-5349-4628-BAB0-D83998089C6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D93747-9BDE-4EE1-9789-99DA0624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27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요약</a:t>
            </a:r>
            <a:endParaRPr lang="ko-KR" alt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  <a:p>
            <a:pPr rtl="0"/>
            <a:endParaRPr lang="ko-KR" altLang="ru-RU" dirty="0"/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FE710387-80E8-4D9A-9BE6-B1D06155DAE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22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ru-RU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37A67548-9FAF-4DCB-A2DD-3F1B63C135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9713557" y="2449546"/>
            <a:ext cx="1638433" cy="1149350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57702-D4F7-460C-9B02-C07897E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발표자 이름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E8064C2-698C-4F56-B604-A2A8AE3D7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전자 메일</a:t>
            </a:r>
            <a:r>
              <a:rPr lang="en-US" altLang="ko-KR" dirty="0"/>
              <a:t>:</a:t>
            </a:r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10D1CE3-B979-4C3E-A3BF-4C200D062B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540" y="4551902"/>
            <a:ext cx="4896000" cy="373961"/>
          </a:xfrm>
        </p:spPr>
        <p:txBody>
          <a:bodyPr rtlCol="0"/>
          <a:lstStyle/>
          <a:p>
            <a:pPr rtl="0"/>
            <a:r>
              <a:rPr lang="en-US" altLang="ko-KR" sz="3000" dirty="0"/>
              <a:t>speakermail@website.com</a:t>
            </a:r>
            <a:endParaRPr lang="ko-KR" altLang="ru-RU" sz="3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6D36886-65A3-42CD-990B-789C9200A4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전화 번호</a:t>
            </a:r>
            <a:r>
              <a:rPr lang="en-US" altLang="ko-KR" dirty="0"/>
              <a:t>:</a:t>
            </a:r>
            <a:endParaRPr lang="ko-KR" altLang="ru-RU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641CB99-F65E-4FA5-89A7-CDA63B042D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altLang="ko-KR" sz="3000" dirty="0"/>
              <a:t>+7 888 999-000-11</a:t>
            </a:r>
            <a:endParaRPr lang="ko-KR" altLang="ru-RU" sz="3000" dirty="0"/>
          </a:p>
        </p:txBody>
      </p:sp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9C51C-7BBF-4B92-A610-4EB86DB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부록</a:t>
            </a:r>
            <a:endParaRPr lang="ko-KR" altLang="ru-RU" dirty="0"/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1EB0BE86-C0C0-45E0-9655-3007C5E3437A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88199C-D9BD-40C2-9DB3-4653E87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24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51376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25BC-69B0-445F-BFD2-A15B1907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추천사</a:t>
            </a:r>
            <a:endParaRPr lang="ko-KR" altLang="ru-RU" dirty="0"/>
          </a:p>
        </p:txBody>
      </p:sp>
      <p:pic>
        <p:nvPicPr>
          <p:cNvPr id="14" name="그림 개체 틀 13" descr="팀 구성원 사진">
            <a:extLst>
              <a:ext uri="{FF2B5EF4-FFF2-40B4-BE49-F238E27FC236}">
                <a16:creationId xmlns:a16="http://schemas.microsoft.com/office/drawing/2014/main" id="{059D5751-27E7-4925-AB76-804F79AA00B4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3"/>
          <a:srcRect l="68" r="68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C8D665-9380-46B9-A760-DCB9A3B90DD9}"/>
              </a:ext>
            </a:extLst>
          </p:cNvPr>
          <p:cNvSpPr>
            <a:spLocks noGrp="1"/>
          </p:cNvSpPr>
          <p:nvPr>
            <p:ph type="body" sz="half" idx="66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  <a:endParaRPr lang="ko-KR" altLang="ru-RU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C812AB-966C-4E11-AF78-4BAA00918E90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/>
          <a:lstStyle/>
          <a:p>
            <a:pPr rtl="0"/>
            <a:r>
              <a:rPr lang="ko-KR" altLang="en-US" sz="2000" dirty="0"/>
              <a:t>개인 </a:t>
            </a:r>
            <a:r>
              <a:rPr lang="en-US" altLang="ko-KR" sz="2000" dirty="0"/>
              <a:t>1 </a:t>
            </a:r>
            <a:r>
              <a:rPr lang="ko-KR" altLang="en-US" sz="2000" dirty="0"/>
              <a:t>이름</a:t>
            </a:r>
            <a:endParaRPr lang="ko-KR" altLang="ru-RU" sz="20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6468D69-D7B1-4C4C-A8EA-F6AA1CF82777}"/>
              </a:ext>
            </a:extLst>
          </p:cNvPr>
          <p:cNvSpPr>
            <a:spLocks noGrp="1"/>
          </p:cNvSpPr>
          <p:nvPr>
            <p:ph type="body" sz="half" idx="67"/>
          </p:nvPr>
        </p:nvSpPr>
        <p:spPr/>
        <p:txBody>
          <a:bodyPr rtlCol="0"/>
          <a:lstStyle/>
          <a:p>
            <a:pPr rtl="0"/>
            <a:r>
              <a:rPr lang="ko-KR" altLang="en-US" sz="1600" dirty="0"/>
              <a:t>회사</a:t>
            </a:r>
            <a:r>
              <a:rPr lang="en-US" altLang="ko-KR" sz="1600" dirty="0"/>
              <a:t>, </a:t>
            </a:r>
            <a:r>
              <a:rPr lang="ko-KR" altLang="en-US" sz="1600" dirty="0"/>
              <a:t>직함</a:t>
            </a:r>
            <a:endParaRPr lang="ko-KR" altLang="ru-RU" sz="1600" dirty="0"/>
          </a:p>
        </p:txBody>
      </p:sp>
      <p:pic>
        <p:nvPicPr>
          <p:cNvPr id="16" name="그림 개체 틀 15" descr="팀 구성원 사진">
            <a:extLst>
              <a:ext uri="{FF2B5EF4-FFF2-40B4-BE49-F238E27FC236}">
                <a16:creationId xmlns:a16="http://schemas.microsoft.com/office/drawing/2014/main" id="{AB7D0785-2D2D-40B2-88BF-4AA6B35F3B3D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3336D-67A1-400E-809C-737392F0F91A}"/>
              </a:ext>
            </a:extLst>
          </p:cNvPr>
          <p:cNvSpPr>
            <a:spLocks noGrp="1"/>
          </p:cNvSpPr>
          <p:nvPr>
            <p:ph type="body" sz="half" idx="7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  <a:endParaRPr lang="ko-KR" altLang="ru-RU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EDB349D-74AB-44E3-ABF9-966D44661932}"/>
              </a:ext>
            </a:extLst>
          </p:cNvPr>
          <p:cNvSpPr>
            <a:spLocks noGrp="1"/>
          </p:cNvSpPr>
          <p:nvPr>
            <p:ph type="body" sz="half" idx="68"/>
          </p:nvPr>
        </p:nvSpPr>
        <p:spPr/>
        <p:txBody>
          <a:bodyPr rtlCol="0"/>
          <a:lstStyle/>
          <a:p>
            <a:pPr rtl="0"/>
            <a:r>
              <a:rPr lang="ko-KR" altLang="en-US" sz="2000" dirty="0"/>
              <a:t>개인 </a:t>
            </a:r>
            <a:r>
              <a:rPr lang="en-US" altLang="ko-KR" sz="2000" dirty="0"/>
              <a:t>2 </a:t>
            </a:r>
            <a:r>
              <a:rPr lang="ko-KR" altLang="en-US" sz="2000" dirty="0"/>
              <a:t>이름</a:t>
            </a:r>
            <a:endParaRPr lang="ko-KR" altLang="ru-RU" sz="20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613B2A7-1A42-4B06-A44D-E442D3A6C717}"/>
              </a:ext>
            </a:extLst>
          </p:cNvPr>
          <p:cNvSpPr>
            <a:spLocks noGrp="1"/>
          </p:cNvSpPr>
          <p:nvPr>
            <p:ph type="body" sz="half" idx="71"/>
          </p:nvPr>
        </p:nvSpPr>
        <p:spPr/>
        <p:txBody>
          <a:bodyPr rtlCol="0"/>
          <a:lstStyle/>
          <a:p>
            <a:pPr rtl="0"/>
            <a:r>
              <a:rPr lang="ko-KR" altLang="en-US" sz="1600" dirty="0"/>
              <a:t>회사</a:t>
            </a:r>
            <a:r>
              <a:rPr lang="en-US" altLang="ko-KR" sz="1600" dirty="0"/>
              <a:t>, </a:t>
            </a:r>
            <a:r>
              <a:rPr lang="ko-KR" altLang="en-US" sz="1600" dirty="0"/>
              <a:t>직함</a:t>
            </a:r>
            <a:endParaRPr lang="ko-KR" altLang="ru-RU" sz="160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922DBC55-8825-40E0-84FA-34F0B4A4801F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5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20A27-18AB-4F8F-8EA5-A1A4E28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25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92455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0997-E006-463A-9350-DD3AC56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사례 연구</a:t>
            </a:r>
            <a:endParaRPr lang="ko-KR" altLang="ru-RU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00E0EF3-BAF0-4374-A9FC-F74CF69E8C7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  <a:endParaRPr lang="ko-KR" altLang="ru-RU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AB40AA1-2AEE-4C96-9B5A-4FF878388833}"/>
              </a:ext>
            </a:extLst>
          </p:cNvPr>
          <p:cNvSpPr>
            <a:spLocks noGrp="1"/>
          </p:cNvSpPr>
          <p:nvPr>
            <p:ph type="body" sz="half" idx="9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  <a:p>
            <a:pPr rtl="0"/>
            <a:endParaRPr lang="ko-KR" altLang="ru-RU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412DCA-756A-4F42-A884-5BB7B8146B0E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 </a:t>
            </a: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</a:t>
            </a:r>
            <a:r>
              <a:rPr lang="en-US" altLang="ko-KR" dirty="0" err="1"/>
              <a:t>malesuada</a:t>
            </a:r>
            <a:r>
              <a:rPr lang="en-US" altLang="ko-KR" dirty="0"/>
              <a:t> fames ac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en-US" altLang="ko-KR" dirty="0"/>
              <a:t> pharetra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en-US" altLang="ko-KR" dirty="0"/>
              <a:t> 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92E2D809-44CE-48B7-A53A-77C4E3C84598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C1465D-5BE7-401D-85EE-AFA94555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26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05934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54C5E-3B2A-43D9-9831-21B334F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휴대폰 버전</a:t>
            </a:r>
            <a:endParaRPr lang="ko-KR" altLang="ru-RU" dirty="0"/>
          </a:p>
        </p:txBody>
      </p:sp>
      <p:pic>
        <p:nvPicPr>
          <p:cNvPr id="18" name="그림 개체 틀 17" descr="유리잔 아이콘">
            <a:extLst>
              <a:ext uri="{FF2B5EF4-FFF2-40B4-BE49-F238E27FC236}">
                <a16:creationId xmlns:a16="http://schemas.microsoft.com/office/drawing/2014/main" id="{461AE029-2675-4B7C-8A3E-3E83CD2E6D7A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9476" t="-22171" r="-59476" b="-28834"/>
          <a:stretch/>
        </p:blipFill>
        <p:spPr>
          <a:xfrm>
            <a:off x="950378" y="1999033"/>
            <a:ext cx="504000" cy="504000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62956D-A53E-41C4-9C91-5135106734F4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제목</a:t>
            </a:r>
            <a:endParaRPr lang="ko-KR" altLang="ru-RU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912CF7-BD21-418C-807D-9CBACF28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31284"/>
            <a:ext cx="2385242" cy="1712618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개체 틀 23" descr="유리잔 이미지">
            <a:extLst>
              <a:ext uri="{FF2B5EF4-FFF2-40B4-BE49-F238E27FC236}">
                <a16:creationId xmlns:a16="http://schemas.microsoft.com/office/drawing/2014/main" id="{2CBBBA6A-3F68-4A85-A537-BB655731E49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214" r="214"/>
          <a:stretch>
            <a:fillRect/>
          </a:stretch>
        </p:blipFill>
        <p:spPr/>
      </p:pic>
      <p:pic>
        <p:nvPicPr>
          <p:cNvPr id="22" name="그림 개체 틀 21" descr="피자 이미지">
            <a:extLst>
              <a:ext uri="{FF2B5EF4-FFF2-40B4-BE49-F238E27FC236}">
                <a16:creationId xmlns:a16="http://schemas.microsoft.com/office/drawing/2014/main" id="{FEA0670A-379A-44F4-AE1A-EE9363E7FA91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6"/>
          <a:srcRect l="10083" r="10083"/>
          <a:stretch>
            <a:fillRect/>
          </a:stretch>
        </p:blipFill>
        <p:spPr/>
      </p:pic>
      <p:pic>
        <p:nvPicPr>
          <p:cNvPr id="20" name="그림 개체 틀 19" descr="클로슈 아이콘">
            <a:extLst>
              <a:ext uri="{FF2B5EF4-FFF2-40B4-BE49-F238E27FC236}">
                <a16:creationId xmlns:a16="http://schemas.microsoft.com/office/drawing/2014/main" id="{27C31D1B-7F26-4D47-A81C-BB6D7F4C88D0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1708" t="-31638" r="-11708" b="-43992"/>
          <a:stretch/>
        </p:blipFill>
        <p:spPr>
          <a:xfrm>
            <a:off x="9170239" y="1999033"/>
            <a:ext cx="504000" cy="504000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C24B971-69DB-45D3-9772-37DC78D632BB}"/>
              </a:ext>
            </a:extLst>
          </p:cNvPr>
          <p:cNvSpPr>
            <a:spLocks noGrp="1"/>
          </p:cNvSpPr>
          <p:nvPr>
            <p:ph type="body" sz="half" idx="37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제목</a:t>
            </a:r>
            <a:endParaRPr lang="ko-KR" altLang="ru-RU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F67DB2B-7061-4EAA-A48A-1351D788CE8E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31284"/>
            <a:ext cx="2451052" cy="1712618"/>
          </a:xfrm>
        </p:spPr>
        <p:txBody>
          <a:bodyPr rtlCol="0"/>
          <a:lstStyle/>
          <a:p>
            <a:pPr rtl="0">
              <a:spcBef>
                <a:spcPts val="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Lorem ipsum dolor sit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amet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consectetuer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adipiscing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Maecenas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porttitor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congue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massa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D01E9234-2F57-43AA-92F7-69146348A15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9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86B592-478F-4AED-AA32-BDC3DFC8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altLang="ko-KR" smtClean="0"/>
              <a:t>27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353806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65747"/>
              </p:ext>
            </p:extLst>
          </p:nvPr>
        </p:nvGraphicFramePr>
        <p:xfrm>
          <a:off x="1524002" y="9682"/>
          <a:ext cx="9143998" cy="6875703"/>
        </p:xfrm>
        <a:graphic>
          <a:graphicData uri="http://schemas.openxmlformats.org/drawingml/2006/table">
            <a:tbl>
              <a:tblPr/>
              <a:tblGrid>
                <a:gridCol w="147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filename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Site Map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Date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2019-12-13</a:t>
                      </a: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title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Site Map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Writer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</a:rPr>
                        <a:t>Young Ho Kim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1">
                <a:tc rowSpan="2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Content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Description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1000" dirty="0"/>
                      </a:b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380" marR="48380" marT="13376" marB="13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10568" y="1705690"/>
            <a:ext cx="2632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>
                <a:solidFill>
                  <a:srgbClr val="000000"/>
                </a:solidFill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53C29D-728E-4EEB-A120-C56AE0328EF7}"/>
              </a:ext>
            </a:extLst>
          </p:cNvPr>
          <p:cNvSpPr/>
          <p:nvPr/>
        </p:nvSpPr>
        <p:spPr>
          <a:xfrm>
            <a:off x="3318132" y="1092472"/>
            <a:ext cx="3672408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Young’s Restaurant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7A81E9-6818-4BC1-B301-DA63FAE10D77}"/>
              </a:ext>
            </a:extLst>
          </p:cNvPr>
          <p:cNvCxnSpPr>
            <a:cxnSpLocks/>
          </p:cNvCxnSpPr>
          <p:nvPr/>
        </p:nvCxnSpPr>
        <p:spPr>
          <a:xfrm>
            <a:off x="5113747" y="1639936"/>
            <a:ext cx="10145" cy="8871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D29846-BB55-4BFB-AFC6-FF1ADCE26889}"/>
              </a:ext>
            </a:extLst>
          </p:cNvPr>
          <p:cNvCxnSpPr>
            <a:cxnSpLocks/>
          </p:cNvCxnSpPr>
          <p:nvPr/>
        </p:nvCxnSpPr>
        <p:spPr>
          <a:xfrm flipH="1" flipV="1">
            <a:off x="2351586" y="2527039"/>
            <a:ext cx="5760639" cy="197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3DD9AA-B699-4774-BFFF-E452BB29947F}"/>
              </a:ext>
            </a:extLst>
          </p:cNvPr>
          <p:cNvSpPr/>
          <p:nvPr/>
        </p:nvSpPr>
        <p:spPr>
          <a:xfrm>
            <a:off x="1703512" y="2996677"/>
            <a:ext cx="1574536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introduction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D4D71E-73EF-4859-8A8F-1EFB6984582D}"/>
              </a:ext>
            </a:extLst>
          </p:cNvPr>
          <p:cNvSpPr/>
          <p:nvPr/>
        </p:nvSpPr>
        <p:spPr>
          <a:xfrm>
            <a:off x="3575720" y="2996952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0F40BB-BA03-4DC5-9029-39092FF9A2FE}"/>
              </a:ext>
            </a:extLst>
          </p:cNvPr>
          <p:cNvSpPr/>
          <p:nvPr/>
        </p:nvSpPr>
        <p:spPr>
          <a:xfrm>
            <a:off x="5113748" y="2953544"/>
            <a:ext cx="1918357" cy="835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Location &amp;</a:t>
            </a:r>
          </a:p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Contact information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9A332E-0D08-452E-97E0-2E8E0AF6D7E0}"/>
              </a:ext>
            </a:extLst>
          </p:cNvPr>
          <p:cNvSpPr/>
          <p:nvPr/>
        </p:nvSpPr>
        <p:spPr>
          <a:xfrm>
            <a:off x="7201980" y="2924944"/>
            <a:ext cx="1558317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reservation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64A284-0D78-4708-A738-E0BF80945946}"/>
              </a:ext>
            </a:extLst>
          </p:cNvPr>
          <p:cNvCxnSpPr>
            <a:cxnSpLocks/>
          </p:cNvCxnSpPr>
          <p:nvPr/>
        </p:nvCxnSpPr>
        <p:spPr>
          <a:xfrm flipH="1">
            <a:off x="2351584" y="2532460"/>
            <a:ext cx="2410" cy="4644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654E04-A2D3-4ACE-B76B-6FD506784645}"/>
              </a:ext>
            </a:extLst>
          </p:cNvPr>
          <p:cNvCxnSpPr>
            <a:cxnSpLocks/>
          </p:cNvCxnSpPr>
          <p:nvPr/>
        </p:nvCxnSpPr>
        <p:spPr>
          <a:xfrm>
            <a:off x="4295800" y="2546791"/>
            <a:ext cx="0" cy="4498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729B6E-1B02-4608-9E9F-4118E925D26D}"/>
              </a:ext>
            </a:extLst>
          </p:cNvPr>
          <p:cNvCxnSpPr>
            <a:cxnSpLocks/>
          </p:cNvCxnSpPr>
          <p:nvPr/>
        </p:nvCxnSpPr>
        <p:spPr>
          <a:xfrm>
            <a:off x="6023992" y="2527038"/>
            <a:ext cx="0" cy="430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3D363F0-0E5F-4992-B1AB-C5570DDC5404}"/>
              </a:ext>
            </a:extLst>
          </p:cNvPr>
          <p:cNvCxnSpPr>
            <a:cxnSpLocks/>
          </p:cNvCxnSpPr>
          <p:nvPr/>
        </p:nvCxnSpPr>
        <p:spPr>
          <a:xfrm>
            <a:off x="8112224" y="2527038"/>
            <a:ext cx="0" cy="397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1EC9B8-99B4-41D4-99DD-10248949C458}"/>
              </a:ext>
            </a:extLst>
          </p:cNvPr>
          <p:cNvCxnSpPr>
            <a:cxnSpLocks/>
          </p:cNvCxnSpPr>
          <p:nvPr/>
        </p:nvCxnSpPr>
        <p:spPr>
          <a:xfrm>
            <a:off x="1703512" y="3429000"/>
            <a:ext cx="0" cy="13681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504A003-244D-4423-9EAF-DBEF7BAB036F}"/>
              </a:ext>
            </a:extLst>
          </p:cNvPr>
          <p:cNvCxnSpPr>
            <a:cxnSpLocks/>
          </p:cNvCxnSpPr>
          <p:nvPr/>
        </p:nvCxnSpPr>
        <p:spPr>
          <a:xfrm flipH="1">
            <a:off x="1703512" y="4077072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ED1C2D-09A4-4593-8F61-76639608E7E7}"/>
              </a:ext>
            </a:extLst>
          </p:cNvPr>
          <p:cNvCxnSpPr>
            <a:cxnSpLocks/>
          </p:cNvCxnSpPr>
          <p:nvPr/>
        </p:nvCxnSpPr>
        <p:spPr>
          <a:xfrm flipH="1">
            <a:off x="1703512" y="4797152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8B4BB0C-9FE5-4087-9F6B-ED8E09F4FC97}"/>
              </a:ext>
            </a:extLst>
          </p:cNvPr>
          <p:cNvSpPr/>
          <p:nvPr/>
        </p:nvSpPr>
        <p:spPr>
          <a:xfrm>
            <a:off x="1919536" y="3817640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E3BF18D-FF37-405A-81FE-60DB84705349}"/>
              </a:ext>
            </a:extLst>
          </p:cNvPr>
          <p:cNvSpPr/>
          <p:nvPr/>
        </p:nvSpPr>
        <p:spPr>
          <a:xfrm>
            <a:off x="1919536" y="4509120"/>
            <a:ext cx="1368152" cy="5474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employee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114A590-D6C2-4A71-B0AB-23811E324B27}"/>
              </a:ext>
            </a:extLst>
          </p:cNvPr>
          <p:cNvCxnSpPr>
            <a:cxnSpLocks/>
          </p:cNvCxnSpPr>
          <p:nvPr/>
        </p:nvCxnSpPr>
        <p:spPr>
          <a:xfrm>
            <a:off x="3575720" y="3501008"/>
            <a:ext cx="0" cy="20882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4D65E7-DD6D-470D-88E3-04BEEC9BEB2A}"/>
              </a:ext>
            </a:extLst>
          </p:cNvPr>
          <p:cNvCxnSpPr>
            <a:cxnSpLocks/>
          </p:cNvCxnSpPr>
          <p:nvPr/>
        </p:nvCxnSpPr>
        <p:spPr>
          <a:xfrm flipH="1">
            <a:off x="3575720" y="4005064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3752FBC-37F8-4700-AD8B-C1FE14656419}"/>
              </a:ext>
            </a:extLst>
          </p:cNvPr>
          <p:cNvCxnSpPr>
            <a:cxnSpLocks/>
          </p:cNvCxnSpPr>
          <p:nvPr/>
        </p:nvCxnSpPr>
        <p:spPr>
          <a:xfrm flipH="1">
            <a:off x="3575720" y="450912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9B9DEF6-1D9E-46A9-B021-6ACC18BB104E}"/>
              </a:ext>
            </a:extLst>
          </p:cNvPr>
          <p:cNvCxnSpPr>
            <a:cxnSpLocks/>
          </p:cNvCxnSpPr>
          <p:nvPr/>
        </p:nvCxnSpPr>
        <p:spPr>
          <a:xfrm flipH="1">
            <a:off x="3575720" y="5085184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6C05EF4-3925-40C5-A031-78AC5E506CDD}"/>
              </a:ext>
            </a:extLst>
          </p:cNvPr>
          <p:cNvCxnSpPr>
            <a:cxnSpLocks/>
          </p:cNvCxnSpPr>
          <p:nvPr/>
        </p:nvCxnSpPr>
        <p:spPr>
          <a:xfrm flipH="1">
            <a:off x="3575720" y="558924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92F506-0950-4EB6-91DA-4BB3F44544C1}"/>
              </a:ext>
            </a:extLst>
          </p:cNvPr>
          <p:cNvSpPr/>
          <p:nvPr/>
        </p:nvSpPr>
        <p:spPr>
          <a:xfrm>
            <a:off x="3793168" y="3861036"/>
            <a:ext cx="1150704" cy="360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steak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AA0E84B-F870-45BD-BDBD-A60204A36438}"/>
              </a:ext>
            </a:extLst>
          </p:cNvPr>
          <p:cNvSpPr/>
          <p:nvPr/>
        </p:nvSpPr>
        <p:spPr>
          <a:xfrm>
            <a:off x="3791745" y="4393692"/>
            <a:ext cx="1152125" cy="360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163348-C88C-4F36-8C2C-3FB86B7EEC70}"/>
              </a:ext>
            </a:extLst>
          </p:cNvPr>
          <p:cNvSpPr/>
          <p:nvPr/>
        </p:nvSpPr>
        <p:spPr>
          <a:xfrm>
            <a:off x="3791745" y="5373204"/>
            <a:ext cx="1322003" cy="3600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beverage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43A6489-D064-4A0D-9155-78B3CA0E132C}"/>
              </a:ext>
            </a:extLst>
          </p:cNvPr>
          <p:cNvSpPr/>
          <p:nvPr/>
        </p:nvSpPr>
        <p:spPr>
          <a:xfrm>
            <a:off x="3791745" y="4869161"/>
            <a:ext cx="1150700" cy="360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pilaf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034E8C-92A4-46D3-B4B1-39F9AAB38318}"/>
              </a:ext>
            </a:extLst>
          </p:cNvPr>
          <p:cNvSpPr/>
          <p:nvPr/>
        </p:nvSpPr>
        <p:spPr>
          <a:xfrm>
            <a:off x="7418002" y="3933056"/>
            <a:ext cx="1368149" cy="406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DE033EA-C1FD-4D12-B7D8-A8373E5DBFCB}"/>
              </a:ext>
            </a:extLst>
          </p:cNvPr>
          <p:cNvCxnSpPr>
            <a:cxnSpLocks/>
          </p:cNvCxnSpPr>
          <p:nvPr/>
        </p:nvCxnSpPr>
        <p:spPr>
          <a:xfrm>
            <a:off x="7201979" y="3429000"/>
            <a:ext cx="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E6A59A-EFC4-47A3-A4F3-606C2A08DF71}"/>
              </a:ext>
            </a:extLst>
          </p:cNvPr>
          <p:cNvCxnSpPr>
            <a:cxnSpLocks/>
          </p:cNvCxnSpPr>
          <p:nvPr/>
        </p:nvCxnSpPr>
        <p:spPr>
          <a:xfrm flipH="1">
            <a:off x="7201979" y="4149080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EBB78AA-82BD-4E2E-A3CA-7D8034DEF79B}"/>
              </a:ext>
            </a:extLst>
          </p:cNvPr>
          <p:cNvCxnSpPr>
            <a:cxnSpLocks/>
          </p:cNvCxnSpPr>
          <p:nvPr/>
        </p:nvCxnSpPr>
        <p:spPr>
          <a:xfrm flipH="1">
            <a:off x="5113747" y="3429001"/>
            <a:ext cx="1" cy="7895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7A10265-5806-4675-A6F0-2143F09656AA}"/>
              </a:ext>
            </a:extLst>
          </p:cNvPr>
          <p:cNvCxnSpPr>
            <a:cxnSpLocks/>
          </p:cNvCxnSpPr>
          <p:nvPr/>
        </p:nvCxnSpPr>
        <p:spPr>
          <a:xfrm flipH="1">
            <a:off x="5113747" y="4218529"/>
            <a:ext cx="24439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EC8FDF-1F7D-4C35-9A20-EE16EEB567E2}"/>
              </a:ext>
            </a:extLst>
          </p:cNvPr>
          <p:cNvSpPr/>
          <p:nvPr/>
        </p:nvSpPr>
        <p:spPr>
          <a:xfrm>
            <a:off x="5347550" y="4038502"/>
            <a:ext cx="1368145" cy="608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Address &amp;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Tel num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7922-F71F-42DD-9008-EEA10420A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82" y="591417"/>
            <a:ext cx="10363200" cy="1470025"/>
          </a:xfrm>
        </p:spPr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19CD5-DA76-4D81-AFBA-10F0EED0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451" y="5907017"/>
            <a:ext cx="8534400" cy="46520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https://youngho1234.github.io/young-s/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8B108-219F-4A52-AC24-FCCBAD6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4796558"/>
            <a:ext cx="366756" cy="365125"/>
          </a:xfrm>
        </p:spPr>
        <p:txBody>
          <a:bodyPr/>
          <a:lstStyle/>
          <a:p>
            <a:fld id="{87984C5A-C51F-4DCA-9EDA-990FF9069FF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D2C81-C094-4549-9A00-1773E161FCF5}"/>
              </a:ext>
            </a:extLst>
          </p:cNvPr>
          <p:cNvSpPr txBox="1"/>
          <p:nvPr/>
        </p:nvSpPr>
        <p:spPr>
          <a:xfrm>
            <a:off x="172277" y="2061442"/>
            <a:ext cx="9144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GitHub is a web hosting service that supports projects using Git, a distributed version control tool. Written in Ruby on Rails. GitHub offers both commercial services and free services for open source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221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문제</a:t>
            </a:r>
            <a:endParaRPr lang="ko-KR" alt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en-US" altLang="ko-KR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 </a:t>
            </a:r>
            <a:r>
              <a:rPr lang="en-US" altLang="ko-KR" dirty="0" err="1"/>
              <a:t>malesuada</a:t>
            </a:r>
            <a:r>
              <a:rPr lang="en-US" altLang="ko-KR" dirty="0"/>
              <a:t> libero,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magna </a:t>
            </a:r>
            <a:r>
              <a:rPr lang="en-US" altLang="ko-KR" dirty="0" err="1"/>
              <a:t>eros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Nunc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imperdiet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est.</a:t>
            </a:r>
            <a:br>
              <a:rPr lang="ko-KR" altLang="ru-RU" dirty="0"/>
            </a:br>
            <a:r>
              <a:rPr lang="en-US" altLang="ko-KR" dirty="0" err="1"/>
              <a:t>Vivamus</a:t>
            </a:r>
            <a:r>
              <a:rPr lang="en-US" altLang="ko-KR" dirty="0"/>
              <a:t> a </a:t>
            </a:r>
            <a:r>
              <a:rPr lang="en-US" altLang="ko-KR" dirty="0" err="1"/>
              <a:t>tellus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해결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8"/>
            <a:ext cx="5533990" cy="3276000"/>
          </a:xfrm>
        </p:spPr>
        <p:txBody>
          <a:bodyPr rtlCol="0">
            <a:noAutofit/>
          </a:bodyPr>
          <a:lstStyle/>
          <a:p>
            <a:pPr rtl="0">
              <a:lnSpc>
                <a:spcPts val="2400"/>
              </a:lnSpc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ko-KR" altLang="en-US" dirty="0"/>
              <a:t> </a:t>
            </a:r>
            <a:r>
              <a:rPr lang="en-US" altLang="ko-KR" dirty="0" err="1"/>
              <a:t>congue</a:t>
            </a:r>
            <a:r>
              <a:rPr lang="ko-KR" altLang="en-US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ko-KR" altLang="en-US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 err="1"/>
              <a:t>pulvinar</a:t>
            </a:r>
            <a:r>
              <a:rPr lang="ko-KR" altLang="en-US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, </a:t>
            </a:r>
            <a:r>
              <a:rPr lang="en-US" altLang="ko-KR" dirty="0" err="1"/>
              <a:t>purus</a:t>
            </a:r>
            <a:r>
              <a:rPr lang="ko-KR" altLang="en-US" dirty="0"/>
              <a:t> </a:t>
            </a:r>
            <a:r>
              <a:rPr lang="en-US" altLang="ko-KR" dirty="0" err="1"/>
              <a:t>lectus</a:t>
            </a:r>
            <a:r>
              <a:rPr lang="ko-KR" altLang="en-US" dirty="0"/>
              <a:t> </a:t>
            </a:r>
            <a:r>
              <a:rPr lang="en-US" altLang="ko-KR" dirty="0" err="1"/>
              <a:t>malesuada</a:t>
            </a:r>
            <a:r>
              <a:rPr lang="ko-KR" altLang="en-US" dirty="0"/>
              <a:t> </a:t>
            </a:r>
            <a:r>
              <a:rPr lang="en-US" altLang="ko-KR" dirty="0"/>
              <a:t>libero, 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 err="1"/>
              <a:t>commodo</a:t>
            </a:r>
            <a:r>
              <a:rPr lang="ko-KR" altLang="en-US" dirty="0"/>
              <a:t> </a:t>
            </a:r>
            <a:r>
              <a:rPr lang="en-US" altLang="ko-KR" dirty="0"/>
              <a:t>magna </a:t>
            </a:r>
            <a:r>
              <a:rPr lang="en-US" altLang="ko-KR" dirty="0" err="1"/>
              <a:t>eros</a:t>
            </a:r>
            <a:r>
              <a:rPr lang="ko-KR" altLang="en-US" dirty="0"/>
              <a:t> </a:t>
            </a:r>
            <a:r>
              <a:rPr lang="en-US" altLang="ko-KR" dirty="0" err="1"/>
              <a:t>quis</a:t>
            </a:r>
            <a:r>
              <a:rPr lang="ko-KR" altLang="en-US" dirty="0"/>
              <a:t> </a:t>
            </a:r>
            <a:r>
              <a:rPr lang="en-US" altLang="ko-KR" dirty="0" err="1"/>
              <a:t>urna</a:t>
            </a:r>
            <a:r>
              <a:rPr lang="en-US" altLang="ko-KR" dirty="0"/>
              <a:t>.</a:t>
            </a:r>
          </a:p>
          <a:p>
            <a:pPr rtl="0">
              <a:lnSpc>
                <a:spcPts val="2400"/>
              </a:lnSpc>
            </a:pPr>
            <a:r>
              <a:rPr lang="en-US" altLang="ko-KR" dirty="0" err="1"/>
              <a:t>Pellentesque</a:t>
            </a:r>
            <a:r>
              <a:rPr lang="ko-KR" altLang="en-US" dirty="0"/>
              <a:t> </a:t>
            </a:r>
            <a:r>
              <a:rPr lang="en-US" altLang="ko-KR" dirty="0"/>
              <a:t>habitant </a:t>
            </a:r>
            <a:r>
              <a:rPr lang="en-US" altLang="ko-KR" dirty="0" err="1"/>
              <a:t>morbi</a:t>
            </a:r>
            <a:r>
              <a:rPr lang="ko-KR" altLang="en-US" dirty="0"/>
              <a:t> </a:t>
            </a:r>
            <a:r>
              <a:rPr lang="en-US" altLang="ko-KR" dirty="0" err="1"/>
              <a:t>tristique</a:t>
            </a:r>
            <a:r>
              <a:rPr lang="ko-KR" altLang="en-US" dirty="0"/>
              <a:t> </a:t>
            </a:r>
            <a:r>
              <a:rPr lang="en-US" altLang="ko-KR" dirty="0" err="1"/>
              <a:t>senectus</a:t>
            </a:r>
            <a:r>
              <a:rPr lang="ko-KR" altLang="en-US" dirty="0"/>
              <a:t> </a:t>
            </a:r>
            <a:r>
              <a:rPr lang="en-US" altLang="ko-KR" dirty="0"/>
              <a:t>et </a:t>
            </a:r>
            <a:r>
              <a:rPr lang="en-US" altLang="ko-KR" dirty="0" err="1"/>
              <a:t>netus</a:t>
            </a:r>
            <a:r>
              <a:rPr lang="ko-KR" altLang="en-US" dirty="0"/>
              <a:t> </a:t>
            </a:r>
            <a:r>
              <a:rPr lang="en-US" altLang="ko-KR" dirty="0"/>
              <a:t>et </a:t>
            </a:r>
            <a:r>
              <a:rPr lang="en-US" altLang="ko-KR" dirty="0" err="1"/>
              <a:t>malesuada</a:t>
            </a:r>
            <a:r>
              <a:rPr lang="ko-KR" altLang="en-US" dirty="0"/>
              <a:t> </a:t>
            </a:r>
            <a:r>
              <a:rPr lang="en-US" altLang="ko-KR" dirty="0"/>
              <a:t>fames ac </a:t>
            </a:r>
            <a:r>
              <a:rPr lang="en-US" altLang="ko-KR" dirty="0" err="1"/>
              <a:t>turpis</a:t>
            </a:r>
            <a:r>
              <a:rPr lang="ko-KR" altLang="en-US" dirty="0"/>
              <a:t> </a:t>
            </a:r>
            <a:r>
              <a:rPr lang="en-US" altLang="ko-KR" dirty="0" err="1"/>
              <a:t>egestas</a:t>
            </a:r>
            <a:r>
              <a:rPr lang="en-US" altLang="ko-KR" dirty="0"/>
              <a:t>. </a:t>
            </a:r>
            <a:r>
              <a:rPr lang="en-US" altLang="ko-KR" dirty="0" err="1"/>
              <a:t>Proin</a:t>
            </a:r>
            <a:r>
              <a:rPr lang="ko-KR" altLang="en-US" dirty="0"/>
              <a:t> </a:t>
            </a:r>
            <a:r>
              <a:rPr lang="en-US" altLang="ko-KR" dirty="0"/>
              <a:t>pharetra </a:t>
            </a:r>
            <a:r>
              <a:rPr lang="en-US" altLang="ko-KR" dirty="0" err="1"/>
              <a:t>nonummy</a:t>
            </a:r>
            <a:r>
              <a:rPr lang="ko-KR" altLang="en-US" dirty="0"/>
              <a:t> </a:t>
            </a:r>
            <a:r>
              <a:rPr lang="en-US" altLang="ko-KR" dirty="0" err="1"/>
              <a:t>pede</a:t>
            </a:r>
            <a:r>
              <a:rPr lang="en-US" altLang="ko-KR" dirty="0"/>
              <a:t>. </a:t>
            </a:r>
            <a:r>
              <a:rPr lang="en-US" altLang="ko-KR" dirty="0" err="1"/>
              <a:t>Mauris</a:t>
            </a:r>
            <a:r>
              <a:rPr lang="ko-KR" altLang="en-US" dirty="0"/>
              <a:t> </a:t>
            </a:r>
            <a:r>
              <a:rPr lang="en-US" altLang="ko-KR" dirty="0"/>
              <a:t>et </a:t>
            </a:r>
            <a:r>
              <a:rPr lang="en-US" altLang="ko-KR" dirty="0" err="1"/>
              <a:t>orci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0AD00E5-DB51-48B6-BBD8-998B937D358B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제품</a:t>
            </a:r>
            <a:endParaRPr lang="ko-KR" altLang="ru-RU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FF3B8616-1339-49B7-9484-5BA1C898AE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en-US" altLang="ko-KR" dirty="0"/>
          </a:p>
        </p:txBody>
      </p:sp>
      <p:pic>
        <p:nvPicPr>
          <p:cNvPr id="21" name="그림 개체 틀 20" descr="유리잔 아이콘">
            <a:extLst>
              <a:ext uri="{FF2B5EF4-FFF2-40B4-BE49-F238E27FC236}">
                <a16:creationId xmlns:a16="http://schemas.microsoft.com/office/drawing/2014/main" id="{5210F475-2002-4AE9-A0FF-DCBCA11294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6449" t="-20014" r="-56449" b="-26812"/>
          <a:stretch/>
        </p:blipFill>
        <p:spPr>
          <a:xfrm>
            <a:off x="1009659" y="2761871"/>
            <a:ext cx="504000" cy="504000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B8C2489-4C28-4A80-9F6E-875452B0C8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1 </a:t>
            </a:r>
            <a:r>
              <a:rPr lang="ko-KR" altLang="en-US" sz="2400" dirty="0"/>
              <a:t>제목</a:t>
            </a:r>
            <a:endParaRPr lang="ko-KR" altLang="ru-RU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DC39B62-BE54-415D-91D1-F2917B1B10B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</a:t>
            </a:r>
          </a:p>
        </p:txBody>
      </p:sp>
      <p:pic>
        <p:nvPicPr>
          <p:cNvPr id="25" name="그림 개체 틀 24" descr="클로슈 아이콘">
            <a:extLst>
              <a:ext uri="{FF2B5EF4-FFF2-40B4-BE49-F238E27FC236}">
                <a16:creationId xmlns:a16="http://schemas.microsoft.com/office/drawing/2014/main" id="{A1652785-1C4D-4FB1-B5F5-620BA44061A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9608" t="-22708" r="-9608" b="-46945"/>
          <a:stretch/>
        </p:blipFill>
        <p:spPr>
          <a:xfrm>
            <a:off x="6522420" y="2754732"/>
            <a:ext cx="504000" cy="504000"/>
          </a:xfr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6642833-0C4D-49DE-99DB-E59E9EE7BE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2 </a:t>
            </a:r>
            <a:r>
              <a:rPr lang="ko-KR" altLang="en-US" sz="2400" dirty="0"/>
              <a:t>제목</a:t>
            </a:r>
            <a:endParaRPr lang="ko-KR" altLang="ru-RU" sz="240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999C6DE-C119-420D-988D-0EA1E658703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</a:t>
            </a:r>
          </a:p>
        </p:txBody>
      </p:sp>
      <p:pic>
        <p:nvPicPr>
          <p:cNvPr id="23" name="그림 개체 틀 22" descr="나이프와 포크 아이콘">
            <a:extLst>
              <a:ext uri="{FF2B5EF4-FFF2-40B4-BE49-F238E27FC236}">
                <a16:creationId xmlns:a16="http://schemas.microsoft.com/office/drawing/2014/main" id="{ED69C2CE-13BC-4657-9342-BFDC8F715C5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35875" t="-13714" r="-35875" b="-13714"/>
          <a:stretch/>
        </p:blipFill>
        <p:spPr>
          <a:xfrm>
            <a:off x="1009659" y="4259510"/>
            <a:ext cx="504000" cy="504000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C6C93ED-5B50-4336-9413-22836A5619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3 </a:t>
            </a:r>
            <a:r>
              <a:rPr lang="ko-KR" altLang="en-US" sz="2400" dirty="0"/>
              <a:t>제목</a:t>
            </a:r>
            <a:endParaRPr lang="ko-KR" altLang="ru-RU" sz="24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5E286E8-3B5C-407E-B8B8-7B5B8E30046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</a:t>
            </a:r>
          </a:p>
        </p:txBody>
      </p:sp>
      <p:pic>
        <p:nvPicPr>
          <p:cNvPr id="27" name="그림 개체 틀 26" descr="셰프 모자 아이콘">
            <a:extLst>
              <a:ext uri="{FF2B5EF4-FFF2-40B4-BE49-F238E27FC236}">
                <a16:creationId xmlns:a16="http://schemas.microsoft.com/office/drawing/2014/main" id="{62D1674E-42EF-4E5E-9D93-A14E50217E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6034" t="-23413" r="-26034" b="-23413"/>
          <a:stretch/>
        </p:blipFill>
        <p:spPr>
          <a:xfrm>
            <a:off x="6522420" y="4245725"/>
            <a:ext cx="504000" cy="504000"/>
          </a:xfr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11A4B33-5F58-4E10-89D9-517850C8BD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4 </a:t>
            </a:r>
            <a:r>
              <a:rPr lang="ko-KR" altLang="en-US" sz="2400" dirty="0"/>
              <a:t>제목</a:t>
            </a:r>
            <a:endParaRPr lang="ko-KR" altLang="ru-RU" sz="240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B2275-61A3-4A9B-B84E-FFDA44EEAA0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</a:t>
            </a:r>
          </a:p>
        </p:txBody>
      </p:sp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827A29AB-051C-4DA0-BDDD-D5E521CF8307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1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0</a:t>
            </a:r>
            <a:fld id="{F470E458-E7C2-4395-B75D-476A174CEE45}" type="slidenum">
              <a:rPr lang="ru-RU" altLang="ko-KR" smtClean="0"/>
              <a:t>7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7F56EA8-E044-4CC4-B513-B26BD95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제품</a:t>
            </a:r>
            <a:endParaRPr lang="ko-KR" altLang="ru-RU" dirty="0"/>
          </a:p>
        </p:txBody>
      </p:sp>
      <p:pic>
        <p:nvPicPr>
          <p:cNvPr id="15" name="그림 개체 틀 14" descr="유리잔 아이콘">
            <a:extLst>
              <a:ext uri="{FF2B5EF4-FFF2-40B4-BE49-F238E27FC236}">
                <a16:creationId xmlns:a16="http://schemas.microsoft.com/office/drawing/2014/main" id="{FBFC9385-E01D-4FC5-BA27-8132925624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46133" t="-12176" r="-46839" b="-20907"/>
          <a:stretch/>
        </p:blipFill>
        <p:spPr>
          <a:xfrm>
            <a:off x="1014254" y="2337296"/>
            <a:ext cx="504000" cy="504000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72ED8EC-71D2-4543-A0F0-EE3BBF92F0D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1</a:t>
            </a:r>
            <a:endParaRPr lang="ko-KR" altLang="ru-RU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0FD3EC-7066-4EE1-99E8-3410E569CC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0" y="3406743"/>
            <a:ext cx="2304000" cy="17640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.</a:t>
            </a:r>
          </a:p>
        </p:txBody>
      </p:sp>
      <p:pic>
        <p:nvPicPr>
          <p:cNvPr id="13" name="그림 개체 틀 12" descr="코스 요리 이미지">
            <a:extLst>
              <a:ext uri="{FF2B5EF4-FFF2-40B4-BE49-F238E27FC236}">
                <a16:creationId xmlns:a16="http://schemas.microsoft.com/office/drawing/2014/main" id="{DAAFC736-F4BC-4BA3-8457-3BC8C25F45CE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5"/>
          <a:srcRect l="864" r="864"/>
          <a:stretch>
            <a:fillRect/>
          </a:stretch>
        </p:blipFill>
        <p:spPr/>
      </p:pic>
      <p:pic>
        <p:nvPicPr>
          <p:cNvPr id="17" name="그림 개체 틀 16" descr="클로슈 아이콘">
            <a:extLst>
              <a:ext uri="{FF2B5EF4-FFF2-40B4-BE49-F238E27FC236}">
                <a16:creationId xmlns:a16="http://schemas.microsoft.com/office/drawing/2014/main" id="{9211FF59-1254-48F6-9792-1AE0523EB9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1450" t="-26725" r="-11450" b="-48167"/>
          <a:stretch/>
        </p:blipFill>
        <p:spPr>
          <a:xfrm>
            <a:off x="9251413" y="2332432"/>
            <a:ext cx="504000" cy="504000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490247B-1801-406D-84B0-13D91AA0A0D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ko-KR" altLang="en-US" sz="2400" dirty="0"/>
              <a:t>구역 </a:t>
            </a:r>
            <a:r>
              <a:rPr lang="en-US" altLang="ko-KR" sz="2400" dirty="0"/>
              <a:t>2</a:t>
            </a:r>
            <a:endParaRPr lang="ko-KR" altLang="ru-RU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49704E-C70E-4F97-B41A-FDBD01602DB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764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Maecenas </a:t>
            </a:r>
            <a:r>
              <a:rPr lang="en-US" altLang="ko-KR" dirty="0" err="1"/>
              <a:t>porttitor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. </a:t>
            </a:r>
            <a:r>
              <a:rPr lang="en-US" altLang="ko-KR" dirty="0" err="1"/>
              <a:t>Fusce</a:t>
            </a:r>
            <a:r>
              <a:rPr lang="en-US" altLang="ko-KR" dirty="0"/>
              <a:t> </a:t>
            </a:r>
            <a:r>
              <a:rPr lang="en-US" altLang="ko-KR" dirty="0" err="1"/>
              <a:t>posuere</a:t>
            </a:r>
            <a:r>
              <a:rPr lang="en-US" altLang="ko-KR" dirty="0"/>
              <a:t>, magna </a:t>
            </a:r>
            <a:r>
              <a:rPr lang="en-US" altLang="ko-KR" dirty="0" err="1"/>
              <a:t>sed</a:t>
            </a:r>
            <a:r>
              <a:rPr lang="en-US" altLang="ko-KR" dirty="0"/>
              <a:t> </a:t>
            </a:r>
            <a:r>
              <a:rPr lang="en-US" altLang="ko-KR" dirty="0" err="1"/>
              <a:t>pulvinar</a:t>
            </a:r>
            <a:r>
              <a:rPr lang="en-US" altLang="ko-KR" dirty="0"/>
              <a:t> </a:t>
            </a:r>
            <a:r>
              <a:rPr lang="en-US" altLang="ko-KR" dirty="0" err="1"/>
              <a:t>ultricies</a:t>
            </a:r>
            <a:r>
              <a:rPr lang="en-US" altLang="ko-KR" dirty="0"/>
              <a:t>.</a:t>
            </a:r>
          </a:p>
        </p:txBody>
      </p:sp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EEF55D1B-0E92-48A6-A05A-27E64156487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8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B4CA8-B002-4DDD-8BB6-E512F24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0</a:t>
            </a:r>
            <a:fld id="{F470E458-E7C2-4395-B75D-476A174CEE45}" type="slidenum">
              <a:rPr lang="ru-RU" altLang="ko-KR" smtClean="0"/>
              <a:t>8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306102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구분선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27CE7C-5BD9-4B85-86E7-5792386CDCD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부제목 삽입</a:t>
            </a:r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F8DFF120-F35A-496B-A2D3-B4DE5A720A1E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"/>
          <a:stretch>
            <a:fillRect/>
          </a:stretch>
        </p:blipFill>
        <p:spPr>
          <a:xfrm>
            <a:off x="948374" y="5736021"/>
            <a:ext cx="814690" cy="5715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0</a:t>
            </a:r>
            <a:fld id="{F470E458-E7C2-4395-B75D-476A174CEE45}" type="slidenum">
              <a:rPr lang="ru-RU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03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34_TF16411246.potx" id="{9B071772-B489-4015-A7AB-AC248C8AF432}" vid="{DF19FBBD-BD5A-4F86-B63D-1B68967B36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식당 피치 데크</Template>
  <TotalTime>0</TotalTime>
  <Words>1631</Words>
  <Application>Microsoft Office PowerPoint</Application>
  <PresentationFormat>와이드스크린</PresentationFormat>
  <Paragraphs>341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Adobe Garamond Pro</vt:lpstr>
      <vt:lpstr>굴림</vt:lpstr>
      <vt:lpstr>맑은 고딕</vt:lpstr>
      <vt:lpstr>함초롬바탕</vt:lpstr>
      <vt:lpstr>Arial</vt:lpstr>
      <vt:lpstr>Segoe UI</vt:lpstr>
      <vt:lpstr>Office 테마</vt:lpstr>
      <vt:lpstr>Young’s restaurant</vt:lpstr>
      <vt:lpstr>Purpose</vt:lpstr>
      <vt:lpstr>PowerPoint 프레젠테이션</vt:lpstr>
      <vt:lpstr>GitHub</vt:lpstr>
      <vt:lpstr>문제</vt:lpstr>
      <vt:lpstr>해결 방법</vt:lpstr>
      <vt:lpstr>제품</vt:lpstr>
      <vt:lpstr>제품</vt:lpstr>
      <vt:lpstr>구분선</vt:lpstr>
      <vt:lpstr>비즈니스 모델</vt:lpstr>
      <vt:lpstr>시장 영업 기회</vt:lpstr>
      <vt:lpstr>시장 영업 기회</vt:lpstr>
      <vt:lpstr>경쟁 제품</vt:lpstr>
      <vt:lpstr>경쟁 제품 슬라이드</vt:lpstr>
      <vt:lpstr>성장 전략</vt:lpstr>
      <vt:lpstr>유입</vt:lpstr>
      <vt:lpstr>시간 표시줄</vt:lpstr>
      <vt:lpstr>재무</vt:lpstr>
      <vt:lpstr>팀</vt:lpstr>
      <vt:lpstr>팀 슬라이드</vt:lpstr>
      <vt:lpstr>자금 조달</vt:lpstr>
      <vt:lpstr>요약</vt:lpstr>
      <vt:lpstr>감사합니다!</vt:lpstr>
      <vt:lpstr>부록</vt:lpstr>
      <vt:lpstr>추천사</vt:lpstr>
      <vt:lpstr>사례 연구</vt:lpstr>
      <vt:lpstr>휴대폰 버전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2019-12-11T14:26:02Z</dcterms:created>
  <dcterms:modified xsi:type="dcterms:W3CDTF">2019-12-11T15:31:37Z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2018-06-06T23:20:54.7011202Z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