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94" r:id="rId5"/>
    <p:sldId id="296" r:id="rId6"/>
    <p:sldId id="300" r:id="rId7"/>
    <p:sldId id="301" r:id="rId8"/>
    <p:sldId id="298" r:id="rId9"/>
    <p:sldId id="299" r:id="rId10"/>
    <p:sldId id="302" r:id="rId11"/>
    <p:sldId id="304" r:id="rId12"/>
    <p:sldId id="305" r:id="rId13"/>
    <p:sldId id="312" r:id="rId14"/>
    <p:sldId id="295" r:id="rId15"/>
    <p:sldId id="307" r:id="rId16"/>
    <p:sldId id="308" r:id="rId17"/>
    <p:sldId id="309" r:id="rId18"/>
    <p:sldId id="310" r:id="rId19"/>
    <p:sldId id="311" r:id="rId20"/>
    <p:sldId id="29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5D"/>
    <a:srgbClr val="04A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5827"/>
  </p:normalViewPr>
  <p:slideViewPr>
    <p:cSldViewPr>
      <p:cViewPr varScale="1">
        <p:scale>
          <a:sx n="77" d="100"/>
          <a:sy n="77" d="100"/>
        </p:scale>
        <p:origin x="2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6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6.jpe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571" y="920739"/>
            <a:ext cx="6858230" cy="1616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700" kern="0" spc="-100" dirty="0">
                <a:solidFill>
                  <a:srgbClr val="00A23B"/>
                </a:solidFill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sz="7700" dirty="0" err="1">
                <a:solidFill>
                  <a:srgbClr val="04A23B"/>
                </a:solidFill>
              </a:rPr>
              <a:t>愛</a:t>
            </a:r>
            <a:r>
              <a:rPr lang="ko-KR" altLang="en-US" dirty="0"/>
              <a:t> </a:t>
            </a:r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.</a:t>
            </a:r>
            <a:r>
              <a:rPr lang="en-US" sz="7700" kern="0" spc="-100" dirty="0" err="1">
                <a:solidFill>
                  <a:srgbClr val="00A23B"/>
                </a:solidFill>
                <a:latin typeface="NIXGONFONTS-M V2.0" pitchFamily="34" charset="0"/>
              </a:rPr>
              <a:t>랑</a:t>
            </a:r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sz="7700" kern="0" spc="-100" dirty="0" err="1">
                <a:solidFill>
                  <a:srgbClr val="00A23B"/>
                </a:solidFill>
                <a:latin typeface="NIXGONFONTS-M V2.0" pitchFamily="34" charset="0"/>
              </a:rPr>
              <a:t>멘토링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571" y="3481904"/>
            <a:ext cx="8800691" cy="1616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700" kern="0" spc="-100" dirty="0">
                <a:solidFill>
                  <a:srgbClr val="007B2D"/>
                </a:solidFill>
                <a:latin typeface="NIXGONFONTS-M V2.0" pitchFamily="34" charset="0"/>
              </a:rPr>
              <a:t>3</a:t>
            </a:r>
            <a:r>
              <a:rPr lang="ko-KR" altLang="en-US" sz="7700" kern="0" spc="-100" dirty="0">
                <a:solidFill>
                  <a:srgbClr val="007B2D"/>
                </a:solidFill>
                <a:latin typeface="NIXGONFONTS-M V2.0" pitchFamily="34" charset="0"/>
              </a:rPr>
              <a:t>주차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828571" y="2219401"/>
            <a:ext cx="9372829" cy="15943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Arduino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04762" y="7636643"/>
            <a:ext cx="2052457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700" dirty="0" err="1">
                <a:solidFill>
                  <a:srgbClr val="00A23B"/>
                </a:solidFill>
                <a:latin typeface="NIXGONFONTS-M V2.0" pitchFamily="34" charset="0"/>
              </a:rPr>
              <a:t>동아리</a:t>
            </a:r>
            <a:r>
              <a:rPr lang="en-US" sz="2000" kern="0" spc="7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altLang="ko-KR" sz="2000" kern="0" spc="700" dirty="0">
                <a:solidFill>
                  <a:srgbClr val="00A23B"/>
                </a:solidFill>
                <a:latin typeface="NIXGONFONTS-M V2.0" pitchFamily="34" charset="0"/>
              </a:rPr>
              <a:t>: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253665" y="7651049"/>
            <a:ext cx="3914279" cy="3826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kern="0" spc="-100" dirty="0"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dirty="0" err="1"/>
              <a:t>愛</a:t>
            </a:r>
            <a:r>
              <a:rPr lang="ko-KR" altLang="en-US" dirty="0"/>
              <a:t> </a:t>
            </a:r>
            <a:r>
              <a:rPr lang="en-US" altLang="ko-Kore-KR" kern="0" spc="-100" dirty="0">
                <a:latin typeface="NIXGONFONTS-M V2.0" pitchFamily="34" charset="0"/>
              </a:rPr>
              <a:t>.</a:t>
            </a:r>
            <a:r>
              <a:rPr lang="en-US" altLang="ko-Kore-KR" kern="0" spc="-100" dirty="0" err="1">
                <a:latin typeface="NIXGONFONTS-M V2.0" pitchFamily="34" charset="0"/>
              </a:rPr>
              <a:t>랑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904762" y="8073064"/>
            <a:ext cx="2166550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기간</a:t>
            </a:r>
            <a:r>
              <a:rPr lang="en-US" sz="2000" dirty="0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altLang="ko-KR" sz="2000" dirty="0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: 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253665" y="8092413"/>
            <a:ext cx="3914279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/>
              <a:t>2021</a:t>
            </a:r>
            <a:r>
              <a:rPr lang="ko-KR" altLang="en-US" dirty="0"/>
              <a:t>년도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904762" y="8509486"/>
            <a:ext cx="2166550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담당자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53668" y="8533776"/>
            <a:ext cx="3914279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kern="0" spc="-100" dirty="0"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dirty="0" err="1"/>
              <a:t>愛</a:t>
            </a:r>
            <a:r>
              <a:rPr lang="ko-KR" altLang="en-US" dirty="0"/>
              <a:t> </a:t>
            </a:r>
            <a:r>
              <a:rPr lang="en-US" altLang="ko-Kore-KR" kern="0" spc="-100" dirty="0">
                <a:latin typeface="NIXGONFONTS-M V2.0" pitchFamily="34" charset="0"/>
              </a:rPr>
              <a:t>.</a:t>
            </a:r>
            <a:r>
              <a:rPr lang="en-US" altLang="ko-Kore-KR" kern="0" spc="-100" dirty="0" err="1">
                <a:latin typeface="NIXGONFONTS-M V2.0" pitchFamily="34" charset="0"/>
              </a:rPr>
              <a:t>랑</a:t>
            </a:r>
            <a:r>
              <a:rPr lang="en-US" altLang="ko-Kore-KR" kern="0" spc="-100" dirty="0">
                <a:latin typeface="NIXGONFONTS-M V2.0" pitchFamily="34" charset="0"/>
              </a:rPr>
              <a:t> 	</a:t>
            </a:r>
            <a:r>
              <a:rPr lang="ko-Kore-KR" altLang="en-US" kern="0" spc="-100" dirty="0">
                <a:latin typeface="NIXGONFONTS-M V2.0" pitchFamily="34" charset="0"/>
              </a:rPr>
              <a:t>코어 </a:t>
            </a:r>
            <a:endParaRPr lang="en-US" altLang="ko-Kore-KR" dirty="0"/>
          </a:p>
          <a:p>
            <a:pPr algn="just"/>
            <a:r>
              <a:rPr lang="en-US" dirty="0"/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2389" y="8891991"/>
            <a:ext cx="7477088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/>
              <a:t>빅데이터전공</a:t>
            </a:r>
            <a:r>
              <a:rPr 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학번 나영훈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19048" y="-230990"/>
            <a:ext cx="718519" cy="10783371"/>
            <a:chOff x="-19048" y="-230990"/>
            <a:chExt cx="718519" cy="107833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-230990"/>
              <a:ext cx="718519" cy="107833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 rot="-5400000">
            <a:off x="-3061674" y="2948139"/>
            <a:ext cx="3402656" cy="27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친환경 녹지조성 사업계획서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 rot="-5400000">
            <a:off x="-1360343" y="7373613"/>
            <a:ext cx="5103984" cy="27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2039</a:t>
            </a:r>
            <a:endParaRPr 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4BD4C1-3038-E74E-98FC-933ABD7229DD}"/>
              </a:ext>
            </a:extLst>
          </p:cNvPr>
          <p:cNvGrpSpPr/>
          <p:nvPr/>
        </p:nvGrpSpPr>
        <p:grpSpPr>
          <a:xfrm>
            <a:off x="16462304" y="269730"/>
            <a:ext cx="2122106" cy="1116363"/>
            <a:chOff x="15410491" y="409609"/>
            <a:chExt cx="2122106" cy="11163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2038233-7EB3-6F46-94E2-8BA57436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2107" y="409609"/>
              <a:ext cx="699384" cy="694424"/>
            </a:xfrm>
            <a:prstGeom prst="rect">
              <a:avLst/>
            </a:prstGeom>
          </p:spPr>
        </p:pic>
        <p:grpSp>
          <p:nvGrpSpPr>
            <p:cNvPr id="1001" name="그룹 1001"/>
            <p:cNvGrpSpPr/>
            <p:nvPr/>
          </p:nvGrpSpPr>
          <p:grpSpPr>
            <a:xfrm>
              <a:off x="15410491" y="682094"/>
              <a:ext cx="2122106" cy="843878"/>
              <a:chOff x="15410491" y="682094"/>
              <a:chExt cx="2122106" cy="843878"/>
            </a:xfrm>
          </p:grpSpPr>
          <p:sp>
            <p:nvSpPr>
              <p:cNvPr id="18" name="Object 18"/>
              <p:cNvSpPr txBox="1"/>
              <p:nvPr/>
            </p:nvSpPr>
            <p:spPr>
              <a:xfrm>
                <a:off x="16032107" y="1027297"/>
                <a:ext cx="1500490" cy="358796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Arduino</a:t>
                </a:r>
              </a:p>
            </p:txBody>
          </p:sp>
          <p:grpSp>
            <p:nvGrpSpPr>
              <p:cNvPr id="1003" name="그룹 1003"/>
              <p:cNvGrpSpPr/>
              <p:nvPr/>
            </p:nvGrpSpPr>
            <p:grpSpPr>
              <a:xfrm>
                <a:off x="15540833" y="996630"/>
                <a:ext cx="409928" cy="51241"/>
                <a:chOff x="15540833" y="996630"/>
                <a:chExt cx="409928" cy="5124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15540833" y="996630"/>
                  <a:ext cx="409928" cy="51241"/>
                </a:xfrm>
                <a:prstGeom prst="rect">
                  <a:avLst/>
                </a:prstGeom>
              </p:spPr>
            </p:pic>
          </p:grpSp>
          <p:sp>
            <p:nvSpPr>
              <p:cNvPr id="22" name="Object 22"/>
              <p:cNvSpPr txBox="1"/>
              <p:nvPr/>
            </p:nvSpPr>
            <p:spPr>
              <a:xfrm>
                <a:off x="15410491" y="682094"/>
                <a:ext cx="381000" cy="84387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1200" kern="0" spc="-100" dirty="0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 C</a:t>
                </a:r>
              </a:p>
              <a:p>
                <a:pPr algn="just"/>
                <a:r>
                  <a:rPr lang="ko-KR" alt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愛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/>
                <a:r>
                  <a:rPr lang="en-US" altLang="ko-Kore-KR" sz="1200" kern="0" spc="-100" dirty="0" err="1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랑</a:t>
                </a:r>
                <a:endParaRPr lang="en-US" altLang="ko-Kore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03A460-90AA-894F-AD21-9C1F2E7CD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6071" y="1024863"/>
              <a:ext cx="438150" cy="298879"/>
            </a:xfrm>
            <a:prstGeom prst="rect">
              <a:avLst/>
            </a:prstGeom>
          </p:spPr>
        </p:pic>
      </p:grpSp>
      <p:pic>
        <p:nvPicPr>
          <p:cNvPr id="42" name="object 9">
            <a:extLst>
              <a:ext uri="{FF2B5EF4-FFF2-40B4-BE49-F238E27FC236}">
                <a16:creationId xmlns:a16="http://schemas.microsoft.com/office/drawing/2014/main" id="{B0B45012-B5AC-414F-A3E2-CAD2610DBC0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8494" y="3547014"/>
            <a:ext cx="6394744" cy="5655045"/>
          </a:xfrm>
          <a:prstGeom prst="rect">
            <a:avLst/>
          </a:prstGeom>
        </p:spPr>
      </p:pic>
      <p:pic>
        <p:nvPicPr>
          <p:cNvPr id="43" name="Picture 517">
            <a:extLst>
              <a:ext uri="{FF2B5EF4-FFF2-40B4-BE49-F238E27FC236}">
                <a16:creationId xmlns:a16="http://schemas.microsoft.com/office/drawing/2014/main" id="{38CB1276-336D-2742-AB23-FFE6B7DC6D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759" y="9041275"/>
            <a:ext cx="965200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351743" y="1128353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 err="1">
                  <a:solidFill>
                    <a:srgbClr val="00A23B"/>
                  </a:solidFill>
                  <a:latin typeface="NIXGONFONTS-M V2.0" pitchFamily="34" charset="0"/>
                </a:rPr>
                <a:t>Piezzo</a:t>
              </a:r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 Buzzer</a:t>
              </a:r>
              <a:r>
                <a:rPr lang="en-US" sz="2000" dirty="0">
                  <a:solidFill>
                    <a:srgbClr val="00A23B"/>
                  </a:solidFill>
                  <a:latin typeface="NIXGONFONTS-M V2.0" pitchFamily="34" charset="0"/>
                </a:rPr>
                <a:t>   (</a:t>
              </a:r>
              <a:r>
                <a:rPr lang="ko-KR" altLang="en-US" sz="2000" dirty="0">
                  <a:solidFill>
                    <a:srgbClr val="00A23B"/>
                  </a:solidFill>
                  <a:latin typeface="NIXGONFONTS-M V2.0" pitchFamily="34" charset="0"/>
                </a:rPr>
                <a:t>좌 우 구분 </a:t>
              </a:r>
              <a:r>
                <a:rPr lang="en-US" altLang="ko-KR" sz="2000" dirty="0">
                  <a:solidFill>
                    <a:srgbClr val="00A23B"/>
                  </a:solidFill>
                  <a:latin typeface="NIXGONFONTS-M V2.0" pitchFamily="34" charset="0"/>
                </a:rPr>
                <a:t>X)</a:t>
              </a:r>
              <a:endParaRPr lang="en-US" sz="20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3</a:t>
              </a:r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.</a:t>
              </a:r>
              <a:endParaRPr lang="en-US" dirty="0"/>
            </a:p>
          </p:txBody>
        </p:sp>
      </p:grpSp>
      <p:pic>
        <p:nvPicPr>
          <p:cNvPr id="50" name="image111.png">
            <a:extLst>
              <a:ext uri="{FF2B5EF4-FFF2-40B4-BE49-F238E27FC236}">
                <a16:creationId xmlns:a16="http://schemas.microsoft.com/office/drawing/2014/main" id="{86D987A6-BEDE-4946-A80D-8E22171F79B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7734" y="2379522"/>
            <a:ext cx="3095666" cy="3297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E1316B1E-56B7-7442-8487-02F561DEE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28" y="2352543"/>
            <a:ext cx="11811593" cy="65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351743" y="1128353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 err="1">
                  <a:solidFill>
                    <a:srgbClr val="00A23B"/>
                  </a:solidFill>
                  <a:latin typeface="NIXGONFONTS-M V2.0" pitchFamily="34" charset="0"/>
                </a:rPr>
                <a:t>Piezzo</a:t>
              </a:r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 Buzzer</a:t>
              </a:r>
              <a:r>
                <a:rPr lang="en-US" sz="2000" dirty="0">
                  <a:solidFill>
                    <a:srgbClr val="00A23B"/>
                  </a:solidFill>
                  <a:latin typeface="NIXGONFONTS-M V2.0" pitchFamily="34" charset="0"/>
                </a:rPr>
                <a:t>  </a:t>
              </a:r>
              <a:endParaRPr lang="en-US" sz="20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3</a:t>
              </a:r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1" name="Picture 1" descr="page41image36084432">
            <a:extLst>
              <a:ext uri="{FF2B5EF4-FFF2-40B4-BE49-F238E27FC236}">
                <a16:creationId xmlns:a16="http://schemas.microsoft.com/office/drawing/2014/main" id="{064319EE-FE27-3244-B19F-425E9945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48" y="2352542"/>
            <a:ext cx="15348904" cy="75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351743" y="1128353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 err="1">
                  <a:solidFill>
                    <a:srgbClr val="00A23B"/>
                  </a:solidFill>
                  <a:latin typeface="NIXGONFONTS-M V2.0" pitchFamily="34" charset="0"/>
                </a:rPr>
                <a:t>Piezzo</a:t>
              </a:r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 Buzzer</a:t>
              </a:r>
              <a:r>
                <a:rPr lang="en-US" sz="2000" dirty="0">
                  <a:solidFill>
                    <a:srgbClr val="00A23B"/>
                  </a:solidFill>
                  <a:latin typeface="NIXGONFONTS-M V2.0" pitchFamily="34" charset="0"/>
                </a:rPr>
                <a:t>   </a:t>
              </a:r>
              <a:r>
                <a:rPr lang="ko-KR" altLang="en-US" sz="2000" dirty="0" err="1">
                  <a:solidFill>
                    <a:srgbClr val="00A23B"/>
                  </a:solidFill>
                  <a:latin typeface="NIXGONFONTS-M V2.0" pitchFamily="34" charset="0"/>
                </a:rPr>
                <a:t>학교종이</a:t>
              </a:r>
              <a:r>
                <a:rPr lang="ko-KR" altLang="en-US" sz="2000" dirty="0">
                  <a:solidFill>
                    <a:srgbClr val="00A23B"/>
                  </a:solidFill>
                  <a:latin typeface="NIXGONFONTS-M V2.0" pitchFamily="34" charset="0"/>
                </a:rPr>
                <a:t> </a:t>
              </a:r>
              <a:r>
                <a:rPr lang="ko-KR" altLang="en-US" sz="2000" dirty="0" err="1">
                  <a:solidFill>
                    <a:srgbClr val="00A23B"/>
                  </a:solidFill>
                  <a:latin typeface="NIXGONFONTS-M V2.0" pitchFamily="34" charset="0"/>
                </a:rPr>
                <a:t>땡땡땡</a:t>
              </a:r>
              <a:endParaRPr lang="en-US" sz="20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3</a:t>
              </a:r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ECF0FF17-6B2C-9B48-8B7C-9C947B481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52" y="2316756"/>
            <a:ext cx="7916248" cy="718378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837F5484-A987-CA4E-AA41-334967BAE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66" y="1952447"/>
            <a:ext cx="8497916" cy="15349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9CF8E6-3D62-A643-BA70-CAC9CF416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77" y="3472152"/>
            <a:ext cx="5970695" cy="9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9818" y="252534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15106158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FF0000"/>
                </a:solidFill>
                <a:latin typeface="NIXGONFONTS-M V2.0" pitchFamily="34" charset="0"/>
              </a:rPr>
              <a:t>조도센서</a:t>
            </a:r>
            <a:r>
              <a:rPr lang="ko-KR" altLang="en-US" sz="6100" dirty="0">
                <a:solidFill>
                  <a:srgbClr val="FF0000"/>
                </a:solidFill>
                <a:latin typeface="NIXGONFONTS-M V2.0" pitchFamily="34" charset="0"/>
              </a:rPr>
              <a:t> 및 </a:t>
            </a:r>
            <a:r>
              <a:rPr lang="en-US" altLang="ko-KR" sz="6100" dirty="0" err="1">
                <a:solidFill>
                  <a:srgbClr val="FF0000"/>
                </a:solidFill>
                <a:latin typeface="NIXGONFONTS-M V2.0" pitchFamily="34" charset="0"/>
              </a:rPr>
              <a:t>PiezoBuzzer</a:t>
            </a:r>
            <a:r>
              <a:rPr lang="ko-KR" altLang="en-US" sz="6100" dirty="0">
                <a:solidFill>
                  <a:srgbClr val="FF0000"/>
                </a:solidFill>
                <a:latin typeface="NIXGONFONTS-M V2.0" pitchFamily="34" charset="0"/>
              </a:rPr>
              <a:t> </a:t>
            </a:r>
            <a:r>
              <a:rPr lang="en-US" altLang="ko-KR" sz="6100" dirty="0">
                <a:solidFill>
                  <a:srgbClr val="FF0000"/>
                </a:solidFill>
                <a:latin typeface="NIXGONFONTS-M V2.0" pitchFamily="34" charset="0"/>
              </a:rPr>
              <a:t> </a:t>
            </a:r>
            <a:r>
              <a:rPr lang="ko-KR" altLang="en-US" sz="3000" dirty="0">
                <a:solidFill>
                  <a:srgbClr val="FF0000"/>
                </a:solidFill>
                <a:latin typeface="NIXGONFONTS-M V2.0" pitchFamily="34" charset="0"/>
              </a:rPr>
              <a:t>밝기에 따라 </a:t>
            </a:r>
            <a:r>
              <a:rPr lang="en-US" altLang="ko-KR" sz="3000" dirty="0">
                <a:solidFill>
                  <a:srgbClr val="FF0000"/>
                </a:solidFill>
                <a:latin typeface="NIXGONFONTS-M V2.0" pitchFamily="34" charset="0"/>
              </a:rPr>
              <a:t>LED </a:t>
            </a:r>
            <a:r>
              <a:rPr lang="ko-KR" altLang="en-US" sz="3000" dirty="0">
                <a:solidFill>
                  <a:srgbClr val="FF0000"/>
                </a:solidFill>
                <a:latin typeface="NIXGONFONTS-M V2.0" pitchFamily="34" charset="0"/>
              </a:rPr>
              <a:t>및 </a:t>
            </a:r>
            <a:r>
              <a:rPr lang="ko-KR" altLang="en-US" sz="3000" dirty="0" err="1">
                <a:solidFill>
                  <a:srgbClr val="FF0000"/>
                </a:solidFill>
                <a:latin typeface="NIXGONFONTS-M V2.0" pitchFamily="34" charset="0"/>
              </a:rPr>
              <a:t>부저</a:t>
            </a:r>
            <a:r>
              <a:rPr lang="ko-KR" altLang="en-US" sz="3000" dirty="0">
                <a:solidFill>
                  <a:srgbClr val="FF0000"/>
                </a:solidFill>
                <a:latin typeface="NIXGONFONTS-M V2.0" pitchFamily="34" charset="0"/>
              </a:rPr>
              <a:t> 제어</a:t>
            </a:r>
            <a:r>
              <a:rPr lang="ko-KR" altLang="en-US" sz="6100" dirty="0">
                <a:solidFill>
                  <a:srgbClr val="FF0000"/>
                </a:solidFill>
                <a:latin typeface="NIXGONFONTS-M V2.0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FF0000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FF0000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500C5A-9E9D-6740-AEEE-F3AD0E967AF3}"/>
              </a:ext>
            </a:extLst>
          </p:cNvPr>
          <p:cNvSpPr/>
          <p:nvPr/>
        </p:nvSpPr>
        <p:spPr>
          <a:xfrm>
            <a:off x="1279817" y="2549132"/>
            <a:ext cx="1634593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함초롬돋움,Bold"/>
              </a:rPr>
              <a:t>Case 1.</a:t>
            </a:r>
          </a:p>
          <a:p>
            <a:r>
              <a:rPr lang="ko-KR" altLang="en-US" sz="2400" dirty="0">
                <a:latin typeface="함초롬돋움,Bold"/>
              </a:rPr>
              <a:t>일정 </a:t>
            </a:r>
            <a:r>
              <a:rPr lang="ko-KR" altLang="en-US" sz="2400" dirty="0" err="1">
                <a:latin typeface="함초롬돋움,Bold"/>
              </a:rPr>
              <a:t>밝기이상</a:t>
            </a:r>
            <a:r>
              <a:rPr lang="ko-KR" altLang="en-US" sz="2400" dirty="0">
                <a:latin typeface="함초롬돋움,Bold"/>
              </a:rPr>
              <a:t> 내려가면 </a:t>
            </a:r>
            <a:r>
              <a:rPr lang="en" altLang="ko-Kore-KR" sz="2400" dirty="0">
                <a:latin typeface="Arial,Bold"/>
              </a:rPr>
              <a:t>LED</a:t>
            </a:r>
            <a:r>
              <a:rPr lang="ko-KR" altLang="en-US" sz="2400" dirty="0">
                <a:latin typeface="함초롬돋움,Bold"/>
              </a:rPr>
              <a:t> 및 </a:t>
            </a:r>
            <a:r>
              <a:rPr lang="en-US" altLang="ko-KR" sz="2400" dirty="0" err="1">
                <a:latin typeface="함초롬돋움,Bold"/>
              </a:rPr>
              <a:t>PiezoBuzzer</a:t>
            </a:r>
            <a:r>
              <a:rPr lang="en-US" altLang="ko-KR" sz="2400" dirty="0">
                <a:latin typeface="함초롬돋움,Bold"/>
              </a:rPr>
              <a:t> </a:t>
            </a:r>
            <a:r>
              <a:rPr lang="ko-KR" altLang="en-US" sz="2400" dirty="0">
                <a:latin typeface="함초롬돋움,Bold"/>
              </a:rPr>
              <a:t>소리 발생</a:t>
            </a:r>
            <a:br>
              <a:rPr lang="ko-KR" altLang="en-US" sz="2400" dirty="0">
                <a:latin typeface="함초롬돋움,Bold"/>
              </a:rPr>
            </a:br>
            <a:r>
              <a:rPr lang="en-US" altLang="ko-KR" sz="2000" dirty="0">
                <a:latin typeface="Arial" panose="020B0604020202020204" pitchFamily="34" charset="0"/>
              </a:rPr>
              <a:t>	-</a:t>
            </a:r>
            <a:r>
              <a:rPr lang="ko-KR" altLang="en-US" sz="2000" dirty="0">
                <a:latin typeface="Arial" panose="020B0604020202020204" pitchFamily="34" charset="0"/>
              </a:rPr>
              <a:t> 어두움 정도는 직접 설정</a:t>
            </a:r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r>
              <a:rPr lang="en-US" altLang="ko-KR" sz="3000" dirty="0">
                <a:latin typeface="함초롬돋움,Bold"/>
              </a:rPr>
              <a:t>Case 2.</a:t>
            </a:r>
          </a:p>
          <a:p>
            <a:r>
              <a:rPr lang="ko-KR" altLang="en-US" sz="2000" dirty="0">
                <a:latin typeface="Arial" panose="020B0604020202020204" pitchFamily="34" charset="0"/>
              </a:rPr>
              <a:t>어두움 정도에 따른 </a:t>
            </a:r>
            <a:r>
              <a:rPr lang="en-US" altLang="ko-KR" sz="2000" dirty="0" err="1">
                <a:latin typeface="Arial" panose="020B0604020202020204" pitchFamily="34" charset="0"/>
              </a:rPr>
              <a:t>PiezoBuzzer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</a:rPr>
              <a:t>LED </a:t>
            </a:r>
            <a:r>
              <a:rPr lang="ko-KR" altLang="en-US" sz="2000" dirty="0">
                <a:latin typeface="Arial" panose="020B0604020202020204" pitchFamily="34" charset="0"/>
              </a:rPr>
              <a:t>제어</a:t>
            </a:r>
            <a:endParaRPr lang="en-US" altLang="ko-KR" sz="2000" dirty="0">
              <a:latin typeface="Arial" panose="020B0604020202020204" pitchFamily="34" charset="0"/>
            </a:endParaRPr>
          </a:p>
          <a:p>
            <a:r>
              <a:rPr lang="en-US" altLang="ko-Kore-KR" sz="2000" dirty="0">
                <a:latin typeface="Arial" panose="020B0604020202020204" pitchFamily="34" charset="0"/>
              </a:rPr>
              <a:t>	</a:t>
            </a:r>
            <a:r>
              <a:rPr lang="en-US" altLang="ko-KR" sz="2000" dirty="0">
                <a:latin typeface="Arial" panose="020B0604020202020204" pitchFamily="34" charset="0"/>
              </a:rPr>
              <a:t>-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~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1023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(</a:t>
            </a:r>
            <a:r>
              <a:rPr lang="ko-KR" altLang="en-US" sz="2000" dirty="0">
                <a:latin typeface="Arial" panose="020B0604020202020204" pitchFamily="34" charset="0"/>
              </a:rPr>
              <a:t>아날로그</a:t>
            </a:r>
            <a:r>
              <a:rPr lang="en-US" altLang="ko-KR" sz="2000" dirty="0"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</a:rPr>
              <a:t>값을 </a:t>
            </a:r>
            <a:r>
              <a:rPr lang="en-US" altLang="ko-KR" sz="2000" dirty="0">
                <a:latin typeface="Arial" panose="020B0604020202020204" pitchFamily="34" charset="0"/>
              </a:rPr>
              <a:t>Buzzer</a:t>
            </a:r>
            <a:r>
              <a:rPr lang="ko-KR" altLang="en-US" sz="2000" dirty="0">
                <a:latin typeface="Arial" panose="020B0604020202020204" pitchFamily="34" charset="0"/>
              </a:rPr>
              <a:t>는</a:t>
            </a:r>
            <a:r>
              <a:rPr lang="en-US" altLang="ko-KR" sz="2000" dirty="0">
                <a:latin typeface="Arial" panose="020B0604020202020204" pitchFamily="34" charset="0"/>
              </a:rPr>
              <a:t>32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~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7902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(</a:t>
            </a:r>
            <a:r>
              <a:rPr lang="ko-KR" altLang="en-US" sz="2000" dirty="0">
                <a:latin typeface="Arial" panose="020B0604020202020204" pitchFamily="34" charset="0"/>
              </a:rPr>
              <a:t>주파수 값</a:t>
            </a:r>
            <a:r>
              <a:rPr lang="en-US" altLang="ko-KR" sz="2000" dirty="0"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</a:rPr>
              <a:t>  </a:t>
            </a:r>
            <a:r>
              <a:rPr lang="en-US" altLang="ko-KR" sz="2000" dirty="0">
                <a:latin typeface="Arial" panose="020B0604020202020204" pitchFamily="34" charset="0"/>
              </a:rPr>
              <a:t>LED</a:t>
            </a:r>
            <a:r>
              <a:rPr lang="ko-KR" altLang="en-US" sz="2000" dirty="0">
                <a:latin typeface="Arial" panose="020B0604020202020204" pitchFamily="34" charset="0"/>
              </a:rPr>
              <a:t>는 </a:t>
            </a:r>
            <a:r>
              <a:rPr lang="en-US" altLang="ko-KR" sz="2000" dirty="0">
                <a:latin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~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255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(</a:t>
            </a:r>
            <a:r>
              <a:rPr lang="ko-KR" altLang="en-US" sz="2000" dirty="0">
                <a:latin typeface="Arial" panose="020B0604020202020204" pitchFamily="34" charset="0"/>
              </a:rPr>
              <a:t>디지털 값</a:t>
            </a:r>
            <a:r>
              <a:rPr lang="en-US" altLang="ko-KR" sz="2000" dirty="0"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</a:rPr>
              <a:t> 의 신호 발생 시키기</a:t>
            </a:r>
            <a:r>
              <a:rPr lang="en-US" altLang="ko-KR" sz="2000" dirty="0">
                <a:latin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r>
              <a:rPr lang="en-US" altLang="ko-KR" sz="3000" dirty="0">
                <a:latin typeface="함초롬돋움,Bold"/>
              </a:rPr>
              <a:t>Case 3.</a:t>
            </a:r>
          </a:p>
          <a:p>
            <a:r>
              <a:rPr lang="ko-KR" altLang="en-US" sz="2000" dirty="0">
                <a:latin typeface="함초롬돋움,Bold"/>
              </a:rPr>
              <a:t>어두움 정도를 구간별로 나누어 </a:t>
            </a:r>
            <a:r>
              <a:rPr lang="en-US" altLang="ko-KR" sz="2000" dirty="0">
                <a:latin typeface="함초롬돋움,Bold"/>
              </a:rPr>
              <a:t>Buzzer</a:t>
            </a:r>
            <a:r>
              <a:rPr lang="ko-KR" altLang="en-US" sz="2000" dirty="0">
                <a:latin typeface="함초롬돋움,Bold"/>
              </a:rPr>
              <a:t> 및 </a:t>
            </a:r>
            <a:r>
              <a:rPr lang="en-US" altLang="ko-KR" sz="2000" dirty="0">
                <a:latin typeface="함초롬돋움,Bold"/>
              </a:rPr>
              <a:t>LED </a:t>
            </a:r>
            <a:r>
              <a:rPr lang="ko-KR" altLang="en-US" sz="2000" dirty="0">
                <a:latin typeface="함초롬돋움,Bold"/>
              </a:rPr>
              <a:t>발생</a:t>
            </a:r>
            <a:endParaRPr lang="en-US" altLang="ko-KR" sz="2000" dirty="0">
              <a:latin typeface="함초롬돋움,Bold"/>
            </a:endParaRPr>
          </a:p>
          <a:p>
            <a:r>
              <a:rPr lang="en-US" altLang="ko-KR" sz="2000" dirty="0">
                <a:latin typeface="함초롬돋움,Bold"/>
              </a:rPr>
              <a:t>	-</a:t>
            </a:r>
            <a:r>
              <a:rPr lang="ko-KR" altLang="en-US" sz="2000" dirty="0">
                <a:latin typeface="함초롬돋움,Bold"/>
              </a:rPr>
              <a:t> </a:t>
            </a:r>
            <a:r>
              <a:rPr lang="en-US" altLang="ko-KR" sz="2000" dirty="0">
                <a:latin typeface="함초롬돋움,Bold"/>
              </a:rPr>
              <a:t>0</a:t>
            </a:r>
            <a:r>
              <a:rPr lang="ko-KR" altLang="en-US" sz="2000" dirty="0">
                <a:latin typeface="함초롬돋움,Bold"/>
              </a:rPr>
              <a:t> </a:t>
            </a:r>
            <a:r>
              <a:rPr lang="en-US" altLang="ko-KR" sz="2000" dirty="0">
                <a:latin typeface="함초롬돋움,Bold"/>
              </a:rPr>
              <a:t>~</a:t>
            </a:r>
            <a:r>
              <a:rPr lang="ko-KR" altLang="en-US" sz="2000" dirty="0">
                <a:latin typeface="함초롬돋움,Bold"/>
              </a:rPr>
              <a:t> </a:t>
            </a:r>
            <a:r>
              <a:rPr lang="en-US" altLang="ko-KR" sz="2000" dirty="0">
                <a:latin typeface="함초롬돋움,Bold"/>
              </a:rPr>
              <a:t>200</a:t>
            </a:r>
            <a:r>
              <a:rPr lang="ko-KR" altLang="en-US" sz="2000" dirty="0">
                <a:latin typeface="함초롬돋움,Bold"/>
              </a:rPr>
              <a:t>까지는 </a:t>
            </a:r>
            <a:r>
              <a:rPr lang="en-US" altLang="ko-KR" sz="2000" dirty="0">
                <a:latin typeface="함초롬돋움,Bold"/>
              </a:rPr>
              <a:t>Buzzer</a:t>
            </a:r>
            <a:r>
              <a:rPr lang="ko-KR" altLang="en-US" sz="2000" dirty="0">
                <a:latin typeface="함초롬돋움,Bold"/>
              </a:rPr>
              <a:t>는 </a:t>
            </a:r>
            <a:r>
              <a:rPr lang="en-US" altLang="ko-KR" sz="2000" dirty="0">
                <a:latin typeface="함초롬돋움,Bold"/>
              </a:rPr>
              <a:t>2</a:t>
            </a:r>
            <a:r>
              <a:rPr lang="ko-KR" altLang="en-US" sz="2000" dirty="0">
                <a:latin typeface="함초롬돋움,Bold"/>
              </a:rPr>
              <a:t>옥타브</a:t>
            </a:r>
            <a:r>
              <a:rPr lang="en-US" altLang="ko-KR" sz="2000" dirty="0">
                <a:latin typeface="함초롬돋움,Bold"/>
              </a:rPr>
              <a:t>,</a:t>
            </a:r>
            <a:r>
              <a:rPr lang="ko-KR" altLang="en-US" sz="2000" dirty="0">
                <a:latin typeface="함초롬돋움,Bold"/>
              </a:rPr>
              <a:t> </a:t>
            </a:r>
            <a:r>
              <a:rPr lang="en-US" altLang="ko-KR" sz="2000" dirty="0">
                <a:latin typeface="함초롬돋움,Bold"/>
              </a:rPr>
              <a:t>LED </a:t>
            </a:r>
            <a:r>
              <a:rPr lang="ko-KR" altLang="en-US" sz="2000" dirty="0">
                <a:latin typeface="함초롬돋움,Bold"/>
              </a:rPr>
              <a:t>밝기는 </a:t>
            </a:r>
            <a:r>
              <a:rPr lang="en-US" altLang="ko-KR" sz="2000" dirty="0">
                <a:latin typeface="함초롬돋움,Bold"/>
              </a:rPr>
              <a:t>0.2</a:t>
            </a:r>
            <a:r>
              <a:rPr lang="ko-KR" altLang="en-US" sz="2000" dirty="0">
                <a:latin typeface="함초롬돋움,Bold"/>
              </a:rPr>
              <a:t>정도의 신호 발생시키기</a:t>
            </a:r>
            <a:r>
              <a:rPr lang="en-US" altLang="ko-KR" sz="2000" dirty="0">
                <a:latin typeface="함초롬돋움,Bold"/>
              </a:rPr>
              <a:t>.</a:t>
            </a:r>
          </a:p>
          <a:p>
            <a:endParaRPr lang="en-US" altLang="ko-KR" sz="3000" dirty="0">
              <a:latin typeface="함초롬돋움,Bold"/>
            </a:endParaRPr>
          </a:p>
          <a:p>
            <a:endParaRPr lang="en-US" altLang="ko-Kore-KR" sz="2000" dirty="0">
              <a:latin typeface="Arial" panose="020B0604020202020204" pitchFamily="34" charset="0"/>
            </a:endParaRPr>
          </a:p>
          <a:p>
            <a:r>
              <a:rPr lang="ko-KR" altLang="en-US" sz="2000" dirty="0">
                <a:latin typeface="Arial" panose="020B0604020202020204" pitchFamily="34" charset="0"/>
              </a:rPr>
              <a:t>위 </a:t>
            </a:r>
            <a:r>
              <a:rPr lang="en-US" altLang="ko-KR" sz="2000" dirty="0">
                <a:latin typeface="Arial" panose="020B0604020202020204" pitchFamily="34" charset="0"/>
              </a:rPr>
              <a:t>Case</a:t>
            </a:r>
            <a:r>
              <a:rPr lang="ko-KR" altLang="en-US" sz="2000" dirty="0">
                <a:latin typeface="Arial" panose="020B0604020202020204" pitchFamily="34" charset="0"/>
              </a:rPr>
              <a:t> 중 하나를 선택하여 하시면 되겠습니다</a:t>
            </a:r>
            <a:r>
              <a:rPr lang="en-US" altLang="ko-KR" sz="2000" dirty="0">
                <a:latin typeface="Arial" panose="020B0604020202020204" pitchFamily="34" charset="0"/>
              </a:rPr>
              <a:t>.</a:t>
            </a: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r>
              <a:rPr lang="ko-KR" altLang="en-US" sz="2000" dirty="0" err="1">
                <a:latin typeface="Arial" panose="020B0604020202020204" pitchFamily="34" charset="0"/>
              </a:rPr>
              <a:t>조도센서의</a:t>
            </a:r>
            <a:r>
              <a:rPr lang="ko-KR" altLang="en-US" sz="2000" dirty="0">
                <a:latin typeface="Arial" panose="020B0604020202020204" pitchFamily="34" charset="0"/>
              </a:rPr>
              <a:t> 밝기 값</a:t>
            </a:r>
            <a:r>
              <a:rPr lang="en-US" altLang="ko-KR" sz="2000" dirty="0">
                <a:latin typeface="Arial" panose="020B0604020202020204" pitchFamily="34" charset="0"/>
              </a:rPr>
              <a:t>,</a:t>
            </a:r>
            <a:r>
              <a:rPr lang="ko-KR" altLang="en-US" sz="2000" dirty="0">
                <a:latin typeface="Arial" panose="020B0604020202020204" pitchFamily="34" charset="0"/>
              </a:rPr>
              <a:t> 그리고 </a:t>
            </a:r>
            <a:r>
              <a:rPr lang="en-US" altLang="ko-KR" sz="2000" dirty="0">
                <a:latin typeface="Arial" panose="020B0604020202020204" pitchFamily="34" charset="0"/>
              </a:rPr>
              <a:t>Buzzer</a:t>
            </a:r>
            <a:r>
              <a:rPr lang="ko-KR" altLang="en-US" sz="2000" dirty="0">
                <a:latin typeface="Arial" panose="020B0604020202020204" pitchFamily="34" charset="0"/>
              </a:rPr>
              <a:t>발생시 주파수</a:t>
            </a:r>
            <a:r>
              <a:rPr lang="en-US" altLang="ko-KR" sz="2000" dirty="0">
                <a:latin typeface="Arial" panose="020B0604020202020204" pitchFamily="34" charset="0"/>
              </a:rPr>
              <a:t>, LED</a:t>
            </a:r>
            <a:r>
              <a:rPr lang="ko-KR" altLang="en-US" sz="2000" dirty="0">
                <a:latin typeface="Arial" panose="020B0604020202020204" pitchFamily="34" charset="0"/>
              </a:rPr>
              <a:t> 점등 상태를 </a:t>
            </a:r>
            <a:r>
              <a:rPr lang="en-US" altLang="ko-KR" sz="2000" dirty="0">
                <a:latin typeface="Arial" panose="020B0604020202020204" pitchFamily="34" charset="0"/>
              </a:rPr>
              <a:t>Serial </a:t>
            </a:r>
            <a:r>
              <a:rPr lang="ko-KR" altLang="en-US" sz="2000" dirty="0">
                <a:latin typeface="Arial" panose="020B0604020202020204" pitchFamily="34" charset="0"/>
              </a:rPr>
              <a:t>모니터에 나오게 하시는 것 또한 자유입니다</a:t>
            </a:r>
            <a:endParaRPr lang="en-US" altLang="ko-KR" sz="2000" dirty="0">
              <a:latin typeface="Arial" panose="020B0604020202020204" pitchFamily="34" charset="0"/>
            </a:endParaRPr>
          </a:p>
          <a:p>
            <a:endParaRPr lang="en-US" altLang="ko-Kore-KR" sz="2000" dirty="0">
              <a:latin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</a:rPr>
              <a:t>7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</a:rPr>
              <a:t>Segment</a:t>
            </a:r>
            <a:r>
              <a:rPr lang="ko-KR" altLang="en-US" sz="2000" dirty="0">
                <a:latin typeface="Arial" panose="020B0604020202020204" pitchFamily="34" charset="0"/>
              </a:rPr>
              <a:t>의 경우 설명만 하였는데 여기에 덧붙이셔도 좋습니다</a:t>
            </a:r>
            <a:r>
              <a:rPr lang="en-US" altLang="ko-KR" sz="2000" dirty="0">
                <a:latin typeface="Arial" panose="020B0604020202020204" pitchFamily="34" charset="0"/>
              </a:rPr>
              <a:t>.</a:t>
            </a:r>
            <a:endParaRPr lang="en-US" altLang="ko-Kore-KR" sz="2000" dirty="0">
              <a:latin typeface="Arial" panose="020B0604020202020204" pitchFamily="34" charset="0"/>
            </a:endParaRPr>
          </a:p>
          <a:p>
            <a:endParaRPr lang="en-US" altLang="ko-Kore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</a:t>
              </a:r>
              <a:endParaRPr lang="en-US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135847-8638-DE49-A10D-BAB31F5103D6}"/>
              </a:ext>
            </a:extLst>
          </p:cNvPr>
          <p:cNvGrpSpPr/>
          <p:nvPr/>
        </p:nvGrpSpPr>
        <p:grpSpPr>
          <a:xfrm>
            <a:off x="1267786" y="1600644"/>
            <a:ext cx="13512800" cy="8467385"/>
            <a:chOff x="1267786" y="1600644"/>
            <a:chExt cx="13512800" cy="846738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3F50554-A61B-7D45-9630-C64367652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86" y="1600644"/>
              <a:ext cx="13512800" cy="7937500"/>
            </a:xfrm>
            <a:prstGeom prst="rect">
              <a:avLst/>
            </a:prstGeom>
          </p:spPr>
        </p:pic>
        <p:pic>
          <p:nvPicPr>
            <p:cNvPr id="56" name="그림 55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A04996AA-F7C7-7640-B1AD-E90295DB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481" y="6667500"/>
              <a:ext cx="3743618" cy="263493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87A1C6-8398-0F4A-BB62-7987248D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9560029"/>
              <a:ext cx="62230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40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</a:t>
              </a:r>
              <a:endParaRPr lang="en-US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44B0F7FD-141C-7143-A77A-234A27CEB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4" y="1656617"/>
            <a:ext cx="9174057" cy="79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9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</a:t>
              </a:r>
              <a:endParaRPr lang="en-US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1" name="그림 20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99D0EEA9-6320-3F49-B16E-89B2FB47E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2968"/>
            <a:ext cx="12756100" cy="73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</a:t>
              </a:r>
              <a:r>
                <a:rPr lang="en-US" altLang="ko-KR" sz="6100" dirty="0">
                  <a:solidFill>
                    <a:srgbClr val="00A23B"/>
                  </a:solidFill>
                  <a:latin typeface="NIXGONFONTS-M V2.0" pitchFamily="34" charset="0"/>
                </a:rPr>
                <a:t>_</a:t>
              </a:r>
              <a:r>
                <a:rPr lang="ko-KR" altLang="en-US" sz="6100" dirty="0">
                  <a:solidFill>
                    <a:srgbClr val="00A23B"/>
                  </a:solidFill>
                  <a:latin typeface="NIXGONFONTS-M V2.0" pitchFamily="34" charset="0"/>
                </a:rPr>
                <a:t> </a:t>
              </a:r>
              <a:r>
                <a:rPr lang="ko-KR" altLang="en-US" sz="5000" dirty="0" err="1">
                  <a:solidFill>
                    <a:srgbClr val="00A23B"/>
                  </a:solidFill>
                  <a:latin typeface="NIXGONFONTS-M V2.0" pitchFamily="34" charset="0"/>
                </a:rPr>
                <a:t>입출력설정</a:t>
              </a:r>
              <a:endParaRPr lang="en-US" sz="50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BD969E2-E935-5A49-B7E7-644C06041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58" y="1714499"/>
            <a:ext cx="10905942" cy="7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 _</a:t>
              </a:r>
              <a:r>
                <a:rPr lang="en-US" sz="5000" dirty="0">
                  <a:solidFill>
                    <a:srgbClr val="00A23B"/>
                  </a:solidFill>
                  <a:latin typeface="NIXGONFONTS-M V2.0" pitchFamily="34" charset="0"/>
                </a:rPr>
                <a:t> </a:t>
              </a:r>
              <a:r>
                <a:rPr lang="ko-KR" altLang="en-US" sz="5000" dirty="0">
                  <a:solidFill>
                    <a:srgbClr val="00A23B"/>
                  </a:solidFill>
                  <a:latin typeface="NIXGONFONTS-M V2.0" pitchFamily="34" charset="0"/>
                </a:rPr>
                <a:t>숫자 표시하기</a:t>
              </a:r>
              <a:endParaRPr lang="en-US" sz="50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F312903-494E-764D-A649-4CAAF10278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19300"/>
            <a:ext cx="13117206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D19989-A110-8043-8C42-657B02B6ED12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9932D8DB-D86A-4F47-85AD-E7966153BEF6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16" name="Object 24">
                <a:extLst>
                  <a:ext uri="{FF2B5EF4-FFF2-40B4-BE49-F238E27FC236}">
                    <a16:creationId xmlns:a16="http://schemas.microsoft.com/office/drawing/2014/main" id="{8FC0F6C3-BBB1-6842-8F3A-96F43DB76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79AE622-C259-9246-8D89-16ADFEC52BFF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5BD7B2-396F-2B4D-95C2-8C00C2E8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0" name="그룹 1001">
                <a:extLst>
                  <a:ext uri="{FF2B5EF4-FFF2-40B4-BE49-F238E27FC236}">
                    <a16:creationId xmlns:a16="http://schemas.microsoft.com/office/drawing/2014/main" id="{3C2E46BE-5637-044D-A75C-915BA3A5363F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2" name="Object 18">
                  <a:extLst>
                    <a:ext uri="{FF2B5EF4-FFF2-40B4-BE49-F238E27FC236}">
                      <a16:creationId xmlns:a16="http://schemas.microsoft.com/office/drawing/2014/main" id="{F5194E55-E30F-1A43-9E84-EAD0F82B44CD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3" name="그룹 1003">
                  <a:extLst>
                    <a:ext uri="{FF2B5EF4-FFF2-40B4-BE49-F238E27FC236}">
                      <a16:creationId xmlns:a16="http://schemas.microsoft.com/office/drawing/2014/main" id="{87D517F7-EC46-FA48-823B-62C879A90B5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5" name="Object 19">
                    <a:extLst>
                      <a:ext uri="{FF2B5EF4-FFF2-40B4-BE49-F238E27FC236}">
                        <a16:creationId xmlns:a16="http://schemas.microsoft.com/office/drawing/2014/main" id="{AAA07F0A-BD6B-1E44-B633-FEA1899514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Object 22">
                  <a:extLst>
                    <a:ext uri="{FF2B5EF4-FFF2-40B4-BE49-F238E27FC236}">
                      <a16:creationId xmlns:a16="http://schemas.microsoft.com/office/drawing/2014/main" id="{F1EB2EEA-1E60-1649-8809-456536C82DFA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A04FD8C-21AD-0E4B-B006-338CEC5E7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7" name="Picture 517">
              <a:extLst>
                <a:ext uri="{FF2B5EF4-FFF2-40B4-BE49-F238E27FC236}">
                  <a16:creationId xmlns:a16="http://schemas.microsoft.com/office/drawing/2014/main" id="{A5578ACF-2501-2B40-9EBF-C17F9A0BB238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Object 75">
              <a:extLst>
                <a:ext uri="{FF2B5EF4-FFF2-40B4-BE49-F238E27FC236}">
                  <a16:creationId xmlns:a16="http://schemas.microsoft.com/office/drawing/2014/main" id="{0B58231A-C246-4642-B225-70FC1ABE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864DAC-43D7-C047-AA2E-C2A66C974AC7}"/>
              </a:ext>
            </a:extLst>
          </p:cNvPr>
          <p:cNvGrpSpPr/>
          <p:nvPr/>
        </p:nvGrpSpPr>
        <p:grpSpPr>
          <a:xfrm>
            <a:off x="1267786" y="629287"/>
            <a:ext cx="9339728" cy="1262244"/>
            <a:chOff x="1351743" y="1128353"/>
            <a:chExt cx="9339728" cy="1262244"/>
          </a:xfrm>
        </p:grpSpPr>
        <p:sp>
          <p:nvSpPr>
            <p:cNvPr id="18" name="Object 82">
              <a:extLst>
                <a:ext uri="{FF2B5EF4-FFF2-40B4-BE49-F238E27FC236}">
                  <a16:creationId xmlns:a16="http://schemas.microsoft.com/office/drawing/2014/main" id="{FC69D44B-E233-5A41-A9F3-959D47938C6C}"/>
                </a:ext>
              </a:extLst>
            </p:cNvPr>
            <p:cNvSpPr txBox="1"/>
            <p:nvPr/>
          </p:nvSpPr>
          <p:spPr>
            <a:xfrm>
              <a:off x="2159914" y="1128353"/>
              <a:ext cx="8531557" cy="126224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A23B"/>
                  </a:solidFill>
                  <a:latin typeface="NIXGONFONTS-M V2.0" pitchFamily="34" charset="0"/>
                </a:rPr>
                <a:t>7 Segment</a:t>
              </a:r>
              <a:r>
                <a:rPr lang="en-US" altLang="ko-KR" sz="5500" dirty="0">
                  <a:solidFill>
                    <a:srgbClr val="00A23B"/>
                  </a:solidFill>
                  <a:latin typeface="NIXGONFONTS-M V2.0" pitchFamily="34" charset="0"/>
                </a:rPr>
                <a:t>_</a:t>
              </a:r>
              <a:r>
                <a:rPr lang="ko-KR" altLang="en-US" sz="5500" dirty="0">
                  <a:solidFill>
                    <a:srgbClr val="00A23B"/>
                  </a:solidFill>
                  <a:latin typeface="NIXGONFONTS-M V2.0" pitchFamily="34" charset="0"/>
                </a:rPr>
                <a:t>숫자 출력</a:t>
              </a:r>
              <a:endParaRPr lang="en-US" sz="5500" dirty="0"/>
            </a:p>
          </p:txBody>
        </p:sp>
        <p:sp>
          <p:nvSpPr>
            <p:cNvPr id="19" name="Object 83">
              <a:extLst>
                <a:ext uri="{FF2B5EF4-FFF2-40B4-BE49-F238E27FC236}">
                  <a16:creationId xmlns:a16="http://schemas.microsoft.com/office/drawing/2014/main" id="{F31DA827-8E83-E143-99AF-0CADF7ECC1BE}"/>
                </a:ext>
              </a:extLst>
            </p:cNvPr>
            <p:cNvSpPr txBox="1"/>
            <p:nvPr/>
          </p:nvSpPr>
          <p:spPr>
            <a:xfrm>
              <a:off x="1351743" y="1185412"/>
              <a:ext cx="1451475" cy="11671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007B2D"/>
                  </a:solidFill>
                  <a:latin typeface="NIXGONFONTS-M V2.0" pitchFamily="34" charset="0"/>
                  <a:cs typeface="NIXGONFONTS-M V2.0" pitchFamily="34" charset="0"/>
                </a:rPr>
                <a:t>4.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AD86C9D-F334-B148-BC53-EA57ADBA1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86" y="1853477"/>
            <a:ext cx="12067214" cy="78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A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6800" y="-428571"/>
            <a:ext cx="19049181" cy="5561905"/>
            <a:chOff x="-496800" y="-428571"/>
            <a:chExt cx="19049181" cy="5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6800" y="-428571"/>
              <a:ext cx="19049181" cy="5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3981" y="3246339"/>
            <a:ext cx="15037753" cy="1971170"/>
            <a:chOff x="1623981" y="3246339"/>
            <a:chExt cx="15037753" cy="19711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981" y="3246339"/>
              <a:ext cx="15037753" cy="19711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96204" y="5994133"/>
            <a:ext cx="1160954" cy="564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200" y="6864148"/>
            <a:ext cx="2456046" cy="5186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b="1" dirty="0" err="1">
                <a:solidFill>
                  <a:srgbClr val="FFFFFF"/>
                </a:solidFill>
                <a:latin typeface="NIXGONFONTS-M V2.0" pitchFamily="34" charset="0"/>
              </a:rPr>
              <a:t>조도센서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96200" y="7647495"/>
            <a:ext cx="3004999" cy="1864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☐ </a:t>
            </a:r>
            <a:r>
              <a:rPr lang="ko-KR" alt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조도센서로</a:t>
            </a:r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altLang="ko-KR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LED </a:t>
            </a:r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조절</a:t>
            </a:r>
            <a:endParaRPr lang="en-US" altLang="ko-KR" sz="1900" b="1" dirty="0">
              <a:solidFill>
                <a:srgbClr val="FFFFFF"/>
              </a:solidFill>
              <a:latin typeface="NIXGONFONTS-M V2.0" pitchFamily="34" charset="0"/>
              <a:cs typeface="NIXGONFONTS-M V2.0" pitchFamily="34" charset="0"/>
            </a:endParaRPr>
          </a:p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     </a:t>
            </a:r>
            <a:r>
              <a:rPr lang="en-US" altLang="ko-KR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-</a:t>
            </a:r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altLang="ko-KR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Digital</a:t>
            </a:r>
          </a:p>
          <a:p>
            <a:pPr algn="just"/>
            <a:r>
              <a:rPr lang="en-US" altLang="ko-KR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     - analog</a:t>
            </a:r>
          </a:p>
          <a:p>
            <a:pPr algn="just"/>
            <a:endParaRPr lang="en-US" altLang="ko-KR" sz="1900" b="1" dirty="0">
              <a:solidFill>
                <a:srgbClr val="FFFFFF"/>
              </a:solidFill>
              <a:latin typeface="NIXGONFONTS-M V2.0" pitchFamily="34" charset="0"/>
              <a:cs typeface="NIXGONFONTS-M V2.0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7080271"/>
            <a:ext cx="2363467" cy="2475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756600" y="5971330"/>
            <a:ext cx="1160954" cy="6781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02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756600" y="6840823"/>
            <a:ext cx="2456046" cy="5575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dirty="0" err="1">
                <a:solidFill>
                  <a:srgbClr val="FFFFFF"/>
                </a:solidFill>
                <a:latin typeface="NIXGONFONTS-M V2.0" pitchFamily="34" charset="0"/>
              </a:rPr>
              <a:t>Piezzo</a:t>
            </a:r>
            <a:r>
              <a:rPr lang="en-US" sz="2700" dirty="0">
                <a:solidFill>
                  <a:srgbClr val="FFFFFF"/>
                </a:solidFill>
                <a:latin typeface="NIXGONFONTS-M V2.0" pitchFamily="34" charset="0"/>
              </a:rPr>
              <a:t> Buzzer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756600" y="7647495"/>
            <a:ext cx="3387400" cy="1864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☐ </a:t>
            </a:r>
            <a:r>
              <a:rPr lang="en-US" altLang="ko-KR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Piezzo</a:t>
            </a:r>
            <a:r>
              <a:rPr lang="en-US" altLang="ko-KR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Buzzer</a:t>
            </a:r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로 연주하기</a:t>
            </a:r>
            <a:endParaRPr lang="en-US" b="1" dirty="0">
              <a:solidFill>
                <a:srgbClr val="FFFFFF"/>
              </a:solidFill>
              <a:latin typeface="NIXGONFONTS-M V2.0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372957" y="7087414"/>
            <a:ext cx="2946909" cy="2356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9816952" y="5971330"/>
            <a:ext cx="1160954" cy="6781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03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816952" y="6840823"/>
            <a:ext cx="2456046" cy="5575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700" dirty="0">
                <a:solidFill>
                  <a:srgbClr val="FFFFFF"/>
                </a:solidFill>
                <a:latin typeface="NIXGONFONTS-M V2.0" pitchFamily="34" charset="0"/>
              </a:rPr>
              <a:t>7 Segment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9816952" y="7658100"/>
            <a:ext cx="3004999" cy="1864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☐ 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디지털</a:t>
            </a:r>
            <a:r>
              <a:rPr 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신호</a:t>
            </a:r>
            <a:r>
              <a:rPr 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출력</a:t>
            </a:r>
            <a:endParaRPr lang="en-US" sz="1900" b="1" dirty="0">
              <a:solidFill>
                <a:srgbClr val="FFFFFF"/>
              </a:solidFill>
              <a:latin typeface="NIXGONFONTS-M V2.0" pitchFamily="34" charset="0"/>
              <a:cs typeface="NIXGONFONTS-M V2.0" pitchFamily="34" charset="0"/>
            </a:endParaRPr>
          </a:p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☐ 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여러개의</a:t>
            </a:r>
            <a:r>
              <a:rPr 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 LED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제어</a:t>
            </a:r>
            <a:endParaRPr lang="en-US" sz="1900" b="1" dirty="0">
              <a:solidFill>
                <a:srgbClr val="FFFFFF"/>
              </a:solidFill>
              <a:latin typeface="NIXGONFONTS-M V2.0" pitchFamily="34" charset="0"/>
              <a:cs typeface="NIXGONFONTS-M V2.0" pitchFamily="34" charset="0"/>
            </a:endParaRPr>
          </a:p>
          <a:p>
            <a:pPr algn="just"/>
            <a:r>
              <a:rPr lang="ko-KR" altLang="en-US" sz="19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☐ 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</a:rPr>
              <a:t>아날로그</a:t>
            </a:r>
            <a:r>
              <a:rPr lang="en-US" sz="1900" b="1" dirty="0">
                <a:solidFill>
                  <a:srgbClr val="FFFFFF"/>
                </a:solidFill>
                <a:latin typeface="NIXGONFONTS-M V2.0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</a:rPr>
              <a:t>신호</a:t>
            </a:r>
            <a:r>
              <a:rPr lang="en-US" sz="1900" b="1" dirty="0">
                <a:solidFill>
                  <a:srgbClr val="FFFFFF"/>
                </a:solidFill>
                <a:latin typeface="NIXGONFONTS-M V2.0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NIXGONFONTS-M V2.0" pitchFamily="34" charset="0"/>
              </a:rPr>
              <a:t>출력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877333" y="5971330"/>
            <a:ext cx="830923" cy="6781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3799531" y="7566238"/>
            <a:ext cx="2456046" cy="5186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3877333" y="7647495"/>
            <a:ext cx="3004999" cy="1864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5073844" y="7105754"/>
            <a:ext cx="2363467" cy="2356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64" name="Object 64"/>
          <p:cNvSpPr txBox="1"/>
          <p:nvPr/>
        </p:nvSpPr>
        <p:spPr>
          <a:xfrm>
            <a:off x="4311226" y="2230711"/>
            <a:ext cx="8554127" cy="4511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b="1" dirty="0" err="1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씨애랑</a:t>
            </a:r>
            <a:r>
              <a:rPr lang="en-US" sz="2100" b="1" dirty="0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sz="2100" b="1" dirty="0" err="1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아두이노</a:t>
            </a:r>
            <a:r>
              <a:rPr lang="en-US" sz="2100" b="1" dirty="0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sz="2100" b="1" dirty="0" err="1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멘토링</a:t>
            </a:r>
            <a:r>
              <a:rPr lang="en-US" sz="2100" b="1" dirty="0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 3</a:t>
            </a:r>
            <a:r>
              <a:rPr lang="ko-KR" altLang="en-US" sz="2100" b="1" dirty="0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주차 수업 목록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1200494" y="1230960"/>
            <a:ext cx="3884880" cy="16270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9300" kern="0" spc="200" dirty="0">
                <a:solidFill>
                  <a:srgbClr val="007B2D"/>
                </a:solidFill>
                <a:latin typeface="NIXGONFONTS-M V2.0" pitchFamily="34" charset="0"/>
              </a:rPr>
              <a:t>3</a:t>
            </a:r>
            <a:r>
              <a:rPr lang="ko-KR" altLang="en-US" sz="9300" kern="0" spc="200" dirty="0">
                <a:solidFill>
                  <a:srgbClr val="007B2D"/>
                </a:solidFill>
                <a:latin typeface="NIXGONFONTS-M V2.0" pitchFamily="34" charset="0"/>
              </a:rPr>
              <a:t>주차</a:t>
            </a:r>
            <a:endParaRPr lang="en-US" dirty="0"/>
          </a:p>
        </p:txBody>
      </p:sp>
      <p:sp>
        <p:nvSpPr>
          <p:cNvPr id="66" name="Object 66"/>
          <p:cNvSpPr txBox="1"/>
          <p:nvPr/>
        </p:nvSpPr>
        <p:spPr>
          <a:xfrm>
            <a:off x="4311231" y="1793812"/>
            <a:ext cx="1609886" cy="4511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100" b="1" dirty="0">
                <a:solidFill>
                  <a:srgbClr val="616161"/>
                </a:solidFill>
                <a:latin typeface="NIXGONFONTS-M V2.0" pitchFamily="34" charset="0"/>
                <a:cs typeface="NIXGONFONTS-M V2.0" pitchFamily="34" charset="0"/>
              </a:rPr>
              <a:t>2021.09.30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4727264" y="3001055"/>
            <a:ext cx="693161" cy="245284"/>
            <a:chOff x="14727264" y="3001055"/>
            <a:chExt cx="693161" cy="24528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7264" y="3001055"/>
              <a:ext cx="693161" cy="2452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643813" y="2491876"/>
            <a:ext cx="573536" cy="240988"/>
            <a:chOff x="12643813" y="2491876"/>
            <a:chExt cx="573536" cy="24098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3813" y="2491876"/>
              <a:ext cx="573536" cy="2409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60770" y="546003"/>
            <a:ext cx="15386834" cy="211899"/>
            <a:chOff x="1260770" y="546003"/>
            <a:chExt cx="15386834" cy="211899"/>
          </a:xfrm>
        </p:grpSpPr>
        <p:sp>
          <p:nvSpPr>
            <p:cNvPr id="74" name="Object 74"/>
            <p:cNvSpPr txBox="1"/>
            <p:nvPr/>
          </p:nvSpPr>
          <p:spPr>
            <a:xfrm>
              <a:off x="13167934" y="546003"/>
              <a:ext cx="2571340" cy="2118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000" dirty="0">
                  <a:solidFill>
                    <a:srgbClr val="616161"/>
                  </a:solidFill>
                  <a:latin typeface="NIXGONFONTS-M V2.0" pitchFamily="34" charset="0"/>
                  <a:cs typeface="NIXGONFONTS-M V2.0" pitchFamily="34" charset="0"/>
                </a:rPr>
                <a:t>01</a:t>
              </a:r>
              <a:endParaRPr lang="en-US" dirty="0"/>
            </a:p>
          </p:txBody>
        </p: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EF993F-0B4B-904F-AFA2-EE25CC4ECEE7}"/>
              </a:ext>
            </a:extLst>
          </p:cNvPr>
          <p:cNvGrpSpPr/>
          <p:nvPr/>
        </p:nvGrpSpPr>
        <p:grpSpPr>
          <a:xfrm>
            <a:off x="16775775" y="-272452"/>
            <a:ext cx="2122106" cy="1116363"/>
            <a:chOff x="15410491" y="409609"/>
            <a:chExt cx="2122106" cy="111636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685733A-6587-C24C-9D12-0C3644FA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2107" y="409609"/>
              <a:ext cx="699384" cy="694424"/>
            </a:xfrm>
            <a:prstGeom prst="rect">
              <a:avLst/>
            </a:prstGeom>
          </p:spPr>
        </p:pic>
        <p:grpSp>
          <p:nvGrpSpPr>
            <p:cNvPr id="69" name="그룹 1001">
              <a:extLst>
                <a:ext uri="{FF2B5EF4-FFF2-40B4-BE49-F238E27FC236}">
                  <a16:creationId xmlns:a16="http://schemas.microsoft.com/office/drawing/2014/main" id="{CF4218EB-AC93-5E49-8058-C7DBE0EE9B3F}"/>
                </a:ext>
              </a:extLst>
            </p:cNvPr>
            <p:cNvGrpSpPr/>
            <p:nvPr/>
          </p:nvGrpSpPr>
          <p:grpSpPr>
            <a:xfrm>
              <a:off x="15410491" y="682094"/>
              <a:ext cx="2122106" cy="843878"/>
              <a:chOff x="15410491" y="682094"/>
              <a:chExt cx="2122106" cy="843878"/>
            </a:xfrm>
          </p:grpSpPr>
          <p:sp>
            <p:nvSpPr>
              <p:cNvPr id="72" name="Object 18">
                <a:extLst>
                  <a:ext uri="{FF2B5EF4-FFF2-40B4-BE49-F238E27FC236}">
                    <a16:creationId xmlns:a16="http://schemas.microsoft.com/office/drawing/2014/main" id="{A9DA520C-20F9-1945-9AD1-6582960DB777}"/>
                  </a:ext>
                </a:extLst>
              </p:cNvPr>
              <p:cNvSpPr txBox="1"/>
              <p:nvPr/>
            </p:nvSpPr>
            <p:spPr>
              <a:xfrm>
                <a:off x="16032107" y="1027297"/>
                <a:ext cx="1500490" cy="358796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Arduino</a:t>
                </a:r>
              </a:p>
            </p:txBody>
          </p:sp>
          <p:grpSp>
            <p:nvGrpSpPr>
              <p:cNvPr id="73" name="그룹 1003">
                <a:extLst>
                  <a:ext uri="{FF2B5EF4-FFF2-40B4-BE49-F238E27FC236}">
                    <a16:creationId xmlns:a16="http://schemas.microsoft.com/office/drawing/2014/main" id="{97474452-D526-DF47-85ED-D8ED070A1358}"/>
                  </a:ext>
                </a:extLst>
              </p:cNvPr>
              <p:cNvGrpSpPr/>
              <p:nvPr/>
            </p:nvGrpSpPr>
            <p:grpSpPr>
              <a:xfrm>
                <a:off x="15540833" y="996630"/>
                <a:ext cx="409928" cy="51241"/>
                <a:chOff x="15540833" y="996630"/>
                <a:chExt cx="409928" cy="51241"/>
              </a:xfrm>
            </p:grpSpPr>
            <p:pic>
              <p:nvPicPr>
                <p:cNvPr id="77" name="Object 19">
                  <a:extLst>
                    <a:ext uri="{FF2B5EF4-FFF2-40B4-BE49-F238E27FC236}">
                      <a16:creationId xmlns:a16="http://schemas.microsoft.com/office/drawing/2014/main" id="{7748FD6B-5FF9-D341-A90F-CE7FEFFA0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16200000">
                  <a:off x="15540833" y="996630"/>
                  <a:ext cx="409928" cy="51241"/>
                </a:xfrm>
                <a:prstGeom prst="rect">
                  <a:avLst/>
                </a:prstGeom>
              </p:spPr>
            </p:pic>
          </p:grpSp>
          <p:sp>
            <p:nvSpPr>
              <p:cNvPr id="75" name="Object 22">
                <a:extLst>
                  <a:ext uri="{FF2B5EF4-FFF2-40B4-BE49-F238E27FC236}">
                    <a16:creationId xmlns:a16="http://schemas.microsoft.com/office/drawing/2014/main" id="{284DCAF9-FC12-D046-AACE-253BB107D5C4}"/>
                  </a:ext>
                </a:extLst>
              </p:cNvPr>
              <p:cNvSpPr txBox="1"/>
              <p:nvPr/>
            </p:nvSpPr>
            <p:spPr>
              <a:xfrm>
                <a:off x="15410491" y="682094"/>
                <a:ext cx="381000" cy="84387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1200" kern="0" spc="-100" dirty="0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 C</a:t>
                </a:r>
              </a:p>
              <a:p>
                <a:pPr algn="just"/>
                <a:r>
                  <a:rPr lang="ko-KR" alt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愛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/>
                <a:r>
                  <a:rPr lang="en-US" altLang="ko-Kore-KR" sz="1200" kern="0" spc="-100" dirty="0" err="1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랑</a:t>
                </a:r>
                <a:endParaRPr lang="en-US" altLang="ko-Kore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C391F21-9134-C84A-91D7-2F34BD30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6071" y="1024863"/>
              <a:ext cx="438150" cy="298879"/>
            </a:xfrm>
            <a:prstGeom prst="rect">
              <a:avLst/>
            </a:prstGeom>
          </p:spPr>
        </p:pic>
      </p:grpSp>
      <p:pic>
        <p:nvPicPr>
          <p:cNvPr id="78" name="Picture 517">
            <a:extLst>
              <a:ext uri="{FF2B5EF4-FFF2-40B4-BE49-F238E27FC236}">
                <a16:creationId xmlns:a16="http://schemas.microsoft.com/office/drawing/2014/main" id="{0B55D2B7-2698-7343-B332-3FC65DD57173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759" y="9041275"/>
            <a:ext cx="965200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571" y="920739"/>
            <a:ext cx="6858230" cy="1616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700" kern="0" spc="-100" dirty="0">
                <a:solidFill>
                  <a:srgbClr val="00A23B"/>
                </a:solidFill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sz="7700" dirty="0" err="1">
                <a:solidFill>
                  <a:srgbClr val="04A23B"/>
                </a:solidFill>
              </a:rPr>
              <a:t>愛</a:t>
            </a:r>
            <a:r>
              <a:rPr lang="ko-KR" altLang="en-US" dirty="0"/>
              <a:t> </a:t>
            </a:r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.</a:t>
            </a:r>
            <a:r>
              <a:rPr lang="en-US" sz="7700" kern="0" spc="-100" dirty="0" err="1">
                <a:solidFill>
                  <a:srgbClr val="00A23B"/>
                </a:solidFill>
                <a:latin typeface="NIXGONFONTS-M V2.0" pitchFamily="34" charset="0"/>
              </a:rPr>
              <a:t>랑</a:t>
            </a:r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sz="7700" kern="0" spc="-100" dirty="0" err="1">
                <a:solidFill>
                  <a:srgbClr val="00A23B"/>
                </a:solidFill>
                <a:latin typeface="NIXGONFONTS-M V2.0" pitchFamily="34" charset="0"/>
              </a:rPr>
              <a:t>멘토링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571" y="3481904"/>
            <a:ext cx="8800691" cy="1616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700" kern="0" spc="-100" dirty="0">
                <a:solidFill>
                  <a:srgbClr val="007B2D"/>
                </a:solidFill>
                <a:latin typeface="NIXGONFONTS-M V2.0" pitchFamily="34" charset="0"/>
              </a:rPr>
              <a:t>3</a:t>
            </a:r>
            <a:r>
              <a:rPr lang="ko-KR" altLang="en-US" sz="7700" kern="0" spc="-100" dirty="0">
                <a:solidFill>
                  <a:srgbClr val="007B2D"/>
                </a:solidFill>
                <a:latin typeface="NIXGONFONTS-M V2.0" pitchFamily="34" charset="0"/>
              </a:rPr>
              <a:t>주차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828571" y="2219401"/>
            <a:ext cx="9372829" cy="15943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100" dirty="0">
                <a:solidFill>
                  <a:srgbClr val="00A23B"/>
                </a:solidFill>
                <a:latin typeface="NIXGONFONTS-M V2.0" pitchFamily="34" charset="0"/>
              </a:rPr>
              <a:t>Arduino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04762" y="7636643"/>
            <a:ext cx="2052457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700" dirty="0" err="1">
                <a:solidFill>
                  <a:srgbClr val="00A23B"/>
                </a:solidFill>
                <a:latin typeface="NIXGONFONTS-M V2.0" pitchFamily="34" charset="0"/>
              </a:rPr>
              <a:t>동아리</a:t>
            </a:r>
            <a:r>
              <a:rPr lang="en-US" sz="2000" kern="0" spc="7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altLang="ko-KR" sz="2000" kern="0" spc="700" dirty="0">
                <a:solidFill>
                  <a:srgbClr val="00A23B"/>
                </a:solidFill>
                <a:latin typeface="NIXGONFONTS-M V2.0" pitchFamily="34" charset="0"/>
              </a:rPr>
              <a:t>: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253665" y="7651049"/>
            <a:ext cx="3914279" cy="3826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kern="0" spc="-100" dirty="0"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dirty="0" err="1"/>
              <a:t>愛</a:t>
            </a:r>
            <a:r>
              <a:rPr lang="ko-KR" altLang="en-US" dirty="0"/>
              <a:t> </a:t>
            </a:r>
            <a:r>
              <a:rPr lang="en-US" altLang="ko-Kore-KR" kern="0" spc="-100" dirty="0">
                <a:latin typeface="NIXGONFONTS-M V2.0" pitchFamily="34" charset="0"/>
              </a:rPr>
              <a:t>.</a:t>
            </a:r>
            <a:r>
              <a:rPr lang="en-US" altLang="ko-Kore-KR" kern="0" spc="-100" dirty="0" err="1">
                <a:latin typeface="NIXGONFONTS-M V2.0" pitchFamily="34" charset="0"/>
              </a:rPr>
              <a:t>랑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904762" y="8073064"/>
            <a:ext cx="2166550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기간</a:t>
            </a:r>
            <a:r>
              <a:rPr lang="en-US" sz="2000" dirty="0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 </a:t>
            </a:r>
            <a:r>
              <a:rPr lang="en-US" altLang="ko-KR" sz="2000" dirty="0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: 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253665" y="8092413"/>
            <a:ext cx="3914279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/>
              <a:t>2021</a:t>
            </a:r>
            <a:r>
              <a:rPr lang="ko-KR" altLang="en-US" dirty="0"/>
              <a:t>년도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904762" y="8509486"/>
            <a:ext cx="2166550" cy="4177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solidFill>
                  <a:srgbClr val="00A23B"/>
                </a:solidFill>
                <a:latin typeface="NIXGONFONTS-M V2.0" pitchFamily="34" charset="0"/>
                <a:cs typeface="NIXGONFONTS-M V2.0" pitchFamily="34" charset="0"/>
              </a:rPr>
              <a:t>담당자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53668" y="8533776"/>
            <a:ext cx="3914279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kern="0" spc="-100" dirty="0">
                <a:latin typeface="NIXGONFONTS-M V2.0" pitchFamily="34" charset="0"/>
              </a:rPr>
              <a:t>C.</a:t>
            </a:r>
            <a:r>
              <a:rPr lang="ko-KR" altLang="en-US" dirty="0"/>
              <a:t> </a:t>
            </a:r>
            <a:r>
              <a:rPr lang="ko-KR" altLang="en-US" dirty="0" err="1"/>
              <a:t>愛</a:t>
            </a:r>
            <a:r>
              <a:rPr lang="ko-KR" altLang="en-US" dirty="0"/>
              <a:t> </a:t>
            </a:r>
            <a:r>
              <a:rPr lang="en-US" altLang="ko-Kore-KR" kern="0" spc="-100" dirty="0">
                <a:latin typeface="NIXGONFONTS-M V2.0" pitchFamily="34" charset="0"/>
              </a:rPr>
              <a:t>.</a:t>
            </a:r>
            <a:r>
              <a:rPr lang="en-US" altLang="ko-Kore-KR" kern="0" spc="-100" dirty="0" err="1">
                <a:latin typeface="NIXGONFONTS-M V2.0" pitchFamily="34" charset="0"/>
              </a:rPr>
              <a:t>랑</a:t>
            </a:r>
            <a:r>
              <a:rPr lang="en-US" altLang="ko-Kore-KR" kern="0" spc="-100" dirty="0">
                <a:latin typeface="NIXGONFONTS-M V2.0" pitchFamily="34" charset="0"/>
              </a:rPr>
              <a:t> 	</a:t>
            </a:r>
            <a:r>
              <a:rPr lang="ko-Kore-KR" altLang="en-US" kern="0" spc="-100" dirty="0">
                <a:latin typeface="NIXGONFONTS-M V2.0" pitchFamily="34" charset="0"/>
              </a:rPr>
              <a:t>코어 </a:t>
            </a:r>
            <a:endParaRPr lang="en-US" altLang="ko-Kore-KR" dirty="0"/>
          </a:p>
          <a:p>
            <a:pPr algn="just"/>
            <a:r>
              <a:rPr lang="en-US" dirty="0"/>
              <a:t>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2389" y="8891991"/>
            <a:ext cx="7477088" cy="3826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/>
              <a:t>빅데이터전공</a:t>
            </a:r>
            <a:r>
              <a:rPr 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학번 나영훈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19048" y="-230990"/>
            <a:ext cx="718519" cy="10783371"/>
            <a:chOff x="-19048" y="-230990"/>
            <a:chExt cx="718519" cy="107833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-230990"/>
              <a:ext cx="718519" cy="107833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 rot="-5400000">
            <a:off x="-3061674" y="2948139"/>
            <a:ext cx="3402656" cy="27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친환경 녹지조성 사업계획서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 rot="-5400000">
            <a:off x="-1360343" y="7373613"/>
            <a:ext cx="5103984" cy="2785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b="1" dirty="0">
                <a:solidFill>
                  <a:srgbClr val="FFFFFF"/>
                </a:solidFill>
                <a:latin typeface="NIXGONFONTS-M V2.0" pitchFamily="34" charset="0"/>
                <a:cs typeface="NIXGONFONTS-M V2.0" pitchFamily="34" charset="0"/>
              </a:rPr>
              <a:t>2039</a:t>
            </a:r>
            <a:endParaRPr 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4BD4C1-3038-E74E-98FC-933ABD7229DD}"/>
              </a:ext>
            </a:extLst>
          </p:cNvPr>
          <p:cNvGrpSpPr/>
          <p:nvPr/>
        </p:nvGrpSpPr>
        <p:grpSpPr>
          <a:xfrm>
            <a:off x="16462304" y="269730"/>
            <a:ext cx="2122106" cy="1116363"/>
            <a:chOff x="15410491" y="409609"/>
            <a:chExt cx="2122106" cy="111636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2038233-7EB3-6F46-94E2-8BA57436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2107" y="409609"/>
              <a:ext cx="699384" cy="694424"/>
            </a:xfrm>
            <a:prstGeom prst="rect">
              <a:avLst/>
            </a:prstGeom>
          </p:spPr>
        </p:pic>
        <p:grpSp>
          <p:nvGrpSpPr>
            <p:cNvPr id="1001" name="그룹 1001"/>
            <p:cNvGrpSpPr/>
            <p:nvPr/>
          </p:nvGrpSpPr>
          <p:grpSpPr>
            <a:xfrm>
              <a:off x="15410491" y="682094"/>
              <a:ext cx="2122106" cy="843878"/>
              <a:chOff x="15410491" y="682094"/>
              <a:chExt cx="2122106" cy="843878"/>
            </a:xfrm>
          </p:grpSpPr>
          <p:sp>
            <p:nvSpPr>
              <p:cNvPr id="18" name="Object 18"/>
              <p:cNvSpPr txBox="1"/>
              <p:nvPr/>
            </p:nvSpPr>
            <p:spPr>
              <a:xfrm>
                <a:off x="16032107" y="1027297"/>
                <a:ext cx="1500490" cy="358796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Arduino</a:t>
                </a:r>
              </a:p>
            </p:txBody>
          </p:sp>
          <p:grpSp>
            <p:nvGrpSpPr>
              <p:cNvPr id="1003" name="그룹 1003"/>
              <p:cNvGrpSpPr/>
              <p:nvPr/>
            </p:nvGrpSpPr>
            <p:grpSpPr>
              <a:xfrm>
                <a:off x="15540833" y="996630"/>
                <a:ext cx="409928" cy="51241"/>
                <a:chOff x="15540833" y="996630"/>
                <a:chExt cx="409928" cy="5124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15540833" y="996630"/>
                  <a:ext cx="409928" cy="51241"/>
                </a:xfrm>
                <a:prstGeom prst="rect">
                  <a:avLst/>
                </a:prstGeom>
              </p:spPr>
            </p:pic>
          </p:grpSp>
          <p:sp>
            <p:nvSpPr>
              <p:cNvPr id="22" name="Object 22"/>
              <p:cNvSpPr txBox="1"/>
              <p:nvPr/>
            </p:nvSpPr>
            <p:spPr>
              <a:xfrm>
                <a:off x="15410491" y="682094"/>
                <a:ext cx="381000" cy="84387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1200" kern="0" spc="-100" dirty="0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 C</a:t>
                </a:r>
              </a:p>
              <a:p>
                <a:pPr algn="just"/>
                <a:r>
                  <a:rPr lang="ko-KR" alt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愛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just"/>
                <a:r>
                  <a:rPr lang="en-US" altLang="ko-Kore-KR" sz="1200" kern="0" spc="-100" dirty="0" err="1">
                    <a:solidFill>
                      <a:schemeClr val="bg1">
                        <a:lumMod val="65000"/>
                      </a:schemeClr>
                    </a:solidFill>
                    <a:latin typeface="NIXGONFONTS-M V2.0" pitchFamily="34" charset="0"/>
                  </a:rPr>
                  <a:t>랑</a:t>
                </a:r>
                <a:endParaRPr lang="en-US" altLang="ko-Kore-KR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03A460-90AA-894F-AD21-9C1F2E7CD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6071" y="1024863"/>
              <a:ext cx="438150" cy="298879"/>
            </a:xfrm>
            <a:prstGeom prst="rect">
              <a:avLst/>
            </a:prstGeom>
          </p:spPr>
        </p:pic>
      </p:grpSp>
      <p:pic>
        <p:nvPicPr>
          <p:cNvPr id="42" name="object 9">
            <a:extLst>
              <a:ext uri="{FF2B5EF4-FFF2-40B4-BE49-F238E27FC236}">
                <a16:creationId xmlns:a16="http://schemas.microsoft.com/office/drawing/2014/main" id="{B0B45012-B5AC-414F-A3E2-CAD2610DBC0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8494" y="3547014"/>
            <a:ext cx="6394744" cy="5655045"/>
          </a:xfrm>
          <a:prstGeom prst="rect">
            <a:avLst/>
          </a:prstGeom>
        </p:spPr>
      </p:pic>
      <p:pic>
        <p:nvPicPr>
          <p:cNvPr id="43" name="Picture 517">
            <a:extLst>
              <a:ext uri="{FF2B5EF4-FFF2-40B4-BE49-F238E27FC236}">
                <a16:creationId xmlns:a16="http://schemas.microsoft.com/office/drawing/2014/main" id="{38CB1276-336D-2742-AB23-FFE6B7DC6D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759" y="9041275"/>
            <a:ext cx="965200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4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82">
            <a:extLst>
              <a:ext uri="{FF2B5EF4-FFF2-40B4-BE49-F238E27FC236}">
                <a16:creationId xmlns:a16="http://schemas.microsoft.com/office/drawing/2014/main" id="{2E168BA6-D3BC-3840-BA99-E0A9C7C25E9F}"/>
              </a:ext>
            </a:extLst>
          </p:cNvPr>
          <p:cNvSpPr txBox="1"/>
          <p:nvPr/>
        </p:nvSpPr>
        <p:spPr>
          <a:xfrm>
            <a:off x="2822710" y="660211"/>
            <a:ext cx="135342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멘토링</a:t>
            </a:r>
            <a:r>
              <a:rPr 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altLang="ko-KR" sz="6100" dirty="0">
                <a:solidFill>
                  <a:srgbClr val="00A23B"/>
                </a:solidFill>
                <a:latin typeface="NIXGONFONTS-M V2.0" pitchFamily="34" charset="0"/>
              </a:rPr>
              <a:t>&amp; </a:t>
            </a:r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오픈소스</a:t>
            </a:r>
            <a:r>
              <a:rPr 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수업계획서</a:t>
            </a:r>
            <a:endParaRPr lang="en-US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EEB2DC26-83CC-244A-B839-165E41312C86}"/>
              </a:ext>
            </a:extLst>
          </p:cNvPr>
          <p:cNvSpPr txBox="1"/>
          <p:nvPr/>
        </p:nvSpPr>
        <p:spPr>
          <a:xfrm>
            <a:off x="1371235" y="742486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2.</a:t>
            </a:r>
            <a:endParaRPr 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FA98F3D2-D445-7C4A-ACFE-3780B1EC0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17872"/>
              </p:ext>
            </p:extLst>
          </p:nvPr>
        </p:nvGraphicFramePr>
        <p:xfrm>
          <a:off x="1443289" y="1627916"/>
          <a:ext cx="16516137" cy="482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29">
                  <a:extLst>
                    <a:ext uri="{9D8B030D-6E8A-4147-A177-3AD203B41FA5}">
                      <a16:colId xmlns:a16="http://schemas.microsoft.com/office/drawing/2014/main" val="37005936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0051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9616609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17297667"/>
                    </a:ext>
                  </a:extLst>
                </a:gridCol>
                <a:gridCol w="7546608">
                  <a:extLst>
                    <a:ext uri="{9D8B030D-6E8A-4147-A177-3AD203B41FA5}">
                      <a16:colId xmlns:a16="http://schemas.microsoft.com/office/drawing/2014/main" val="2123238315"/>
                    </a:ext>
                  </a:extLst>
                </a:gridCol>
              </a:tblGrid>
              <a:tr h="439138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주차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날짜</a:t>
                      </a:r>
                      <a:endParaRPr lang="ko-Kore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특징</a:t>
                      </a:r>
                      <a:endParaRPr lang="ko-Kore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내용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오픈소스 </a:t>
                      </a:r>
                      <a:r>
                        <a:rPr lang="en-US" altLang="ko-Kore-KR" dirty="0"/>
                        <a:t>HW </a:t>
                      </a:r>
                      <a:r>
                        <a:rPr lang="ko-Kore-KR" altLang="en-US" dirty="0"/>
                        <a:t>응용  수업계획서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016358"/>
                  </a:ext>
                </a:extLst>
              </a:tr>
              <a:tr h="239917">
                <a:tc rowSpan="4"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ko-KR" dirty="0"/>
                        <a:t>9.13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9.19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아두이노 설치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부품 설명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강의 계획설명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오픈소스 하드웨어의 소개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실습환경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설정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29160"/>
                  </a:ext>
                </a:extLst>
              </a:tr>
              <a:tr h="2399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디지털 신호 출력 </a:t>
                      </a:r>
                      <a:r>
                        <a:rPr lang="en-US" altLang="ko-Kore-KR" dirty="0"/>
                        <a:t>(LED)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여러 개의 </a:t>
                      </a: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제어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 err="1">
                          <a:effectLst/>
                        </a:rPr>
                        <a:t>아두이노</a:t>
                      </a:r>
                      <a:r>
                        <a:rPr lang="ko-KR" altLang="en-US" sz="1800" dirty="0">
                          <a:effectLst/>
                        </a:rPr>
                        <a:t> 하드웨어 디자인과 프로그램</a:t>
                      </a:r>
                      <a:r>
                        <a:rPr lang="en-US" altLang="ko-KR" sz="1800" dirty="0">
                          <a:effectLst/>
                        </a:rPr>
                        <a:t>(</a:t>
                      </a:r>
                      <a:r>
                        <a:rPr lang="ko-KR" altLang="en-US" sz="1800" dirty="0">
                          <a:effectLst/>
                        </a:rPr>
                        <a:t>명령어</a:t>
                      </a:r>
                      <a:r>
                        <a:rPr lang="en-US" altLang="ko-KR" sz="1800" dirty="0">
                          <a:effectLst/>
                        </a:rPr>
                        <a:t>) </a:t>
                      </a:r>
                      <a:r>
                        <a:rPr lang="ko-KR" altLang="en-US" sz="1800" dirty="0">
                          <a:effectLst/>
                        </a:rPr>
                        <a:t>구조를 이해한다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19050" marR="19050" marT="47625" marB="19050" anchor="ctr"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06643"/>
                  </a:ext>
                </a:extLst>
              </a:tr>
              <a:tr h="2399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아날로그 신호 출력 </a:t>
                      </a:r>
                      <a:r>
                        <a:rPr lang="en-US" altLang="ko-Kore-KR" dirty="0"/>
                        <a:t>(LED),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동작의 이해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08473"/>
                  </a:ext>
                </a:extLst>
              </a:tr>
              <a:tr h="2399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시리얼 통신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스위치 버튼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dirty="0">
                        <a:effectLst/>
                      </a:endParaRPr>
                    </a:p>
                  </a:txBody>
                  <a:tcPr marL="19050" marR="19050" marT="47625" marB="19050" anchor="ctr"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09068"/>
                  </a:ext>
                </a:extLst>
              </a:tr>
              <a:tr h="239917">
                <a:tc rowSpan="4">
                  <a:txBody>
                    <a:bodyPr/>
                    <a:lstStyle/>
                    <a:p>
                      <a:r>
                        <a:rPr lang="en-US" altLang="ko-Kore-KR"/>
                        <a:t>2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ko-Kore-KR"/>
                        <a:t>9</a:t>
                      </a:r>
                      <a:r>
                        <a:rPr lang="en-US" altLang="ko-KR"/>
                        <a:t>.20 ~ 9.26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ko-Kore-KR" altLang="en-US" dirty="0"/>
                        <a:t>추석</a:t>
                      </a:r>
                      <a:endParaRPr lang="en-US" altLang="ko-Kore-KR" dirty="0"/>
                    </a:p>
                    <a:p>
                      <a:r>
                        <a:rPr lang="ko-Kore-KR" altLang="en-US" dirty="0"/>
                        <a:t>대면</a:t>
                      </a:r>
                      <a:r>
                        <a:rPr lang="en-US" altLang="ko-Kore-KR" dirty="0"/>
                        <a:t>?</a:t>
                      </a:r>
                    </a:p>
                    <a:p>
                      <a:r>
                        <a:rPr lang="ko-Kore-KR" altLang="en-US" dirty="0"/>
                        <a:t>비대면</a:t>
                      </a:r>
                      <a:r>
                        <a:rPr lang="en-US" altLang="ko-Kore-KR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과제 </a:t>
                      </a:r>
                      <a:r>
                        <a:rPr lang="en-US" altLang="ko-Kore-KR" dirty="0"/>
                        <a:t>: </a:t>
                      </a:r>
                      <a:r>
                        <a:rPr lang="ko-Kore-KR" altLang="en-US" dirty="0"/>
                        <a:t>여러개의 </a:t>
                      </a:r>
                      <a:r>
                        <a:rPr lang="en-US" altLang="ko-Kore-KR" dirty="0"/>
                        <a:t>LED </a:t>
                      </a:r>
                      <a:r>
                        <a:rPr lang="ko-Kore-KR" altLang="en-US" dirty="0"/>
                        <a:t>제어하기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effectLst/>
                        </a:rPr>
                        <a:t>삼색 </a:t>
                      </a:r>
                      <a:r>
                        <a:rPr lang="en" altLang="ko-Kore-KR" sz="1800" dirty="0">
                          <a:effectLst/>
                        </a:rPr>
                        <a:t>LED/ </a:t>
                      </a:r>
                      <a:r>
                        <a:rPr lang="ko-KR" altLang="en-US" sz="1800" dirty="0">
                          <a:effectLst/>
                        </a:rPr>
                        <a:t>버튼 동작의 이해</a:t>
                      </a:r>
                    </a:p>
                  </a:txBody>
                  <a:tcPr marL="19050" marR="19050" marT="47625" marB="19050" anchor="ctr"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29381"/>
                  </a:ext>
                </a:extLst>
              </a:tr>
              <a:tr h="2399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과제</a:t>
                      </a:r>
                      <a:r>
                        <a:rPr lang="en-US" altLang="ko-Kore-KR" dirty="0"/>
                        <a:t>2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시리얼 통신을 이용한 </a:t>
                      </a: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제어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dirty="0">
                        <a:effectLst/>
                      </a:endParaRPr>
                    </a:p>
                  </a:txBody>
                  <a:tcPr marL="19050" marR="19050" marT="47625" marB="19050" anchor="ctr"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3601"/>
                  </a:ext>
                </a:extLst>
              </a:tr>
              <a:tr h="23991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과제</a:t>
                      </a:r>
                      <a:r>
                        <a:rPr lang="en-US" altLang="ko-Kore-KR" dirty="0"/>
                        <a:t>3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버튼을 통한 </a:t>
                      </a: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제어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370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64834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r>
                        <a:rPr lang="en-US" altLang="ko-Kore-KR"/>
                        <a:t>3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9</a:t>
                      </a:r>
                      <a:r>
                        <a:rPr lang="en-US" altLang="ko-KR"/>
                        <a:t>.27 ~ 10.3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조도센서 </a:t>
                      </a:r>
                      <a:r>
                        <a:rPr lang="en-US" altLang="ko-Kore-KR" dirty="0"/>
                        <a:t>, </a:t>
                      </a:r>
                      <a:r>
                        <a:rPr lang="en-US" altLang="ko-Kore-KR" dirty="0" err="1"/>
                        <a:t>PiezzoBuzzer</a:t>
                      </a:r>
                      <a:r>
                        <a:rPr lang="en-US" altLang="ko-KR" dirty="0"/>
                        <a:t>, 7 </a:t>
                      </a:r>
                      <a:r>
                        <a:rPr lang="ko-KR" altLang="en-US" dirty="0"/>
                        <a:t>세그먼트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 err="1">
                          <a:effectLst/>
                        </a:rPr>
                        <a:t>조도센서</a:t>
                      </a:r>
                      <a:r>
                        <a:rPr lang="ko-KR" altLang="en-US" sz="1800" dirty="0">
                          <a:effectLst/>
                        </a:rPr>
                        <a:t> 사용하기</a:t>
                      </a:r>
                    </a:p>
                  </a:txBody>
                  <a:tcPr marL="19050" marR="19050" marT="47625" marB="19050" anchor="ctr"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84915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r>
                        <a:rPr lang="en-US" altLang="ko-Kore-KR"/>
                        <a:t>4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0.4 ~ 10.10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블루투스 통신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서브모터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초음파 센서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피에조 스피커 사용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66020"/>
                  </a:ext>
                </a:extLst>
              </a:tr>
              <a:tr h="333246">
                <a:tc>
                  <a:txBody>
                    <a:bodyPr/>
                    <a:lstStyle/>
                    <a:p>
                      <a:r>
                        <a:rPr lang="en-US" altLang="ko-Kore-KR"/>
                        <a:t>5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0.11 ~ 10.17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프로젝트 계획서 작성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-</a:t>
                      </a:r>
                      <a:r>
                        <a:rPr lang="ko-KR" altLang="en-US" sz="1800" dirty="0">
                          <a:effectLst/>
                        </a:rPr>
                        <a:t>수업에서 활용되었던 센서와 </a:t>
                      </a:r>
                      <a:r>
                        <a:rPr lang="ko-KR" altLang="en-US" sz="1800" dirty="0" err="1">
                          <a:effectLst/>
                        </a:rPr>
                        <a:t>액추에이터를</a:t>
                      </a:r>
                      <a:r>
                        <a:rPr lang="ko-KR" altLang="en-US" sz="1800" dirty="0">
                          <a:effectLst/>
                        </a:rPr>
                        <a:t> 활용하여 다양한 기능 구현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10272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0.18 ~ 10.24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중간고사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80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3184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F51C82E-B25B-0C46-AE77-4AB6B04B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01236"/>
              </p:ext>
            </p:extLst>
          </p:nvPr>
        </p:nvGraphicFramePr>
        <p:xfrm>
          <a:off x="1443287" y="6684854"/>
          <a:ext cx="16516139" cy="29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882">
                  <a:extLst>
                    <a:ext uri="{9D8B030D-6E8A-4147-A177-3AD203B41FA5}">
                      <a16:colId xmlns:a16="http://schemas.microsoft.com/office/drawing/2014/main" val="2084578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19297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7860739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417825821"/>
                    </a:ext>
                  </a:extLst>
                </a:gridCol>
                <a:gridCol w="7518257">
                  <a:extLst>
                    <a:ext uri="{9D8B030D-6E8A-4147-A177-3AD203B41FA5}">
                      <a16:colId xmlns:a16="http://schemas.microsoft.com/office/drawing/2014/main" val="2134416812"/>
                    </a:ext>
                  </a:extLst>
                </a:gridCol>
              </a:tblGrid>
              <a:tr h="291615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ore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0.25 ~ 10.31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>
                          <a:solidFill>
                            <a:schemeClr val="tx1"/>
                          </a:solidFill>
                        </a:rPr>
                        <a:t>초음파센서 사용  </a:t>
                      </a:r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ore-KR" altLang="en-US">
                          <a:solidFill>
                            <a:schemeClr val="tx1"/>
                          </a:solidFill>
                        </a:rPr>
                        <a:t>팀 프로젝트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59495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8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1.1 ~ 11.7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프로젝트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/>
                        <a:t>7</a:t>
                      </a:r>
                      <a:r>
                        <a:rPr lang="ko-Kore-KR" altLang="en-US"/>
                        <a:t> 세그먼트 사용  </a:t>
                      </a:r>
                      <a:r>
                        <a:rPr lang="en-US" altLang="ko-Kore-KR"/>
                        <a:t>/ </a:t>
                      </a:r>
                      <a:r>
                        <a:rPr lang="ko-Kore-KR" altLang="en-US"/>
                        <a:t>팀 프로젝트 주제 선정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56179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9</a:t>
                      </a:r>
                      <a:r>
                        <a:rPr lang="ko-Kore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1.8 ~ 11.14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프로젝트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서브 모터 사용 </a:t>
                      </a:r>
                      <a:r>
                        <a:rPr lang="en-US" altLang="ko-Kore-KR"/>
                        <a:t>/ </a:t>
                      </a:r>
                      <a:r>
                        <a:rPr lang="ko-Kore-KR" altLang="en-US"/>
                        <a:t>팀 프로젝트 중간 보고서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37751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1.15 ~ 11.21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프로젝트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압력센서</a:t>
                      </a:r>
                      <a:r>
                        <a:rPr lang="en-US" altLang="ko-Kore-KR"/>
                        <a:t>, </a:t>
                      </a:r>
                      <a:r>
                        <a:rPr lang="ko-Kore-KR" altLang="en-US"/>
                        <a:t>자이로 센서 사용 </a:t>
                      </a:r>
                      <a:r>
                        <a:rPr lang="en-US" altLang="ko-Kore-KR"/>
                        <a:t>/ </a:t>
                      </a:r>
                      <a:r>
                        <a:rPr lang="ko-Kore-KR" altLang="en-US"/>
                        <a:t>팀 프로젝트 최종 보고서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75800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1.22 ~ 11.28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소프트웨어 전시회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블루투스 사용하기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17621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1.29 ~ 12.05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각종 센서와 엑추레이터를 활용한 예제 수행하기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18291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2.06 ~ 12.12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/>
                        <a:t>기말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31728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</a:t>
                      </a:r>
                      <a:r>
                        <a:rPr lang="en-US" altLang="ko-KR"/>
                        <a:t>2.13 ~ 12. 19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기말고사</a:t>
                      </a:r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시험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23597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DDBC39B-974C-F24F-A090-EAB6AE9FA278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-19048" y="-230990"/>
            <a:chExt cx="18603458" cy="10783371"/>
          </a:xfrm>
        </p:grpSpPr>
        <p:grpSp>
          <p:nvGrpSpPr>
            <p:cNvPr id="9" name="그룹 1004">
              <a:extLst>
                <a:ext uri="{FF2B5EF4-FFF2-40B4-BE49-F238E27FC236}">
                  <a16:creationId xmlns:a16="http://schemas.microsoft.com/office/drawing/2014/main" id="{1A2FE126-128F-A449-B949-75A58294915F}"/>
                </a:ext>
              </a:extLst>
            </p:cNvPr>
            <p:cNvGrpSpPr/>
            <p:nvPr/>
          </p:nvGrpSpPr>
          <p:grpSpPr>
            <a:xfrm>
              <a:off x="-19048" y="-230990"/>
              <a:ext cx="718519" cy="10783371"/>
              <a:chOff x="-19048" y="-230990"/>
              <a:chExt cx="718519" cy="10783371"/>
            </a:xfrm>
          </p:grpSpPr>
          <p:pic>
            <p:nvPicPr>
              <p:cNvPr id="20" name="Object 24">
                <a:extLst>
                  <a:ext uri="{FF2B5EF4-FFF2-40B4-BE49-F238E27FC236}">
                    <a16:creationId xmlns:a16="http://schemas.microsoft.com/office/drawing/2014/main" id="{BB43BEB5-6B10-FD42-8A0B-615CAF78A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-230990"/>
                <a:ext cx="718519" cy="10783371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2F4DD2D-FF45-434F-BBD5-D95BDBB9CB84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C40CE1B-A33C-A343-AE6D-E549B2292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4" name="그룹 1001">
                <a:extLst>
                  <a:ext uri="{FF2B5EF4-FFF2-40B4-BE49-F238E27FC236}">
                    <a16:creationId xmlns:a16="http://schemas.microsoft.com/office/drawing/2014/main" id="{B44E7A4B-EF6A-AF45-AE1F-C8BABD0E562B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6" name="Object 18">
                  <a:extLst>
                    <a:ext uri="{FF2B5EF4-FFF2-40B4-BE49-F238E27FC236}">
                      <a16:creationId xmlns:a16="http://schemas.microsoft.com/office/drawing/2014/main" id="{38E67871-9809-4846-B672-8F73B3529ACA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7" name="그룹 1003">
                  <a:extLst>
                    <a:ext uri="{FF2B5EF4-FFF2-40B4-BE49-F238E27FC236}">
                      <a16:creationId xmlns:a16="http://schemas.microsoft.com/office/drawing/2014/main" id="{004D22C3-16C1-3F40-9A6A-51277CE4B88C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9" name="Object 19">
                    <a:extLst>
                      <a:ext uri="{FF2B5EF4-FFF2-40B4-BE49-F238E27FC236}">
                        <a16:creationId xmlns:a16="http://schemas.microsoft.com/office/drawing/2014/main" id="{6EF38579-0E94-204B-8144-EAD0031B0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Object 22">
                  <a:extLst>
                    <a:ext uri="{FF2B5EF4-FFF2-40B4-BE49-F238E27FC236}">
                      <a16:creationId xmlns:a16="http://schemas.microsoft.com/office/drawing/2014/main" id="{8B8229D0-450C-094E-9E84-F79C95E6258D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9DA445E-3A82-3442-A508-636915989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11" name="Picture 517">
              <a:extLst>
                <a:ext uri="{FF2B5EF4-FFF2-40B4-BE49-F238E27FC236}">
                  <a16:creationId xmlns:a16="http://schemas.microsoft.com/office/drawing/2014/main" id="{5D813227-30AC-C948-A82C-08EA1DB58BC9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Object 75">
              <a:extLst>
                <a:ext uri="{FF2B5EF4-FFF2-40B4-BE49-F238E27FC236}">
                  <a16:creationId xmlns:a16="http://schemas.microsoft.com/office/drawing/2014/main" id="{32580939-8715-404C-87B3-8406FA8D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6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294BD87-908F-864E-B1DE-5E63B53BD8C5}"/>
              </a:ext>
            </a:extLst>
          </p:cNvPr>
          <p:cNvGrpSpPr/>
          <p:nvPr/>
        </p:nvGrpSpPr>
        <p:grpSpPr>
          <a:xfrm>
            <a:off x="0" y="-248186"/>
            <a:ext cx="18603458" cy="10783371"/>
            <a:chOff x="0" y="-248186"/>
            <a:chExt cx="18603458" cy="107833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1D19989-A110-8043-8C42-657B02B6ED12}"/>
                </a:ext>
              </a:extLst>
            </p:cNvPr>
            <p:cNvGrpSpPr/>
            <p:nvPr/>
          </p:nvGrpSpPr>
          <p:grpSpPr>
            <a:xfrm>
              <a:off x="0" y="-248186"/>
              <a:ext cx="18603458" cy="10783371"/>
              <a:chOff x="-19048" y="-230990"/>
              <a:chExt cx="18603458" cy="10783371"/>
            </a:xfrm>
          </p:grpSpPr>
          <p:grpSp>
            <p:nvGrpSpPr>
              <p:cNvPr id="5" name="그룹 1004">
                <a:extLst>
                  <a:ext uri="{FF2B5EF4-FFF2-40B4-BE49-F238E27FC236}">
                    <a16:creationId xmlns:a16="http://schemas.microsoft.com/office/drawing/2014/main" id="{9932D8DB-D86A-4F47-85AD-E7966153BEF6}"/>
                  </a:ext>
                </a:extLst>
              </p:cNvPr>
              <p:cNvGrpSpPr/>
              <p:nvPr/>
            </p:nvGrpSpPr>
            <p:grpSpPr>
              <a:xfrm>
                <a:off x="-19048" y="-230990"/>
                <a:ext cx="718519" cy="10783371"/>
                <a:chOff x="-19048" y="-230990"/>
                <a:chExt cx="718519" cy="10783371"/>
              </a:xfrm>
            </p:grpSpPr>
            <p:pic>
              <p:nvPicPr>
                <p:cNvPr id="16" name="Object 24">
                  <a:extLst>
                    <a:ext uri="{FF2B5EF4-FFF2-40B4-BE49-F238E27FC236}">
                      <a16:creationId xmlns:a16="http://schemas.microsoft.com/office/drawing/2014/main" id="{8FC0F6C3-BBB1-6842-8F3A-96F43DB761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19048" y="-230990"/>
                  <a:ext cx="718519" cy="10783371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79AE622-C259-9246-8D89-16ADFEC52BFF}"/>
                  </a:ext>
                </a:extLst>
              </p:cNvPr>
              <p:cNvGrpSpPr/>
              <p:nvPr/>
            </p:nvGrpSpPr>
            <p:grpSpPr>
              <a:xfrm>
                <a:off x="16462304" y="269730"/>
                <a:ext cx="2122106" cy="1116363"/>
                <a:chOff x="15410491" y="409609"/>
                <a:chExt cx="2122106" cy="1116363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B55BD7B2-396F-2B4D-95C2-8C00C2E8E5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32107" y="409609"/>
                  <a:ext cx="699384" cy="694424"/>
                </a:xfrm>
                <a:prstGeom prst="rect">
                  <a:avLst/>
                </a:prstGeom>
              </p:spPr>
            </p:pic>
            <p:grpSp>
              <p:nvGrpSpPr>
                <p:cNvPr id="10" name="그룹 1001">
                  <a:extLst>
                    <a:ext uri="{FF2B5EF4-FFF2-40B4-BE49-F238E27FC236}">
                      <a16:creationId xmlns:a16="http://schemas.microsoft.com/office/drawing/2014/main" id="{3C2E46BE-5637-044D-A75C-915BA3A5363F}"/>
                    </a:ext>
                  </a:extLst>
                </p:cNvPr>
                <p:cNvGrpSpPr/>
                <p:nvPr/>
              </p:nvGrpSpPr>
              <p:grpSpPr>
                <a:xfrm>
                  <a:off x="15410491" y="682094"/>
                  <a:ext cx="2122106" cy="843878"/>
                  <a:chOff x="15410491" y="682094"/>
                  <a:chExt cx="2122106" cy="843878"/>
                </a:xfrm>
              </p:grpSpPr>
              <p:sp>
                <p:nvSpPr>
                  <p:cNvPr id="12" name="Object 18">
                    <a:extLst>
                      <a:ext uri="{FF2B5EF4-FFF2-40B4-BE49-F238E27FC236}">
                        <a16:creationId xmlns:a16="http://schemas.microsoft.com/office/drawing/2014/main" id="{F5194E55-E30F-1A43-9E84-EAD0F82B44CD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2107" y="1027297"/>
                    <a:ext cx="1500490" cy="358796"/>
                  </a:xfrm>
                  <a:prstGeom prst="rect">
                    <a:avLst/>
                  </a:prstGeom>
                  <a:noFill/>
                </p:spPr>
                <p:txBody>
                  <a:bodyPr wrap="square" rtlCol="0"/>
                  <a:lstStyle/>
                  <a:p>
                    <a:pPr algn="just"/>
                    <a:r>
                      <a: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Arduino</a:t>
                    </a:r>
                  </a:p>
                </p:txBody>
              </p:sp>
              <p:grpSp>
                <p:nvGrpSpPr>
                  <p:cNvPr id="13" name="그룹 1003">
                    <a:extLst>
                      <a:ext uri="{FF2B5EF4-FFF2-40B4-BE49-F238E27FC236}">
                        <a16:creationId xmlns:a16="http://schemas.microsoft.com/office/drawing/2014/main" id="{87D517F7-EC46-FA48-823B-62C879A90B5C}"/>
                      </a:ext>
                    </a:extLst>
                  </p:cNvPr>
                  <p:cNvGrpSpPr/>
                  <p:nvPr/>
                </p:nvGrpSpPr>
                <p:grpSpPr>
                  <a:xfrm>
                    <a:off x="15540833" y="996630"/>
                    <a:ext cx="409928" cy="51241"/>
                    <a:chOff x="15540833" y="996630"/>
                    <a:chExt cx="409928" cy="51241"/>
                  </a:xfrm>
                </p:grpSpPr>
                <p:pic>
                  <p:nvPicPr>
                    <p:cNvPr id="15" name="Object 19">
                      <a:extLst>
                        <a:ext uri="{FF2B5EF4-FFF2-40B4-BE49-F238E27FC236}">
                          <a16:creationId xmlns:a16="http://schemas.microsoft.com/office/drawing/2014/main" id="{AAA07F0A-BD6B-1E44-B633-FEA1899514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 rot="-16200000">
                      <a:off x="15540833" y="996630"/>
                      <a:ext cx="409928" cy="5124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4" name="Object 22">
                    <a:extLst>
                      <a:ext uri="{FF2B5EF4-FFF2-40B4-BE49-F238E27FC236}">
                        <a16:creationId xmlns:a16="http://schemas.microsoft.com/office/drawing/2014/main" id="{F1EB2EEA-1E60-1649-8809-456536C82DFA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491" y="682094"/>
                    <a:ext cx="381000" cy="843878"/>
                  </a:xfrm>
                  <a:prstGeom prst="rect">
                    <a:avLst/>
                  </a:prstGeom>
                  <a:noFill/>
                </p:spPr>
                <p:txBody>
                  <a:bodyPr wrap="square" rtlCol="0"/>
                  <a:lstStyle/>
                  <a:p>
                    <a:pPr algn="just"/>
                    <a:r>
                      <a:rPr lang="en-US" altLang="ko-KR" sz="1200" kern="0" spc="-100" dirty="0">
                        <a:solidFill>
                          <a:schemeClr val="bg1">
                            <a:lumMod val="65000"/>
                          </a:schemeClr>
                        </a:solidFill>
                        <a:latin typeface="NIXGONFONTS-M V2.0" pitchFamily="34" charset="0"/>
                      </a:rPr>
                      <a:t> C</a:t>
                    </a:r>
                  </a:p>
                  <a:p>
                    <a:pPr algn="just"/>
                    <a:r>
                      <a:rPr lang="ko-KR" altLang="en-US" sz="1200" dirty="0" err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愛</a:t>
                    </a:r>
                    <a:endParaRPr lang="en-US" altLang="ko-KR" sz="12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 algn="just"/>
                    <a:r>
                      <a:rPr lang="en-US" altLang="ko-Kore-KR" sz="1200" kern="0" spc="-100" dirty="0" err="1">
                        <a:solidFill>
                          <a:schemeClr val="bg1">
                            <a:lumMod val="65000"/>
                          </a:schemeClr>
                        </a:solidFill>
                        <a:latin typeface="NIXGONFONTS-M V2.0" pitchFamily="34" charset="0"/>
                      </a:rPr>
                      <a:t>랑</a:t>
                    </a:r>
                    <a:endParaRPr lang="en-US" altLang="ko-Kore-KR" sz="12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 algn="ctr"/>
                    <a:endParaRPr lang="en-US" sz="12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A04FD8C-21AD-0E4B-B006-338CEC5E7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96071" y="1024863"/>
                  <a:ext cx="438150" cy="298879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517">
                <a:extLst>
                  <a:ext uri="{FF2B5EF4-FFF2-40B4-BE49-F238E27FC236}">
                    <a16:creationId xmlns:a16="http://schemas.microsoft.com/office/drawing/2014/main" id="{A5578ACF-2501-2B40-9EBF-C17F9A0BB238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1759" y="9041275"/>
                <a:ext cx="965200" cy="975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Object 75">
                <a:extLst>
                  <a:ext uri="{FF2B5EF4-FFF2-40B4-BE49-F238E27FC236}">
                    <a16:creationId xmlns:a16="http://schemas.microsoft.com/office/drawing/2014/main" id="{0B58231A-C246-4642-B225-70FC1ABE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260770" y="635047"/>
                <a:ext cx="15386834" cy="66667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B864DAC-43D7-C047-AA2E-C2A66C974AC7}"/>
                </a:ext>
              </a:extLst>
            </p:cNvPr>
            <p:cNvGrpSpPr/>
            <p:nvPr/>
          </p:nvGrpSpPr>
          <p:grpSpPr>
            <a:xfrm>
              <a:off x="1351743" y="1128353"/>
              <a:ext cx="9339728" cy="1262244"/>
              <a:chOff x="1351743" y="1128353"/>
              <a:chExt cx="9339728" cy="1262244"/>
            </a:xfrm>
          </p:grpSpPr>
          <p:sp>
            <p:nvSpPr>
              <p:cNvPr id="18" name="Object 82">
                <a:extLst>
                  <a:ext uri="{FF2B5EF4-FFF2-40B4-BE49-F238E27FC236}">
                    <a16:creationId xmlns:a16="http://schemas.microsoft.com/office/drawing/2014/main" id="{FC69D44B-E233-5A41-A9F3-959D47938C6C}"/>
                  </a:ext>
                </a:extLst>
              </p:cNvPr>
              <p:cNvSpPr txBox="1"/>
              <p:nvPr/>
            </p:nvSpPr>
            <p:spPr>
              <a:xfrm>
                <a:off x="2159914" y="1128353"/>
                <a:ext cx="8531557" cy="1262244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6100" dirty="0" err="1">
                    <a:solidFill>
                      <a:srgbClr val="00A23B"/>
                    </a:solidFill>
                    <a:latin typeface="NIXGONFONTS-M V2.0" pitchFamily="34" charset="0"/>
                  </a:rPr>
                  <a:t>조도센서</a:t>
                </a:r>
                <a:endParaRPr lang="en-US" dirty="0"/>
              </a:p>
            </p:txBody>
          </p:sp>
          <p:sp>
            <p:nvSpPr>
              <p:cNvPr id="19" name="Object 83">
                <a:extLst>
                  <a:ext uri="{FF2B5EF4-FFF2-40B4-BE49-F238E27FC236}">
                    <a16:creationId xmlns:a16="http://schemas.microsoft.com/office/drawing/2014/main" id="{F31DA827-8E83-E143-99AF-0CADF7ECC1BE}"/>
                  </a:ext>
                </a:extLst>
              </p:cNvPr>
              <p:cNvSpPr txBox="1"/>
              <p:nvPr/>
            </p:nvSpPr>
            <p:spPr>
              <a:xfrm>
                <a:off x="1351743" y="1185412"/>
                <a:ext cx="1451475" cy="1167131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6100" dirty="0">
                    <a:solidFill>
                      <a:srgbClr val="007B2D"/>
                    </a:solidFill>
                    <a:latin typeface="NIXGONFONTS-M V2.0" pitchFamily="34" charset="0"/>
                    <a:cs typeface="NIXGONFONTS-M V2.0" pitchFamily="34" charset="0"/>
                  </a:rPr>
                  <a:t>3</a:t>
                </a:r>
                <a:r>
                  <a:rPr lang="en-US" sz="6100" dirty="0">
                    <a:solidFill>
                      <a:srgbClr val="007B2D"/>
                    </a:solidFill>
                    <a:latin typeface="NIXGONFONTS-M V2.0" pitchFamily="34" charset="0"/>
                    <a:cs typeface="NIXGONFONTS-M V2.0" pitchFamily="34" charset="0"/>
                  </a:rPr>
                  <a:t>.</a:t>
                </a:r>
                <a:endParaRPr lang="en-US" dirty="0"/>
              </a:p>
            </p:txBody>
          </p:sp>
        </p:grp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D9E9BAB4-65BE-4840-B5E8-0E39FA690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42" y="2177979"/>
            <a:ext cx="1531034" cy="2957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A490C-6AE3-A546-89E3-D16DB2227B0A}"/>
              </a:ext>
            </a:extLst>
          </p:cNvPr>
          <p:cNvSpPr txBox="1"/>
          <p:nvPr/>
        </p:nvSpPr>
        <p:spPr>
          <a:xfrm>
            <a:off x="6727371" y="3287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B856D-0F24-604D-AF72-211F62628AC0}"/>
              </a:ext>
            </a:extLst>
          </p:cNvPr>
          <p:cNvSpPr/>
          <p:nvPr/>
        </p:nvSpPr>
        <p:spPr>
          <a:xfrm>
            <a:off x="4267200" y="2678011"/>
            <a:ext cx="11658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+mj-lt"/>
              </a:rPr>
              <a:t>조도센서</a:t>
            </a:r>
            <a:r>
              <a:rPr lang="ko-KR" altLang="en-US" sz="2800" dirty="0">
                <a:latin typeface="+mj-lt"/>
              </a:rPr>
              <a:t> </a:t>
            </a:r>
          </a:p>
          <a:p>
            <a:r>
              <a:rPr lang="en-US" altLang="ko-KR" sz="2000" dirty="0">
                <a:latin typeface="+mj-lt"/>
              </a:rPr>
              <a:t>–</a:t>
            </a:r>
            <a:r>
              <a:rPr lang="en-US" altLang="ko-KR" sz="2800" dirty="0">
                <a:latin typeface="+mj-lt"/>
              </a:rPr>
              <a:t> </a:t>
            </a:r>
            <a:r>
              <a:rPr lang="en" altLang="ko-Kore-KR" sz="2000" dirty="0" err="1">
                <a:latin typeface="+mj-lt"/>
              </a:rPr>
              <a:t>Pohoto</a:t>
            </a:r>
            <a:r>
              <a:rPr lang="en" altLang="ko-Kore-KR" sz="2000" dirty="0">
                <a:latin typeface="+mj-lt"/>
              </a:rPr>
              <a:t> Cell(Resistor) </a:t>
            </a:r>
            <a:r>
              <a:rPr lang="ko-KR" altLang="en-US" sz="2000" dirty="0">
                <a:latin typeface="+mj-lt"/>
              </a:rPr>
              <a:t>또는 </a:t>
            </a:r>
            <a:r>
              <a:rPr lang="en" altLang="ko-Kore-KR" sz="2000" dirty="0">
                <a:latin typeface="+mj-lt"/>
              </a:rPr>
              <a:t>CDS(Cadmium Sulfide) </a:t>
            </a:r>
          </a:p>
          <a:p>
            <a:r>
              <a:rPr lang="en" altLang="ko-Kore-KR" sz="2000" dirty="0"/>
              <a:t>–</a:t>
            </a:r>
            <a:r>
              <a:rPr lang="ko-KR" altLang="en-US" sz="2000" dirty="0"/>
              <a:t> 좌 우 구분이 없음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endParaRPr lang="en" altLang="ko-Kore-KR" sz="2000" dirty="0">
              <a:latin typeface="+mj-lt"/>
            </a:endParaRPr>
          </a:p>
          <a:p>
            <a:r>
              <a:rPr lang="en" altLang="ko-Kore-KR" sz="2000" dirty="0">
                <a:latin typeface="+mj-lt"/>
              </a:rPr>
              <a:t>– </a:t>
            </a:r>
            <a:r>
              <a:rPr lang="ko-KR" altLang="en-US" sz="2000" dirty="0">
                <a:latin typeface="+mj-lt"/>
              </a:rPr>
              <a:t>빛의 밝기 변화를 인식하는 센서</a:t>
            </a:r>
            <a:br>
              <a:rPr lang="ko-KR" altLang="en-US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/>
              <a:t> • 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저항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(10</a:t>
            </a:r>
            <a:r>
              <a:rPr lang="en" altLang="ko-Kore-KR" sz="2000" dirty="0">
                <a:highlight>
                  <a:srgbClr val="FFFF00"/>
                </a:highlight>
                <a:latin typeface="+mj-lt"/>
              </a:rPr>
              <a:t>k</a:t>
            </a:r>
            <a:r>
              <a:rPr lang="el-GR" altLang="ko-Kore-KR" sz="2000" dirty="0">
                <a:highlight>
                  <a:srgbClr val="FFFF00"/>
                </a:highlight>
                <a:latin typeface="+mj-lt"/>
              </a:rPr>
              <a:t>Ω) + </a:t>
            </a:r>
            <a:r>
              <a:rPr lang="ko-KR" altLang="en-US" sz="2000" dirty="0" err="1">
                <a:highlight>
                  <a:srgbClr val="FFFF00"/>
                </a:highlight>
                <a:latin typeface="+mj-lt"/>
              </a:rPr>
              <a:t>조도센서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: </a:t>
            </a:r>
            <a:r>
              <a:rPr lang="ko-KR" altLang="en-US" sz="2000" dirty="0" err="1">
                <a:highlight>
                  <a:srgbClr val="FFFF00"/>
                </a:highlight>
                <a:latin typeface="+mj-lt"/>
              </a:rPr>
              <a:t>가변저항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2000" dirty="0" err="1">
                <a:highlight>
                  <a:srgbClr val="FFFF00"/>
                </a:highlight>
                <a:latin typeface="+mj-lt"/>
              </a:rPr>
              <a:t>처럼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 동작 </a:t>
            </a:r>
          </a:p>
          <a:p>
            <a:r>
              <a:rPr lang="en-US" altLang="ko-KR" sz="2000" dirty="0">
                <a:latin typeface="+mj-lt"/>
              </a:rPr>
              <a:t>– </a:t>
            </a:r>
            <a:r>
              <a:rPr lang="ko-KR" altLang="en-US" sz="2000" dirty="0" err="1">
                <a:latin typeface="+mj-lt"/>
              </a:rPr>
              <a:t>빛의양에따라저항값변화</a:t>
            </a:r>
            <a:br>
              <a:rPr lang="ko-KR" altLang="en-US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	• </a:t>
            </a:r>
            <a:r>
              <a:rPr lang="ko-KR" altLang="en-US" sz="2000" dirty="0">
                <a:latin typeface="+mj-lt"/>
              </a:rPr>
              <a:t>주위가 밝으면 </a:t>
            </a:r>
            <a:r>
              <a:rPr lang="ko-KR" altLang="en-US" sz="2000" dirty="0" err="1">
                <a:latin typeface="+mj-lt"/>
              </a:rPr>
              <a:t>저항값</a:t>
            </a:r>
            <a:r>
              <a:rPr lang="ko-KR" altLang="en-US" sz="2000" dirty="0">
                <a:latin typeface="+mj-lt"/>
              </a:rPr>
              <a:t> 감소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어두우면 </a:t>
            </a:r>
            <a:r>
              <a:rPr lang="ko-KR" altLang="en-US" sz="2000" dirty="0" err="1">
                <a:latin typeface="+mj-lt"/>
              </a:rPr>
              <a:t>저항값</a:t>
            </a:r>
            <a:r>
              <a:rPr lang="ko-KR" altLang="en-US" sz="2000" dirty="0">
                <a:latin typeface="+mj-lt"/>
              </a:rPr>
              <a:t> 증가 </a:t>
            </a:r>
            <a:endParaRPr lang="ko-KR" altLang="en-US" sz="2000" dirty="0">
              <a:effectLst/>
              <a:latin typeface="+mj-lt"/>
            </a:endParaRPr>
          </a:p>
        </p:txBody>
      </p:sp>
      <p:pic>
        <p:nvPicPr>
          <p:cNvPr id="1025" name="Picture 1" descr="page33image41391808">
            <a:extLst>
              <a:ext uri="{FF2B5EF4-FFF2-40B4-BE49-F238E27FC236}">
                <a16:creationId xmlns:a16="http://schemas.microsoft.com/office/drawing/2014/main" id="{D9F387CB-D8C4-2C43-817B-7D38DA93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43" y="5758891"/>
            <a:ext cx="2119212" cy="24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F69426-D940-5C4F-9994-F070D536E570}"/>
              </a:ext>
            </a:extLst>
          </p:cNvPr>
          <p:cNvSpPr txBox="1"/>
          <p:nvPr/>
        </p:nvSpPr>
        <p:spPr>
          <a:xfrm>
            <a:off x="9865895" y="5374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050889-C4B1-0245-92E3-923ECAB1F578}"/>
              </a:ext>
            </a:extLst>
          </p:cNvPr>
          <p:cNvSpPr/>
          <p:nvPr/>
        </p:nvSpPr>
        <p:spPr>
          <a:xfrm>
            <a:off x="4036595" y="5765891"/>
            <a:ext cx="1165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+mj-lt"/>
              </a:rPr>
              <a:t>조도센서</a:t>
            </a:r>
            <a:r>
              <a:rPr lang="ko-KR" altLang="en-US" sz="2800" dirty="0">
                <a:latin typeface="+mj-lt"/>
              </a:rPr>
              <a:t> </a:t>
            </a:r>
            <a:r>
              <a:rPr lang="ko-KR" altLang="en-US" sz="2800" dirty="0" err="1">
                <a:latin typeface="+mj-lt"/>
              </a:rPr>
              <a:t>연결법</a:t>
            </a:r>
            <a:endParaRPr lang="ko-KR" altLang="en-US" sz="28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–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VCC</a:t>
            </a:r>
            <a:r>
              <a:rPr lang="ko-KR" altLang="en-US" sz="2000" dirty="0">
                <a:latin typeface="+mj-lt"/>
              </a:rPr>
              <a:t>는 </a:t>
            </a:r>
            <a:r>
              <a:rPr lang="en-US" altLang="ko-KR" sz="2000" dirty="0">
                <a:latin typeface="+mj-lt"/>
              </a:rPr>
              <a:t>5V,</a:t>
            </a:r>
            <a:r>
              <a:rPr lang="ko-KR" altLang="en-US" sz="2000" dirty="0">
                <a:latin typeface="+mj-lt"/>
              </a:rPr>
              <a:t> 즉 </a:t>
            </a:r>
            <a:r>
              <a:rPr lang="en-US" altLang="ko-KR" sz="2000" dirty="0">
                <a:latin typeface="+mj-lt"/>
              </a:rPr>
              <a:t>+ </a:t>
            </a:r>
            <a:r>
              <a:rPr lang="ko-KR" altLang="en-US" sz="2000" dirty="0">
                <a:latin typeface="+mj-lt"/>
              </a:rPr>
              <a:t>부분에 연결</a:t>
            </a:r>
            <a:br>
              <a:rPr lang="en-US" altLang="ko-KR" sz="2000" dirty="0">
                <a:latin typeface="+mj-lt"/>
              </a:rPr>
            </a:b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–ADC</a:t>
            </a:r>
            <a:r>
              <a:rPr lang="ko-KR" altLang="en-US" sz="2000" dirty="0">
                <a:latin typeface="+mj-lt"/>
              </a:rPr>
              <a:t>란</a:t>
            </a:r>
            <a:r>
              <a:rPr lang="en-US" altLang="ko-KR" sz="2000" dirty="0">
                <a:latin typeface="+mj-lt"/>
              </a:rPr>
              <a:t>?</a:t>
            </a:r>
            <a:r>
              <a:rPr lang="ko-KR" altLang="en-US" sz="2000" dirty="0">
                <a:latin typeface="+mj-lt"/>
              </a:rPr>
              <a:t>  아날로그 디지털변환기로 아날로그를 디지털로 변환하는 역할을 함</a:t>
            </a:r>
            <a:r>
              <a:rPr lang="en-US" altLang="ko-KR" sz="2000" dirty="0">
                <a:latin typeface="+mj-lt"/>
              </a:rPr>
              <a:t>.</a:t>
            </a:r>
          </a:p>
          <a:p>
            <a:r>
              <a:rPr lang="en-US" altLang="ko-KR" sz="2000" dirty="0">
                <a:latin typeface="+mj-lt"/>
              </a:rPr>
              <a:t>	-</a:t>
            </a:r>
            <a:r>
              <a:rPr lang="ko-KR" altLang="en-US" sz="2000" dirty="0">
                <a:latin typeface="+mj-lt"/>
              </a:rPr>
              <a:t> 부분은 </a:t>
            </a:r>
            <a:r>
              <a:rPr lang="en-US" altLang="ko-KR" sz="2000" dirty="0">
                <a:latin typeface="+mj-lt"/>
              </a:rPr>
              <a:t>: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Arduino uno </a:t>
            </a:r>
            <a:r>
              <a:rPr lang="ko-KR" altLang="en-US" sz="2000" dirty="0">
                <a:latin typeface="+mj-lt"/>
              </a:rPr>
              <a:t>보드 왼쪽 하단 </a:t>
            </a:r>
            <a:r>
              <a:rPr lang="en-US" altLang="ko-KR" sz="2000" dirty="0">
                <a:latin typeface="+mj-lt"/>
              </a:rPr>
              <a:t>ANALOG IN </a:t>
            </a:r>
            <a:r>
              <a:rPr lang="ko-KR" altLang="en-US" sz="2000" dirty="0">
                <a:latin typeface="+mj-lt"/>
              </a:rPr>
              <a:t>부분에  연결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>
                <a:latin typeface="+mj-lt"/>
              </a:rPr>
              <a:t>즉 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+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는 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5V</a:t>
            </a:r>
            <a:r>
              <a:rPr lang="ko-KR" altLang="en-US" sz="2000" dirty="0">
                <a:latin typeface="+mj-lt"/>
              </a:rPr>
              <a:t>에 연결 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–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 는 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A0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와</a:t>
            </a:r>
            <a:r>
              <a:rPr lang="en-US" altLang="ko-KR" sz="2000" dirty="0">
                <a:highlight>
                  <a:srgbClr val="FFFF00"/>
                </a:highlight>
                <a:latin typeface="+mj-lt"/>
              </a:rPr>
              <a:t> + </a:t>
            </a:r>
            <a:r>
              <a:rPr lang="ko-KR" altLang="en-US" sz="2000" dirty="0">
                <a:highlight>
                  <a:srgbClr val="FFFF00"/>
                </a:highlight>
                <a:latin typeface="+mj-lt"/>
              </a:rPr>
              <a:t>저항 </a:t>
            </a:r>
            <a:r>
              <a:rPr lang="ko-KR" altLang="en-US" sz="2000" dirty="0">
                <a:latin typeface="+mj-lt"/>
              </a:rPr>
              <a:t>연결</a:t>
            </a:r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뒷장에서 그림으로 자세하게 소개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4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FE6BB3C-7EBF-1141-97A0-1CDF02B8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18" y="2834431"/>
            <a:ext cx="11023600" cy="6413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9818" y="252534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조도센서</a:t>
            </a:r>
            <a:r>
              <a:rPr 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ko-KR" altLang="en-US" sz="6100" dirty="0" err="1">
                <a:solidFill>
                  <a:srgbClr val="00A23B"/>
                </a:solidFill>
                <a:latin typeface="NIXGONFONTS-M V2.0" pitchFamily="34" charset="0"/>
              </a:rPr>
              <a:t>연결법</a:t>
            </a:r>
            <a:endParaRPr lang="en-US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5758B-6A63-D443-9A3E-22ACCA204DC7}"/>
              </a:ext>
            </a:extLst>
          </p:cNvPr>
          <p:cNvSpPr/>
          <p:nvPr/>
        </p:nvSpPr>
        <p:spPr>
          <a:xfrm>
            <a:off x="12303418" y="2499277"/>
            <a:ext cx="5965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+</a:t>
            </a:r>
            <a:r>
              <a:rPr lang="ko-KR" altLang="en-US" sz="2400" dirty="0"/>
              <a:t>  부분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B050"/>
                </a:solidFill>
              </a:rPr>
              <a:t>초록색</a:t>
            </a:r>
            <a:endParaRPr lang="en-US" altLang="ko-KR" sz="2400" dirty="0">
              <a:solidFill>
                <a:srgbClr val="00B05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부분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빨강색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1200" dirty="0" err="1"/>
              <a:t>조도센서의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부분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C000"/>
                </a:solidFill>
              </a:rPr>
              <a:t>주황색</a:t>
            </a:r>
            <a:endParaRPr lang="en-US" altLang="ko-K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7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3632" y="557507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조도센서</a:t>
            </a:r>
            <a:r>
              <a:rPr 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ko-KR" altLang="en-US" sz="6100" dirty="0">
                <a:solidFill>
                  <a:srgbClr val="00A23B"/>
                </a:solidFill>
                <a:latin typeface="NIXGONFONTS-M V2.0" pitchFamily="34" charset="0"/>
              </a:rPr>
              <a:t>예제</a:t>
            </a:r>
            <a:endParaRPr lang="en-US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E900E-59E6-C549-8E4B-DA504F9B7726}"/>
              </a:ext>
            </a:extLst>
          </p:cNvPr>
          <p:cNvSpPr/>
          <p:nvPr/>
        </p:nvSpPr>
        <p:spPr>
          <a:xfrm>
            <a:off x="1547471" y="2485756"/>
            <a:ext cx="9144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000" dirty="0">
                <a:latin typeface="함초롬돋움,Bold"/>
              </a:rPr>
              <a:t>1.</a:t>
            </a:r>
            <a:r>
              <a:rPr lang="ko-KR" altLang="en-US" sz="3000" dirty="0">
                <a:latin typeface="함초롬돋움,Bold"/>
              </a:rPr>
              <a:t> 어두워지면</a:t>
            </a:r>
            <a:r>
              <a:rPr lang="en" altLang="ko-Kore-KR" sz="3000" dirty="0">
                <a:latin typeface="Arial,Bold"/>
              </a:rPr>
              <a:t>LED</a:t>
            </a:r>
            <a:r>
              <a:rPr lang="ko-KR" altLang="en-US" sz="3000" dirty="0">
                <a:latin typeface="함초롬돋움,Bold"/>
              </a:rPr>
              <a:t>켜기</a:t>
            </a:r>
            <a:br>
              <a:rPr lang="ko-KR" altLang="en-US" sz="2400" dirty="0">
                <a:latin typeface="함초롬돋움,Bold"/>
              </a:rPr>
            </a:br>
            <a:r>
              <a:rPr lang="en-US" altLang="ko-KR" sz="2000" dirty="0">
                <a:latin typeface="Arial" panose="020B0604020202020204" pitchFamily="34" charset="0"/>
              </a:rPr>
              <a:t>– </a:t>
            </a:r>
            <a:r>
              <a:rPr lang="ko-KR" altLang="en-US" sz="2000" dirty="0">
                <a:latin typeface="함초롬돋움"/>
              </a:rPr>
              <a:t>조도 측정 후 어두우면 </a:t>
            </a:r>
            <a:r>
              <a:rPr lang="en" altLang="ko-Kore-KR" sz="2000" dirty="0">
                <a:latin typeface="Arial" panose="020B0604020202020204" pitchFamily="34" charset="0"/>
              </a:rPr>
              <a:t>LED</a:t>
            </a:r>
            <a:r>
              <a:rPr lang="ko-KR" altLang="en-US" sz="2000" dirty="0">
                <a:latin typeface="함초롬돋움"/>
              </a:rPr>
              <a:t>켜기 </a:t>
            </a:r>
            <a:endParaRPr lang="ko-KR" altLang="en-US" dirty="0"/>
          </a:p>
          <a:p>
            <a:r>
              <a:rPr lang="en-US" altLang="ko-KR" dirty="0">
                <a:latin typeface="Arial" panose="020B0604020202020204" pitchFamily="34" charset="0"/>
              </a:rPr>
              <a:t>	• </a:t>
            </a:r>
            <a:r>
              <a:rPr lang="ko-KR" altLang="en-US" dirty="0">
                <a:latin typeface="함초롬돋움"/>
              </a:rPr>
              <a:t>측정값이 </a:t>
            </a:r>
            <a:r>
              <a:rPr lang="en-US" altLang="ko-KR" dirty="0">
                <a:latin typeface="Arial" panose="020B0604020202020204" pitchFamily="34" charset="0"/>
              </a:rPr>
              <a:t>300 </a:t>
            </a:r>
            <a:r>
              <a:rPr lang="ko-KR" altLang="en-US" dirty="0">
                <a:latin typeface="함초롬돋움"/>
              </a:rPr>
              <a:t>미만이면 </a:t>
            </a:r>
            <a:r>
              <a:rPr lang="en" altLang="ko-Kore-KR" dirty="0">
                <a:latin typeface="Arial" panose="020B0604020202020204" pitchFamily="34" charset="0"/>
              </a:rPr>
              <a:t>LED ON, </a:t>
            </a:r>
            <a:r>
              <a:rPr lang="ko-KR" altLang="en-US" dirty="0">
                <a:latin typeface="함초롬돋움"/>
              </a:rPr>
              <a:t>아니면 </a:t>
            </a:r>
            <a:r>
              <a:rPr lang="en" altLang="ko-Kore-KR" dirty="0">
                <a:latin typeface="Arial" panose="020B0604020202020204" pitchFamily="34" charset="0"/>
              </a:rPr>
              <a:t>LED OFF </a:t>
            </a:r>
            <a:endParaRPr lang="en" altLang="ko-Kore-KR" dirty="0"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53C1E-F7F1-BD44-9773-92D5250EC83E}"/>
              </a:ext>
            </a:extLst>
          </p:cNvPr>
          <p:cNvSpPr/>
          <p:nvPr/>
        </p:nvSpPr>
        <p:spPr>
          <a:xfrm>
            <a:off x="1579555" y="3647397"/>
            <a:ext cx="9144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000" dirty="0">
                <a:latin typeface="함초롬돋움,Bold"/>
              </a:rPr>
              <a:t>2.</a:t>
            </a:r>
            <a:r>
              <a:rPr lang="ko-KR" altLang="en-US" sz="3000" dirty="0">
                <a:latin typeface="함초롬돋움,Bold"/>
              </a:rPr>
              <a:t> 주변 밝기에 따라 </a:t>
            </a:r>
            <a:r>
              <a:rPr lang="en" altLang="ko-Kore-KR" sz="3000" dirty="0">
                <a:latin typeface="Arial,Bold"/>
              </a:rPr>
              <a:t>LED</a:t>
            </a:r>
            <a:r>
              <a:rPr lang="ko-KR" altLang="en-US" sz="3000" dirty="0">
                <a:latin typeface="Arial,Bold"/>
              </a:rPr>
              <a:t> </a:t>
            </a:r>
            <a:r>
              <a:rPr lang="ko-KR" altLang="en-US" sz="3000" dirty="0">
                <a:latin typeface="함초롬돋움,Bold"/>
              </a:rPr>
              <a:t>밝기 제어하기 </a:t>
            </a:r>
            <a:endParaRPr lang="ko-KR" altLang="en-US" sz="3000" dirty="0"/>
          </a:p>
          <a:p>
            <a:r>
              <a:rPr lang="en-US" altLang="ko-KR" dirty="0">
                <a:latin typeface="Arial" panose="020B0604020202020204" pitchFamily="34" charset="0"/>
              </a:rPr>
              <a:t>– </a:t>
            </a:r>
            <a:r>
              <a:rPr lang="ko-KR" altLang="en-US" dirty="0" err="1">
                <a:latin typeface="함초롬돋움"/>
              </a:rPr>
              <a:t>조도센서</a:t>
            </a:r>
            <a:r>
              <a:rPr lang="ko-KR" altLang="en-US" dirty="0">
                <a:latin typeface="함초롬돋움"/>
              </a:rPr>
              <a:t> 값의 범위를 </a:t>
            </a:r>
            <a:r>
              <a:rPr lang="en" altLang="ko-Kore-KR" dirty="0">
                <a:latin typeface="Arial" panose="020B0604020202020204" pitchFamily="34" charset="0"/>
              </a:rPr>
              <a:t>LED </a:t>
            </a:r>
            <a:r>
              <a:rPr lang="ko-KR" altLang="en-US" dirty="0">
                <a:latin typeface="함초롬돋움"/>
              </a:rPr>
              <a:t>출력의 범위로 변환 </a:t>
            </a:r>
            <a:endParaRPr lang="en-US" altLang="ko-KR" dirty="0">
              <a:latin typeface="함초롬돋움"/>
            </a:endParaRPr>
          </a:p>
          <a:p>
            <a:r>
              <a:rPr lang="en-US" altLang="ko-KR" dirty="0">
                <a:latin typeface="함초롬돋움"/>
              </a:rPr>
              <a:t>	</a:t>
            </a:r>
            <a:r>
              <a:rPr lang="ko-KR" altLang="en-US" dirty="0" err="1"/>
              <a:t>조도센서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아날로그 입력 값 </a:t>
            </a:r>
            <a:r>
              <a:rPr lang="en-US" altLang="ko-KR" dirty="0"/>
              <a:t>0 ~ 1023 </a:t>
            </a:r>
          </a:p>
          <a:p>
            <a:r>
              <a:rPr lang="en" altLang="ko-Kore-KR" dirty="0"/>
              <a:t>	LED : </a:t>
            </a:r>
            <a:r>
              <a:rPr lang="ko-KR" altLang="en-US" dirty="0"/>
              <a:t>아날로그 출력 값 </a:t>
            </a:r>
            <a:r>
              <a:rPr lang="en-US" altLang="ko-KR" dirty="0"/>
              <a:t>0 ~ 255 </a:t>
            </a:r>
          </a:p>
          <a:p>
            <a:endParaRPr lang="en-US" altLang="ko-KR" dirty="0"/>
          </a:p>
          <a:p>
            <a:r>
              <a:rPr lang="ko-KR" altLang="en-US" dirty="0"/>
              <a:t>어두운 정도에 따라 </a:t>
            </a:r>
            <a:r>
              <a:rPr lang="en" altLang="ko-Kore-KR" dirty="0"/>
              <a:t>LED</a:t>
            </a:r>
            <a:r>
              <a:rPr lang="ko-KR" altLang="en-US" dirty="0"/>
              <a:t> 밝기 조절 </a:t>
            </a:r>
            <a:endParaRPr lang="en-US" altLang="ko-KR" dirty="0"/>
          </a:p>
          <a:p>
            <a:r>
              <a:rPr lang="en-US" altLang="ko-KR" dirty="0"/>
              <a:t>	• map</a:t>
            </a:r>
            <a:r>
              <a:rPr lang="ko-KR" altLang="en-US" dirty="0"/>
              <a:t>함수와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constain</a:t>
            </a:r>
            <a:r>
              <a:rPr lang="ko-KR" altLang="en-US" dirty="0"/>
              <a:t>함수 사용</a:t>
            </a:r>
            <a:endParaRPr lang="en" altLang="ko-Kore-KR" dirty="0"/>
          </a:p>
          <a:p>
            <a:endParaRPr lang="en-US" altLang="ko-KR" dirty="0">
              <a:latin typeface="함초롬돋움"/>
            </a:endParaRPr>
          </a:p>
          <a:p>
            <a:endParaRPr lang="en-US" altLang="ko-KR" dirty="0">
              <a:effectLst/>
              <a:latin typeface="함초롬돋움"/>
            </a:endParaRPr>
          </a:p>
        </p:txBody>
      </p:sp>
      <p:pic>
        <p:nvPicPr>
          <p:cNvPr id="1051" name="Picture 27" descr="page35image46147328">
            <a:extLst>
              <a:ext uri="{FF2B5EF4-FFF2-40B4-BE49-F238E27FC236}">
                <a16:creationId xmlns:a16="http://schemas.microsoft.com/office/drawing/2014/main" id="{C44D2E2A-0FF2-754D-AEDF-FCAE4901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6304378"/>
            <a:ext cx="889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2">
            <a:extLst>
              <a:ext uri="{FF2B5EF4-FFF2-40B4-BE49-F238E27FC236}">
                <a16:creationId xmlns:a16="http://schemas.microsoft.com/office/drawing/2014/main" id="{A91F28AC-EE8F-A645-BF25-83EBDD11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345" y="2006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329D8-5ABF-2A4F-9FE3-5EB63123821B}"/>
              </a:ext>
            </a:extLst>
          </p:cNvPr>
          <p:cNvGrpSpPr/>
          <p:nvPr/>
        </p:nvGrpSpPr>
        <p:grpSpPr>
          <a:xfrm>
            <a:off x="11385897" y="1692542"/>
            <a:ext cx="4233964" cy="2725200"/>
            <a:chOff x="8137525" y="4434807"/>
            <a:chExt cx="4233964" cy="27265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4ADA371-A89D-7D40-9952-A553275CDE4F}"/>
                </a:ext>
              </a:extLst>
            </p:cNvPr>
            <p:cNvGrpSpPr/>
            <p:nvPr/>
          </p:nvGrpSpPr>
          <p:grpSpPr>
            <a:xfrm>
              <a:off x="8137525" y="4434807"/>
              <a:ext cx="4233964" cy="1013335"/>
              <a:chOff x="8137525" y="4434807"/>
              <a:chExt cx="4233964" cy="1013335"/>
            </a:xfrm>
          </p:grpSpPr>
          <p:pic>
            <p:nvPicPr>
              <p:cNvPr id="1050" name="Picture 26" descr="page35image46147136">
                <a:extLst>
                  <a:ext uri="{FF2B5EF4-FFF2-40B4-BE49-F238E27FC236}">
                    <a16:creationId xmlns:a16="http://schemas.microsoft.com/office/drawing/2014/main" id="{47F395CC-1FD3-DA47-814A-9C4EA2811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5821" y="4859146"/>
                <a:ext cx="2768600" cy="13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page35image46147712">
                <a:extLst>
                  <a:ext uri="{FF2B5EF4-FFF2-40B4-BE49-F238E27FC236}">
                    <a16:creationId xmlns:a16="http://schemas.microsoft.com/office/drawing/2014/main" id="{99CFD719-0958-CF4F-964A-A3BC71FAC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7525" y="4441667"/>
                <a:ext cx="1006475" cy="1006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3" name="Picture 29" descr="page35image46152320">
                <a:extLst>
                  <a:ext uri="{FF2B5EF4-FFF2-40B4-BE49-F238E27FC236}">
                    <a16:creationId xmlns:a16="http://schemas.microsoft.com/office/drawing/2014/main" id="{243DD078-BA31-9344-8320-09AC75101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0317" y="4487276"/>
                <a:ext cx="891172" cy="891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9" name="Picture 35" descr="page35image35872480">
                <a:extLst>
                  <a:ext uri="{FF2B5EF4-FFF2-40B4-BE49-F238E27FC236}">
                    <a16:creationId xmlns:a16="http://schemas.microsoft.com/office/drawing/2014/main" id="{31E4EDA7-B1A1-5B4D-8BE4-C86B2D69D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8314317" y="4434807"/>
                <a:ext cx="658918" cy="988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35" descr="page35image35872480">
                <a:extLst>
                  <a:ext uri="{FF2B5EF4-FFF2-40B4-BE49-F238E27FC236}">
                    <a16:creationId xmlns:a16="http://schemas.microsoft.com/office/drawing/2014/main" id="{0BC5C850-FA35-1C45-94B5-DF2073751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1642429" y="4539045"/>
                <a:ext cx="594115" cy="891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65" name="Picture 41" descr="page35image35873936">
              <a:extLst>
                <a:ext uri="{FF2B5EF4-FFF2-40B4-BE49-F238E27FC236}">
                  <a16:creationId xmlns:a16="http://schemas.microsoft.com/office/drawing/2014/main" id="{763AD2C6-8CFB-6348-970C-B28E67F13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109" y="4796175"/>
              <a:ext cx="1524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6" descr="page35image46147136">
              <a:extLst>
                <a:ext uri="{FF2B5EF4-FFF2-40B4-BE49-F238E27FC236}">
                  <a16:creationId xmlns:a16="http://schemas.microsoft.com/office/drawing/2014/main" id="{D39B5D59-C281-8A46-83BB-871456D8A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21" y="6497466"/>
              <a:ext cx="2768600" cy="13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8" descr="page35image46147712">
              <a:extLst>
                <a:ext uri="{FF2B5EF4-FFF2-40B4-BE49-F238E27FC236}">
                  <a16:creationId xmlns:a16="http://schemas.microsoft.com/office/drawing/2014/main" id="{72199647-1A99-D94E-8154-DD4C3E70F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525" y="6079219"/>
              <a:ext cx="1006475" cy="100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9" descr="page35image46152320">
              <a:extLst>
                <a:ext uri="{FF2B5EF4-FFF2-40B4-BE49-F238E27FC236}">
                  <a16:creationId xmlns:a16="http://schemas.microsoft.com/office/drawing/2014/main" id="{84F7A887-3D5A-5D4F-A0CE-FA12E5BF7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317" y="6124912"/>
              <a:ext cx="891172" cy="8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1" descr="page35image35873936">
              <a:extLst>
                <a:ext uri="{FF2B5EF4-FFF2-40B4-BE49-F238E27FC236}">
                  <a16:creationId xmlns:a16="http://schemas.microsoft.com/office/drawing/2014/main" id="{89B2E64C-A192-A148-9387-5CDFADC53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109" y="6378401"/>
              <a:ext cx="1524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page35image35874976">
              <a:extLst>
                <a:ext uri="{FF2B5EF4-FFF2-40B4-BE49-F238E27FC236}">
                  <a16:creationId xmlns:a16="http://schemas.microsoft.com/office/drawing/2014/main" id="{FFB48490-B1CE-A240-A6FB-8C9D1446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5278" y="6014581"/>
              <a:ext cx="416996" cy="1146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page35image35874976">
              <a:extLst>
                <a:ext uri="{FF2B5EF4-FFF2-40B4-BE49-F238E27FC236}">
                  <a16:creationId xmlns:a16="http://schemas.microsoft.com/office/drawing/2014/main" id="{577265EC-3A38-784F-ACD0-C783D64B2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9051" y="6173584"/>
              <a:ext cx="319572" cy="8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98111-BA26-8347-B735-91051CCF5422}"/>
              </a:ext>
            </a:extLst>
          </p:cNvPr>
          <p:cNvCxnSpPr/>
          <p:nvPr/>
        </p:nvCxnSpPr>
        <p:spPr>
          <a:xfrm>
            <a:off x="13003681" y="2705389"/>
            <a:ext cx="0" cy="743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DB9821-0458-C74B-A13B-36A22EA07871}"/>
              </a:ext>
            </a:extLst>
          </p:cNvPr>
          <p:cNvSpPr/>
          <p:nvPr/>
        </p:nvSpPr>
        <p:spPr>
          <a:xfrm>
            <a:off x="13003681" y="28692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변환</a:t>
            </a:r>
            <a:endParaRPr lang="en-US" altLang="ko-KR" dirty="0"/>
          </a:p>
        </p:txBody>
      </p:sp>
      <p:pic>
        <p:nvPicPr>
          <p:cNvPr id="81" name="그림 80" descr="텍스트이(가) 표시된 사진&#10;&#10;자동 생성된 설명">
            <a:extLst>
              <a:ext uri="{FF2B5EF4-FFF2-40B4-BE49-F238E27FC236}">
                <a16:creationId xmlns:a16="http://schemas.microsoft.com/office/drawing/2014/main" id="{7B9C2566-D2FB-E14C-8BC0-83A55C2BA6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44" y="7916647"/>
            <a:ext cx="4222793" cy="1242000"/>
          </a:xfrm>
          <a:prstGeom prst="rect">
            <a:avLst/>
          </a:prstGeom>
        </p:spPr>
      </p:pic>
      <p:pic>
        <p:nvPicPr>
          <p:cNvPr id="85" name="그림 84" descr="텍스트이(가) 표시된 사진&#10;&#10;자동 생성된 설명">
            <a:extLst>
              <a:ext uri="{FF2B5EF4-FFF2-40B4-BE49-F238E27FC236}">
                <a16:creationId xmlns:a16="http://schemas.microsoft.com/office/drawing/2014/main" id="{752A080E-6434-A24C-A428-F7EBAF8324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71" y="6876222"/>
            <a:ext cx="5279884" cy="68483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32A17E-0B64-4B44-9F79-2D9C90E5EADE}"/>
              </a:ext>
            </a:extLst>
          </p:cNvPr>
          <p:cNvSpPr/>
          <p:nvPr/>
        </p:nvSpPr>
        <p:spPr>
          <a:xfrm>
            <a:off x="10037735" y="2006935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0 ~ 1023 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08FFD4-84B5-7B4E-B89A-8A25320EE3CA}"/>
              </a:ext>
            </a:extLst>
          </p:cNvPr>
          <p:cNvSpPr/>
          <p:nvPr/>
        </p:nvSpPr>
        <p:spPr>
          <a:xfrm>
            <a:off x="10111827" y="360760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~ 255 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313A4B-4584-304F-B105-E7E8E49F3D25}"/>
              </a:ext>
            </a:extLst>
          </p:cNvPr>
          <p:cNvSpPr/>
          <p:nvPr/>
        </p:nvSpPr>
        <p:spPr>
          <a:xfrm>
            <a:off x="6867785" y="6618477"/>
            <a:ext cx="5938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300</a:t>
            </a:r>
            <a:r>
              <a:rPr lang="ko-KR" altLang="en-US" dirty="0"/>
              <a:t>에서 </a:t>
            </a:r>
            <a:r>
              <a:rPr lang="en-US" altLang="ko-KR" dirty="0"/>
              <a:t>500</a:t>
            </a:r>
            <a:r>
              <a:rPr lang="ko-KR" altLang="en-US" dirty="0"/>
              <a:t>사이의 값을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" altLang="ko-Kore-KR" dirty="0"/>
              <a:t>0</a:t>
            </a:r>
            <a:r>
              <a:rPr lang="ko-KR" altLang="en-US" dirty="0"/>
              <a:t> </a:t>
            </a:r>
            <a:r>
              <a:rPr lang="en" altLang="ko-Kore-KR" dirty="0"/>
              <a:t>~</a:t>
            </a:r>
            <a:r>
              <a:rPr lang="ko-KR" altLang="en-US" dirty="0"/>
              <a:t> </a:t>
            </a:r>
            <a:r>
              <a:rPr lang="en" altLang="ko-Kore-KR" dirty="0"/>
              <a:t>255</a:t>
            </a:r>
            <a:r>
              <a:rPr lang="ko-KR" altLang="en-US" dirty="0"/>
              <a:t>까지 변경</a:t>
            </a:r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 미만 값이 들어올 경우 </a:t>
            </a:r>
            <a:r>
              <a:rPr lang="en-US" altLang="ko-KR" dirty="0"/>
              <a:t>255</a:t>
            </a:r>
            <a:r>
              <a:rPr lang="ko-KR" altLang="en-US" dirty="0"/>
              <a:t>보다 큰 값을</a:t>
            </a:r>
            <a:endParaRPr lang="en-US" altLang="ko-KR" dirty="0"/>
          </a:p>
          <a:p>
            <a:r>
              <a:rPr lang="en-US" altLang="ko-KR" dirty="0"/>
              <a:t>500</a:t>
            </a:r>
            <a:r>
              <a:rPr lang="ko-KR" altLang="en-US" dirty="0"/>
              <a:t>보다 큰 값이 들어올 경우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음수값을</a:t>
            </a:r>
            <a:r>
              <a:rPr lang="ko-KR" altLang="en-US" dirty="0"/>
              <a:t> 리턴</a:t>
            </a:r>
            <a:endParaRPr lang="en-US" altLang="ko-KR" dirty="0"/>
          </a:p>
          <a:p>
            <a:endParaRPr lang="en-US" altLang="ko-Kore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25CB11-9D3D-4941-BB21-4E53F40433D0}"/>
              </a:ext>
            </a:extLst>
          </p:cNvPr>
          <p:cNvSpPr/>
          <p:nvPr/>
        </p:nvSpPr>
        <p:spPr>
          <a:xfrm>
            <a:off x="6867785" y="7749418"/>
            <a:ext cx="4142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/>
              <a:t>CdsValue</a:t>
            </a:r>
            <a:r>
              <a:rPr lang="en-US" altLang="ko-Kore-KR" dirty="0"/>
              <a:t> = map(</a:t>
            </a:r>
            <a:r>
              <a:rPr lang="en-US" altLang="ko-Kore-KR" dirty="0" err="1"/>
              <a:t>cdsValue</a:t>
            </a:r>
            <a:r>
              <a:rPr lang="en-US" altLang="ko-Kore-KR" dirty="0"/>
              <a:t>, 0, 1023, 255, 0)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주면 밝기에 따라 </a:t>
            </a:r>
            <a:r>
              <a:rPr lang="en-US" altLang="ko-KR" dirty="0"/>
              <a:t>LED </a:t>
            </a:r>
            <a:r>
              <a:rPr lang="ko-KR" altLang="en-US" dirty="0"/>
              <a:t>밝기 조절</a:t>
            </a:r>
            <a:r>
              <a:rPr lang="en-US" altLang="ko-Kore-KR" dirty="0"/>
              <a:t> </a:t>
            </a:r>
            <a:r>
              <a:rPr lang="ko-KR" altLang="en-US" dirty="0"/>
              <a:t>  </a:t>
            </a:r>
            <a:r>
              <a:rPr lang="en" altLang="ko-Kore-KR" dirty="0"/>
              <a:t> </a:t>
            </a:r>
            <a:endParaRPr lang="ko-Kore-KR" altLang="en-US" dirty="0"/>
          </a:p>
        </p:txBody>
      </p:sp>
      <p:pic>
        <p:nvPicPr>
          <p:cNvPr id="1055" name="Picture 31" descr="page35image46147136">
            <a:extLst>
              <a:ext uri="{FF2B5EF4-FFF2-40B4-BE49-F238E27FC236}">
                <a16:creationId xmlns:a16="http://schemas.microsoft.com/office/drawing/2014/main" id="{1EC3D562-39E5-4E43-9383-FB7EA3AE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86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8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3632" y="557507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조도센서</a:t>
            </a:r>
            <a:r>
              <a:rPr 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ko-KR" altLang="en-US" sz="6100" dirty="0">
                <a:solidFill>
                  <a:srgbClr val="00A23B"/>
                </a:solidFill>
                <a:latin typeface="NIXGONFONTS-M V2.0" pitchFamily="34" charset="0"/>
              </a:rPr>
              <a:t>밝기 조절</a:t>
            </a:r>
            <a:endParaRPr lang="en-US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53C1E-F7F1-BD44-9773-92D5250EC83E}"/>
              </a:ext>
            </a:extLst>
          </p:cNvPr>
          <p:cNvSpPr/>
          <p:nvPr/>
        </p:nvSpPr>
        <p:spPr>
          <a:xfrm>
            <a:off x="1423412" y="2296623"/>
            <a:ext cx="9144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000" dirty="0">
                <a:latin typeface="함초롬돋움,Bold"/>
              </a:rPr>
              <a:t>2.</a:t>
            </a:r>
            <a:r>
              <a:rPr lang="ko-KR" altLang="en-US" sz="3000" dirty="0">
                <a:latin typeface="함초롬돋움,Bold"/>
              </a:rPr>
              <a:t> 주변 밝기에 따라 </a:t>
            </a:r>
            <a:r>
              <a:rPr lang="en" altLang="ko-Kore-KR" sz="3000" dirty="0">
                <a:latin typeface="Arial,Bold"/>
              </a:rPr>
              <a:t>LED</a:t>
            </a:r>
            <a:r>
              <a:rPr lang="ko-KR" altLang="en-US" sz="3000" dirty="0">
                <a:latin typeface="Arial,Bold"/>
              </a:rPr>
              <a:t> </a:t>
            </a:r>
            <a:r>
              <a:rPr lang="ko-KR" altLang="en-US" sz="3000" dirty="0">
                <a:latin typeface="함초롬돋움,Bold"/>
              </a:rPr>
              <a:t>밝기 제어하기 </a:t>
            </a:r>
            <a:endParaRPr lang="ko-KR" altLang="en-US" sz="3000" dirty="0"/>
          </a:p>
          <a:p>
            <a:r>
              <a:rPr lang="en-US" altLang="ko-KR" dirty="0">
                <a:latin typeface="Arial" panose="020B0604020202020204" pitchFamily="34" charset="0"/>
              </a:rPr>
              <a:t>– </a:t>
            </a:r>
            <a:r>
              <a:rPr lang="ko-KR" altLang="en-US" dirty="0" err="1">
                <a:latin typeface="함초롬돋움"/>
              </a:rPr>
              <a:t>조도센서</a:t>
            </a:r>
            <a:r>
              <a:rPr lang="ko-KR" altLang="en-US" dirty="0">
                <a:latin typeface="함초롬돋움"/>
              </a:rPr>
              <a:t> 값의 범위를 </a:t>
            </a:r>
            <a:r>
              <a:rPr lang="en" altLang="ko-Kore-KR" dirty="0">
                <a:latin typeface="Arial" panose="020B0604020202020204" pitchFamily="34" charset="0"/>
              </a:rPr>
              <a:t>LED </a:t>
            </a:r>
            <a:r>
              <a:rPr lang="ko-KR" altLang="en-US" dirty="0">
                <a:latin typeface="함초롬돋움"/>
              </a:rPr>
              <a:t>출력의 범위로 변환 </a:t>
            </a:r>
            <a:endParaRPr lang="en-US" altLang="ko-KR" dirty="0">
              <a:latin typeface="함초롬돋움"/>
            </a:endParaRPr>
          </a:p>
          <a:p>
            <a:r>
              <a:rPr lang="en-US" altLang="ko-KR" dirty="0">
                <a:latin typeface="함초롬돋움"/>
              </a:rPr>
              <a:t>	</a:t>
            </a:r>
            <a:r>
              <a:rPr lang="ko-KR" altLang="en-US" dirty="0" err="1"/>
              <a:t>조도센서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아날로그 입력 값 </a:t>
            </a:r>
            <a:r>
              <a:rPr lang="en-US" altLang="ko-KR" dirty="0"/>
              <a:t>0 ~ 1023 </a:t>
            </a:r>
          </a:p>
          <a:p>
            <a:r>
              <a:rPr lang="en" altLang="ko-Kore-KR" dirty="0"/>
              <a:t>	LED : </a:t>
            </a:r>
            <a:r>
              <a:rPr lang="ko-KR" altLang="en-US" dirty="0"/>
              <a:t>아날로그 출력 값 </a:t>
            </a:r>
            <a:r>
              <a:rPr lang="en-US" altLang="ko-KR" dirty="0"/>
              <a:t>0 ~ 255 </a:t>
            </a:r>
          </a:p>
          <a:p>
            <a:endParaRPr lang="en-US" altLang="ko-KR" dirty="0"/>
          </a:p>
          <a:p>
            <a:r>
              <a:rPr lang="ko-KR" altLang="en-US" dirty="0"/>
              <a:t>어두운 정도에 따라 </a:t>
            </a:r>
            <a:r>
              <a:rPr lang="en" altLang="ko-Kore-KR" dirty="0"/>
              <a:t>LED</a:t>
            </a:r>
            <a:r>
              <a:rPr lang="ko-KR" altLang="en-US" dirty="0"/>
              <a:t> 밝기 조절 </a:t>
            </a:r>
            <a:endParaRPr lang="en-US" altLang="ko-KR" dirty="0"/>
          </a:p>
          <a:p>
            <a:r>
              <a:rPr lang="en-US" altLang="ko-KR" dirty="0"/>
              <a:t>	• map</a:t>
            </a:r>
            <a:r>
              <a:rPr lang="ko-KR" altLang="en-US" dirty="0"/>
              <a:t>함수와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constain</a:t>
            </a:r>
            <a:r>
              <a:rPr lang="ko-KR" altLang="en-US" dirty="0"/>
              <a:t>함수 사용</a:t>
            </a:r>
            <a:endParaRPr lang="en" altLang="ko-Kore-KR" dirty="0"/>
          </a:p>
          <a:p>
            <a:endParaRPr lang="en-US" altLang="ko-KR" dirty="0">
              <a:latin typeface="함초롬돋움"/>
            </a:endParaRPr>
          </a:p>
          <a:p>
            <a:endParaRPr lang="en-US" altLang="ko-KR" dirty="0">
              <a:effectLst/>
              <a:latin typeface="함초롬돋움"/>
            </a:endParaRPr>
          </a:p>
        </p:txBody>
      </p:sp>
      <p:pic>
        <p:nvPicPr>
          <p:cNvPr id="1051" name="Picture 27" descr="page35image46147328">
            <a:extLst>
              <a:ext uri="{FF2B5EF4-FFF2-40B4-BE49-F238E27FC236}">
                <a16:creationId xmlns:a16="http://schemas.microsoft.com/office/drawing/2014/main" id="{C44D2E2A-0FF2-754D-AEDF-FCAE4901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10" y="7073178"/>
            <a:ext cx="889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2">
            <a:extLst>
              <a:ext uri="{FF2B5EF4-FFF2-40B4-BE49-F238E27FC236}">
                <a16:creationId xmlns:a16="http://schemas.microsoft.com/office/drawing/2014/main" id="{A91F28AC-EE8F-A645-BF25-83EBDD11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345" y="2006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329D8-5ABF-2A4F-9FE3-5EB63123821B}"/>
              </a:ext>
            </a:extLst>
          </p:cNvPr>
          <p:cNvGrpSpPr/>
          <p:nvPr/>
        </p:nvGrpSpPr>
        <p:grpSpPr>
          <a:xfrm>
            <a:off x="11385897" y="1692542"/>
            <a:ext cx="4233964" cy="2725200"/>
            <a:chOff x="8137525" y="4434807"/>
            <a:chExt cx="4233964" cy="27265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4ADA371-A89D-7D40-9952-A553275CDE4F}"/>
                </a:ext>
              </a:extLst>
            </p:cNvPr>
            <p:cNvGrpSpPr/>
            <p:nvPr/>
          </p:nvGrpSpPr>
          <p:grpSpPr>
            <a:xfrm>
              <a:off x="8137525" y="4434807"/>
              <a:ext cx="4233964" cy="1013335"/>
              <a:chOff x="8137525" y="4434807"/>
              <a:chExt cx="4233964" cy="1013335"/>
            </a:xfrm>
          </p:grpSpPr>
          <p:pic>
            <p:nvPicPr>
              <p:cNvPr id="1050" name="Picture 26" descr="page35image46147136">
                <a:extLst>
                  <a:ext uri="{FF2B5EF4-FFF2-40B4-BE49-F238E27FC236}">
                    <a16:creationId xmlns:a16="http://schemas.microsoft.com/office/drawing/2014/main" id="{47F395CC-1FD3-DA47-814A-9C4EA2811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5821" y="4859146"/>
                <a:ext cx="2768600" cy="13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page35image46147712">
                <a:extLst>
                  <a:ext uri="{FF2B5EF4-FFF2-40B4-BE49-F238E27FC236}">
                    <a16:creationId xmlns:a16="http://schemas.microsoft.com/office/drawing/2014/main" id="{99CFD719-0958-CF4F-964A-A3BC71FAC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7525" y="4441667"/>
                <a:ext cx="1006475" cy="1006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3" name="Picture 29" descr="page35image46152320">
                <a:extLst>
                  <a:ext uri="{FF2B5EF4-FFF2-40B4-BE49-F238E27FC236}">
                    <a16:creationId xmlns:a16="http://schemas.microsoft.com/office/drawing/2014/main" id="{243DD078-BA31-9344-8320-09AC75101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0317" y="4487276"/>
                <a:ext cx="891172" cy="891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9" name="Picture 35" descr="page35image35872480">
                <a:extLst>
                  <a:ext uri="{FF2B5EF4-FFF2-40B4-BE49-F238E27FC236}">
                    <a16:creationId xmlns:a16="http://schemas.microsoft.com/office/drawing/2014/main" id="{31E4EDA7-B1A1-5B4D-8BE4-C86B2D69D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8314317" y="4434807"/>
                <a:ext cx="658918" cy="988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35" descr="page35image35872480">
                <a:extLst>
                  <a:ext uri="{FF2B5EF4-FFF2-40B4-BE49-F238E27FC236}">
                    <a16:creationId xmlns:a16="http://schemas.microsoft.com/office/drawing/2014/main" id="{0BC5C850-FA35-1C45-94B5-DF2073751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11642429" y="4539045"/>
                <a:ext cx="594115" cy="891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65" name="Picture 41" descr="page35image35873936">
              <a:extLst>
                <a:ext uri="{FF2B5EF4-FFF2-40B4-BE49-F238E27FC236}">
                  <a16:creationId xmlns:a16="http://schemas.microsoft.com/office/drawing/2014/main" id="{763AD2C6-8CFB-6348-970C-B28E67F13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109" y="4796175"/>
              <a:ext cx="1524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6" descr="page35image46147136">
              <a:extLst>
                <a:ext uri="{FF2B5EF4-FFF2-40B4-BE49-F238E27FC236}">
                  <a16:creationId xmlns:a16="http://schemas.microsoft.com/office/drawing/2014/main" id="{D39B5D59-C281-8A46-83BB-871456D8A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21" y="6497466"/>
              <a:ext cx="2768600" cy="13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8" descr="page35image46147712">
              <a:extLst>
                <a:ext uri="{FF2B5EF4-FFF2-40B4-BE49-F238E27FC236}">
                  <a16:creationId xmlns:a16="http://schemas.microsoft.com/office/drawing/2014/main" id="{72199647-1A99-D94E-8154-DD4C3E70F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525" y="6079219"/>
              <a:ext cx="1006475" cy="100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9" descr="page35image46152320">
              <a:extLst>
                <a:ext uri="{FF2B5EF4-FFF2-40B4-BE49-F238E27FC236}">
                  <a16:creationId xmlns:a16="http://schemas.microsoft.com/office/drawing/2014/main" id="{84F7A887-3D5A-5D4F-A0CE-FA12E5BF7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317" y="6124912"/>
              <a:ext cx="891172" cy="89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1" descr="page35image35873936">
              <a:extLst>
                <a:ext uri="{FF2B5EF4-FFF2-40B4-BE49-F238E27FC236}">
                  <a16:creationId xmlns:a16="http://schemas.microsoft.com/office/drawing/2014/main" id="{89B2E64C-A192-A148-9387-5CDFADC53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109" y="6378401"/>
              <a:ext cx="1524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page35image35874976">
              <a:extLst>
                <a:ext uri="{FF2B5EF4-FFF2-40B4-BE49-F238E27FC236}">
                  <a16:creationId xmlns:a16="http://schemas.microsoft.com/office/drawing/2014/main" id="{FFB48490-B1CE-A240-A6FB-8C9D1446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5278" y="6014581"/>
              <a:ext cx="416996" cy="1146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page35image35874976">
              <a:extLst>
                <a:ext uri="{FF2B5EF4-FFF2-40B4-BE49-F238E27FC236}">
                  <a16:creationId xmlns:a16="http://schemas.microsoft.com/office/drawing/2014/main" id="{577265EC-3A38-784F-ACD0-C783D64B2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9051" y="6173584"/>
              <a:ext cx="319572" cy="8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98111-BA26-8347-B735-91051CCF5422}"/>
              </a:ext>
            </a:extLst>
          </p:cNvPr>
          <p:cNvCxnSpPr/>
          <p:nvPr/>
        </p:nvCxnSpPr>
        <p:spPr>
          <a:xfrm>
            <a:off x="13003681" y="2705389"/>
            <a:ext cx="0" cy="743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DB9821-0458-C74B-A13B-36A22EA07871}"/>
              </a:ext>
            </a:extLst>
          </p:cNvPr>
          <p:cNvSpPr/>
          <p:nvPr/>
        </p:nvSpPr>
        <p:spPr>
          <a:xfrm>
            <a:off x="13003681" y="28692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32A17E-0B64-4B44-9F79-2D9C90E5EADE}"/>
              </a:ext>
            </a:extLst>
          </p:cNvPr>
          <p:cNvSpPr/>
          <p:nvPr/>
        </p:nvSpPr>
        <p:spPr>
          <a:xfrm>
            <a:off x="10037735" y="2006935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0 ~ 1023 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08FFD4-84B5-7B4E-B89A-8A25320EE3CA}"/>
              </a:ext>
            </a:extLst>
          </p:cNvPr>
          <p:cNvSpPr/>
          <p:nvPr/>
        </p:nvSpPr>
        <p:spPr>
          <a:xfrm>
            <a:off x="10111827" y="360760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~ 255 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313A4B-4584-304F-B105-E7E8E49F3D25}"/>
              </a:ext>
            </a:extLst>
          </p:cNvPr>
          <p:cNvSpPr/>
          <p:nvPr/>
        </p:nvSpPr>
        <p:spPr>
          <a:xfrm>
            <a:off x="1423412" y="6057218"/>
            <a:ext cx="5938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300</a:t>
            </a:r>
            <a:r>
              <a:rPr lang="ko-KR" altLang="en-US" dirty="0"/>
              <a:t>에서 </a:t>
            </a:r>
            <a:r>
              <a:rPr lang="en-US" altLang="ko-KR" dirty="0"/>
              <a:t>500</a:t>
            </a:r>
            <a:r>
              <a:rPr lang="ko-KR" altLang="en-US" dirty="0"/>
              <a:t>사이의 값을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" altLang="ko-Kore-KR" dirty="0"/>
              <a:t>0</a:t>
            </a:r>
            <a:r>
              <a:rPr lang="ko-KR" altLang="en-US" dirty="0"/>
              <a:t> </a:t>
            </a:r>
            <a:r>
              <a:rPr lang="en" altLang="ko-Kore-KR" dirty="0"/>
              <a:t>~</a:t>
            </a:r>
            <a:r>
              <a:rPr lang="ko-KR" altLang="en-US" dirty="0"/>
              <a:t> </a:t>
            </a:r>
            <a:r>
              <a:rPr lang="en" altLang="ko-Kore-KR" dirty="0"/>
              <a:t>255</a:t>
            </a:r>
            <a:r>
              <a:rPr lang="ko-KR" altLang="en-US" dirty="0"/>
              <a:t>까지 변경</a:t>
            </a:r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 미만 값이 들어올 경우 </a:t>
            </a:r>
            <a:r>
              <a:rPr lang="en-US" altLang="ko-KR" dirty="0"/>
              <a:t>255</a:t>
            </a:r>
            <a:r>
              <a:rPr lang="ko-KR" altLang="en-US" dirty="0"/>
              <a:t>보다 큰 값을</a:t>
            </a:r>
            <a:endParaRPr lang="en-US" altLang="ko-KR" dirty="0"/>
          </a:p>
          <a:p>
            <a:r>
              <a:rPr lang="en-US" altLang="ko-KR" dirty="0"/>
              <a:t>500</a:t>
            </a:r>
            <a:r>
              <a:rPr lang="ko-KR" altLang="en-US" dirty="0"/>
              <a:t>보다 큰 값이 들어올 경우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음수값을</a:t>
            </a:r>
            <a:r>
              <a:rPr lang="ko-KR" altLang="en-US" dirty="0"/>
              <a:t> 리턴</a:t>
            </a:r>
            <a:endParaRPr lang="en-US" altLang="ko-KR" dirty="0"/>
          </a:p>
          <a:p>
            <a:endParaRPr lang="en-US" altLang="ko-Kore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25CB11-9D3D-4941-BB21-4E53F40433D0}"/>
              </a:ext>
            </a:extLst>
          </p:cNvPr>
          <p:cNvSpPr/>
          <p:nvPr/>
        </p:nvSpPr>
        <p:spPr>
          <a:xfrm>
            <a:off x="7072759" y="5514589"/>
            <a:ext cx="4142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/>
              <a:t>CdsValue</a:t>
            </a:r>
            <a:r>
              <a:rPr lang="en-US" altLang="ko-Kore-KR" dirty="0"/>
              <a:t> = map(</a:t>
            </a:r>
            <a:r>
              <a:rPr lang="en-US" altLang="ko-Kore-KR" dirty="0" err="1"/>
              <a:t>cdsValue</a:t>
            </a:r>
            <a:r>
              <a:rPr lang="en-US" altLang="ko-Kore-KR" dirty="0"/>
              <a:t>, 0, 1023, 255, 0)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주면 밝기에 따라 </a:t>
            </a:r>
            <a:r>
              <a:rPr lang="en-US" altLang="ko-KR" dirty="0"/>
              <a:t>LED </a:t>
            </a:r>
            <a:r>
              <a:rPr lang="ko-KR" altLang="en-US" dirty="0"/>
              <a:t>밝기 조절</a:t>
            </a:r>
            <a:r>
              <a:rPr lang="en-US" altLang="ko-Kore-KR" dirty="0"/>
              <a:t> </a:t>
            </a:r>
            <a:r>
              <a:rPr lang="ko-KR" altLang="en-US" dirty="0"/>
              <a:t>  </a:t>
            </a:r>
            <a:r>
              <a:rPr lang="en" altLang="ko-Kore-KR" dirty="0"/>
              <a:t> 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08BC81-2425-F84B-BB08-6EB69A9F84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3" y="5617174"/>
            <a:ext cx="3390900" cy="2921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5503E3-8BDA-5240-B3D4-D6CC55BED31B}"/>
              </a:ext>
            </a:extLst>
          </p:cNvPr>
          <p:cNvSpPr/>
          <p:nvPr/>
        </p:nvSpPr>
        <p:spPr>
          <a:xfrm>
            <a:off x="6716787" y="7351660"/>
            <a:ext cx="570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ore-KR" dirty="0"/>
          </a:p>
          <a:p>
            <a:r>
              <a:rPr lang="en-US" altLang="ko-Kore-KR" dirty="0"/>
              <a:t>-&gt;  </a:t>
            </a:r>
            <a:r>
              <a:rPr lang="ko-KR" altLang="en-US" dirty="0"/>
              <a:t>특정 범위에 값이 들어올 경우 </a:t>
            </a:r>
            <a:r>
              <a:rPr lang="en-US" altLang="ko-KR" dirty="0"/>
              <a:t>LED </a:t>
            </a:r>
            <a:r>
              <a:rPr lang="ko-KR" altLang="en-US" dirty="0" err="1"/>
              <a:t>밝기조절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300</a:t>
            </a:r>
            <a:r>
              <a:rPr lang="ko-KR" altLang="en-US" dirty="0"/>
              <a:t> 이하는 </a:t>
            </a:r>
            <a:r>
              <a:rPr lang="en-US" altLang="ko-KR" dirty="0"/>
              <a:t>255, 500</a:t>
            </a:r>
            <a:r>
              <a:rPr lang="ko-KR" altLang="en-US" dirty="0"/>
              <a:t>이상은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A4D0626-32A8-1749-97D4-7D97B1F7BF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09" y="6901364"/>
            <a:ext cx="4508500" cy="469900"/>
          </a:xfrm>
          <a:prstGeom prst="rect">
            <a:avLst/>
          </a:prstGeom>
        </p:spPr>
      </p:pic>
      <p:pic>
        <p:nvPicPr>
          <p:cNvPr id="81" name="그림 80" descr="텍스트이(가) 표시된 사진&#10;&#10;자동 생성된 설명">
            <a:extLst>
              <a:ext uri="{FF2B5EF4-FFF2-40B4-BE49-F238E27FC236}">
                <a16:creationId xmlns:a16="http://schemas.microsoft.com/office/drawing/2014/main" id="{7B9C2566-D2FB-E14C-8BC0-83A55C2BA6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213" y="6441299"/>
            <a:ext cx="4222793" cy="12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9818" y="252534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11175086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조도센서</a:t>
            </a:r>
            <a:r>
              <a:rPr lang="ko-KR" altLang="en-US" sz="6100" dirty="0">
                <a:solidFill>
                  <a:srgbClr val="00A23B"/>
                </a:solidFill>
                <a:latin typeface="NIXGONFONTS-M V2.0" pitchFamily="34" charset="0"/>
              </a:rPr>
              <a:t>  </a:t>
            </a:r>
            <a:r>
              <a:rPr lang="en-US" altLang="ko-KR" sz="6100" dirty="0">
                <a:solidFill>
                  <a:srgbClr val="00A23B"/>
                </a:solidFill>
                <a:latin typeface="NIXGONFONTS-M V2.0" pitchFamily="34" charset="0"/>
              </a:rPr>
              <a:t>1.</a:t>
            </a:r>
            <a:r>
              <a:rPr lang="ko-KR" altLang="en-US" sz="3000" dirty="0">
                <a:solidFill>
                  <a:srgbClr val="00A23B"/>
                </a:solidFill>
                <a:latin typeface="NIXGONFONTS-M V2.0" pitchFamily="34" charset="0"/>
              </a:rPr>
              <a:t>어두워지면 </a:t>
            </a:r>
            <a:r>
              <a:rPr lang="en-US" altLang="ko-KR" sz="3000" dirty="0">
                <a:solidFill>
                  <a:srgbClr val="00A23B"/>
                </a:solidFill>
                <a:latin typeface="NIXGONFONTS-M V2.0" pitchFamily="34" charset="0"/>
              </a:rPr>
              <a:t>LED </a:t>
            </a:r>
            <a:r>
              <a:rPr lang="ko-KR" altLang="en-US" sz="3000" dirty="0">
                <a:solidFill>
                  <a:srgbClr val="00A23B"/>
                </a:solidFill>
                <a:latin typeface="NIXGONFONTS-M V2.0" pitchFamily="34" charset="0"/>
              </a:rPr>
              <a:t>켜기</a:t>
            </a:r>
            <a:endParaRPr lang="en-US" sz="3000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AC210A-6596-234A-B2C7-911631DA0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3346770"/>
            <a:ext cx="6210300" cy="4965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EB774A-4D83-4E4F-AE74-EF4340488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31" y="2647760"/>
            <a:ext cx="622300" cy="713155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F77F5C-DC48-8A4A-9EBE-47ED81801D77}"/>
              </a:ext>
            </a:extLst>
          </p:cNvPr>
          <p:cNvSpPr/>
          <p:nvPr/>
        </p:nvSpPr>
        <p:spPr>
          <a:xfrm>
            <a:off x="8203921" y="223700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시리얼 모니터 </a:t>
            </a:r>
            <a:r>
              <a:rPr lang="en-US" altLang="ko-KR" dirty="0"/>
              <a:t>-&gt;</a:t>
            </a:r>
            <a:r>
              <a:rPr lang="ko-KR" altLang="en-US" dirty="0"/>
              <a:t> 밝기에 따른 아날로그 값 </a:t>
            </a:r>
            <a:r>
              <a:rPr lang="en-US" altLang="ko-KR" dirty="0"/>
              <a:t>print</a:t>
            </a:r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CEFAD4-3788-0D47-B552-67D116BBF347}"/>
              </a:ext>
            </a:extLst>
          </p:cNvPr>
          <p:cNvSpPr/>
          <p:nvPr/>
        </p:nvSpPr>
        <p:spPr>
          <a:xfrm>
            <a:off x="8973235" y="6350897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조도센서를</a:t>
            </a:r>
            <a:r>
              <a:rPr lang="ko-KR" altLang="en-US" dirty="0"/>
              <a:t> 손으로 가렸을 때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CBF99A-60D4-2248-AB49-0F65D554AFD9}"/>
              </a:ext>
            </a:extLst>
          </p:cNvPr>
          <p:cNvSpPr/>
          <p:nvPr/>
        </p:nvSpPr>
        <p:spPr>
          <a:xfrm>
            <a:off x="8991600" y="3566772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조도센서를</a:t>
            </a:r>
            <a:r>
              <a:rPr lang="ko-KR" altLang="en-US" dirty="0"/>
              <a:t> 가리지 않았을 때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3B7A1D-F8A0-CE47-BBDE-A32734DCACDF}"/>
              </a:ext>
            </a:extLst>
          </p:cNvPr>
          <p:cNvSpPr/>
          <p:nvPr/>
        </p:nvSpPr>
        <p:spPr>
          <a:xfrm>
            <a:off x="8973235" y="9257457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조도센서에</a:t>
            </a:r>
            <a:r>
              <a:rPr lang="ko-KR" altLang="en-US" dirty="0"/>
              <a:t> 휴대폰 플래시를 터트렸을 때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DBA76-9B6D-9B43-9EE4-A0A509226C4F}"/>
              </a:ext>
            </a:extLst>
          </p:cNvPr>
          <p:cNvSpPr/>
          <p:nvPr/>
        </p:nvSpPr>
        <p:spPr>
          <a:xfrm>
            <a:off x="1524000" y="2237002"/>
            <a:ext cx="9144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함초롬돋움,Bold"/>
              </a:rPr>
              <a:t>어두워지면</a:t>
            </a:r>
            <a:r>
              <a:rPr lang="en" altLang="ko-Kore-KR" sz="2400" dirty="0">
                <a:latin typeface="Arial,Bold"/>
              </a:rPr>
              <a:t>LED</a:t>
            </a:r>
            <a:r>
              <a:rPr lang="ko-KR" altLang="en-US" sz="2400" dirty="0">
                <a:latin typeface="함초롬돋움,Bold"/>
              </a:rPr>
              <a:t>켜기</a:t>
            </a:r>
            <a:br>
              <a:rPr lang="ko-KR" altLang="en-US" sz="2400" dirty="0">
                <a:latin typeface="함초롬돋움,Bold"/>
              </a:rPr>
            </a:br>
            <a:r>
              <a:rPr lang="en-US" altLang="ko-KR" sz="2000" dirty="0">
                <a:latin typeface="Arial" panose="020B0604020202020204" pitchFamily="34" charset="0"/>
              </a:rPr>
              <a:t>– </a:t>
            </a:r>
            <a:r>
              <a:rPr lang="ko-KR" altLang="en-US" sz="2000" dirty="0">
                <a:latin typeface="함초롬돋움"/>
              </a:rPr>
              <a:t>조도 측정 후 어두우면</a:t>
            </a:r>
            <a:r>
              <a:rPr lang="en" altLang="ko-Kore-KR" sz="2000" dirty="0">
                <a:latin typeface="Arial" panose="020B0604020202020204" pitchFamily="34" charset="0"/>
              </a:rPr>
              <a:t>LED</a:t>
            </a:r>
            <a:r>
              <a:rPr lang="ko-KR" altLang="en-US" sz="2000" dirty="0">
                <a:latin typeface="함초롬돋움"/>
              </a:rPr>
              <a:t>켜기 </a:t>
            </a:r>
            <a:endParaRPr lang="ko-KR" altLang="en-US" dirty="0"/>
          </a:p>
          <a:p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	• </a:t>
            </a:r>
            <a:r>
              <a:rPr lang="ko-KR" altLang="en-US" dirty="0">
                <a:latin typeface="함초롬돋움"/>
              </a:rPr>
              <a:t>측정값이 </a:t>
            </a:r>
            <a:r>
              <a:rPr lang="en-US" altLang="ko-KR" dirty="0">
                <a:latin typeface="Arial" panose="020B0604020202020204" pitchFamily="34" charset="0"/>
              </a:rPr>
              <a:t>300 </a:t>
            </a:r>
            <a:r>
              <a:rPr lang="ko-KR" altLang="en-US" dirty="0">
                <a:latin typeface="함초롬돋움"/>
              </a:rPr>
              <a:t>미만이면 </a:t>
            </a:r>
            <a:r>
              <a:rPr lang="en" altLang="ko-Kore-KR" dirty="0">
                <a:latin typeface="Arial" panose="020B0604020202020204" pitchFamily="34" charset="0"/>
              </a:rPr>
              <a:t>LED ON, </a:t>
            </a:r>
            <a:r>
              <a:rPr lang="ko-KR" altLang="en-US" dirty="0">
                <a:latin typeface="함초롬돋움"/>
              </a:rPr>
              <a:t>아니면 </a:t>
            </a:r>
            <a:r>
              <a:rPr lang="en" altLang="ko-Kore-KR" dirty="0">
                <a:latin typeface="Arial" panose="020B0604020202020204" pitchFamily="34" charset="0"/>
              </a:rPr>
              <a:t>LED OFF 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60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A19A38B-5658-A640-9FCB-1645B86C4796}"/>
              </a:ext>
            </a:extLst>
          </p:cNvPr>
          <p:cNvGrpSpPr/>
          <p:nvPr/>
        </p:nvGrpSpPr>
        <p:grpSpPr>
          <a:xfrm>
            <a:off x="1279818" y="252534"/>
            <a:ext cx="17323640" cy="9747540"/>
            <a:chOff x="1260770" y="269730"/>
            <a:chExt cx="17323640" cy="97475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A56DB-D279-2F4C-B0DA-B5943876731B}"/>
                </a:ext>
              </a:extLst>
            </p:cNvPr>
            <p:cNvGrpSpPr/>
            <p:nvPr/>
          </p:nvGrpSpPr>
          <p:grpSpPr>
            <a:xfrm>
              <a:off x="16462304" y="269730"/>
              <a:ext cx="2122106" cy="1116363"/>
              <a:chOff x="15410491" y="409609"/>
              <a:chExt cx="2122106" cy="111636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DDC712E-B2D7-B140-AA81-685D7E59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2107" y="409609"/>
                <a:ext cx="699384" cy="694424"/>
              </a:xfrm>
              <a:prstGeom prst="rect">
                <a:avLst/>
              </a:prstGeom>
            </p:spPr>
          </p:pic>
          <p:grpSp>
            <p:nvGrpSpPr>
              <p:cNvPr id="12" name="그룹 1001">
                <a:extLst>
                  <a:ext uri="{FF2B5EF4-FFF2-40B4-BE49-F238E27FC236}">
                    <a16:creationId xmlns:a16="http://schemas.microsoft.com/office/drawing/2014/main" id="{B383D5D3-98D0-4F44-96BA-3709FEDB49CE}"/>
                  </a:ext>
                </a:extLst>
              </p:cNvPr>
              <p:cNvGrpSpPr/>
              <p:nvPr/>
            </p:nvGrpSpPr>
            <p:grpSpPr>
              <a:xfrm>
                <a:off x="15410491" y="682094"/>
                <a:ext cx="2122106" cy="843878"/>
                <a:chOff x="15410491" y="682094"/>
                <a:chExt cx="2122106" cy="843878"/>
              </a:xfrm>
            </p:grpSpPr>
            <p:sp>
              <p:nvSpPr>
                <p:cNvPr id="14" name="Object 18">
                  <a:extLst>
                    <a:ext uri="{FF2B5EF4-FFF2-40B4-BE49-F238E27FC236}">
                      <a16:creationId xmlns:a16="http://schemas.microsoft.com/office/drawing/2014/main" id="{625BE93D-6422-FE4D-9523-B8BBF66DCFD8}"/>
                    </a:ext>
                  </a:extLst>
                </p:cNvPr>
                <p:cNvSpPr txBox="1"/>
                <p:nvPr/>
              </p:nvSpPr>
              <p:spPr>
                <a:xfrm>
                  <a:off x="16032107" y="1027297"/>
                  <a:ext cx="1500490" cy="35879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Arduino</a:t>
                  </a:r>
                </a:p>
              </p:txBody>
            </p:sp>
            <p:grpSp>
              <p:nvGrpSpPr>
                <p:cNvPr id="15" name="그룹 1003">
                  <a:extLst>
                    <a:ext uri="{FF2B5EF4-FFF2-40B4-BE49-F238E27FC236}">
                      <a16:creationId xmlns:a16="http://schemas.microsoft.com/office/drawing/2014/main" id="{DCD4A1FD-B163-7346-BDF5-F9C8BAFFBDF1}"/>
                    </a:ext>
                  </a:extLst>
                </p:cNvPr>
                <p:cNvGrpSpPr/>
                <p:nvPr/>
              </p:nvGrpSpPr>
              <p:grpSpPr>
                <a:xfrm>
                  <a:off x="15540833" y="996630"/>
                  <a:ext cx="409928" cy="51241"/>
                  <a:chOff x="15540833" y="996630"/>
                  <a:chExt cx="409928" cy="51241"/>
                </a:xfrm>
              </p:grpSpPr>
              <p:pic>
                <p:nvPicPr>
                  <p:cNvPr id="17" name="Object 19">
                    <a:extLst>
                      <a:ext uri="{FF2B5EF4-FFF2-40B4-BE49-F238E27FC236}">
                        <a16:creationId xmlns:a16="http://schemas.microsoft.com/office/drawing/2014/main" id="{F8376836-ECBF-6644-8BBC-D5FE8C62F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 rot="-16200000">
                    <a:off x="15540833" y="996630"/>
                    <a:ext cx="409928" cy="5124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Object 22">
                  <a:extLst>
                    <a:ext uri="{FF2B5EF4-FFF2-40B4-BE49-F238E27FC236}">
                      <a16:creationId xmlns:a16="http://schemas.microsoft.com/office/drawing/2014/main" id="{4AFAA803-F0F0-7847-B8D0-D1D44D4B2906}"/>
                    </a:ext>
                  </a:extLst>
                </p:cNvPr>
                <p:cNvSpPr txBox="1"/>
                <p:nvPr/>
              </p:nvSpPr>
              <p:spPr>
                <a:xfrm>
                  <a:off x="15410491" y="682094"/>
                  <a:ext cx="381000" cy="843878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/>
                  <a:r>
                    <a:rPr lang="en-US" altLang="ko-KR" sz="1200" kern="0" spc="-100" dirty="0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 C</a:t>
                  </a:r>
                </a:p>
                <a:p>
                  <a:pPr algn="just"/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愛</a:t>
                  </a:r>
                  <a:endParaRPr lang="en-US" altLang="ko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just"/>
                  <a:r>
                    <a:rPr lang="en-US" altLang="ko-Kore-KR" sz="1200" kern="0" spc="-100" dirty="0" err="1">
                      <a:solidFill>
                        <a:schemeClr val="bg1">
                          <a:lumMod val="65000"/>
                        </a:schemeClr>
                      </a:solidFill>
                      <a:latin typeface="NIXGONFONTS-M V2.0" pitchFamily="34" charset="0"/>
                    </a:rPr>
                    <a:t>랑</a:t>
                  </a:r>
                  <a:endParaRPr lang="en-US" altLang="ko-Kore-KR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BC13C3-88D9-D44A-8E90-6CB197CC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6071" y="1024863"/>
                <a:ext cx="438150" cy="298879"/>
              </a:xfrm>
              <a:prstGeom prst="rect">
                <a:avLst/>
              </a:prstGeom>
            </p:spPr>
          </p:pic>
        </p:grpSp>
        <p:pic>
          <p:nvPicPr>
            <p:cNvPr id="9" name="Picture 517">
              <a:extLst>
                <a:ext uri="{FF2B5EF4-FFF2-40B4-BE49-F238E27FC236}">
                  <a16:creationId xmlns:a16="http://schemas.microsoft.com/office/drawing/2014/main" id="{A6A662B9-EF94-D548-8E9C-C952D400DA0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759" y="9041275"/>
              <a:ext cx="965200" cy="97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Object 75">
              <a:extLst>
                <a:ext uri="{FF2B5EF4-FFF2-40B4-BE49-F238E27FC236}">
                  <a16:creationId xmlns:a16="http://schemas.microsoft.com/office/drawing/2014/main" id="{F830FF8C-1198-9D4B-9201-C921244D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60770" y="635047"/>
              <a:ext cx="15386834" cy="66667"/>
            </a:xfrm>
            <a:prstGeom prst="rect">
              <a:avLst/>
            </a:prstGeom>
          </p:spPr>
        </p:pic>
      </p:grpSp>
      <p:sp>
        <p:nvSpPr>
          <p:cNvPr id="20" name="Object 82">
            <a:extLst>
              <a:ext uri="{FF2B5EF4-FFF2-40B4-BE49-F238E27FC236}">
                <a16:creationId xmlns:a16="http://schemas.microsoft.com/office/drawing/2014/main" id="{C2C4C81F-76FF-AB4F-A3BD-E05E6F8B9729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pic>
        <p:nvPicPr>
          <p:cNvPr id="21" name="Object 24">
            <a:extLst>
              <a:ext uri="{FF2B5EF4-FFF2-40B4-BE49-F238E27FC236}">
                <a16:creationId xmlns:a16="http://schemas.microsoft.com/office/drawing/2014/main" id="{100BABBD-A9A6-1A4F-817C-B173A45678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248186"/>
            <a:ext cx="718519" cy="10783371"/>
          </a:xfrm>
          <a:prstGeom prst="rect">
            <a:avLst/>
          </a:prstGeom>
        </p:spPr>
      </p:pic>
      <p:sp>
        <p:nvSpPr>
          <p:cNvPr id="22" name="Object 82">
            <a:extLst>
              <a:ext uri="{FF2B5EF4-FFF2-40B4-BE49-F238E27FC236}">
                <a16:creationId xmlns:a16="http://schemas.microsoft.com/office/drawing/2014/main" id="{D2E78724-0371-C64E-B8B3-18B6D2FA8EFB}"/>
              </a:ext>
            </a:extLst>
          </p:cNvPr>
          <p:cNvSpPr txBox="1"/>
          <p:nvPr/>
        </p:nvSpPr>
        <p:spPr>
          <a:xfrm>
            <a:off x="2159914" y="1128353"/>
            <a:ext cx="8531557" cy="12622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 err="1">
                <a:solidFill>
                  <a:srgbClr val="00A23B"/>
                </a:solidFill>
                <a:latin typeface="NIXGONFONTS-M V2.0" pitchFamily="34" charset="0"/>
              </a:rPr>
              <a:t>조도센서</a:t>
            </a:r>
            <a:r>
              <a:rPr lang="ko-KR" alt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r>
              <a:rPr lang="en-US" altLang="ko-KR" sz="6100" dirty="0">
                <a:solidFill>
                  <a:srgbClr val="00A23B"/>
                </a:solidFill>
                <a:latin typeface="NIXGONFONTS-M V2.0" pitchFamily="34" charset="0"/>
              </a:rPr>
              <a:t> 2. </a:t>
            </a:r>
            <a:r>
              <a:rPr lang="ko-KR" altLang="en-US" sz="3000" dirty="0">
                <a:solidFill>
                  <a:srgbClr val="00A23B"/>
                </a:solidFill>
                <a:latin typeface="NIXGONFONTS-M V2.0" pitchFamily="34" charset="0"/>
              </a:rPr>
              <a:t>밝기에 따라 </a:t>
            </a:r>
            <a:r>
              <a:rPr lang="en-US" altLang="ko-KR" sz="3000" dirty="0">
                <a:solidFill>
                  <a:srgbClr val="00A23B"/>
                </a:solidFill>
                <a:latin typeface="NIXGONFONTS-M V2.0" pitchFamily="34" charset="0"/>
              </a:rPr>
              <a:t>LED</a:t>
            </a:r>
            <a:r>
              <a:rPr lang="ko-KR" altLang="en-US" sz="3000" dirty="0">
                <a:solidFill>
                  <a:srgbClr val="00A23B"/>
                </a:solidFill>
                <a:latin typeface="NIXGONFONTS-M V2.0" pitchFamily="34" charset="0"/>
              </a:rPr>
              <a:t> 제어</a:t>
            </a:r>
            <a:r>
              <a:rPr lang="ko-KR" altLang="en-US" sz="6100" dirty="0">
                <a:solidFill>
                  <a:srgbClr val="00A23B"/>
                </a:solidFill>
                <a:latin typeface="NIXGONFONTS-M V2.0" pitchFamily="34" charset="0"/>
              </a:rPr>
              <a:t> </a:t>
            </a:r>
            <a:endParaRPr lang="en-US" dirty="0"/>
          </a:p>
        </p:txBody>
      </p:sp>
      <p:sp>
        <p:nvSpPr>
          <p:cNvPr id="23" name="Object 83">
            <a:extLst>
              <a:ext uri="{FF2B5EF4-FFF2-40B4-BE49-F238E27FC236}">
                <a16:creationId xmlns:a16="http://schemas.microsoft.com/office/drawing/2014/main" id="{40A1D1E0-8AFC-9144-B071-E7B5D588FFCB}"/>
              </a:ext>
            </a:extLst>
          </p:cNvPr>
          <p:cNvSpPr txBox="1"/>
          <p:nvPr/>
        </p:nvSpPr>
        <p:spPr>
          <a:xfrm>
            <a:off x="1351743" y="1185412"/>
            <a:ext cx="1451475" cy="116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3</a:t>
            </a:r>
            <a:r>
              <a:rPr lang="en-US" sz="6100" dirty="0">
                <a:solidFill>
                  <a:srgbClr val="007B2D"/>
                </a:solidFill>
                <a:latin typeface="NIXGONFONTS-M V2.0" pitchFamily="34" charset="0"/>
                <a:cs typeface="NIXGONFONTS-M V2.0" pitchFamily="34" charset="0"/>
              </a:rPr>
              <a:t>.</a:t>
            </a:r>
            <a:endParaRPr lang="en-US" dirty="0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87FE681F-8C1A-1F40-A1E3-ED3706B9A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90" y="2336213"/>
            <a:ext cx="7617310" cy="76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1110</Words>
  <Application>Microsoft Macintosh PowerPoint</Application>
  <PresentationFormat>사용자 지정</PresentationFormat>
  <Paragraphs>298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함초롬돋움</vt:lpstr>
      <vt:lpstr>함초롬돋움,Bold</vt:lpstr>
      <vt:lpstr>Arial,Bold</vt:lpstr>
      <vt:lpstr>NIXGONFONTS-M V2.0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나영훈</cp:lastModifiedBy>
  <cp:revision>16</cp:revision>
  <dcterms:created xsi:type="dcterms:W3CDTF">2021-09-13T02:13:37Z</dcterms:created>
  <dcterms:modified xsi:type="dcterms:W3CDTF">2021-09-28T15:21:24Z</dcterms:modified>
</cp:coreProperties>
</file>