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70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4DE"/>
    <a:srgbClr val="6B8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17AAE-8D4F-4CA4-B3E6-6BDBDBE27415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B4481-CC7A-4831-A869-E3F373598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5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B4481-CC7A-4831-A869-E3F3735983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B4481-CC7A-4831-A869-E3F3735983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15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5.png"/><Relationship Id="rId9" Type="http://schemas.openxmlformats.org/officeDocument/2006/relationships/image" Target="../media/image8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github.com/younghoonNa/Bitcoin_predi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1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3129" y="907755"/>
            <a:ext cx="16584933" cy="8688980"/>
            <a:chOff x="943129" y="907755"/>
            <a:chExt cx="16584933" cy="86889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129" y="907755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9314" y="875102"/>
            <a:ext cx="16615720" cy="8721633"/>
            <a:chOff x="929314" y="875102"/>
            <a:chExt cx="16615720" cy="8721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314" y="875102"/>
              <a:ext cx="16615720" cy="87216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5034" y="709660"/>
            <a:ext cx="16584933" cy="8688980"/>
            <a:chOff x="745034" y="709660"/>
            <a:chExt cx="16584933" cy="86889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034" y="709660"/>
              <a:ext cx="16584933" cy="8688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219" y="677007"/>
            <a:ext cx="16615720" cy="8721633"/>
            <a:chOff x="731219" y="677007"/>
            <a:chExt cx="16615720" cy="87216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219" y="677007"/>
              <a:ext cx="16615720" cy="872163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121504" y="2524791"/>
            <a:ext cx="1106233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5000" kern="0" spc="400" dirty="0">
                <a:solidFill>
                  <a:srgbClr val="4C9CF3"/>
                </a:solidFill>
                <a:latin typeface="THEFACESHOP INKLIPQUID" pitchFamily="34" charset="0"/>
                <a:cs typeface="THEFACESHOP INKLIPQUID" pitchFamily="34" charset="0"/>
              </a:rPr>
              <a:t>영상처리 프로그래밍 기말프로젝트   </a:t>
            </a:r>
            <a:endParaRPr lang="en-US" sz="5000" dirty="0"/>
          </a:p>
        </p:txBody>
      </p:sp>
      <p:sp>
        <p:nvSpPr>
          <p:cNvPr id="18" name="Object 18"/>
          <p:cNvSpPr txBox="1"/>
          <p:nvPr/>
        </p:nvSpPr>
        <p:spPr>
          <a:xfrm>
            <a:off x="1924122" y="4212336"/>
            <a:ext cx="11499681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dirty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영상처리를 통한 </a:t>
            </a:r>
            <a:r>
              <a:rPr lang="ko-KR" altLang="en-US" sz="3400" b="1" dirty="0" err="1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비트코인</a:t>
            </a:r>
            <a:r>
              <a:rPr lang="ko-KR" altLang="en-US" sz="3400" b="1" dirty="0">
                <a:solidFill>
                  <a:srgbClr val="4C9CF3"/>
                </a:solidFill>
                <a:latin typeface="NanumSquare Bold" pitchFamily="34" charset="0"/>
                <a:cs typeface="NanumSquare Bold" pitchFamily="34" charset="0"/>
              </a:rPr>
              <a:t> 자동매매 프로그램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502550" y="2160205"/>
            <a:ext cx="1420859" cy="1226360"/>
            <a:chOff x="1502550" y="2160205"/>
            <a:chExt cx="1420859" cy="122636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2550" y="2160205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02550" y="3834064"/>
            <a:ext cx="1420859" cy="1226360"/>
            <a:chOff x="1502550" y="3834064"/>
            <a:chExt cx="1420859" cy="122636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2550" y="3834064"/>
              <a:ext cx="1420859" cy="1226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91857" y="4189120"/>
            <a:ext cx="1042614" cy="1277537"/>
            <a:chOff x="13587783" y="5135116"/>
            <a:chExt cx="1042614" cy="127753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20000">
              <a:off x="13587783" y="5135116"/>
              <a:ext cx="1042614" cy="127753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242830" y="7482949"/>
            <a:ext cx="1407778" cy="1215070"/>
            <a:chOff x="15242830" y="7482949"/>
            <a:chExt cx="1407778" cy="121507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2830" y="7482949"/>
              <a:ext cx="1407778" cy="1215070"/>
            </a:xfrm>
            <a:prstGeom prst="rect">
              <a:avLst/>
            </a:prstGeom>
          </p:spPr>
        </p:pic>
      </p:grpSp>
      <p:sp>
        <p:nvSpPr>
          <p:cNvPr id="33" name="Object 18">
            <a:extLst>
              <a:ext uri="{FF2B5EF4-FFF2-40B4-BE49-F238E27FC236}">
                <a16:creationId xmlns:a16="http://schemas.microsoft.com/office/drawing/2014/main" id="{0AE278C4-08CA-4C83-B43C-2554B0FEF00E}"/>
              </a:ext>
            </a:extLst>
          </p:cNvPr>
          <p:cNvSpPr txBox="1"/>
          <p:nvPr/>
        </p:nvSpPr>
        <p:spPr>
          <a:xfrm>
            <a:off x="1502550" y="7123048"/>
            <a:ext cx="11499681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dirty="0">
                <a:solidFill>
                  <a:srgbClr val="4C9CF3"/>
                </a:solidFill>
                <a:latin typeface="NanumSquare Bold" pitchFamily="34" charset="0"/>
              </a:rPr>
              <a:t>20185124</a:t>
            </a:r>
            <a:r>
              <a:rPr lang="ko-KR" altLang="en-US" sz="3400" dirty="0">
                <a:solidFill>
                  <a:srgbClr val="4C9CF3"/>
                </a:solidFill>
                <a:latin typeface="NanumSquare Bold" pitchFamily="34" charset="0"/>
              </a:rPr>
              <a:t> 빅데이터 전공</a:t>
            </a:r>
            <a:endParaRPr lang="en-US" altLang="ko-KR" sz="3400" dirty="0">
              <a:solidFill>
                <a:srgbClr val="4C9CF3"/>
              </a:solidFill>
              <a:latin typeface="NanumSquare Bold" pitchFamily="34" charset="0"/>
            </a:endParaRPr>
          </a:p>
          <a:p>
            <a:r>
              <a:rPr lang="ko-KR" altLang="en-US" sz="3400" dirty="0" err="1">
                <a:solidFill>
                  <a:srgbClr val="4C9CF3"/>
                </a:solidFill>
                <a:latin typeface="NanumSquare Bold" pitchFamily="34" charset="0"/>
              </a:rPr>
              <a:t>나영훈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B25C451-0E3D-414D-AC07-5A08E3F04B1E}"/>
              </a:ext>
            </a:extLst>
          </p:cNvPr>
          <p:cNvGrpSpPr/>
          <p:nvPr/>
        </p:nvGrpSpPr>
        <p:grpSpPr>
          <a:xfrm>
            <a:off x="13846324" y="837260"/>
            <a:ext cx="4423559" cy="619547"/>
            <a:chOff x="13846324" y="837260"/>
            <a:chExt cx="4423559" cy="61954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23" name="Object 23"/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1026" name="Picture 2" descr="한림대학교 - 나무위키">
              <a:extLst>
                <a:ext uri="{FF2B5EF4-FFF2-40B4-BE49-F238E27FC236}">
                  <a16:creationId xmlns:a16="http://schemas.microsoft.com/office/drawing/2014/main" id="{EC0E7EC8-799B-41DB-8ED3-15D79A155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1215784"/>
            <a:ext cx="16449887" cy="8287617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1215783"/>
            <a:ext cx="16536961" cy="8287617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46098" y="-3974"/>
            <a:ext cx="1917790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800" kern="0" spc="-1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사용 방법 </a:t>
            </a:r>
            <a:r>
              <a:rPr lang="en-US" altLang="ko-KR" sz="8800" kern="0" spc="-1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Coordinates.py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2134807" y="4015059"/>
            <a:ext cx="4475841" cy="1437500"/>
            <a:chOff x="2071867" y="3831520"/>
            <a:chExt cx="4475841" cy="14375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1867" y="3831520"/>
              <a:ext cx="4475841" cy="143750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2474306" y="4179947"/>
            <a:ext cx="676343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① Coordinates.py</a:t>
            </a:r>
            <a:r>
              <a:rPr lang="ko-KR" altLang="en-US" sz="29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로 </a:t>
            </a:r>
            <a:endParaRPr lang="en-US" altLang="ko-KR" sz="2900" dirty="0">
              <a:solidFill>
                <a:srgbClr val="3985D9"/>
              </a:solidFill>
              <a:latin typeface="esamanru OTF Bold" pitchFamily="34" charset="0"/>
              <a:cs typeface="esamanru OTF Bold" pitchFamily="34" charset="0"/>
            </a:endParaRPr>
          </a:p>
          <a:p>
            <a:r>
              <a:rPr lang="ko-KR" altLang="en-US" sz="29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          좌표 지정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2134807" y="6184343"/>
            <a:ext cx="4475841" cy="1437500"/>
            <a:chOff x="2071867" y="5637008"/>
            <a:chExt cx="4475841" cy="14375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1867" y="5637008"/>
              <a:ext cx="4475841" cy="143750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2474302" y="6349230"/>
            <a:ext cx="5695264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② --</a:t>
            </a:r>
            <a:r>
              <a:rPr lang="en-US" sz="2900" dirty="0" err="1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stock_exchange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2464940" y="6931192"/>
            <a:ext cx="589479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“</a:t>
            </a:r>
            <a:r>
              <a:rPr lang="en-US" sz="1500" dirty="0" err="1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upbit</a:t>
            </a:r>
            <a:r>
              <a:rPr 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” 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혹은 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“</a:t>
            </a:r>
            <a:r>
              <a:rPr lang="en-US" altLang="ko-KR" sz="1500" dirty="0" err="1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bithumb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”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  </a:t>
            </a:r>
            <a:endParaRPr lang="en-US" altLang="ko-KR" sz="1500" dirty="0">
              <a:solidFill>
                <a:srgbClr val="3985D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1500" dirty="0">
                <a:solidFill>
                  <a:srgbClr val="3985D9"/>
                </a:solidFill>
                <a:latin typeface="NanumSquare" pitchFamily="34" charset="0"/>
              </a:rPr>
              <a:t>(default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</a:rPr>
              <a:t> 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</a:rPr>
              <a:t>“</a:t>
            </a:r>
            <a:r>
              <a:rPr lang="en-US" altLang="ko-KR" sz="1500" dirty="0" err="1">
                <a:solidFill>
                  <a:srgbClr val="3985D9"/>
                </a:solidFill>
                <a:latin typeface="NanumSquare" pitchFamily="34" charset="0"/>
              </a:rPr>
              <a:t>upbit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</a:rPr>
              <a:t>”)</a:t>
            </a:r>
            <a:endParaRPr 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37B98E6-DF29-4DB1-B933-BFD159B1A06E}"/>
              </a:ext>
            </a:extLst>
          </p:cNvPr>
          <p:cNvGrpSpPr/>
          <p:nvPr/>
        </p:nvGrpSpPr>
        <p:grpSpPr>
          <a:xfrm>
            <a:off x="13645233" y="1371033"/>
            <a:ext cx="4423559" cy="619547"/>
            <a:chOff x="13846324" y="837260"/>
            <a:chExt cx="4423559" cy="619547"/>
          </a:xfrm>
        </p:grpSpPr>
        <p:grpSp>
          <p:nvGrpSpPr>
            <p:cNvPr id="43" name="그룹 1006">
              <a:extLst>
                <a:ext uri="{FF2B5EF4-FFF2-40B4-BE49-F238E27FC236}">
                  <a16:creationId xmlns:a16="http://schemas.microsoft.com/office/drawing/2014/main" id="{DD66A295-E87B-47CA-9C21-F81A7644BC3B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48" name="그룹 1007">
                <a:extLst>
                  <a:ext uri="{FF2B5EF4-FFF2-40B4-BE49-F238E27FC236}">
                    <a16:creationId xmlns:a16="http://schemas.microsoft.com/office/drawing/2014/main" id="{A76EFAA4-3865-4B43-B5D1-AC1F9F752F4C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52" name="Object 20">
                  <a:extLst>
                    <a:ext uri="{FF2B5EF4-FFF2-40B4-BE49-F238E27FC236}">
                      <a16:creationId xmlns:a16="http://schemas.microsoft.com/office/drawing/2014/main" id="{A00BF761-AD0C-42F6-A353-959FEEAAF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51" name="Object 23">
                <a:extLst>
                  <a:ext uri="{FF2B5EF4-FFF2-40B4-BE49-F238E27FC236}">
                    <a16:creationId xmlns:a16="http://schemas.microsoft.com/office/drawing/2014/main" id="{63D4BC1E-47DC-4B7A-9F42-60033AA85F8D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46" name="Picture 2" descr="한림대학교 - 나무위키">
              <a:extLst>
                <a:ext uri="{FF2B5EF4-FFF2-40B4-BE49-F238E27FC236}">
                  <a16:creationId xmlns:a16="http://schemas.microsoft.com/office/drawing/2014/main" id="{3A82CA13-17A4-4353-8A49-2CB15393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5C517AE-AA6B-4AC7-AC36-0066EA07C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" y="2646004"/>
            <a:ext cx="10116911" cy="9270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2223D6E-CE1B-45EE-B50E-B63FE6990D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00" y="6184343"/>
            <a:ext cx="5257800" cy="2575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08DAA8-5E0D-4482-9188-22B24D2B1A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2983" y="6036458"/>
            <a:ext cx="5243259" cy="2343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BAD5D3-4903-4C15-97B0-6403FFF4F7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2199" y="4183475"/>
            <a:ext cx="10141827" cy="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1215784"/>
            <a:ext cx="16449887" cy="8287617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1215783"/>
            <a:ext cx="16536961" cy="8287617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46098" y="-3974"/>
            <a:ext cx="1917790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800" kern="0" spc="-1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사용 방법</a:t>
            </a:r>
            <a:r>
              <a:rPr lang="en-US" altLang="ko-KR" sz="8800" kern="0" spc="-1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main.py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843887" y="3831520"/>
            <a:ext cx="4475841" cy="1437500"/>
            <a:chOff x="11843887" y="3831520"/>
            <a:chExt cx="4475841" cy="143750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3887" y="3831520"/>
              <a:ext cx="4475841" cy="14375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183429" y="3996410"/>
            <a:ext cx="5695264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④ </a:t>
            </a:r>
            <a:r>
              <a:rPr lang="en-US" altLang="ko-KR" sz="29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--</a:t>
            </a:r>
            <a:r>
              <a:rPr lang="en-US" altLang="ko-KR" sz="2900" dirty="0" err="1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Secret_key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2174000" y="4578362"/>
            <a:ext cx="589479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1843887" y="5637008"/>
            <a:ext cx="4475841" cy="1437500"/>
            <a:chOff x="11843887" y="5637008"/>
            <a:chExt cx="4475841" cy="14375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3887" y="5637008"/>
              <a:ext cx="4475841" cy="14375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183429" y="5801895"/>
            <a:ext cx="5695264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⑤ --Mode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2174000" y="6383857"/>
            <a:ext cx="589479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Bright Mode, dark Mode 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지정 가능 </a:t>
            </a:r>
            <a:endParaRPr lang="en-US" altLang="ko-KR" sz="1500" dirty="0">
              <a:solidFill>
                <a:srgbClr val="3985D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1500" dirty="0">
                <a:solidFill>
                  <a:srgbClr val="3985D9"/>
                </a:solidFill>
                <a:latin typeface="NanumSquare" pitchFamily="34" charset="0"/>
              </a:rPr>
              <a:t>(Default = “bright”)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1843887" y="7415293"/>
            <a:ext cx="4475841" cy="1437500"/>
            <a:chOff x="11843887" y="7415293"/>
            <a:chExt cx="4475841" cy="143750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3887" y="7415293"/>
              <a:ext cx="4475841" cy="143750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183429" y="7580181"/>
            <a:ext cx="5695264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⑥ --view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2174000" y="8162143"/>
            <a:ext cx="589479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view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를 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True / False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로 줌에 따라 변환과정 </a:t>
            </a:r>
            <a:endParaRPr lang="en-US" altLang="ko-KR" sz="1500" dirty="0">
              <a:solidFill>
                <a:srgbClr val="3985D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</a:rPr>
              <a:t>확인 가능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2071867" y="3831520"/>
            <a:ext cx="4475841" cy="1437500"/>
            <a:chOff x="2071867" y="3831520"/>
            <a:chExt cx="4475841" cy="143750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1867" y="3831520"/>
              <a:ext cx="4475841" cy="143750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367829" y="3905482"/>
            <a:ext cx="67634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① </a:t>
            </a:r>
            <a:r>
              <a:rPr lang="ko-KR" altLang="en-US" sz="27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거래소 차트설정</a:t>
            </a:r>
            <a:endParaRPr lang="en-US" altLang="ko-KR" sz="2700" dirty="0">
              <a:solidFill>
                <a:srgbClr val="3985D9"/>
              </a:solidFill>
              <a:latin typeface="esamanru OTF Bold" pitchFamily="34" charset="0"/>
              <a:cs typeface="esamanru OTF Bold" pitchFamily="34" charset="0"/>
            </a:endParaRPr>
          </a:p>
          <a:p>
            <a:r>
              <a:rPr lang="ko-KR" altLang="en-US" sz="27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   캔들 </a:t>
            </a:r>
            <a:r>
              <a:rPr lang="en-US" altLang="ko-KR" sz="27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-&gt; </a:t>
            </a:r>
            <a:r>
              <a:rPr lang="ko-KR" altLang="en-US" sz="27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선</a:t>
            </a:r>
            <a:endParaRPr lang="en-US" altLang="ko-KR" sz="2700" dirty="0">
              <a:solidFill>
                <a:srgbClr val="3985D9"/>
              </a:solidFill>
              <a:latin typeface="esamanru OTF Bold" pitchFamily="34" charset="0"/>
              <a:cs typeface="esamanru OTF Bold" pitchFamily="34" charset="0"/>
            </a:endParaRPr>
          </a:p>
        </p:txBody>
      </p:sp>
      <p:grpSp>
        <p:nvGrpSpPr>
          <p:cNvPr id="1011" name="그룹 1011"/>
          <p:cNvGrpSpPr/>
          <p:nvPr/>
        </p:nvGrpSpPr>
        <p:grpSpPr>
          <a:xfrm>
            <a:off x="2071867" y="5637008"/>
            <a:ext cx="4475841" cy="1437500"/>
            <a:chOff x="2071867" y="5637008"/>
            <a:chExt cx="4475841" cy="14375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1867" y="5637008"/>
              <a:ext cx="4475841" cy="143750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2411362" y="5801895"/>
            <a:ext cx="5695264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② --</a:t>
            </a:r>
            <a:r>
              <a:rPr lang="en-US" sz="2900" dirty="0" err="1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stock_exchange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2402000" y="6383857"/>
            <a:ext cx="589479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“</a:t>
            </a:r>
            <a:r>
              <a:rPr lang="en-US" altLang="ko-KR" sz="1500" dirty="0" err="1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upbit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” 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혹은 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“</a:t>
            </a:r>
            <a:r>
              <a:rPr lang="en-US" altLang="ko-KR" sz="1500" dirty="0" err="1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bithumb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”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  </a:t>
            </a:r>
            <a:endParaRPr lang="en-US" altLang="ko-KR" sz="1500" dirty="0">
              <a:solidFill>
                <a:srgbClr val="3985D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</a:rPr>
              <a:t>(default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</a:rPr>
              <a:t> 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</a:rPr>
              <a:t>“</a:t>
            </a:r>
            <a:r>
              <a:rPr lang="en-US" altLang="ko-KR" sz="1500" dirty="0" err="1">
                <a:solidFill>
                  <a:srgbClr val="3985D9"/>
                </a:solidFill>
                <a:latin typeface="NanumSquare" pitchFamily="34" charset="0"/>
              </a:rPr>
              <a:t>upbit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</a:rPr>
              <a:t>”)</a:t>
            </a:r>
            <a:endParaRPr lang="en-US" altLang="ko-KR" sz="1600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2071867" y="7415293"/>
            <a:ext cx="4475841" cy="1437500"/>
            <a:chOff x="2071867" y="7415293"/>
            <a:chExt cx="4475841" cy="143750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1867" y="7415293"/>
              <a:ext cx="4475841" cy="143750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2411362" y="7580181"/>
            <a:ext cx="588074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③ --</a:t>
            </a:r>
            <a:r>
              <a:rPr lang="en-US" sz="2900" dirty="0" err="1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Access_key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2402000" y="8162143"/>
            <a:ext cx="5894792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</a:rPr>
              <a:t>발급받은 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</a:rPr>
              <a:t>API 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</a:rPr>
              <a:t>중 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</a:rPr>
              <a:t>Access Key 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</a:rPr>
              <a:t>입력</a:t>
            </a:r>
            <a:endParaRPr 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37B98E6-DF29-4DB1-B933-BFD159B1A06E}"/>
              </a:ext>
            </a:extLst>
          </p:cNvPr>
          <p:cNvGrpSpPr/>
          <p:nvPr/>
        </p:nvGrpSpPr>
        <p:grpSpPr>
          <a:xfrm>
            <a:off x="13645233" y="1371033"/>
            <a:ext cx="4423559" cy="619547"/>
            <a:chOff x="13846324" y="837260"/>
            <a:chExt cx="4423559" cy="619547"/>
          </a:xfrm>
        </p:grpSpPr>
        <p:grpSp>
          <p:nvGrpSpPr>
            <p:cNvPr id="43" name="그룹 1006">
              <a:extLst>
                <a:ext uri="{FF2B5EF4-FFF2-40B4-BE49-F238E27FC236}">
                  <a16:creationId xmlns:a16="http://schemas.microsoft.com/office/drawing/2014/main" id="{DD66A295-E87B-47CA-9C21-F81A7644BC3B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48" name="그룹 1007">
                <a:extLst>
                  <a:ext uri="{FF2B5EF4-FFF2-40B4-BE49-F238E27FC236}">
                    <a16:creationId xmlns:a16="http://schemas.microsoft.com/office/drawing/2014/main" id="{A76EFAA4-3865-4B43-B5D1-AC1F9F752F4C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52" name="Object 20">
                  <a:extLst>
                    <a:ext uri="{FF2B5EF4-FFF2-40B4-BE49-F238E27FC236}">
                      <a16:creationId xmlns:a16="http://schemas.microsoft.com/office/drawing/2014/main" id="{A00BF761-AD0C-42F6-A353-959FEEAAF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51" name="Object 23">
                <a:extLst>
                  <a:ext uri="{FF2B5EF4-FFF2-40B4-BE49-F238E27FC236}">
                    <a16:creationId xmlns:a16="http://schemas.microsoft.com/office/drawing/2014/main" id="{63D4BC1E-47DC-4B7A-9F42-60033AA85F8D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46" name="Picture 2" descr="한림대학교 - 나무위키">
              <a:extLst>
                <a:ext uri="{FF2B5EF4-FFF2-40B4-BE49-F238E27FC236}">
                  <a16:creationId xmlns:a16="http://schemas.microsoft.com/office/drawing/2014/main" id="{3A82CA13-17A4-4353-8A49-2CB15393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Object 45">
            <a:extLst>
              <a:ext uri="{FF2B5EF4-FFF2-40B4-BE49-F238E27FC236}">
                <a16:creationId xmlns:a16="http://schemas.microsoft.com/office/drawing/2014/main" id="{26B66CE7-791D-462E-9404-30FA05686225}"/>
              </a:ext>
            </a:extLst>
          </p:cNvPr>
          <p:cNvSpPr txBox="1"/>
          <p:nvPr/>
        </p:nvSpPr>
        <p:spPr>
          <a:xfrm>
            <a:off x="2355595" y="4703579"/>
            <a:ext cx="589479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err="1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Upbit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는 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dark mode 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지원</a:t>
            </a:r>
            <a:endParaRPr lang="en-US" sz="1500" dirty="0">
              <a:solidFill>
                <a:srgbClr val="3985D9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1500" dirty="0" err="1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Bitumb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은 </a:t>
            </a:r>
            <a:r>
              <a:rPr lang="ko-KR" altLang="en-US" sz="1500" dirty="0" err="1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볼린저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 밴드 지표 사용 가능</a:t>
            </a:r>
            <a:endParaRPr lang="en-US" dirty="0"/>
          </a:p>
        </p:txBody>
      </p:sp>
      <p:sp>
        <p:nvSpPr>
          <p:cNvPr id="57" name="Object 50">
            <a:extLst>
              <a:ext uri="{FF2B5EF4-FFF2-40B4-BE49-F238E27FC236}">
                <a16:creationId xmlns:a16="http://schemas.microsoft.com/office/drawing/2014/main" id="{4506CAB8-570D-4051-A027-D4AB24CEA633}"/>
              </a:ext>
            </a:extLst>
          </p:cNvPr>
          <p:cNvSpPr txBox="1"/>
          <p:nvPr/>
        </p:nvSpPr>
        <p:spPr>
          <a:xfrm>
            <a:off x="12183429" y="4618624"/>
            <a:ext cx="5894792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</a:rPr>
              <a:t>발급받은 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</a:rPr>
              <a:t>API 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</a:rPr>
              <a:t>중 </a:t>
            </a:r>
            <a:r>
              <a:rPr lang="en-US" altLang="ko-KR" sz="1500" dirty="0">
                <a:solidFill>
                  <a:srgbClr val="3985D9"/>
                </a:solidFill>
                <a:latin typeface="NanumSquare" pitchFamily="34" charset="0"/>
              </a:rPr>
              <a:t>Secret Key </a:t>
            </a:r>
            <a:r>
              <a:rPr lang="ko-KR" altLang="en-US" sz="1500" dirty="0">
                <a:solidFill>
                  <a:srgbClr val="3985D9"/>
                </a:solidFill>
                <a:latin typeface="NanumSquare" pitchFamily="34" charset="0"/>
              </a:rPr>
              <a:t>입력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0C69CF-7CE1-4F55-AD36-0C8D33CC01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1867" y="2520965"/>
            <a:ext cx="12267956" cy="10342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1215784"/>
            <a:ext cx="16449887" cy="8287617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1215783"/>
            <a:ext cx="16536961" cy="8287617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46098" y="-3974"/>
            <a:ext cx="1917790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800" kern="0" spc="-100" dirty="0">
                <a:solidFill>
                  <a:srgbClr val="FFFFFF"/>
                </a:solidFill>
                <a:latin typeface="esamanru OTF Bold" pitchFamily="34" charset="0"/>
              </a:rPr>
              <a:t>결론</a:t>
            </a:r>
            <a:endParaRPr 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37B98E6-DF29-4DB1-B933-BFD159B1A06E}"/>
              </a:ext>
            </a:extLst>
          </p:cNvPr>
          <p:cNvGrpSpPr/>
          <p:nvPr/>
        </p:nvGrpSpPr>
        <p:grpSpPr>
          <a:xfrm>
            <a:off x="13645233" y="1371033"/>
            <a:ext cx="4423559" cy="619547"/>
            <a:chOff x="13846324" y="837260"/>
            <a:chExt cx="4423559" cy="619547"/>
          </a:xfrm>
        </p:grpSpPr>
        <p:grpSp>
          <p:nvGrpSpPr>
            <p:cNvPr id="43" name="그룹 1006">
              <a:extLst>
                <a:ext uri="{FF2B5EF4-FFF2-40B4-BE49-F238E27FC236}">
                  <a16:creationId xmlns:a16="http://schemas.microsoft.com/office/drawing/2014/main" id="{DD66A295-E87B-47CA-9C21-F81A7644BC3B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48" name="그룹 1007">
                <a:extLst>
                  <a:ext uri="{FF2B5EF4-FFF2-40B4-BE49-F238E27FC236}">
                    <a16:creationId xmlns:a16="http://schemas.microsoft.com/office/drawing/2014/main" id="{A76EFAA4-3865-4B43-B5D1-AC1F9F752F4C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52" name="Object 20">
                  <a:extLst>
                    <a:ext uri="{FF2B5EF4-FFF2-40B4-BE49-F238E27FC236}">
                      <a16:creationId xmlns:a16="http://schemas.microsoft.com/office/drawing/2014/main" id="{A00BF761-AD0C-42F6-A353-959FEEAAF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51" name="Object 23">
                <a:extLst>
                  <a:ext uri="{FF2B5EF4-FFF2-40B4-BE49-F238E27FC236}">
                    <a16:creationId xmlns:a16="http://schemas.microsoft.com/office/drawing/2014/main" id="{63D4BC1E-47DC-4B7A-9F42-60033AA85F8D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46" name="Picture 2" descr="한림대학교 - 나무위키">
              <a:extLst>
                <a:ext uri="{FF2B5EF4-FFF2-40B4-BE49-F238E27FC236}">
                  <a16:creationId xmlns:a16="http://schemas.microsoft.com/office/drawing/2014/main" id="{3A82CA13-17A4-4353-8A49-2CB15393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Object 44">
            <a:extLst>
              <a:ext uri="{FF2B5EF4-FFF2-40B4-BE49-F238E27FC236}">
                <a16:creationId xmlns:a16="http://schemas.microsoft.com/office/drawing/2014/main" id="{44C8AF6D-E9C7-4993-9DFA-E03754326C37}"/>
              </a:ext>
            </a:extLst>
          </p:cNvPr>
          <p:cNvSpPr txBox="1"/>
          <p:nvPr/>
        </p:nvSpPr>
        <p:spPr>
          <a:xfrm>
            <a:off x="1524000" y="2364322"/>
            <a:ext cx="13792200" cy="69865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5294DE"/>
                </a:solidFill>
              </a:rPr>
              <a:t>간단한 영상처리 기법을 통해 자동매수 구현 가능</a:t>
            </a:r>
            <a:endParaRPr lang="en-US" altLang="ko-KR" sz="3200" dirty="0">
              <a:solidFill>
                <a:srgbClr val="5294DE"/>
              </a:solidFill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5294DE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5294DE"/>
                </a:solidFill>
              </a:rPr>
              <a:t>사용자 설정을 통해  그래프를 바꿔준다면 더욱 간단하게 구현 가능</a:t>
            </a:r>
            <a:endParaRPr lang="en-US" altLang="ko-KR" sz="3200" dirty="0">
              <a:solidFill>
                <a:srgbClr val="5294DE"/>
              </a:solidFill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5294DE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5294DE"/>
                </a:solidFill>
              </a:rPr>
              <a:t>본 프로그램에서는 위와 같은 처리를 거래소가 아닌 프로그램에서 진행함에 따라 사용자가 기존의 사용하던 투자 방식을 사용 가능</a:t>
            </a:r>
            <a:endParaRPr lang="en-US" altLang="ko-KR" sz="3200" dirty="0">
              <a:solidFill>
                <a:srgbClr val="5294DE"/>
              </a:solidFill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5294DE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5294DE"/>
                </a:solidFill>
              </a:rPr>
              <a:t>알파벳을 따오는 과정에서 개발시간 소요가 많이 되었지만 </a:t>
            </a:r>
            <a:r>
              <a:rPr lang="ko-KR" altLang="en-US" sz="3200" dirty="0" err="1">
                <a:solidFill>
                  <a:srgbClr val="5294DE"/>
                </a:solidFill>
              </a:rPr>
              <a:t>웹크롤링</a:t>
            </a:r>
            <a:r>
              <a:rPr lang="en-US" altLang="ko-KR" sz="3200" dirty="0">
                <a:solidFill>
                  <a:srgbClr val="5294DE"/>
                </a:solidFill>
              </a:rPr>
              <a:t> </a:t>
            </a:r>
            <a:r>
              <a:rPr lang="ko-KR" altLang="en-US" sz="3200" dirty="0">
                <a:solidFill>
                  <a:srgbClr val="5294DE"/>
                </a:solidFill>
              </a:rPr>
              <a:t>혹은 </a:t>
            </a:r>
            <a:r>
              <a:rPr lang="en-US" altLang="ko-KR" sz="3200" dirty="0">
                <a:solidFill>
                  <a:srgbClr val="5294DE"/>
                </a:solidFill>
              </a:rPr>
              <a:t>Deep Learning</a:t>
            </a:r>
            <a:r>
              <a:rPr lang="ko-KR" altLang="en-US" sz="3200" dirty="0">
                <a:solidFill>
                  <a:srgbClr val="5294DE"/>
                </a:solidFill>
              </a:rPr>
              <a:t>을 사용한다면 시간 개발 시간 단축 가능</a:t>
            </a:r>
            <a:endParaRPr lang="en-US" altLang="ko-KR" sz="3200" dirty="0">
              <a:solidFill>
                <a:srgbClr val="5294DE"/>
              </a:solidFill>
            </a:endParaRPr>
          </a:p>
          <a:p>
            <a:pPr marL="514350" indent="-514350">
              <a:buAutoNum type="arabicPeriod"/>
            </a:pPr>
            <a:endParaRPr lang="en-US" altLang="ko-KR" sz="3200" dirty="0">
              <a:solidFill>
                <a:srgbClr val="5294DE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rgbClr val="5294DE"/>
                </a:solidFill>
              </a:rPr>
              <a:t>프로그램을 통해 기존에 사용하던 거래소의 투자 그래프를 변경하지 않고 투자하는 것이 가능하다는 것을 영상처리를 통해 보여주고 싶었다</a:t>
            </a:r>
            <a:r>
              <a:rPr lang="en-US" altLang="ko-KR" sz="3200" dirty="0">
                <a:solidFill>
                  <a:srgbClr val="5294DE"/>
                </a:solidFill>
              </a:rPr>
              <a:t>. </a:t>
            </a:r>
            <a:r>
              <a:rPr lang="ko-KR" altLang="en-US" sz="3200" dirty="0">
                <a:solidFill>
                  <a:srgbClr val="5294DE"/>
                </a:solidFill>
              </a:rPr>
              <a:t>보완해야할 점이 있지만 그 점을 감안하고도 프로그램을 사용할 수 있다고 생각한다</a:t>
            </a:r>
            <a:r>
              <a:rPr lang="en-US" altLang="ko-KR" sz="3200" dirty="0">
                <a:solidFill>
                  <a:srgbClr val="5294D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63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7143" y="781769"/>
            <a:ext cx="9690858" cy="8726852"/>
            <a:chOff x="7657143" y="781769"/>
            <a:chExt cx="9690858" cy="8726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7143" y="781769"/>
              <a:ext cx="9690858" cy="87268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-1217203" y="1708988"/>
            <a:ext cx="10336790" cy="19895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5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CONTENTS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657143" y="781769"/>
            <a:ext cx="9690858" cy="8721633"/>
            <a:chOff x="7657143" y="781769"/>
            <a:chExt cx="9690858" cy="87216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7143" y="781769"/>
              <a:ext cx="9690858" cy="872163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613421" y="2436173"/>
            <a:ext cx="2027109" cy="1350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16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01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978176" y="2471573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개요 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993398" y="2236877"/>
            <a:ext cx="249550" cy="249550"/>
            <a:chOff x="9993398" y="2236877"/>
            <a:chExt cx="249550" cy="2495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2236877"/>
              <a:ext cx="249550" cy="2495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7691" y="3058498"/>
            <a:ext cx="4767003" cy="597224"/>
            <a:chOff x="1567691" y="3058498"/>
            <a:chExt cx="4767003" cy="5972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7691" y="3058498"/>
              <a:ext cx="4767003" cy="59722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32979" y="3088385"/>
            <a:ext cx="7236427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100" dirty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발표</a:t>
            </a:r>
            <a:r>
              <a:rPr lang="en-US" sz="3100" dirty="0">
                <a:solidFill>
                  <a:srgbClr val="3985D9"/>
                </a:solidFill>
                <a:latin typeface="NanumSquare ExtraBold" pitchFamily="34" charset="0"/>
                <a:cs typeface="NanumSquare ExtraBold" pitchFamily="34" charset="0"/>
              </a:rPr>
              <a:t> 순서 안내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8607457" y="3775725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02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9978192" y="3811120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프로그램 설명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9993398" y="3576425"/>
            <a:ext cx="249550" cy="249550"/>
            <a:chOff x="9993398" y="3576425"/>
            <a:chExt cx="249550" cy="24955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3576425"/>
              <a:ext cx="249550" cy="24955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607457" y="5095437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03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978192" y="5130838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핵심 코드 설명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9993398" y="4896142"/>
            <a:ext cx="249550" cy="249550"/>
            <a:chOff x="9993398" y="4896142"/>
            <a:chExt cx="249550" cy="24955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4896142"/>
              <a:ext cx="249550" cy="24955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607457" y="6434989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04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9978210" y="6470387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사용 방법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9993398" y="6235690"/>
            <a:ext cx="249550" cy="249550"/>
            <a:chOff x="9993398" y="6235690"/>
            <a:chExt cx="249550" cy="24955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6235690"/>
              <a:ext cx="249550" cy="24955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620045" y="7844869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05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9990770" y="7880267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실시간 사용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0005989" y="7645569"/>
            <a:ext cx="249550" cy="249550"/>
            <a:chOff x="10005989" y="7645569"/>
            <a:chExt cx="249550" cy="24955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5989" y="7645569"/>
              <a:ext cx="249550" cy="24955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FCD8843-BC6A-481C-B639-F9F790EB1D8C}"/>
              </a:ext>
            </a:extLst>
          </p:cNvPr>
          <p:cNvGrpSpPr/>
          <p:nvPr/>
        </p:nvGrpSpPr>
        <p:grpSpPr>
          <a:xfrm>
            <a:off x="13886155" y="898225"/>
            <a:ext cx="4423559" cy="619547"/>
            <a:chOff x="13846324" y="837260"/>
            <a:chExt cx="4423559" cy="619547"/>
          </a:xfrm>
        </p:grpSpPr>
        <p:grpSp>
          <p:nvGrpSpPr>
            <p:cNvPr id="49" name="그룹 1006">
              <a:extLst>
                <a:ext uri="{FF2B5EF4-FFF2-40B4-BE49-F238E27FC236}">
                  <a16:creationId xmlns:a16="http://schemas.microsoft.com/office/drawing/2014/main" id="{2169C9CD-BCC2-47CC-B158-C71FD1E95CDB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55" name="그룹 1007">
                <a:extLst>
                  <a:ext uri="{FF2B5EF4-FFF2-40B4-BE49-F238E27FC236}">
                    <a16:creationId xmlns:a16="http://schemas.microsoft.com/office/drawing/2014/main" id="{04BF556A-5132-4DE4-A69F-54F74774929A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57" name="Object 20">
                  <a:extLst>
                    <a:ext uri="{FF2B5EF4-FFF2-40B4-BE49-F238E27FC236}">
                      <a16:creationId xmlns:a16="http://schemas.microsoft.com/office/drawing/2014/main" id="{23344C44-0E5F-4644-88C6-5CA6C9723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56" name="Object 23">
                <a:extLst>
                  <a:ext uri="{FF2B5EF4-FFF2-40B4-BE49-F238E27FC236}">
                    <a16:creationId xmlns:a16="http://schemas.microsoft.com/office/drawing/2014/main" id="{3821E21D-FAE3-476C-A56A-FA7F1C720E2B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53" name="Picture 2" descr="한림대학교 - 나무위키">
              <a:extLst>
                <a:ext uri="{FF2B5EF4-FFF2-40B4-BE49-F238E27FC236}">
                  <a16:creationId xmlns:a16="http://schemas.microsoft.com/office/drawing/2014/main" id="{865E5934-620E-4BEC-A9BF-38BF5EB4C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F83A301-6DCB-4329-B713-DE4B4B740C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194" y="4804025"/>
            <a:ext cx="5839683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66" y="1257300"/>
            <a:ext cx="16449887" cy="8246101"/>
            <a:chOff x="931066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066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7047" y="1247130"/>
            <a:ext cx="16536961" cy="8246101"/>
            <a:chOff x="878005" y="1257300"/>
            <a:chExt cx="16536961" cy="82461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005" y="1257300"/>
              <a:ext cx="16536961" cy="82461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-432946" y="43145"/>
            <a:ext cx="1917790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800" kern="0" spc="-1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프로그램 개요 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702638" y="2695358"/>
            <a:ext cx="14451762" cy="5386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3985D9"/>
                </a:solidFill>
                <a:latin typeface="NanumSquare Bold" pitchFamily="34" charset="0"/>
              </a:rPr>
              <a:t>1. API</a:t>
            </a:r>
            <a:r>
              <a:rPr lang="ko-KR" altLang="en-US" sz="5000" dirty="0">
                <a:solidFill>
                  <a:srgbClr val="3985D9"/>
                </a:solidFill>
                <a:latin typeface="NanumSquare Bold" pitchFamily="34" charset="0"/>
              </a:rPr>
              <a:t>를 활용한 </a:t>
            </a:r>
            <a:r>
              <a:rPr lang="ko-KR" altLang="en-US" sz="5000" dirty="0" err="1">
                <a:solidFill>
                  <a:srgbClr val="3985D9"/>
                </a:solidFill>
                <a:latin typeface="NanumSquare Bold" pitchFamily="34" charset="0"/>
              </a:rPr>
              <a:t>거래시</a:t>
            </a:r>
            <a:r>
              <a:rPr lang="ko-KR" altLang="en-US" sz="5000" dirty="0">
                <a:solidFill>
                  <a:srgbClr val="3985D9"/>
                </a:solidFill>
                <a:latin typeface="NanumSquare Bold" pitchFamily="34" charset="0"/>
              </a:rPr>
              <a:t> 통계 지표 구현의 어려움</a:t>
            </a:r>
            <a:r>
              <a:rPr lang="en-US" altLang="ko-KR" sz="5000" dirty="0">
                <a:solidFill>
                  <a:srgbClr val="3985D9"/>
                </a:solidFill>
                <a:latin typeface="NanumSquare Bold" pitchFamily="34" charset="0"/>
              </a:rPr>
              <a:t>.</a:t>
            </a:r>
          </a:p>
          <a:p>
            <a:r>
              <a:rPr lang="en-US" altLang="ko-KR" sz="3000" dirty="0">
                <a:solidFill>
                  <a:srgbClr val="3985D9"/>
                </a:solidFill>
                <a:latin typeface="NanumSquare Bold" pitchFamily="34" charset="0"/>
              </a:rPr>
              <a:t>        -&gt; </a:t>
            </a:r>
            <a:r>
              <a:rPr lang="ko-KR" altLang="en-US" sz="3000" dirty="0">
                <a:solidFill>
                  <a:srgbClr val="3985D9"/>
                </a:solidFill>
                <a:latin typeface="NanumSquare Bold" pitchFamily="34" charset="0"/>
              </a:rPr>
              <a:t>시간 및 비용의 증가</a:t>
            </a:r>
            <a:endParaRPr lang="en-US" altLang="ko-KR" sz="3000" dirty="0">
              <a:solidFill>
                <a:srgbClr val="3985D9"/>
              </a:solidFill>
              <a:latin typeface="NanumSquare Bold" pitchFamily="34" charset="0"/>
            </a:endParaRPr>
          </a:p>
          <a:p>
            <a:r>
              <a:rPr lang="en-US" altLang="ko-KR" sz="3000" dirty="0">
                <a:solidFill>
                  <a:srgbClr val="3985D9"/>
                </a:solidFill>
                <a:latin typeface="NanumSquare Bold" pitchFamily="34" charset="0"/>
              </a:rPr>
              <a:t>      </a:t>
            </a:r>
          </a:p>
          <a:p>
            <a:endParaRPr lang="en-US" altLang="ko-KR" sz="3000" dirty="0">
              <a:solidFill>
                <a:srgbClr val="3985D9"/>
              </a:solidFill>
              <a:latin typeface="NanumSquare Bold" pitchFamily="34" charset="0"/>
            </a:endParaRPr>
          </a:p>
          <a:p>
            <a:r>
              <a:rPr lang="en-US" altLang="ko-KR" sz="4400" dirty="0">
                <a:solidFill>
                  <a:srgbClr val="3985D9"/>
                </a:solidFill>
                <a:latin typeface="NanumSquare Bold" pitchFamily="34" charset="0"/>
              </a:rPr>
              <a:t>2. </a:t>
            </a:r>
            <a:r>
              <a:rPr lang="ko-KR" altLang="en-US" sz="4400" dirty="0">
                <a:solidFill>
                  <a:srgbClr val="3985D9"/>
                </a:solidFill>
                <a:latin typeface="NanumSquare Bold" pitchFamily="34" charset="0"/>
              </a:rPr>
              <a:t>현재 트레이딩 앱은 개인의 투자 성향을 반영하지 못함 </a:t>
            </a:r>
            <a:endParaRPr lang="en-US" altLang="ko-KR" sz="4400" dirty="0">
              <a:solidFill>
                <a:srgbClr val="3985D9"/>
              </a:solidFill>
              <a:latin typeface="NanumSquare Bold" pitchFamily="34" charset="0"/>
            </a:endParaRPr>
          </a:p>
          <a:p>
            <a:r>
              <a:rPr lang="en-US" altLang="ko-KR" sz="3000" dirty="0">
                <a:solidFill>
                  <a:srgbClr val="3985D9"/>
                </a:solidFill>
                <a:latin typeface="NanumSquare Bold" pitchFamily="34" charset="0"/>
              </a:rPr>
              <a:t>        -&gt;  </a:t>
            </a:r>
            <a:r>
              <a:rPr lang="ko-KR" altLang="en-US" sz="3000" dirty="0">
                <a:solidFill>
                  <a:srgbClr val="3985D9"/>
                </a:solidFill>
                <a:latin typeface="NanumSquare Bold" pitchFamily="34" charset="0"/>
              </a:rPr>
              <a:t>유로 시스템</a:t>
            </a:r>
            <a:r>
              <a:rPr lang="en-US" altLang="ko-KR" sz="3000" dirty="0">
                <a:solidFill>
                  <a:srgbClr val="3985D9"/>
                </a:solidFill>
                <a:latin typeface="NanumSquare Bold" pitchFamily="34" charset="0"/>
              </a:rPr>
              <a:t> </a:t>
            </a:r>
            <a:r>
              <a:rPr lang="ko-KR" altLang="en-US" sz="3000" dirty="0">
                <a:solidFill>
                  <a:srgbClr val="3985D9"/>
                </a:solidFill>
                <a:latin typeface="NanumSquare Bold" pitchFamily="34" charset="0"/>
              </a:rPr>
              <a:t>다수</a:t>
            </a:r>
            <a:r>
              <a:rPr lang="en-US" altLang="ko-KR" sz="3000" dirty="0">
                <a:solidFill>
                  <a:srgbClr val="3985D9"/>
                </a:solidFill>
                <a:latin typeface="NanumSquare Bold" pitchFamily="34" charset="0"/>
              </a:rPr>
              <a:t>,  but</a:t>
            </a:r>
            <a:r>
              <a:rPr lang="ko-KR" altLang="en-US" sz="3000" dirty="0">
                <a:solidFill>
                  <a:srgbClr val="3985D9"/>
                </a:solidFill>
                <a:latin typeface="NanumSquare Bold" pitchFamily="34" charset="0"/>
              </a:rPr>
              <a:t> 투자자들의 낮은 만족감</a:t>
            </a:r>
            <a:endParaRPr lang="en-US" altLang="ko-KR" sz="3000" dirty="0">
              <a:solidFill>
                <a:srgbClr val="3985D9"/>
              </a:solidFill>
              <a:latin typeface="NanumSquare Bold" pitchFamily="34" charset="0"/>
            </a:endParaRPr>
          </a:p>
          <a:p>
            <a:endParaRPr lang="en-US" altLang="ko-KR" sz="5000" dirty="0">
              <a:solidFill>
                <a:srgbClr val="3985D9"/>
              </a:solidFill>
              <a:latin typeface="NanumSquare Bold" pitchFamily="34" charset="0"/>
            </a:endParaRPr>
          </a:p>
          <a:p>
            <a:r>
              <a:rPr lang="en-US" altLang="ko-KR" sz="5000" dirty="0">
                <a:solidFill>
                  <a:srgbClr val="3985D9"/>
                </a:solidFill>
                <a:latin typeface="NanumSquare Bold" pitchFamily="34" charset="0"/>
              </a:rPr>
              <a:t>3. </a:t>
            </a:r>
            <a:r>
              <a:rPr lang="ko-KR" altLang="en-US" sz="5000" dirty="0">
                <a:solidFill>
                  <a:srgbClr val="3985D9"/>
                </a:solidFill>
                <a:latin typeface="NanumSquare Bold" pitchFamily="34" charset="0"/>
              </a:rPr>
              <a:t>컴퓨터와 인간의 차이</a:t>
            </a:r>
            <a:endParaRPr lang="en-US" altLang="ko-KR" sz="5000" dirty="0">
              <a:solidFill>
                <a:srgbClr val="3985D9"/>
              </a:solidFill>
              <a:latin typeface="NanumSquare Bold" pitchFamily="34" charset="0"/>
            </a:endParaRPr>
          </a:p>
          <a:p>
            <a:r>
              <a:rPr lang="en-US" altLang="ko-KR" sz="3000" dirty="0">
                <a:solidFill>
                  <a:srgbClr val="3985D9"/>
                </a:solidFill>
                <a:latin typeface="NanumSquare Bold" pitchFamily="34" charset="0"/>
              </a:rPr>
              <a:t>        -&gt;  </a:t>
            </a:r>
            <a:r>
              <a:rPr lang="ko-KR" altLang="en-US" sz="3000" dirty="0">
                <a:solidFill>
                  <a:srgbClr val="3985D9"/>
                </a:solidFill>
                <a:latin typeface="NanumSquare Bold" pitchFamily="34" charset="0"/>
              </a:rPr>
              <a:t>알고리즘을 통해 감정적인 판단으로 생기는 오류 감소</a:t>
            </a:r>
            <a:endParaRPr lang="en-US" altLang="ko-KR" sz="3000" dirty="0">
              <a:solidFill>
                <a:srgbClr val="3985D9"/>
              </a:solidFill>
              <a:latin typeface="NanumSquare Bold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3BC7F61-07A2-42AB-B088-63B1A0E3C5B0}"/>
              </a:ext>
            </a:extLst>
          </p:cNvPr>
          <p:cNvGrpSpPr/>
          <p:nvPr/>
        </p:nvGrpSpPr>
        <p:grpSpPr>
          <a:xfrm>
            <a:off x="14002057" y="1390375"/>
            <a:ext cx="4423559" cy="619547"/>
            <a:chOff x="13846324" y="837260"/>
            <a:chExt cx="4423559" cy="619547"/>
          </a:xfrm>
        </p:grpSpPr>
        <p:grpSp>
          <p:nvGrpSpPr>
            <p:cNvPr id="29" name="그룹 1006">
              <a:extLst>
                <a:ext uri="{FF2B5EF4-FFF2-40B4-BE49-F238E27FC236}">
                  <a16:creationId xmlns:a16="http://schemas.microsoft.com/office/drawing/2014/main" id="{D7A15BEB-6CCA-4C4F-BC2C-FCA1D9F9FC9E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32" name="그룹 1007">
                <a:extLst>
                  <a:ext uri="{FF2B5EF4-FFF2-40B4-BE49-F238E27FC236}">
                    <a16:creationId xmlns:a16="http://schemas.microsoft.com/office/drawing/2014/main" id="{0DFEAE9A-3C53-46EF-BCE3-2A2C275E23EE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36" name="Object 20">
                  <a:extLst>
                    <a:ext uri="{FF2B5EF4-FFF2-40B4-BE49-F238E27FC236}">
                      <a16:creationId xmlns:a16="http://schemas.microsoft.com/office/drawing/2014/main" id="{C4DD5EAB-196E-4458-9326-5D9A68F1DE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34" name="Object 23">
                <a:extLst>
                  <a:ext uri="{FF2B5EF4-FFF2-40B4-BE49-F238E27FC236}">
                    <a16:creationId xmlns:a16="http://schemas.microsoft.com/office/drawing/2014/main" id="{FA84AAE2-B957-4625-8EF9-5503703DAE69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31" name="Picture 2" descr="한림대학교 - 나무위키">
              <a:extLst>
                <a:ext uri="{FF2B5EF4-FFF2-40B4-BE49-F238E27FC236}">
                  <a16:creationId xmlns:a16="http://schemas.microsoft.com/office/drawing/2014/main" id="{06236626-A8EE-4FC4-A9F6-83DFDB8C3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1482144"/>
            <a:ext cx="16449887" cy="8021257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4375" y="1482140"/>
            <a:ext cx="16536961" cy="8021257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-446098" y="127540"/>
            <a:ext cx="1917790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800" kern="0" spc="-100" dirty="0">
                <a:solidFill>
                  <a:srgbClr val="FFFFFF"/>
                </a:solidFill>
                <a:latin typeface="esamanru OTF Bold" pitchFamily="34" charset="0"/>
              </a:rPr>
              <a:t>프로그램 설명</a:t>
            </a:r>
            <a:r>
              <a:rPr lang="en-US" altLang="ko-KR" sz="8800" kern="0" spc="-100" dirty="0">
                <a:solidFill>
                  <a:srgbClr val="FFFFFF"/>
                </a:solidFill>
                <a:latin typeface="esamanru OTF Bold" pitchFamily="34" charset="0"/>
              </a:rPr>
              <a:t>  - </a:t>
            </a:r>
            <a:r>
              <a:rPr lang="en-US" altLang="ko-KR" sz="8800" kern="0" spc="-100" dirty="0" err="1">
                <a:solidFill>
                  <a:srgbClr val="FFFFFF"/>
                </a:solidFill>
                <a:latin typeface="esamanru OTF Bold" pitchFamily="34" charset="0"/>
              </a:rPr>
              <a:t>upbit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643013" y="3938805"/>
            <a:ext cx="3519162" cy="4866051"/>
            <a:chOff x="1643013" y="3938805"/>
            <a:chExt cx="3519162" cy="48660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013" y="3938805"/>
              <a:ext cx="3519162" cy="4866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61723" y="6375489"/>
            <a:ext cx="3007009" cy="93969"/>
            <a:chOff x="1899089" y="7051964"/>
            <a:chExt cx="3007009" cy="939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9089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65419" y="3938805"/>
            <a:ext cx="3519162" cy="4866051"/>
            <a:chOff x="5465419" y="3938805"/>
            <a:chExt cx="3519162" cy="48660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5419" y="3938805"/>
              <a:ext cx="3519162" cy="48660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83130" y="6324845"/>
            <a:ext cx="3007009" cy="93969"/>
            <a:chOff x="5721495" y="7051964"/>
            <a:chExt cx="3007009" cy="9396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1495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19692" y="3938805"/>
            <a:ext cx="3519162" cy="4866051"/>
            <a:chOff x="9319692" y="3938805"/>
            <a:chExt cx="3519162" cy="486605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9692" y="3938805"/>
              <a:ext cx="3519162" cy="4866051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048123" y="6868685"/>
            <a:ext cx="4461769" cy="14003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Threshold </a:t>
            </a:r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조정을 통한 잡음 제거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  <a:cs typeface="NanumSquare" pitchFamily="34" charset="0"/>
            </a:endParaRPr>
          </a:p>
          <a:p>
            <a:pPr algn="ctr"/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중간 공백을 기준으로 잘라낸 후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  <a:cs typeface="NanumSquare" pitchFamily="34" charset="0"/>
            </a:endParaRPr>
          </a:p>
          <a:p>
            <a:pPr algn="ctr"/>
            <a:r>
              <a:rPr lang="en-US" altLang="ko-KR" sz="17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(10,6) </a:t>
            </a:r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사이즈로 역방향 보간 진행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  <a:cs typeface="NanumSquare" pitchFamily="34" charset="0"/>
            </a:endParaRPr>
          </a:p>
          <a:p>
            <a:pPr algn="ctr"/>
            <a:r>
              <a:rPr lang="en-US" altLang="ko-KR" sz="17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Fillter.py</a:t>
            </a:r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에 저장된 필터를 통해 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  <a:cs typeface="NanumSquare" pitchFamily="34" charset="0"/>
            </a:endParaRPr>
          </a:p>
          <a:p>
            <a:pPr algn="ctr"/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  <a:cs typeface="NanumSquare" pitchFamily="34" charset="0"/>
              </a:rPr>
              <a:t>알파벳 매칭 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9575768" y="6328726"/>
            <a:ext cx="3007009" cy="93969"/>
            <a:chOff x="9575769" y="7051964"/>
            <a:chExt cx="3007009" cy="9396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75769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51622" y="3938805"/>
            <a:ext cx="3519162" cy="4866051"/>
            <a:chOff x="13151622" y="3938805"/>
            <a:chExt cx="3519162" cy="486605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51622" y="3938805"/>
              <a:ext cx="3519162" cy="486605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407698" y="6324845"/>
            <a:ext cx="3007009" cy="93969"/>
            <a:chOff x="13407699" y="7051964"/>
            <a:chExt cx="3007009" cy="9396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07699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19D97B-A0A8-429C-BE14-9586F5E7523F}"/>
              </a:ext>
            </a:extLst>
          </p:cNvPr>
          <p:cNvGrpSpPr/>
          <p:nvPr/>
        </p:nvGrpSpPr>
        <p:grpSpPr>
          <a:xfrm>
            <a:off x="14085203" y="1655473"/>
            <a:ext cx="4423559" cy="619547"/>
            <a:chOff x="13846324" y="837260"/>
            <a:chExt cx="4423559" cy="619547"/>
          </a:xfrm>
        </p:grpSpPr>
        <p:grpSp>
          <p:nvGrpSpPr>
            <p:cNvPr id="55" name="그룹 1006">
              <a:extLst>
                <a:ext uri="{FF2B5EF4-FFF2-40B4-BE49-F238E27FC236}">
                  <a16:creationId xmlns:a16="http://schemas.microsoft.com/office/drawing/2014/main" id="{71DD656B-2A56-4DAA-9836-B889FDE8EA2B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58" name="그룹 1007">
                <a:extLst>
                  <a:ext uri="{FF2B5EF4-FFF2-40B4-BE49-F238E27FC236}">
                    <a16:creationId xmlns:a16="http://schemas.microsoft.com/office/drawing/2014/main" id="{39B1FFB6-029F-4E2A-A85B-39459D0722BA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61" name="Object 20">
                  <a:extLst>
                    <a:ext uri="{FF2B5EF4-FFF2-40B4-BE49-F238E27FC236}">
                      <a16:creationId xmlns:a16="http://schemas.microsoft.com/office/drawing/2014/main" id="{F5B2717C-9F5B-4246-8F58-3D6377FD33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59" name="Object 23">
                <a:extLst>
                  <a:ext uri="{FF2B5EF4-FFF2-40B4-BE49-F238E27FC236}">
                    <a16:creationId xmlns:a16="http://schemas.microsoft.com/office/drawing/2014/main" id="{CD0A7965-B6E3-4D11-A25F-8C81642489D5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56" name="Picture 2" descr="한림대학교 - 나무위키">
              <a:extLst>
                <a:ext uri="{FF2B5EF4-FFF2-40B4-BE49-F238E27FC236}">
                  <a16:creationId xmlns:a16="http://schemas.microsoft.com/office/drawing/2014/main" id="{C7DBB301-A8D0-4EDD-98C2-01882CF93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14AA4D2-13D7-4F32-A59C-90938019F6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6973" y="4503774"/>
            <a:ext cx="3390768" cy="14261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90794F-106F-4E33-83D8-1A7C9CE5F6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2112" y="4428873"/>
            <a:ext cx="1402989" cy="1286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7D1C38-3F70-4330-AE98-EA9D1762FE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5786" y="4442870"/>
            <a:ext cx="1161713" cy="1380254"/>
          </a:xfrm>
          <a:prstGeom prst="rect">
            <a:avLst/>
          </a:prstGeom>
        </p:spPr>
      </p:pic>
      <p:sp>
        <p:nvSpPr>
          <p:cNvPr id="64" name="Object 38">
            <a:extLst>
              <a:ext uri="{FF2B5EF4-FFF2-40B4-BE49-F238E27FC236}">
                <a16:creationId xmlns:a16="http://schemas.microsoft.com/office/drawing/2014/main" id="{8F776021-BA5F-4577-9488-01D96BDC51E6}"/>
              </a:ext>
            </a:extLst>
          </p:cNvPr>
          <p:cNvSpPr txBox="1"/>
          <p:nvPr/>
        </p:nvSpPr>
        <p:spPr>
          <a:xfrm>
            <a:off x="1202823" y="6919329"/>
            <a:ext cx="4461769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err="1">
                <a:solidFill>
                  <a:srgbClr val="3985D9"/>
                </a:solidFill>
                <a:latin typeface="NanumSquare" pitchFamily="34" charset="0"/>
              </a:rPr>
              <a:t>onMouse</a:t>
            </a:r>
            <a:r>
              <a:rPr lang="en-US" sz="1700" dirty="0">
                <a:solidFill>
                  <a:srgbClr val="3985D9"/>
                </a:solidFill>
                <a:latin typeface="NanumSquare" pitchFamily="34" charset="0"/>
              </a:rPr>
              <a:t>()</a:t>
            </a:r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 함수를 이용해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en-US" sz="1700" dirty="0">
                <a:solidFill>
                  <a:srgbClr val="3985D9"/>
                </a:solidFill>
                <a:latin typeface="NanumSquare" pitchFamily="34" charset="0"/>
              </a:rPr>
              <a:t>2</a:t>
            </a:r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개의 점을 찍어 </a:t>
            </a:r>
            <a:r>
              <a:rPr lang="en-US" altLang="ko-KR" sz="1700" dirty="0">
                <a:solidFill>
                  <a:srgbClr val="3985D9"/>
                </a:solidFill>
                <a:latin typeface="NanumSquare" pitchFamily="34" charset="0"/>
              </a:rPr>
              <a:t>pickle </a:t>
            </a:r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파일에 저장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이 데이터를 이용해 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그래프 영역 검출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380C91-C790-4BF2-8AE0-07D451444B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19692" y="4335963"/>
            <a:ext cx="3469840" cy="1442603"/>
          </a:xfrm>
          <a:prstGeom prst="rect">
            <a:avLst/>
          </a:prstGeom>
        </p:spPr>
      </p:pic>
      <p:sp>
        <p:nvSpPr>
          <p:cNvPr id="67" name="Object 38">
            <a:extLst>
              <a:ext uri="{FF2B5EF4-FFF2-40B4-BE49-F238E27FC236}">
                <a16:creationId xmlns:a16="http://schemas.microsoft.com/office/drawing/2014/main" id="{A190DACD-2DB0-4A03-AF31-AE88C8016E1A}"/>
              </a:ext>
            </a:extLst>
          </p:cNvPr>
          <p:cNvSpPr txBox="1"/>
          <p:nvPr/>
        </p:nvSpPr>
        <p:spPr>
          <a:xfrm>
            <a:off x="8857871" y="6829605"/>
            <a:ext cx="44617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그래프 이미지는 반전을 주어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색 검출을 더 쉽게 </a:t>
            </a:r>
            <a:r>
              <a:rPr lang="ko-KR" altLang="en-US" dirty="0" err="1">
                <a:solidFill>
                  <a:srgbClr val="3985D9"/>
                </a:solidFill>
                <a:latin typeface="NanumSquare" pitchFamily="34" charset="0"/>
              </a:rPr>
              <a:t>만듬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1C927B-A992-467E-AB15-595762C1FA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66063" y="4245867"/>
            <a:ext cx="3478924" cy="1532699"/>
          </a:xfrm>
          <a:prstGeom prst="rect">
            <a:avLst/>
          </a:prstGeom>
        </p:spPr>
      </p:pic>
      <p:sp>
        <p:nvSpPr>
          <p:cNvPr id="68" name="Object 38">
            <a:extLst>
              <a:ext uri="{FF2B5EF4-FFF2-40B4-BE49-F238E27FC236}">
                <a16:creationId xmlns:a16="http://schemas.microsoft.com/office/drawing/2014/main" id="{19DA8494-D169-4A32-A27B-78FE14CE2709}"/>
              </a:ext>
            </a:extLst>
          </p:cNvPr>
          <p:cNvSpPr txBox="1"/>
          <p:nvPr/>
        </p:nvSpPr>
        <p:spPr>
          <a:xfrm>
            <a:off x="12674640" y="6810000"/>
            <a:ext cx="446176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rgbClr val="3985D9"/>
                </a:solidFill>
                <a:latin typeface="NanumSquare" pitchFamily="34" charset="0"/>
              </a:rPr>
              <a:t>InRange</a:t>
            </a:r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() 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함수를 통해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해당 색에 해당하는 영역을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마스크로 검출하고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cv2.merge()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를 통해 이미지 시각화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1482144"/>
            <a:ext cx="16449887" cy="8021257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4375" y="1482140"/>
            <a:ext cx="16536961" cy="8021257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-446098" y="127540"/>
            <a:ext cx="1917790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800" kern="0" spc="-100" dirty="0">
                <a:solidFill>
                  <a:srgbClr val="FFFFFF"/>
                </a:solidFill>
                <a:latin typeface="esamanru OTF Bold" pitchFamily="34" charset="0"/>
              </a:rPr>
              <a:t>프로그램 설명</a:t>
            </a:r>
            <a:r>
              <a:rPr lang="en-US" altLang="ko-KR" sz="8800" kern="0" spc="-100" dirty="0">
                <a:solidFill>
                  <a:srgbClr val="FFFFFF"/>
                </a:solidFill>
                <a:latin typeface="esamanru OTF Bold" pitchFamily="34" charset="0"/>
              </a:rPr>
              <a:t>  -</a:t>
            </a:r>
            <a:r>
              <a:rPr lang="ko-KR" altLang="en-US" sz="8800" kern="0" spc="-100" dirty="0">
                <a:solidFill>
                  <a:srgbClr val="FFFFFF"/>
                </a:solidFill>
                <a:latin typeface="esamanru OTF Bold" pitchFamily="34" charset="0"/>
              </a:rPr>
              <a:t> </a:t>
            </a:r>
            <a:r>
              <a:rPr lang="en-US" altLang="ko-KR" sz="8800" kern="0" spc="-100" dirty="0" err="1">
                <a:solidFill>
                  <a:srgbClr val="FFFFFF"/>
                </a:solidFill>
                <a:latin typeface="esamanru OTF Bold" pitchFamily="34" charset="0"/>
              </a:rPr>
              <a:t>bithumb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643013" y="3938805"/>
            <a:ext cx="3519162" cy="4866051"/>
            <a:chOff x="1643013" y="3938805"/>
            <a:chExt cx="3519162" cy="48660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013" y="3938805"/>
              <a:ext cx="3519162" cy="4866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61723" y="6375489"/>
            <a:ext cx="3007009" cy="93969"/>
            <a:chOff x="1899089" y="7051964"/>
            <a:chExt cx="3007009" cy="939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9089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465419" y="3938805"/>
            <a:ext cx="3519162" cy="4866051"/>
            <a:chOff x="5465419" y="3938805"/>
            <a:chExt cx="3519162" cy="486605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5419" y="3938805"/>
              <a:ext cx="3519162" cy="48660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83130" y="6324845"/>
            <a:ext cx="3007009" cy="93969"/>
            <a:chOff x="5721495" y="7051964"/>
            <a:chExt cx="3007009" cy="9396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1495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19692" y="3938805"/>
            <a:ext cx="3519162" cy="4866051"/>
            <a:chOff x="9319692" y="3938805"/>
            <a:chExt cx="3519162" cy="486605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9692" y="3938805"/>
              <a:ext cx="3519162" cy="4866051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048123" y="6868685"/>
            <a:ext cx="446176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9575768" y="6328726"/>
            <a:ext cx="3007009" cy="93969"/>
            <a:chOff x="9575769" y="7051964"/>
            <a:chExt cx="3007009" cy="9396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75769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151622" y="3938805"/>
            <a:ext cx="3519162" cy="4866051"/>
            <a:chOff x="13151622" y="3938805"/>
            <a:chExt cx="3519162" cy="486605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51622" y="3938805"/>
              <a:ext cx="3519162" cy="486605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407698" y="6324845"/>
            <a:ext cx="3007009" cy="93969"/>
            <a:chOff x="13407699" y="7051964"/>
            <a:chExt cx="3007009" cy="9396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07699" y="7051964"/>
              <a:ext cx="3007009" cy="93969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19D97B-A0A8-429C-BE14-9586F5E7523F}"/>
              </a:ext>
            </a:extLst>
          </p:cNvPr>
          <p:cNvGrpSpPr/>
          <p:nvPr/>
        </p:nvGrpSpPr>
        <p:grpSpPr>
          <a:xfrm>
            <a:off x="14085203" y="1655473"/>
            <a:ext cx="4423559" cy="619547"/>
            <a:chOff x="13846324" y="837260"/>
            <a:chExt cx="4423559" cy="619547"/>
          </a:xfrm>
        </p:grpSpPr>
        <p:grpSp>
          <p:nvGrpSpPr>
            <p:cNvPr id="55" name="그룹 1006">
              <a:extLst>
                <a:ext uri="{FF2B5EF4-FFF2-40B4-BE49-F238E27FC236}">
                  <a16:creationId xmlns:a16="http://schemas.microsoft.com/office/drawing/2014/main" id="{71DD656B-2A56-4DAA-9836-B889FDE8EA2B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58" name="그룹 1007">
                <a:extLst>
                  <a:ext uri="{FF2B5EF4-FFF2-40B4-BE49-F238E27FC236}">
                    <a16:creationId xmlns:a16="http://schemas.microsoft.com/office/drawing/2014/main" id="{39B1FFB6-029F-4E2A-A85B-39459D0722BA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61" name="Object 20">
                  <a:extLst>
                    <a:ext uri="{FF2B5EF4-FFF2-40B4-BE49-F238E27FC236}">
                      <a16:creationId xmlns:a16="http://schemas.microsoft.com/office/drawing/2014/main" id="{F5B2717C-9F5B-4246-8F58-3D6377FD33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59" name="Object 23">
                <a:extLst>
                  <a:ext uri="{FF2B5EF4-FFF2-40B4-BE49-F238E27FC236}">
                    <a16:creationId xmlns:a16="http://schemas.microsoft.com/office/drawing/2014/main" id="{CD0A7965-B6E3-4D11-A25F-8C81642489D5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56" name="Picture 2" descr="한림대학교 - 나무위키">
              <a:extLst>
                <a:ext uri="{FF2B5EF4-FFF2-40B4-BE49-F238E27FC236}">
                  <a16:creationId xmlns:a16="http://schemas.microsoft.com/office/drawing/2014/main" id="{C7DBB301-A8D0-4EDD-98C2-01882CF93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Object 38">
            <a:extLst>
              <a:ext uri="{FF2B5EF4-FFF2-40B4-BE49-F238E27FC236}">
                <a16:creationId xmlns:a16="http://schemas.microsoft.com/office/drawing/2014/main" id="{8F776021-BA5F-4577-9488-01D96BDC51E6}"/>
              </a:ext>
            </a:extLst>
          </p:cNvPr>
          <p:cNvSpPr txBox="1"/>
          <p:nvPr/>
        </p:nvSpPr>
        <p:spPr>
          <a:xfrm>
            <a:off x="1202823" y="6919329"/>
            <a:ext cx="4461769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00" dirty="0" err="1">
                <a:solidFill>
                  <a:srgbClr val="3985D9"/>
                </a:solidFill>
                <a:latin typeface="NanumSquare" pitchFamily="34" charset="0"/>
              </a:rPr>
              <a:t>onMouse</a:t>
            </a:r>
            <a:r>
              <a:rPr lang="en-US" sz="1700" dirty="0">
                <a:solidFill>
                  <a:srgbClr val="3985D9"/>
                </a:solidFill>
                <a:latin typeface="NanumSquare" pitchFamily="34" charset="0"/>
              </a:rPr>
              <a:t>()</a:t>
            </a:r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 함수를 이용해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en-US" sz="1700" dirty="0">
                <a:solidFill>
                  <a:srgbClr val="3985D9"/>
                </a:solidFill>
                <a:latin typeface="NanumSquare" pitchFamily="34" charset="0"/>
              </a:rPr>
              <a:t>2</a:t>
            </a:r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개의 점을 찍어 </a:t>
            </a:r>
            <a:r>
              <a:rPr lang="en-US" altLang="ko-KR" sz="1700" dirty="0">
                <a:solidFill>
                  <a:srgbClr val="3985D9"/>
                </a:solidFill>
                <a:latin typeface="NanumSquare" pitchFamily="34" charset="0"/>
              </a:rPr>
              <a:t>pickle </a:t>
            </a:r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파일에 저장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이 데이터를 이용해 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그래프 영역 검출</a:t>
            </a:r>
            <a:endParaRPr lang="en-US" altLang="ko-KR" sz="1700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endParaRPr lang="en-US" altLang="ko-KR" sz="1700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알파벳 검출 </a:t>
            </a:r>
            <a:r>
              <a:rPr lang="en-US" altLang="ko-KR" sz="1700" dirty="0">
                <a:solidFill>
                  <a:srgbClr val="3985D9"/>
                </a:solidFill>
                <a:latin typeface="NanumSquare" pitchFamily="34" charset="0"/>
              </a:rPr>
              <a:t>(</a:t>
            </a:r>
            <a:r>
              <a:rPr lang="ko-KR" altLang="en-US" sz="1700" dirty="0">
                <a:solidFill>
                  <a:srgbClr val="3985D9"/>
                </a:solidFill>
                <a:latin typeface="NanumSquare" pitchFamily="34" charset="0"/>
              </a:rPr>
              <a:t>생략</a:t>
            </a:r>
            <a:r>
              <a:rPr lang="en-US" altLang="ko-KR" sz="1700" dirty="0">
                <a:solidFill>
                  <a:srgbClr val="3985D9"/>
                </a:solidFill>
                <a:latin typeface="NanumSquare" pitchFamily="34" charset="0"/>
              </a:rPr>
              <a:t>)</a:t>
            </a:r>
          </a:p>
        </p:txBody>
      </p:sp>
      <p:sp>
        <p:nvSpPr>
          <p:cNvPr id="67" name="Object 38">
            <a:extLst>
              <a:ext uri="{FF2B5EF4-FFF2-40B4-BE49-F238E27FC236}">
                <a16:creationId xmlns:a16="http://schemas.microsoft.com/office/drawing/2014/main" id="{A190DACD-2DB0-4A03-AF31-AE88C8016E1A}"/>
              </a:ext>
            </a:extLst>
          </p:cNvPr>
          <p:cNvSpPr txBox="1"/>
          <p:nvPr/>
        </p:nvSpPr>
        <p:spPr>
          <a:xfrm>
            <a:off x="4967900" y="6888574"/>
            <a:ext cx="4461769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dirty="0" err="1">
                <a:solidFill>
                  <a:srgbClr val="3985D9"/>
                </a:solidFill>
                <a:latin typeface="NanumSquare" pitchFamily="34" charset="0"/>
              </a:rPr>
              <a:t>GaussianBlur</a:t>
            </a:r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 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적용 후 </a:t>
            </a:r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Canny </a:t>
            </a:r>
          </a:p>
          <a:p>
            <a:pPr algn="ctr"/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Edge 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검출 방법을 통해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 err="1">
                <a:solidFill>
                  <a:srgbClr val="3985D9"/>
                </a:solidFill>
                <a:latin typeface="NanumSquare" pitchFamily="34" charset="0"/>
              </a:rPr>
              <a:t>엣지를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 검출</a:t>
            </a:r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.</a:t>
            </a:r>
          </a:p>
          <a:p>
            <a:pPr algn="ctr"/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 </a:t>
            </a:r>
            <a:r>
              <a:rPr lang="en-US" altLang="ko-KR" dirty="0" err="1">
                <a:solidFill>
                  <a:srgbClr val="3985D9"/>
                </a:solidFill>
                <a:latin typeface="NanumSquare" pitchFamily="34" charset="0"/>
              </a:rPr>
              <a:t>Bitwise_and</a:t>
            </a:r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 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연산을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통해 이미지에 칼라를 입힘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</p:txBody>
      </p:sp>
      <p:sp>
        <p:nvSpPr>
          <p:cNvPr id="68" name="Object 38">
            <a:extLst>
              <a:ext uri="{FF2B5EF4-FFF2-40B4-BE49-F238E27FC236}">
                <a16:creationId xmlns:a16="http://schemas.microsoft.com/office/drawing/2014/main" id="{19DA8494-D169-4A32-A27B-78FE14CE2709}"/>
              </a:ext>
            </a:extLst>
          </p:cNvPr>
          <p:cNvSpPr txBox="1"/>
          <p:nvPr/>
        </p:nvSpPr>
        <p:spPr>
          <a:xfrm>
            <a:off x="12674640" y="6810000"/>
            <a:ext cx="4461769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Threshold 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조절을 통해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이미지의 밝기를 </a:t>
            </a:r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0 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혹은 </a:t>
            </a:r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255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로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조절 후</a:t>
            </a:r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 </a:t>
            </a:r>
            <a:r>
              <a:rPr lang="en-US" altLang="ko-KR" dirty="0" err="1">
                <a:solidFill>
                  <a:srgbClr val="3985D9"/>
                </a:solidFill>
                <a:latin typeface="NanumSquare" pitchFamily="34" charset="0"/>
              </a:rPr>
              <a:t>InRange</a:t>
            </a:r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() 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함수를 통해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해당 색에 해당하는 영역을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마스크로 검출하고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en-US" altLang="ko-KR" dirty="0">
                <a:solidFill>
                  <a:srgbClr val="3985D9"/>
                </a:solidFill>
                <a:latin typeface="NanumSquare" pitchFamily="34" charset="0"/>
              </a:rPr>
              <a:t>cv2.merge()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를 통해 이미지 시각화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30DF21-9A74-4499-BCE2-009718A3A9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8870" y="4442870"/>
            <a:ext cx="3537417" cy="1380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67C7E4-50EE-41DE-A3EF-43AB372416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6477" y="3988024"/>
            <a:ext cx="3390759" cy="1439555"/>
          </a:xfrm>
          <a:prstGeom prst="rect">
            <a:avLst/>
          </a:prstGeom>
        </p:spPr>
      </p:pic>
      <p:sp>
        <p:nvSpPr>
          <p:cNvPr id="42" name="Object 38">
            <a:extLst>
              <a:ext uri="{FF2B5EF4-FFF2-40B4-BE49-F238E27FC236}">
                <a16:creationId xmlns:a16="http://schemas.microsoft.com/office/drawing/2014/main" id="{50DBEED3-AE85-4D17-9660-0B837DDB80E1}"/>
              </a:ext>
            </a:extLst>
          </p:cNvPr>
          <p:cNvSpPr txBox="1"/>
          <p:nvPr/>
        </p:nvSpPr>
        <p:spPr>
          <a:xfrm>
            <a:off x="8950165" y="6840392"/>
            <a:ext cx="446176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dirty="0" err="1">
                <a:solidFill>
                  <a:srgbClr val="3985D9"/>
                </a:solidFill>
                <a:latin typeface="NanumSquare" pitchFamily="34" charset="0"/>
              </a:rPr>
              <a:t>모폴로지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 팽창 연산을 통해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 err="1">
                <a:solidFill>
                  <a:srgbClr val="3985D9"/>
                </a:solidFill>
                <a:latin typeface="NanumSquare" pitchFamily="34" charset="0"/>
              </a:rPr>
              <a:t>비어있는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 부분을 </a:t>
            </a:r>
            <a:r>
              <a:rPr lang="ko-KR" altLang="en-US" dirty="0" err="1">
                <a:solidFill>
                  <a:srgbClr val="3985D9"/>
                </a:solidFill>
                <a:latin typeface="NanumSquare" pitchFamily="34" charset="0"/>
              </a:rPr>
              <a:t>채워줌과</a:t>
            </a:r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 </a:t>
            </a:r>
            <a:endParaRPr lang="en-US" altLang="ko-KR" dirty="0">
              <a:solidFill>
                <a:srgbClr val="3985D9"/>
              </a:solidFill>
              <a:latin typeface="NanumSquare" pitchFamily="34" charset="0"/>
            </a:endParaRPr>
          </a:p>
          <a:p>
            <a:pPr algn="ctr"/>
            <a:r>
              <a:rPr lang="ko-KR" altLang="en-US" dirty="0">
                <a:solidFill>
                  <a:srgbClr val="3985D9"/>
                </a:solidFill>
                <a:latin typeface="NanumSquare" pitchFamily="34" charset="0"/>
              </a:rPr>
              <a:t>동시에 선을 따기 쉽게 </a:t>
            </a:r>
            <a:r>
              <a:rPr lang="ko-KR" altLang="en-US" dirty="0" err="1">
                <a:solidFill>
                  <a:srgbClr val="3985D9"/>
                </a:solidFill>
                <a:latin typeface="NanumSquare" pitchFamily="34" charset="0"/>
              </a:rPr>
              <a:t>만들어줌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4F25F0-A041-45EB-8887-4F3BDAFBA2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0248" y="5299243"/>
            <a:ext cx="3456987" cy="14657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BFC009-E3DA-437C-AFEA-9AA67CFBA5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8349" y="4358019"/>
            <a:ext cx="3500505" cy="14912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7F1F40-946A-4A0D-9562-F1766927A3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51622" y="4337336"/>
            <a:ext cx="3493365" cy="146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6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7143" y="781769"/>
            <a:ext cx="9690858" cy="8726852"/>
            <a:chOff x="7657143" y="781769"/>
            <a:chExt cx="9690858" cy="8726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7143" y="781769"/>
              <a:ext cx="9690858" cy="87268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57143" y="781769"/>
            <a:ext cx="9690858" cy="8721633"/>
            <a:chOff x="7657143" y="781769"/>
            <a:chExt cx="9690858" cy="87216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7143" y="781769"/>
              <a:ext cx="9690858" cy="872163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613421" y="2436173"/>
            <a:ext cx="2027109" cy="1350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16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01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978176" y="2471573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개요 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993398" y="2236877"/>
            <a:ext cx="249550" cy="249550"/>
            <a:chOff x="9993398" y="2236877"/>
            <a:chExt cx="249550" cy="2495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2236877"/>
              <a:ext cx="249550" cy="24955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607457" y="3775725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02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9978192" y="3811120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프로그램 설명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9993398" y="3576425"/>
            <a:ext cx="249550" cy="249550"/>
            <a:chOff x="9993398" y="3576425"/>
            <a:chExt cx="249550" cy="24955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3576425"/>
              <a:ext cx="249550" cy="24955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607457" y="5095437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03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978192" y="5130838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3985D9"/>
                </a:solidFill>
                <a:latin typeface="esamanru OTF Bold" pitchFamily="34" charset="0"/>
              </a:rPr>
              <a:t>핵심 코드 설명</a:t>
            </a:r>
            <a:endParaRPr lang="en-US" b="1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9993398" y="4896142"/>
            <a:ext cx="249550" cy="249550"/>
            <a:chOff x="9993398" y="4896142"/>
            <a:chExt cx="249550" cy="24955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4896142"/>
              <a:ext cx="249550" cy="24955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607457" y="6434989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04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9978210" y="6470387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사용 방법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9993398" y="6235690"/>
            <a:ext cx="249550" cy="249550"/>
            <a:chOff x="9993398" y="6235690"/>
            <a:chExt cx="249550" cy="24955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6235690"/>
              <a:ext cx="249550" cy="24955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620045" y="7844869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05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9990770" y="7880267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실시간 사용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0005989" y="7645569"/>
            <a:ext cx="249550" cy="249550"/>
            <a:chOff x="10005989" y="7645569"/>
            <a:chExt cx="249550" cy="24955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5989" y="7645569"/>
              <a:ext cx="249550" cy="24955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FCD8843-BC6A-481C-B639-F9F790EB1D8C}"/>
              </a:ext>
            </a:extLst>
          </p:cNvPr>
          <p:cNvGrpSpPr/>
          <p:nvPr/>
        </p:nvGrpSpPr>
        <p:grpSpPr>
          <a:xfrm>
            <a:off x="13886155" y="898225"/>
            <a:ext cx="4423559" cy="619547"/>
            <a:chOff x="13846324" y="837260"/>
            <a:chExt cx="4423559" cy="619547"/>
          </a:xfrm>
        </p:grpSpPr>
        <p:grpSp>
          <p:nvGrpSpPr>
            <p:cNvPr id="49" name="그룹 1006">
              <a:extLst>
                <a:ext uri="{FF2B5EF4-FFF2-40B4-BE49-F238E27FC236}">
                  <a16:creationId xmlns:a16="http://schemas.microsoft.com/office/drawing/2014/main" id="{2169C9CD-BCC2-47CC-B158-C71FD1E95CDB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55" name="그룹 1007">
                <a:extLst>
                  <a:ext uri="{FF2B5EF4-FFF2-40B4-BE49-F238E27FC236}">
                    <a16:creationId xmlns:a16="http://schemas.microsoft.com/office/drawing/2014/main" id="{04BF556A-5132-4DE4-A69F-54F74774929A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57" name="Object 20">
                  <a:extLst>
                    <a:ext uri="{FF2B5EF4-FFF2-40B4-BE49-F238E27FC236}">
                      <a16:creationId xmlns:a16="http://schemas.microsoft.com/office/drawing/2014/main" id="{23344C44-0E5F-4644-88C6-5CA6C9723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56" name="Object 23">
                <a:extLst>
                  <a:ext uri="{FF2B5EF4-FFF2-40B4-BE49-F238E27FC236}">
                    <a16:creationId xmlns:a16="http://schemas.microsoft.com/office/drawing/2014/main" id="{3821E21D-FAE3-476C-A56A-FA7F1C720E2B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53" name="Picture 2" descr="한림대학교 - 나무위키">
              <a:extLst>
                <a:ext uri="{FF2B5EF4-FFF2-40B4-BE49-F238E27FC236}">
                  <a16:creationId xmlns:a16="http://schemas.microsoft.com/office/drawing/2014/main" id="{865E5934-620E-4BEC-A9BF-38BF5EB4C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AE9E69D-3F4D-4781-8C37-503C99786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276" y="533144"/>
            <a:ext cx="4665819" cy="4707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4AC73B-EF04-4ACE-8236-D4811F5B9F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2987" y="4305303"/>
            <a:ext cx="3448531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7143" y="781769"/>
            <a:ext cx="9690858" cy="8726852"/>
            <a:chOff x="7657143" y="781769"/>
            <a:chExt cx="9690858" cy="8726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7143" y="781769"/>
              <a:ext cx="9690858" cy="87268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57143" y="781769"/>
            <a:ext cx="9690858" cy="8721633"/>
            <a:chOff x="7657143" y="781769"/>
            <a:chExt cx="9690858" cy="87216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7143" y="781769"/>
              <a:ext cx="9690858" cy="872163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613421" y="2436173"/>
            <a:ext cx="2027109" cy="1350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16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01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978176" y="2471573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개요 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993398" y="2236877"/>
            <a:ext cx="249550" cy="249550"/>
            <a:chOff x="9993398" y="2236877"/>
            <a:chExt cx="249550" cy="2495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2236877"/>
              <a:ext cx="249550" cy="24955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607457" y="3775725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02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9978192" y="3811120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프로그램 설명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9993398" y="3576425"/>
            <a:ext cx="249550" cy="249550"/>
            <a:chOff x="9993398" y="3576425"/>
            <a:chExt cx="249550" cy="24955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3576425"/>
              <a:ext cx="249550" cy="24955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607457" y="5095437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03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978192" y="5130838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3985D9"/>
                </a:solidFill>
                <a:latin typeface="esamanru OTF Bold" pitchFamily="34" charset="0"/>
              </a:rPr>
              <a:t>핵심 코드 설명</a:t>
            </a:r>
            <a:endParaRPr lang="en-US" b="1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9993398" y="4896142"/>
            <a:ext cx="249550" cy="249550"/>
            <a:chOff x="9993398" y="4896142"/>
            <a:chExt cx="249550" cy="24955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4896142"/>
              <a:ext cx="249550" cy="24955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607457" y="6434989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04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9978210" y="6470387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사용 방법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9993398" y="6235690"/>
            <a:ext cx="249550" cy="249550"/>
            <a:chOff x="9993398" y="6235690"/>
            <a:chExt cx="249550" cy="24955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6235690"/>
              <a:ext cx="249550" cy="24955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620045" y="7844869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05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9990770" y="7880267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실시간 사용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0005989" y="7645569"/>
            <a:ext cx="249550" cy="249550"/>
            <a:chOff x="10005989" y="7645569"/>
            <a:chExt cx="249550" cy="24955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5989" y="7645569"/>
              <a:ext cx="249550" cy="24955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FCD8843-BC6A-481C-B639-F9F790EB1D8C}"/>
              </a:ext>
            </a:extLst>
          </p:cNvPr>
          <p:cNvGrpSpPr/>
          <p:nvPr/>
        </p:nvGrpSpPr>
        <p:grpSpPr>
          <a:xfrm>
            <a:off x="13886155" y="898225"/>
            <a:ext cx="4423559" cy="619547"/>
            <a:chOff x="13846324" y="837260"/>
            <a:chExt cx="4423559" cy="619547"/>
          </a:xfrm>
        </p:grpSpPr>
        <p:grpSp>
          <p:nvGrpSpPr>
            <p:cNvPr id="49" name="그룹 1006">
              <a:extLst>
                <a:ext uri="{FF2B5EF4-FFF2-40B4-BE49-F238E27FC236}">
                  <a16:creationId xmlns:a16="http://schemas.microsoft.com/office/drawing/2014/main" id="{2169C9CD-BCC2-47CC-B158-C71FD1E95CDB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55" name="그룹 1007">
                <a:extLst>
                  <a:ext uri="{FF2B5EF4-FFF2-40B4-BE49-F238E27FC236}">
                    <a16:creationId xmlns:a16="http://schemas.microsoft.com/office/drawing/2014/main" id="{04BF556A-5132-4DE4-A69F-54F74774929A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57" name="Object 20">
                  <a:extLst>
                    <a:ext uri="{FF2B5EF4-FFF2-40B4-BE49-F238E27FC236}">
                      <a16:creationId xmlns:a16="http://schemas.microsoft.com/office/drawing/2014/main" id="{23344C44-0E5F-4644-88C6-5CA6C9723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56" name="Object 23">
                <a:extLst>
                  <a:ext uri="{FF2B5EF4-FFF2-40B4-BE49-F238E27FC236}">
                    <a16:creationId xmlns:a16="http://schemas.microsoft.com/office/drawing/2014/main" id="{3821E21D-FAE3-476C-A56A-FA7F1C720E2B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53" name="Picture 2" descr="한림대학교 - 나무위키">
              <a:extLst>
                <a:ext uri="{FF2B5EF4-FFF2-40B4-BE49-F238E27FC236}">
                  <a16:creationId xmlns:a16="http://schemas.microsoft.com/office/drawing/2014/main" id="{865E5934-620E-4BEC-A9BF-38BF5EB4C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4A155C9-E2ED-4D31-B1BE-12E0062D3E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00" y="776655"/>
            <a:ext cx="5135751" cy="46694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22206B-178E-40EF-9E61-A5C0FB5620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2897" y="5446116"/>
            <a:ext cx="524900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4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57143" y="781769"/>
            <a:ext cx="9690858" cy="8726852"/>
            <a:chOff x="7657143" y="781769"/>
            <a:chExt cx="9690858" cy="8726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7143" y="781769"/>
              <a:ext cx="9690858" cy="87268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57143" y="781769"/>
            <a:ext cx="9690858" cy="8721633"/>
            <a:chOff x="7657143" y="781769"/>
            <a:chExt cx="9690858" cy="87216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7143" y="781769"/>
              <a:ext cx="9690858" cy="872163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613421" y="2436173"/>
            <a:ext cx="2027109" cy="1350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16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01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978176" y="2471573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  <a:cs typeface="esamanru OTF Bold" pitchFamily="34" charset="0"/>
              </a:rPr>
              <a:t>개요 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993398" y="2236877"/>
            <a:ext cx="249550" cy="249550"/>
            <a:chOff x="9993398" y="2236877"/>
            <a:chExt cx="249550" cy="24955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2236877"/>
              <a:ext cx="249550" cy="24955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607457" y="3775725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02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9978192" y="3811120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프로그램 설명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9993398" y="3576425"/>
            <a:ext cx="249550" cy="249550"/>
            <a:chOff x="9993398" y="3576425"/>
            <a:chExt cx="249550" cy="24955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3576425"/>
              <a:ext cx="249550" cy="24955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607457" y="5095437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03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9978192" y="5130838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3985D9"/>
                </a:solidFill>
                <a:latin typeface="esamanru OTF Bold" pitchFamily="34" charset="0"/>
              </a:rPr>
              <a:t>핵심 코드 설명</a:t>
            </a:r>
            <a:endParaRPr lang="en-US" b="1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9993398" y="4896142"/>
            <a:ext cx="249550" cy="249550"/>
            <a:chOff x="9993398" y="4896142"/>
            <a:chExt cx="249550" cy="24955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4896142"/>
              <a:ext cx="249550" cy="24955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607457" y="6434989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04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9978210" y="6470387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사용 방법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9993398" y="6235690"/>
            <a:ext cx="249550" cy="249550"/>
            <a:chOff x="9993398" y="6235690"/>
            <a:chExt cx="249550" cy="24955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3398" y="6235690"/>
              <a:ext cx="249550" cy="24955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620045" y="7844869"/>
            <a:ext cx="2027109" cy="1360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kern="0" spc="8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05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9990770" y="7880267"/>
            <a:ext cx="101367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dirty="0">
                <a:solidFill>
                  <a:srgbClr val="3985D9"/>
                </a:solidFill>
                <a:latin typeface="esamanru OTF Bold" pitchFamily="34" charset="0"/>
              </a:rPr>
              <a:t>실시간 사용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0005989" y="7645569"/>
            <a:ext cx="249550" cy="249550"/>
            <a:chOff x="10005989" y="7645569"/>
            <a:chExt cx="249550" cy="24955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5989" y="7645569"/>
              <a:ext cx="249550" cy="24955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FCD8843-BC6A-481C-B639-F9F790EB1D8C}"/>
              </a:ext>
            </a:extLst>
          </p:cNvPr>
          <p:cNvGrpSpPr/>
          <p:nvPr/>
        </p:nvGrpSpPr>
        <p:grpSpPr>
          <a:xfrm>
            <a:off x="13886155" y="898225"/>
            <a:ext cx="4423559" cy="619547"/>
            <a:chOff x="13846324" y="837260"/>
            <a:chExt cx="4423559" cy="619547"/>
          </a:xfrm>
        </p:grpSpPr>
        <p:grpSp>
          <p:nvGrpSpPr>
            <p:cNvPr id="49" name="그룹 1006">
              <a:extLst>
                <a:ext uri="{FF2B5EF4-FFF2-40B4-BE49-F238E27FC236}">
                  <a16:creationId xmlns:a16="http://schemas.microsoft.com/office/drawing/2014/main" id="{2169C9CD-BCC2-47CC-B158-C71FD1E95CDB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55" name="그룹 1007">
                <a:extLst>
                  <a:ext uri="{FF2B5EF4-FFF2-40B4-BE49-F238E27FC236}">
                    <a16:creationId xmlns:a16="http://schemas.microsoft.com/office/drawing/2014/main" id="{04BF556A-5132-4DE4-A69F-54F74774929A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57" name="Object 20">
                  <a:extLst>
                    <a:ext uri="{FF2B5EF4-FFF2-40B4-BE49-F238E27FC236}">
                      <a16:creationId xmlns:a16="http://schemas.microsoft.com/office/drawing/2014/main" id="{23344C44-0E5F-4644-88C6-5CA6C9723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56" name="Object 23">
                <a:extLst>
                  <a:ext uri="{FF2B5EF4-FFF2-40B4-BE49-F238E27FC236}">
                    <a16:creationId xmlns:a16="http://schemas.microsoft.com/office/drawing/2014/main" id="{3821E21D-FAE3-476C-A56A-FA7F1C720E2B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53" name="Picture 2" descr="한림대학교 - 나무위키">
              <a:extLst>
                <a:ext uri="{FF2B5EF4-FFF2-40B4-BE49-F238E27FC236}">
                  <a16:creationId xmlns:a16="http://schemas.microsoft.com/office/drawing/2014/main" id="{865E5934-620E-4BEC-A9BF-38BF5EB4CC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1EDB482-0469-49C6-940C-8AEAF62A8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627" y="1547163"/>
            <a:ext cx="6579377" cy="487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5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1769"/>
            <a:ext cx="18285714" cy="10307483"/>
            <a:chOff x="0" y="-21769"/>
            <a:chExt cx="18285714" cy="10307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21769"/>
              <a:ext cx="18285714" cy="10307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1542" y="1215784"/>
            <a:ext cx="16449887" cy="8287617"/>
            <a:chOff x="921542" y="2412079"/>
            <a:chExt cx="16449887" cy="70913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542" y="2412079"/>
              <a:ext cx="16449887" cy="7091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005" y="1215783"/>
            <a:ext cx="16536961" cy="8287617"/>
            <a:chOff x="878005" y="2412079"/>
            <a:chExt cx="16536961" cy="70913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005" y="2412079"/>
              <a:ext cx="16536961" cy="70913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46098" y="-3974"/>
            <a:ext cx="1917790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8800" kern="0" spc="-100" dirty="0">
                <a:solidFill>
                  <a:srgbClr val="FFFFFF"/>
                </a:solidFill>
                <a:latin typeface="esamanru OTF Bold" pitchFamily="34" charset="0"/>
                <a:cs typeface="esamanru OTF Bold" pitchFamily="34" charset="0"/>
              </a:rPr>
              <a:t>사용 방법</a:t>
            </a:r>
            <a:endParaRPr 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37B98E6-DF29-4DB1-B933-BFD159B1A06E}"/>
              </a:ext>
            </a:extLst>
          </p:cNvPr>
          <p:cNvGrpSpPr/>
          <p:nvPr/>
        </p:nvGrpSpPr>
        <p:grpSpPr>
          <a:xfrm>
            <a:off x="13645233" y="1371033"/>
            <a:ext cx="4423559" cy="619547"/>
            <a:chOff x="13846324" y="837260"/>
            <a:chExt cx="4423559" cy="619547"/>
          </a:xfrm>
        </p:grpSpPr>
        <p:grpSp>
          <p:nvGrpSpPr>
            <p:cNvPr id="43" name="그룹 1006">
              <a:extLst>
                <a:ext uri="{FF2B5EF4-FFF2-40B4-BE49-F238E27FC236}">
                  <a16:creationId xmlns:a16="http://schemas.microsoft.com/office/drawing/2014/main" id="{DD66A295-E87B-47CA-9C21-F81A7644BC3B}"/>
                </a:ext>
              </a:extLst>
            </p:cNvPr>
            <p:cNvGrpSpPr/>
            <p:nvPr/>
          </p:nvGrpSpPr>
          <p:grpSpPr>
            <a:xfrm>
              <a:off x="13903576" y="928818"/>
              <a:ext cx="4366307" cy="461665"/>
              <a:chOff x="13903576" y="928818"/>
              <a:chExt cx="4366307" cy="461665"/>
            </a:xfrm>
          </p:grpSpPr>
          <p:grpSp>
            <p:nvGrpSpPr>
              <p:cNvPr id="48" name="그룹 1007">
                <a:extLst>
                  <a:ext uri="{FF2B5EF4-FFF2-40B4-BE49-F238E27FC236}">
                    <a16:creationId xmlns:a16="http://schemas.microsoft.com/office/drawing/2014/main" id="{A76EFAA4-3865-4B43-B5D1-AC1F9F752F4C}"/>
                  </a:ext>
                </a:extLst>
              </p:cNvPr>
              <p:cNvGrpSpPr/>
              <p:nvPr/>
            </p:nvGrpSpPr>
            <p:grpSpPr>
              <a:xfrm>
                <a:off x="13903576" y="969246"/>
                <a:ext cx="502289" cy="355576"/>
                <a:chOff x="13903576" y="969246"/>
                <a:chExt cx="502289" cy="355576"/>
              </a:xfrm>
            </p:grpSpPr>
            <p:pic>
              <p:nvPicPr>
                <p:cNvPr id="52" name="Object 20">
                  <a:extLst>
                    <a:ext uri="{FF2B5EF4-FFF2-40B4-BE49-F238E27FC236}">
                      <a16:creationId xmlns:a16="http://schemas.microsoft.com/office/drawing/2014/main" id="{A00BF761-AD0C-42F6-A353-959FEEAAF3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3903576" y="969246"/>
                  <a:ext cx="502289" cy="355576"/>
                </a:xfrm>
                <a:prstGeom prst="rect">
                  <a:avLst/>
                </a:prstGeom>
              </p:spPr>
            </p:pic>
          </p:grpSp>
          <p:sp>
            <p:nvSpPr>
              <p:cNvPr id="51" name="Object 23">
                <a:extLst>
                  <a:ext uri="{FF2B5EF4-FFF2-40B4-BE49-F238E27FC236}">
                    <a16:creationId xmlns:a16="http://schemas.microsoft.com/office/drawing/2014/main" id="{63D4BC1E-47DC-4B7A-9F42-60033AA85F8D}"/>
                  </a:ext>
                </a:extLst>
              </p:cNvPr>
              <p:cNvSpPr txBox="1"/>
              <p:nvPr/>
            </p:nvSpPr>
            <p:spPr>
              <a:xfrm>
                <a:off x="14465871" y="928818"/>
                <a:ext cx="380401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>
                    <a:solidFill>
                      <a:srgbClr val="3985D9"/>
                    </a:solidFill>
                    <a:latin typeface="NanumSquare ExtraBold" pitchFamily="34" charset="0"/>
                    <a:cs typeface="NanumSquare ExtraBold" pitchFamily="34" charset="0"/>
                  </a:rPr>
                  <a:t>Hallym UNIVERSITY</a:t>
                </a:r>
                <a:endParaRPr lang="en-US" dirty="0"/>
              </a:p>
            </p:txBody>
          </p:sp>
        </p:grpSp>
        <p:pic>
          <p:nvPicPr>
            <p:cNvPr id="46" name="Picture 2" descr="한림대학교 - 나무위키">
              <a:extLst>
                <a:ext uri="{FF2B5EF4-FFF2-40B4-BE49-F238E27FC236}">
                  <a16:creationId xmlns:a16="http://schemas.microsoft.com/office/drawing/2014/main" id="{3A82CA13-17A4-4353-8A49-2CB15393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6324" y="837260"/>
              <a:ext cx="619547" cy="619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Object 44">
            <a:extLst>
              <a:ext uri="{FF2B5EF4-FFF2-40B4-BE49-F238E27FC236}">
                <a16:creationId xmlns:a16="http://schemas.microsoft.com/office/drawing/2014/main" id="{44C8AF6D-E9C7-4993-9DFA-E03754326C37}"/>
              </a:ext>
            </a:extLst>
          </p:cNvPr>
          <p:cNvSpPr txBox="1"/>
          <p:nvPr/>
        </p:nvSpPr>
        <p:spPr>
          <a:xfrm>
            <a:off x="4572000" y="5042101"/>
            <a:ext cx="10356058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>
                <a:solidFill>
                  <a:srgbClr val="5294DE"/>
                </a:solidFill>
                <a:hlinkClick r:id="rId7"/>
              </a:rPr>
              <a:t>https://github.com/younghoonNa/Bitcoin_predict</a:t>
            </a:r>
            <a:endParaRPr lang="ko-KR" altLang="en-US" sz="3200" dirty="0">
              <a:solidFill>
                <a:srgbClr val="5294D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1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535</Words>
  <Application>Microsoft Office PowerPoint</Application>
  <PresentationFormat>사용자 지정</PresentationFormat>
  <Paragraphs>143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?? ??</vt:lpstr>
      <vt:lpstr>esamanru OTF Bold</vt:lpstr>
      <vt:lpstr>NanumSquare</vt:lpstr>
      <vt:lpstr>NanumSquare Bold</vt:lpstr>
      <vt:lpstr>NanumSquare ExtraBold</vt:lpstr>
      <vt:lpstr>THEFACESHOP INKLIPQUID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hallym</cp:lastModifiedBy>
  <cp:revision>17</cp:revision>
  <dcterms:created xsi:type="dcterms:W3CDTF">2022-06-08T00:24:51Z</dcterms:created>
  <dcterms:modified xsi:type="dcterms:W3CDTF">2022-06-08T02:10:13Z</dcterms:modified>
</cp:coreProperties>
</file>