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81" r:id="rId4"/>
    <p:sldId id="283" r:id="rId5"/>
    <p:sldId id="282" r:id="rId6"/>
    <p:sldId id="284" r:id="rId7"/>
    <p:sldId id="280" r:id="rId8"/>
    <p:sldId id="285" r:id="rId9"/>
    <p:sldId id="286" r:id="rId10"/>
    <p:sldId id="287" r:id="rId11"/>
    <p:sldId id="292" r:id="rId12"/>
    <p:sldId id="293" r:id="rId13"/>
    <p:sldId id="279" r:id="rId14"/>
    <p:sldId id="276" r:id="rId15"/>
    <p:sldId id="289" r:id="rId16"/>
    <p:sldId id="295" r:id="rId17"/>
    <p:sldId id="291" r:id="rId18"/>
    <p:sldId id="290" r:id="rId19"/>
    <p:sldId id="294" r:id="rId20"/>
    <p:sldId id="296" r:id="rId21"/>
    <p:sldId id="297" r:id="rId22"/>
    <p:sldId id="29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Machine Learning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436077-8D65-5B93-0C87-6D2E11D5D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4911857" y="2954742"/>
            <a:ext cx="2368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</a:rPr>
              <a:t>2022</a:t>
            </a:r>
            <a:r>
              <a:rPr lang="ko-KR" altLang="en-US" sz="1200" dirty="0">
                <a:solidFill>
                  <a:srgbClr val="00B0F0"/>
                </a:solidFill>
              </a:rPr>
              <a:t>하계</a:t>
            </a:r>
            <a:r>
              <a:rPr lang="en-US" altLang="ko-KR" sz="1200" dirty="0">
                <a:solidFill>
                  <a:srgbClr val="00B0F0"/>
                </a:solidFill>
              </a:rPr>
              <a:t>SW</a:t>
            </a:r>
            <a:r>
              <a:rPr lang="ko-KR" altLang="en-US" sz="1200" dirty="0">
                <a:solidFill>
                  <a:srgbClr val="00B0F0"/>
                </a:solidFill>
              </a:rPr>
              <a:t>멘토링 </a:t>
            </a:r>
            <a:r>
              <a:rPr lang="en-US" altLang="ko-KR" sz="1200" dirty="0">
                <a:solidFill>
                  <a:srgbClr val="00B0F0"/>
                </a:solidFill>
              </a:rPr>
              <a:t>Week2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4579341" y="3429000"/>
            <a:ext cx="38338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B0F0"/>
                </a:solidFill>
              </a:rPr>
              <a:t>0. week1 Review</a:t>
            </a:r>
            <a:r>
              <a:rPr lang="ko-KR" altLang="en-US" b="1" dirty="0">
                <a:solidFill>
                  <a:srgbClr val="00B0F0"/>
                </a:solidFill>
              </a:rPr>
              <a:t> </a:t>
            </a:r>
            <a:endParaRPr lang="en-US" altLang="ko-KR" b="1" dirty="0">
              <a:solidFill>
                <a:srgbClr val="00B0F0"/>
              </a:solidFill>
            </a:endParaRPr>
          </a:p>
          <a:p>
            <a:pPr algn="l"/>
            <a:r>
              <a:rPr lang="en-US" altLang="ko-KR" dirty="0">
                <a:solidFill>
                  <a:srgbClr val="00B0F0"/>
                </a:solidFill>
              </a:rPr>
              <a:t>1.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Data Loading</a:t>
            </a:r>
          </a:p>
          <a:p>
            <a:pPr algn="l"/>
            <a:r>
              <a:rPr lang="en-US" altLang="ko-KR" dirty="0">
                <a:solidFill>
                  <a:srgbClr val="00B0F0"/>
                </a:solidFill>
              </a:rPr>
              <a:t>2. Data Preprocessing</a:t>
            </a:r>
            <a:endParaRPr lang="ko-KR" altLang="en-US" dirty="0">
              <a:solidFill>
                <a:srgbClr val="00B0F0"/>
              </a:solidFill>
            </a:endParaRPr>
          </a:p>
          <a:p>
            <a:pPr algn="l"/>
            <a:r>
              <a:rPr lang="en-US" altLang="ko-KR" dirty="0">
                <a:solidFill>
                  <a:srgbClr val="00B0F0"/>
                </a:solidFill>
              </a:rPr>
              <a:t> 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2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Frame the Problem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8FE5BB-DD07-6D52-AFD6-3C51466AE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2828"/>
            <a:ext cx="12192000" cy="257400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B9AD89-6885-52E4-09D8-882841D83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04" y="3656834"/>
            <a:ext cx="5339008" cy="32011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B3AA830-D4C6-A965-B42B-688441609298}"/>
              </a:ext>
            </a:extLst>
          </p:cNvPr>
          <p:cNvSpPr/>
          <p:nvPr/>
        </p:nvSpPr>
        <p:spPr>
          <a:xfrm>
            <a:off x="5906006" y="4201657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100" dirty="0"/>
              <a:t>Train/Test Set </a:t>
            </a:r>
            <a:r>
              <a:rPr lang="ko-KR" altLang="en-US" sz="1100" dirty="0"/>
              <a:t>정보</a:t>
            </a:r>
            <a:endParaRPr lang="en-US" altLang="ko-KR" sz="1100" dirty="0"/>
          </a:p>
          <a:p>
            <a:endParaRPr lang="en-US" altLang="en-US" sz="1100" dirty="0"/>
          </a:p>
          <a:p>
            <a:r>
              <a:rPr lang="ko-Kore-KR" altLang="en-US" sz="1100" dirty="0"/>
              <a:t>https://www.kaggle.com/competitions/spaceship-titanic/data?select=train.csv</a:t>
            </a:r>
          </a:p>
        </p:txBody>
      </p:sp>
    </p:spTree>
    <p:extLst>
      <p:ext uri="{BB962C8B-B14F-4D97-AF65-F5344CB8AC3E}">
        <p14:creationId xmlns:p14="http://schemas.microsoft.com/office/powerpoint/2010/main" val="293369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11478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Classification Cost Function(Accuracy)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D30FAA-178D-4FBD-BFA6-992557BEECD3}"/>
              </a:ext>
            </a:extLst>
          </p:cNvPr>
          <p:cNvSpPr/>
          <p:nvPr/>
        </p:nvSpPr>
        <p:spPr>
          <a:xfrm>
            <a:off x="543886" y="1293813"/>
            <a:ext cx="9480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Accuracy</a:t>
            </a:r>
            <a:r>
              <a:rPr lang="ko-KR" altLang="en-US" sz="1600" dirty="0">
                <a:solidFill>
                  <a:srgbClr val="00B0F0"/>
                </a:solidFill>
              </a:rPr>
              <a:t>에 대한 설명</a:t>
            </a:r>
            <a:r>
              <a:rPr lang="en-US" altLang="ko-KR" sz="1600" dirty="0">
                <a:solidFill>
                  <a:srgbClr val="00B0F0"/>
                </a:solidFill>
              </a:rPr>
              <a:t>(Kaggle)</a:t>
            </a:r>
          </a:p>
          <a:p>
            <a:r>
              <a:rPr lang="ko-KR" altLang="en-US" sz="1600" dirty="0">
                <a:solidFill>
                  <a:srgbClr val="00B0F0"/>
                </a:solidFill>
              </a:rPr>
              <a:t>https://developers.google.com/machine-learning/crash-course/classification/accuracy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D76CAC-6AFF-423F-8E34-63C8871A9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133" y="1397135"/>
            <a:ext cx="3143689" cy="571580"/>
          </a:xfrm>
          <a:prstGeom prst="rect">
            <a:avLst/>
          </a:prstGeom>
        </p:spPr>
      </p:pic>
      <p:pic>
        <p:nvPicPr>
          <p:cNvPr id="11" name="Picture 2" descr="Data Science and Machine Learning : Confusion Matrix">
            <a:extLst>
              <a:ext uri="{FF2B5EF4-FFF2-40B4-BE49-F238E27FC236}">
                <a16:creationId xmlns:a16="http://schemas.microsoft.com/office/drawing/2014/main" id="{9C15F55B-BA41-4491-AB0F-1373886DF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99" y="1968715"/>
            <a:ext cx="71818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35F1D2-03CE-46F9-B24A-67326411DDF6}"/>
              </a:ext>
            </a:extLst>
          </p:cNvPr>
          <p:cNvSpPr/>
          <p:nvPr/>
        </p:nvSpPr>
        <p:spPr>
          <a:xfrm>
            <a:off x="8038797" y="3007791"/>
            <a:ext cx="482435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</a:rPr>
              <a:t>Positive -&gt; True</a:t>
            </a:r>
          </a:p>
          <a:p>
            <a:r>
              <a:rPr lang="en-US" altLang="ko-KR" sz="1600" dirty="0">
                <a:solidFill>
                  <a:srgbClr val="00B0F0"/>
                </a:solidFill>
              </a:rPr>
              <a:t>Negative -&gt; False</a:t>
            </a:r>
          </a:p>
          <a:p>
            <a:r>
              <a:rPr lang="en-US" altLang="ko-KR" sz="1600" dirty="0">
                <a:solidFill>
                  <a:srgbClr val="00B0F0"/>
                </a:solidFill>
              </a:rPr>
              <a:t>Predicted Class -&gt; </a:t>
            </a:r>
            <a:r>
              <a:rPr lang="ko-KR" altLang="en-US" sz="1600" dirty="0">
                <a:solidFill>
                  <a:srgbClr val="00B0F0"/>
                </a:solidFill>
              </a:rPr>
              <a:t>모델의 예측</a:t>
            </a:r>
            <a:endParaRPr lang="en-US" altLang="ko-KR" sz="1600" dirty="0">
              <a:solidFill>
                <a:srgbClr val="00B0F0"/>
              </a:solidFill>
            </a:endParaRPr>
          </a:p>
          <a:p>
            <a:r>
              <a:rPr lang="en-US" altLang="ko-KR" sz="1600" dirty="0">
                <a:solidFill>
                  <a:srgbClr val="00B0F0"/>
                </a:solidFill>
              </a:rPr>
              <a:t>Actual Class -&gt; </a:t>
            </a:r>
            <a:r>
              <a:rPr lang="ko-KR" altLang="en-US" sz="1600" dirty="0">
                <a:solidFill>
                  <a:srgbClr val="00B0F0"/>
                </a:solidFill>
              </a:rPr>
              <a:t>원래 </a:t>
            </a:r>
            <a:r>
              <a:rPr lang="en-US" altLang="ko-KR" sz="1600" dirty="0">
                <a:solidFill>
                  <a:srgbClr val="00B0F0"/>
                </a:solidFill>
              </a:rPr>
              <a:t>Class(</a:t>
            </a:r>
            <a:r>
              <a:rPr lang="ko-KR" altLang="en-US" sz="1600" dirty="0">
                <a:solidFill>
                  <a:srgbClr val="00B0F0"/>
                </a:solidFill>
              </a:rPr>
              <a:t>정답</a:t>
            </a:r>
            <a:r>
              <a:rPr lang="en-US" altLang="ko-KR" sz="1600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B0F0"/>
                </a:solidFill>
              </a:rPr>
              <a:t>Precision -&gt; </a:t>
            </a:r>
            <a:r>
              <a:rPr lang="ko-KR" altLang="en-US" sz="1600" dirty="0">
                <a:solidFill>
                  <a:srgbClr val="00B0F0"/>
                </a:solidFill>
              </a:rPr>
              <a:t>정밀도</a:t>
            </a:r>
            <a:endParaRPr lang="en-US" altLang="ko-KR" sz="1600" dirty="0">
              <a:solidFill>
                <a:srgbClr val="00B0F0"/>
              </a:solidFill>
            </a:endParaRPr>
          </a:p>
          <a:p>
            <a:r>
              <a:rPr lang="en-US" altLang="ko-KR" sz="1600" dirty="0">
                <a:solidFill>
                  <a:srgbClr val="00B0F0"/>
                </a:solidFill>
              </a:rPr>
              <a:t>Sensitivity -&gt; </a:t>
            </a:r>
            <a:r>
              <a:rPr lang="ko-KR" altLang="en-US" sz="1600" dirty="0">
                <a:solidFill>
                  <a:srgbClr val="00B0F0"/>
                </a:solidFill>
              </a:rPr>
              <a:t>민감도</a:t>
            </a:r>
            <a:endParaRPr lang="en-US" altLang="ko-KR" sz="1600" dirty="0">
              <a:solidFill>
                <a:srgbClr val="00B0F0"/>
              </a:solidFill>
            </a:endParaRPr>
          </a:p>
          <a:p>
            <a:r>
              <a:rPr lang="en-US" altLang="ko-KR" sz="1600" dirty="0" err="1">
                <a:solidFill>
                  <a:srgbClr val="00B0F0"/>
                </a:solidFill>
              </a:rPr>
              <a:t>Specifiecity</a:t>
            </a:r>
            <a:r>
              <a:rPr lang="en-US" altLang="ko-KR" sz="1600" dirty="0">
                <a:solidFill>
                  <a:srgbClr val="00B0F0"/>
                </a:solidFill>
              </a:rPr>
              <a:t> -&gt; </a:t>
            </a:r>
            <a:r>
              <a:rPr lang="ko-KR" altLang="en-US" sz="1600" dirty="0">
                <a:solidFill>
                  <a:srgbClr val="00B0F0"/>
                </a:solidFill>
              </a:rPr>
              <a:t>특이도</a:t>
            </a:r>
            <a:endParaRPr lang="en-US" altLang="ko-KR" sz="1600" dirty="0">
              <a:solidFill>
                <a:srgbClr val="00B0F0"/>
              </a:solidFill>
            </a:endParaRPr>
          </a:p>
          <a:p>
            <a:r>
              <a:rPr lang="en-US" altLang="ko-KR" sz="1600" dirty="0">
                <a:solidFill>
                  <a:srgbClr val="00B0F0"/>
                </a:solidFill>
              </a:rPr>
              <a:t>Negative</a:t>
            </a:r>
            <a:r>
              <a:rPr lang="ko-KR" altLang="en-US" sz="1600" dirty="0">
                <a:solidFill>
                  <a:srgbClr val="00B0F0"/>
                </a:solidFill>
              </a:rPr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Predictive Value -&gt; </a:t>
            </a:r>
            <a:r>
              <a:rPr lang="ko-KR" altLang="en-US" sz="1600" dirty="0">
                <a:solidFill>
                  <a:srgbClr val="00B0F0"/>
                </a:solidFill>
              </a:rPr>
              <a:t>음성 예측도</a:t>
            </a:r>
            <a:endParaRPr lang="en-US" altLang="ko-KR" sz="1600" dirty="0">
              <a:solidFill>
                <a:srgbClr val="00B0F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Accuracy -&gt; </a:t>
            </a:r>
            <a:r>
              <a:rPr lang="ko-KR" altLang="en-US" sz="1600" b="1" dirty="0">
                <a:solidFill>
                  <a:srgbClr val="FF0000"/>
                </a:solidFill>
              </a:rPr>
              <a:t>정확도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그외</a:t>
            </a:r>
            <a:r>
              <a:rPr lang="en-US" altLang="ko-KR" sz="1600" b="1" dirty="0">
                <a:solidFill>
                  <a:srgbClr val="FF0000"/>
                </a:solidFill>
              </a:rPr>
              <a:t>.. F1-score, Recall</a:t>
            </a:r>
          </a:p>
        </p:txBody>
      </p:sp>
    </p:spTree>
    <p:extLst>
      <p:ext uri="{BB962C8B-B14F-4D97-AF65-F5344CB8AC3E}">
        <p14:creationId xmlns:p14="http://schemas.microsoft.com/office/powerpoint/2010/main" val="75254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112426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Regression Cost Function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2050" name="Picture 2" descr="머신러닝 회귀 모델의 성능 평가 지표 (MAE, MSE, RMSE, R-squred)">
            <a:extLst>
              <a:ext uri="{FF2B5EF4-FFF2-40B4-BE49-F238E27FC236}">
                <a16:creationId xmlns:a16="http://schemas.microsoft.com/office/drawing/2014/main" id="{F4C5878E-AA69-4B47-AE6B-486335896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00" y="1227239"/>
            <a:ext cx="4831673" cy="140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회귀 모델에 대한 성능 평가 지표들">
            <a:extLst>
              <a:ext uri="{FF2B5EF4-FFF2-40B4-BE49-F238E27FC236}">
                <a16:creationId xmlns:a16="http://schemas.microsoft.com/office/drawing/2014/main" id="{589A24A9-9FBA-4EDF-8C59-D6054F71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00" y="3048007"/>
            <a:ext cx="4831673" cy="15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efining our cost function - Deep Learning Quick Reference [Book]">
            <a:extLst>
              <a:ext uri="{FF2B5EF4-FFF2-40B4-BE49-F238E27FC236}">
                <a16:creationId xmlns:a16="http://schemas.microsoft.com/office/drawing/2014/main" id="{9A5B8966-BBE4-4D08-9384-25CF5E66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00" y="4895906"/>
            <a:ext cx="4831673" cy="145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470026-4FCB-4BBC-85D0-64C663F6D5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476" y="3139433"/>
            <a:ext cx="2534643" cy="14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8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Machine Learning Pipeline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6792237-322F-547B-A64A-AAFA1FF7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7001"/>
              </p:ext>
            </p:extLst>
          </p:nvPr>
        </p:nvGraphicFramePr>
        <p:xfrm>
          <a:off x="543887" y="1080366"/>
          <a:ext cx="10483998" cy="543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2860">
                  <a:extLst>
                    <a:ext uri="{9D8B030D-6E8A-4147-A177-3AD203B41FA5}">
                      <a16:colId xmlns:a16="http://schemas.microsoft.com/office/drawing/2014/main" val="1976022006"/>
                    </a:ext>
                  </a:extLst>
                </a:gridCol>
                <a:gridCol w="2963537">
                  <a:extLst>
                    <a:ext uri="{9D8B030D-6E8A-4147-A177-3AD203B41FA5}">
                      <a16:colId xmlns:a16="http://schemas.microsoft.com/office/drawing/2014/main" val="23089962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22828233"/>
                    </a:ext>
                  </a:extLst>
                </a:gridCol>
              </a:tblGrid>
              <a:tr h="57425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Process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Explanation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Output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206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900" dirty="0" err="1"/>
                        <a:t>DataSet</a:t>
                      </a:r>
                      <a:r>
                        <a:rPr lang="en-US" altLang="ko-Kore-KR" sz="900" dirty="0"/>
                        <a:t> </a:t>
                      </a:r>
                      <a:r>
                        <a:rPr lang="ko-KR" altLang="en-US" sz="900" dirty="0"/>
                        <a:t>불러오기 </a:t>
                      </a:r>
                      <a:r>
                        <a:rPr lang="en-US" altLang="ko-KR" sz="900" dirty="0"/>
                        <a:t>(csv, excel ..</a:t>
                      </a:r>
                      <a:r>
                        <a:rPr lang="en-US" altLang="ko-KR" sz="900" dirty="0" err="1"/>
                        <a:t>ect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r>
                        <a:rPr lang="en-US" altLang="ko-KR" sz="900" dirty="0"/>
                        <a:t>   - train set (</a:t>
                      </a:r>
                      <a:r>
                        <a:rPr lang="ko-KR" altLang="en-US" sz="900" dirty="0"/>
                        <a:t>학습용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label O)</a:t>
                      </a:r>
                    </a:p>
                    <a:p>
                      <a:r>
                        <a:rPr lang="en-US" altLang="ko-KR" sz="900" dirty="0"/>
                        <a:t>   - test set (</a:t>
                      </a:r>
                      <a:r>
                        <a:rPr lang="ko-KR" altLang="en-US" sz="900" dirty="0"/>
                        <a:t>평가용</a:t>
                      </a:r>
                      <a:r>
                        <a:rPr lang="en-US" altLang="ko-KR" sz="900" dirty="0"/>
                        <a:t>, label X)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Data Sets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147892"/>
                  </a:ext>
                </a:extLst>
              </a:tr>
              <a:tr h="399144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결측치</a:t>
                      </a:r>
                      <a:r>
                        <a:rPr lang="ko-KR" altLang="en-US" sz="900" dirty="0"/>
                        <a:t> 처리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이상치 처리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데이터 보정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정리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982792"/>
                  </a:ext>
                </a:extLst>
              </a:tr>
              <a:tr h="1035585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900" dirty="0"/>
                        <a:t>Feature Engineering</a:t>
                      </a:r>
                    </a:p>
                    <a:p>
                      <a:r>
                        <a:rPr lang="en-US" altLang="ko-Kore-KR" sz="900" dirty="0"/>
                        <a:t>   - </a:t>
                      </a:r>
                      <a:r>
                        <a:rPr lang="ko-KR" altLang="en-US" sz="900" dirty="0"/>
                        <a:t>기존 데이터를 활용하여 신규 데이터 열 생성</a:t>
                      </a:r>
                      <a:endParaRPr lang="en-US" altLang="ko-KR" sz="900" dirty="0"/>
                    </a:p>
                    <a:p>
                      <a:r>
                        <a:rPr lang="ko-KR" altLang="en-US" sz="900" dirty="0"/>
                        <a:t>  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카테고리 데이터 변형</a:t>
                      </a:r>
                      <a:r>
                        <a:rPr lang="en-US" altLang="ko-KR" sz="900" dirty="0"/>
                        <a:t>(one hot Encoding),</a:t>
                      </a:r>
                    </a:p>
                    <a:p>
                      <a:r>
                        <a:rPr lang="en-US" altLang="ko-KR" sz="900" dirty="0"/>
                        <a:t>         (ex </a:t>
                      </a:r>
                      <a:r>
                        <a:rPr lang="ko-KR" altLang="en-US" sz="900" dirty="0"/>
                        <a:t>계절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년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일 등 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endParaRPr lang="en-US" altLang="ko-Kore-KR" sz="900" dirty="0"/>
                    </a:p>
                    <a:p>
                      <a:r>
                        <a:rPr lang="en-US" altLang="ko-KR" sz="900" dirty="0"/>
                        <a:t>Feature Selection / Extraction</a:t>
                      </a:r>
                    </a:p>
                    <a:p>
                      <a:r>
                        <a:rPr lang="en-US" altLang="ko-Kore-KR" sz="900" dirty="0"/>
                        <a:t>    - </a:t>
                      </a:r>
                      <a:r>
                        <a:rPr lang="ko-KR" altLang="en-US" sz="900" dirty="0"/>
                        <a:t>중요 데이터 선정</a:t>
                      </a:r>
                      <a:endParaRPr lang="en-US" altLang="ko-KR" sz="900" dirty="0"/>
                    </a:p>
                    <a:p>
                      <a:r>
                        <a:rPr lang="ko-KR" altLang="en-US" sz="900" dirty="0"/>
                        <a:t>   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필요 없는 데이터 삭제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상관성 낮은 데이터</a:t>
                      </a:r>
                      <a:r>
                        <a:rPr lang="en-US" altLang="ko-KR" sz="900" dirty="0"/>
                        <a:t>)</a:t>
                      </a:r>
                      <a:r>
                        <a:rPr lang="en-US" altLang="ko-Kore-KR" sz="900" dirty="0"/>
                        <a:t> </a:t>
                      </a:r>
                      <a:endParaRPr lang="ko-Kore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정리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38768"/>
                  </a:ext>
                </a:extLst>
              </a:tr>
              <a:tr h="309574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900" dirty="0"/>
                        <a:t>Train Datasets</a:t>
                      </a:r>
                      <a:r>
                        <a:rPr lang="ko-KR" altLang="en-US" sz="900" dirty="0" err="1"/>
                        <a:t>를</a:t>
                      </a:r>
                      <a:r>
                        <a:rPr lang="ko-KR" altLang="en-US" sz="900" dirty="0"/>
                        <a:t> 학습과 학습 평가용으로 분할</a:t>
                      </a:r>
                      <a:endParaRPr lang="en-US" altLang="ko-KR" sz="900" dirty="0"/>
                    </a:p>
                    <a:p>
                      <a:r>
                        <a:rPr lang="ko-KR" altLang="en-US" sz="900" dirty="0"/>
                        <a:t>   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주로 학습</a:t>
                      </a:r>
                      <a:r>
                        <a:rPr lang="en-US" altLang="ko-KR" sz="900" dirty="0"/>
                        <a:t>(80%),</a:t>
                      </a:r>
                      <a:r>
                        <a:rPr lang="ko-KR" altLang="en-US" sz="900" dirty="0"/>
                        <a:t> 학습 평가용 </a:t>
                      </a:r>
                      <a:r>
                        <a:rPr lang="en-US" altLang="ko-KR" sz="900" dirty="0"/>
                        <a:t>(20%)</a:t>
                      </a:r>
                      <a:endParaRPr lang="ko-Kore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x_train</a:t>
                      </a:r>
                      <a:r>
                        <a:rPr lang="en-US" altLang="ko-Kore-KR" sz="1200" dirty="0"/>
                        <a:t>, </a:t>
                      </a:r>
                      <a:r>
                        <a:rPr lang="en-US" altLang="ko-Kore-KR" sz="1200" dirty="0" err="1"/>
                        <a:t>y_train</a:t>
                      </a:r>
                      <a:r>
                        <a:rPr lang="en-US" altLang="ko-Kore-KR" sz="1200" dirty="0"/>
                        <a:t>, </a:t>
                      </a:r>
                      <a:r>
                        <a:rPr lang="en-US" altLang="ko-Kore-KR" sz="1200" dirty="0" err="1"/>
                        <a:t>x_valid</a:t>
                      </a:r>
                      <a:r>
                        <a:rPr lang="en-US" altLang="ko-Kore-KR" sz="1200" dirty="0"/>
                        <a:t>, </a:t>
                      </a:r>
                      <a:r>
                        <a:rPr lang="en-US" altLang="ko-Kore-KR" sz="1200" dirty="0" err="1"/>
                        <a:t>y_valid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538965"/>
                  </a:ext>
                </a:extLst>
              </a:tr>
              <a:tr h="560758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/>
                        <a:t>학습할</a:t>
                      </a:r>
                      <a:r>
                        <a:rPr lang="ko-KR" altLang="en-US" sz="900" dirty="0"/>
                        <a:t> 모델 생성 </a:t>
                      </a:r>
                      <a:endParaRPr lang="en-US" altLang="ko-KR" sz="900" dirty="0"/>
                    </a:p>
                    <a:p>
                      <a:r>
                        <a:rPr lang="ko-KR" altLang="en-US" sz="900" dirty="0"/>
                        <a:t>  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회기 </a:t>
                      </a:r>
                      <a:r>
                        <a:rPr lang="en-US" altLang="ko-KR" sz="900" dirty="0"/>
                        <a:t>:</a:t>
                      </a:r>
                      <a:r>
                        <a:rPr lang="ko-KR" altLang="en-US" sz="900" dirty="0"/>
                        <a:t> 연속형 레이블 </a:t>
                      </a:r>
                      <a:r>
                        <a:rPr lang="en-US" altLang="ko-KR" sz="900" dirty="0"/>
                        <a:t>(LR, Ridge, Lasso, RF)</a:t>
                      </a:r>
                    </a:p>
                    <a:p>
                      <a:r>
                        <a:rPr lang="en-US" altLang="ko-Kore-KR" sz="900" dirty="0"/>
                        <a:t>   - </a:t>
                      </a:r>
                      <a:r>
                        <a:rPr lang="ko-KR" altLang="en-US" sz="900" dirty="0"/>
                        <a:t>분류 </a:t>
                      </a:r>
                      <a:r>
                        <a:rPr lang="en-US" altLang="ko-KR" sz="900" dirty="0"/>
                        <a:t>:</a:t>
                      </a:r>
                      <a:r>
                        <a:rPr lang="ko-KR" altLang="en-US" sz="900" dirty="0"/>
                        <a:t> 범주형 레이블 </a:t>
                      </a:r>
                      <a:r>
                        <a:rPr lang="en-US" altLang="ko-KR" sz="900" dirty="0"/>
                        <a:t>(LR, DT, RG, GB)</a:t>
                      </a:r>
                      <a:endParaRPr lang="ko-Kore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MODEL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59863"/>
                  </a:ext>
                </a:extLst>
              </a:tr>
              <a:tr h="419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학습 데이터를 이용하여 생성된 모델 학습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pred_train</a:t>
                      </a:r>
                      <a:r>
                        <a:rPr lang="en-US" altLang="ko-Kore-KR" sz="1200" dirty="0"/>
                        <a:t>, </a:t>
                      </a:r>
                      <a:r>
                        <a:rPr lang="en-US" altLang="ko-Kore-KR" sz="1200" dirty="0" err="1"/>
                        <a:t>pred_valid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412595"/>
                  </a:ext>
                </a:extLst>
              </a:tr>
              <a:tr h="42910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예측값과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실제값을</a:t>
                      </a:r>
                      <a:r>
                        <a:rPr lang="ko-KR" altLang="en-US" sz="900" dirty="0"/>
                        <a:t> 비교하여 성능 평가</a:t>
                      </a:r>
                      <a:endParaRPr lang="en-US" altLang="ko-KR" sz="900" dirty="0"/>
                    </a:p>
                    <a:p>
                      <a:r>
                        <a:rPr lang="ko-KR" altLang="en-US" sz="900" dirty="0"/>
                        <a:t>    </a:t>
                      </a:r>
                      <a:r>
                        <a:rPr lang="en-US" altLang="ko-Kore-KR" sz="900" dirty="0"/>
                        <a:t>-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ore-KR" altLang="en-US" sz="900" dirty="0"/>
                        <a:t>학습</a:t>
                      </a:r>
                      <a:r>
                        <a:rPr lang="ko-KR" altLang="en-US" sz="900" dirty="0"/>
                        <a:t> 데이터와 평가 데이터의 차이가 크면 문제 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train_score</a:t>
                      </a:r>
                      <a:r>
                        <a:rPr lang="en-US" altLang="ko-Kore-KR" sz="1200" dirty="0"/>
                        <a:t>, </a:t>
                      </a:r>
                      <a:r>
                        <a:rPr lang="en-US" altLang="ko-Kore-KR" sz="1200" dirty="0" err="1"/>
                        <a:t>test_score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294067"/>
                  </a:ext>
                </a:extLst>
              </a:tr>
              <a:tr h="418641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학습된 모델에 예측하고자 하는 데이터를 넣어 예측</a:t>
                      </a:r>
                      <a:endParaRPr lang="en-US" altLang="ko-KR" sz="900" dirty="0"/>
                    </a:p>
                    <a:p>
                      <a:r>
                        <a:rPr lang="ko-KR" altLang="en-US" sz="900" dirty="0"/>
                        <a:t>   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Test Set or </a:t>
                      </a:r>
                      <a:r>
                        <a:rPr lang="ko-KR" altLang="en-US" sz="900" dirty="0"/>
                        <a:t>미래에 발생할 데이터</a:t>
                      </a:r>
                      <a:endParaRPr lang="ko-Kore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Pred_test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658833"/>
                  </a:ext>
                </a:extLst>
              </a:tr>
              <a:tr h="574258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/>
                        <a:t>예측</a:t>
                      </a:r>
                      <a:r>
                        <a:rPr lang="ko-KR" altLang="en-US" sz="900" dirty="0"/>
                        <a:t> 결과를 제출</a:t>
                      </a:r>
                      <a:endParaRPr lang="ko-Kore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RANK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270307"/>
                  </a:ext>
                </a:extLst>
              </a:tr>
            </a:tbl>
          </a:graphicData>
        </a:graphic>
      </p:graphicFrame>
      <p:sp>
        <p:nvSpPr>
          <p:cNvPr id="3" name="대체 처리 2">
            <a:extLst>
              <a:ext uri="{FF2B5EF4-FFF2-40B4-BE49-F238E27FC236}">
                <a16:creationId xmlns:a16="http://schemas.microsoft.com/office/drawing/2014/main" id="{041ECD04-45B3-CE32-36E1-041984CC3C73}"/>
              </a:ext>
            </a:extLst>
          </p:cNvPr>
          <p:cNvSpPr/>
          <p:nvPr/>
        </p:nvSpPr>
        <p:spPr>
          <a:xfrm>
            <a:off x="656477" y="1728054"/>
            <a:ext cx="1680510" cy="385591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</a:rPr>
              <a:t>Data Loading</a:t>
            </a:r>
            <a:endParaRPr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대체 처리 19">
            <a:extLst>
              <a:ext uri="{FF2B5EF4-FFF2-40B4-BE49-F238E27FC236}">
                <a16:creationId xmlns:a16="http://schemas.microsoft.com/office/drawing/2014/main" id="{50EA2A3E-896F-F4BD-F9DC-84A3F9E3A623}"/>
              </a:ext>
            </a:extLst>
          </p:cNvPr>
          <p:cNvSpPr/>
          <p:nvPr/>
        </p:nvSpPr>
        <p:spPr>
          <a:xfrm>
            <a:off x="643034" y="2189933"/>
            <a:ext cx="2231354" cy="385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</a:rPr>
              <a:t>Data Preprocessing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대체 처리 20">
            <a:extLst>
              <a:ext uri="{FF2B5EF4-FFF2-40B4-BE49-F238E27FC236}">
                <a16:creationId xmlns:a16="http://schemas.microsoft.com/office/drawing/2014/main" id="{0C2BBF95-B4D5-52D1-0561-9356393CF988}"/>
              </a:ext>
            </a:extLst>
          </p:cNvPr>
          <p:cNvSpPr/>
          <p:nvPr/>
        </p:nvSpPr>
        <p:spPr>
          <a:xfrm>
            <a:off x="643037" y="2717610"/>
            <a:ext cx="1250851" cy="64163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</a:rPr>
              <a:t>Engineering 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대체 처리 21">
            <a:extLst>
              <a:ext uri="{FF2B5EF4-FFF2-40B4-BE49-F238E27FC236}">
                <a16:creationId xmlns:a16="http://schemas.microsoft.com/office/drawing/2014/main" id="{F5283A56-5078-0EAD-93EE-5B9DE7BF4382}"/>
              </a:ext>
            </a:extLst>
          </p:cNvPr>
          <p:cNvSpPr/>
          <p:nvPr/>
        </p:nvSpPr>
        <p:spPr>
          <a:xfrm>
            <a:off x="1993039" y="2720488"/>
            <a:ext cx="1073711" cy="64163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</a:rPr>
              <a:t>Selection 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대체 처리 22">
            <a:extLst>
              <a:ext uri="{FF2B5EF4-FFF2-40B4-BE49-F238E27FC236}">
                <a16:creationId xmlns:a16="http://schemas.microsoft.com/office/drawing/2014/main" id="{AA0D1630-F3B7-A2A8-EDEE-200748170D9B}"/>
              </a:ext>
            </a:extLst>
          </p:cNvPr>
          <p:cNvSpPr/>
          <p:nvPr/>
        </p:nvSpPr>
        <p:spPr>
          <a:xfrm>
            <a:off x="3165901" y="2717610"/>
            <a:ext cx="1073710" cy="6553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ore-KR" sz="1400" dirty="0">
                <a:solidFill>
                  <a:schemeClr val="tx1"/>
                </a:solidFill>
              </a:rPr>
              <a:t>Feature </a:t>
            </a:r>
          </a:p>
          <a:p>
            <a:pPr lvl="0" algn="ctr">
              <a:defRPr/>
            </a:pPr>
            <a:r>
              <a:rPr lang="en-US" altLang="ko-Kore-KR" sz="1400" dirty="0">
                <a:solidFill>
                  <a:schemeClr val="tx1"/>
                </a:solidFill>
              </a:rPr>
              <a:t>Extraction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대체 처리 23">
            <a:extLst>
              <a:ext uri="{FF2B5EF4-FFF2-40B4-BE49-F238E27FC236}">
                <a16:creationId xmlns:a16="http://schemas.microsoft.com/office/drawing/2014/main" id="{1EF3211E-9455-FF92-038F-40AEB7F1F849}"/>
              </a:ext>
            </a:extLst>
          </p:cNvPr>
          <p:cNvSpPr/>
          <p:nvPr/>
        </p:nvSpPr>
        <p:spPr>
          <a:xfrm>
            <a:off x="643033" y="3789206"/>
            <a:ext cx="1593387" cy="385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</a:rPr>
              <a:t>Data Splitting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대체 처리 24">
            <a:extLst>
              <a:ext uri="{FF2B5EF4-FFF2-40B4-BE49-F238E27FC236}">
                <a16:creationId xmlns:a16="http://schemas.microsoft.com/office/drawing/2014/main" id="{3FD2E605-580C-43E6-591E-3DD593A6556A}"/>
              </a:ext>
            </a:extLst>
          </p:cNvPr>
          <p:cNvSpPr/>
          <p:nvPr/>
        </p:nvSpPr>
        <p:spPr>
          <a:xfrm>
            <a:off x="643033" y="4264479"/>
            <a:ext cx="1593387" cy="385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</a:rPr>
              <a:t>Modeling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대체 처리 25">
            <a:extLst>
              <a:ext uri="{FF2B5EF4-FFF2-40B4-BE49-F238E27FC236}">
                <a16:creationId xmlns:a16="http://schemas.microsoft.com/office/drawing/2014/main" id="{61430F46-EA53-181C-FF18-957513AAA17B}"/>
              </a:ext>
            </a:extLst>
          </p:cNvPr>
          <p:cNvSpPr/>
          <p:nvPr/>
        </p:nvSpPr>
        <p:spPr>
          <a:xfrm>
            <a:off x="643033" y="4724959"/>
            <a:ext cx="1593387" cy="385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</a:rPr>
              <a:t>Training (fit)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대체 처리 26">
            <a:extLst>
              <a:ext uri="{FF2B5EF4-FFF2-40B4-BE49-F238E27FC236}">
                <a16:creationId xmlns:a16="http://schemas.microsoft.com/office/drawing/2014/main" id="{B826EEAC-180C-3D37-6360-43278CB6A6CC}"/>
              </a:ext>
            </a:extLst>
          </p:cNvPr>
          <p:cNvSpPr/>
          <p:nvPr/>
        </p:nvSpPr>
        <p:spPr>
          <a:xfrm>
            <a:off x="636514" y="5163290"/>
            <a:ext cx="1593387" cy="385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</a:rPr>
              <a:t>Evaluation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대체 처리 27">
            <a:extLst>
              <a:ext uri="{FF2B5EF4-FFF2-40B4-BE49-F238E27FC236}">
                <a16:creationId xmlns:a16="http://schemas.microsoft.com/office/drawing/2014/main" id="{EC1B7AA1-FB5E-901E-358D-B1C30A62C585}"/>
              </a:ext>
            </a:extLst>
          </p:cNvPr>
          <p:cNvSpPr/>
          <p:nvPr/>
        </p:nvSpPr>
        <p:spPr>
          <a:xfrm>
            <a:off x="643033" y="5595178"/>
            <a:ext cx="1593387" cy="385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</a:rPr>
              <a:t>Inferencing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대체 처리 28">
            <a:extLst>
              <a:ext uri="{FF2B5EF4-FFF2-40B4-BE49-F238E27FC236}">
                <a16:creationId xmlns:a16="http://schemas.microsoft.com/office/drawing/2014/main" id="{5DD909DF-14B9-CCB1-4863-1742058005B2}"/>
              </a:ext>
            </a:extLst>
          </p:cNvPr>
          <p:cNvSpPr/>
          <p:nvPr/>
        </p:nvSpPr>
        <p:spPr>
          <a:xfrm>
            <a:off x="643033" y="6060445"/>
            <a:ext cx="1593387" cy="385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</a:rPr>
              <a:t>Submission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대체 처리 29">
            <a:extLst>
              <a:ext uri="{FF2B5EF4-FFF2-40B4-BE49-F238E27FC236}">
                <a16:creationId xmlns:a16="http://schemas.microsoft.com/office/drawing/2014/main" id="{283C36DB-4C58-ADC2-0CE6-FF5DF2102B29}"/>
              </a:ext>
            </a:extLst>
          </p:cNvPr>
          <p:cNvSpPr/>
          <p:nvPr/>
        </p:nvSpPr>
        <p:spPr>
          <a:xfrm>
            <a:off x="2872411" y="4513203"/>
            <a:ext cx="1267954" cy="94335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</a:rPr>
              <a:t>Hyper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</a:rPr>
              <a:t>Parameter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</a:rPr>
              <a:t>Tuning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오른쪽 화살표[R] 78">
            <a:extLst>
              <a:ext uri="{FF2B5EF4-FFF2-40B4-BE49-F238E27FC236}">
                <a16:creationId xmlns:a16="http://schemas.microsoft.com/office/drawing/2014/main" id="{7FEE111A-92D7-56C1-DC7D-E466AC06F797}"/>
              </a:ext>
            </a:extLst>
          </p:cNvPr>
          <p:cNvSpPr/>
          <p:nvPr/>
        </p:nvSpPr>
        <p:spPr>
          <a:xfrm>
            <a:off x="2236420" y="5339876"/>
            <a:ext cx="635991" cy="17285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대체 처리 48">
            <a:extLst>
              <a:ext uri="{FF2B5EF4-FFF2-40B4-BE49-F238E27FC236}">
                <a16:creationId xmlns:a16="http://schemas.microsoft.com/office/drawing/2014/main" id="{DEBC9CE6-01DE-745C-A146-03AEFF3CCF5C}"/>
              </a:ext>
            </a:extLst>
          </p:cNvPr>
          <p:cNvSpPr/>
          <p:nvPr/>
        </p:nvSpPr>
        <p:spPr>
          <a:xfrm>
            <a:off x="543886" y="2648362"/>
            <a:ext cx="3774725" cy="766759"/>
          </a:xfrm>
          <a:prstGeom prst="flowChartAlternateProcess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1" name="오른쪽 화살표[R] 80">
            <a:extLst>
              <a:ext uri="{FF2B5EF4-FFF2-40B4-BE49-F238E27FC236}">
                <a16:creationId xmlns:a16="http://schemas.microsoft.com/office/drawing/2014/main" id="{A5F6EA4C-D378-7D38-8CE4-1B1E85B4102C}"/>
              </a:ext>
            </a:extLst>
          </p:cNvPr>
          <p:cNvSpPr/>
          <p:nvPr/>
        </p:nvSpPr>
        <p:spPr>
          <a:xfrm flipH="1">
            <a:off x="2236419" y="4426778"/>
            <a:ext cx="635989" cy="19657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2" name="오른쪽 화살표[R] 81">
            <a:extLst>
              <a:ext uri="{FF2B5EF4-FFF2-40B4-BE49-F238E27FC236}">
                <a16:creationId xmlns:a16="http://schemas.microsoft.com/office/drawing/2014/main" id="{1C9FD257-62D7-A36A-ED72-6A20FCD285AC}"/>
              </a:ext>
            </a:extLst>
          </p:cNvPr>
          <p:cNvSpPr/>
          <p:nvPr/>
        </p:nvSpPr>
        <p:spPr>
          <a:xfrm rot="16200000" flipH="1">
            <a:off x="1352481" y="2046544"/>
            <a:ext cx="288506" cy="22346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3" name="오른쪽 화살표[R] 82">
            <a:extLst>
              <a:ext uri="{FF2B5EF4-FFF2-40B4-BE49-F238E27FC236}">
                <a16:creationId xmlns:a16="http://schemas.microsoft.com/office/drawing/2014/main" id="{6FB2482D-8602-C3A2-D631-6EE4DA2F675C}"/>
              </a:ext>
            </a:extLst>
          </p:cNvPr>
          <p:cNvSpPr/>
          <p:nvPr/>
        </p:nvSpPr>
        <p:spPr>
          <a:xfrm rot="16200000" flipH="1">
            <a:off x="1352481" y="2573213"/>
            <a:ext cx="288506" cy="22346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오른쪽 화살표[R] 83">
            <a:extLst>
              <a:ext uri="{FF2B5EF4-FFF2-40B4-BE49-F238E27FC236}">
                <a16:creationId xmlns:a16="http://schemas.microsoft.com/office/drawing/2014/main" id="{36628A61-3ED3-A898-68B1-7585BC86A57D}"/>
              </a:ext>
            </a:extLst>
          </p:cNvPr>
          <p:cNvSpPr/>
          <p:nvPr/>
        </p:nvSpPr>
        <p:spPr>
          <a:xfrm rot="16200000" flipH="1">
            <a:off x="1230123" y="3459907"/>
            <a:ext cx="533226" cy="22346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5" name="오른쪽 화살표[R] 84">
            <a:extLst>
              <a:ext uri="{FF2B5EF4-FFF2-40B4-BE49-F238E27FC236}">
                <a16:creationId xmlns:a16="http://schemas.microsoft.com/office/drawing/2014/main" id="{E71C14D6-CC83-D4D1-DFE4-F7344277F4DE}"/>
              </a:ext>
            </a:extLst>
          </p:cNvPr>
          <p:cNvSpPr/>
          <p:nvPr/>
        </p:nvSpPr>
        <p:spPr>
          <a:xfrm rot="16200000" flipH="1">
            <a:off x="1352480" y="4138041"/>
            <a:ext cx="288506" cy="22346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6" name="오른쪽 화살표[R] 85">
            <a:extLst>
              <a:ext uri="{FF2B5EF4-FFF2-40B4-BE49-F238E27FC236}">
                <a16:creationId xmlns:a16="http://schemas.microsoft.com/office/drawing/2014/main" id="{1FA9DB9B-866C-3338-D08F-BD4879594229}"/>
              </a:ext>
            </a:extLst>
          </p:cNvPr>
          <p:cNvSpPr/>
          <p:nvPr/>
        </p:nvSpPr>
        <p:spPr>
          <a:xfrm rot="16200000" flipH="1">
            <a:off x="1352480" y="4622669"/>
            <a:ext cx="288506" cy="22346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7" name="오른쪽 화살표[R] 86">
            <a:extLst>
              <a:ext uri="{FF2B5EF4-FFF2-40B4-BE49-F238E27FC236}">
                <a16:creationId xmlns:a16="http://schemas.microsoft.com/office/drawing/2014/main" id="{002CFA34-F29F-D08F-0056-3DDB99392F24}"/>
              </a:ext>
            </a:extLst>
          </p:cNvPr>
          <p:cNvSpPr/>
          <p:nvPr/>
        </p:nvSpPr>
        <p:spPr>
          <a:xfrm rot="16200000" flipH="1">
            <a:off x="1370612" y="5070792"/>
            <a:ext cx="252244" cy="22346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8" name="오른쪽 화살표[R] 87">
            <a:extLst>
              <a:ext uri="{FF2B5EF4-FFF2-40B4-BE49-F238E27FC236}">
                <a16:creationId xmlns:a16="http://schemas.microsoft.com/office/drawing/2014/main" id="{1BE1A243-45F0-D5DC-4DDE-54281DE46053}"/>
              </a:ext>
            </a:extLst>
          </p:cNvPr>
          <p:cNvSpPr/>
          <p:nvPr/>
        </p:nvSpPr>
        <p:spPr>
          <a:xfrm rot="16200000" flipH="1">
            <a:off x="1352480" y="5499972"/>
            <a:ext cx="288506" cy="22346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9" name="오른쪽 화살표[R] 88">
            <a:extLst>
              <a:ext uri="{FF2B5EF4-FFF2-40B4-BE49-F238E27FC236}">
                <a16:creationId xmlns:a16="http://schemas.microsoft.com/office/drawing/2014/main" id="{EEDD115C-0BA0-B9D7-77B7-05DE0A76E5E6}"/>
              </a:ext>
            </a:extLst>
          </p:cNvPr>
          <p:cNvSpPr/>
          <p:nvPr/>
        </p:nvSpPr>
        <p:spPr>
          <a:xfrm rot="16200000" flipH="1">
            <a:off x="1352479" y="5915335"/>
            <a:ext cx="288506" cy="22346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5927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Data Loading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C56BA1-156E-4A55-B954-2FC4B1C61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86" y="1283515"/>
            <a:ext cx="5689300" cy="497886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F188C23-E59E-4DF8-B0B8-8B007B1AE9EA}"/>
              </a:ext>
            </a:extLst>
          </p:cNvPr>
          <p:cNvSpPr/>
          <p:nvPr/>
        </p:nvSpPr>
        <p:spPr>
          <a:xfrm>
            <a:off x="5327010" y="4802698"/>
            <a:ext cx="264253" cy="264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91D758-9405-4174-9D40-A53359B4FE9C}"/>
              </a:ext>
            </a:extLst>
          </p:cNvPr>
          <p:cNvSpPr/>
          <p:nvPr/>
        </p:nvSpPr>
        <p:spPr>
          <a:xfrm>
            <a:off x="610999" y="4991450"/>
            <a:ext cx="974520" cy="444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9E40C9-582C-4683-BF0C-BFB236B82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083" y="1205431"/>
            <a:ext cx="3048425" cy="1343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1545EE-1ACA-48F0-B1E0-B94420736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568" y="3755800"/>
            <a:ext cx="4328719" cy="2093795"/>
          </a:xfrm>
          <a:prstGeom prst="rect">
            <a:avLst/>
          </a:prstGeom>
        </p:spPr>
      </p:pic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956320AD-DA1B-4306-9FCD-233EE9767C3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071508" y="1877037"/>
            <a:ext cx="366111" cy="2787244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A8BD8-73DA-4E90-B31F-AB6B07F4BA13}"/>
              </a:ext>
            </a:extLst>
          </p:cNvPr>
          <p:cNvSpPr/>
          <p:nvPr/>
        </p:nvSpPr>
        <p:spPr>
          <a:xfrm>
            <a:off x="9466243" y="2963700"/>
            <a:ext cx="1107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Drag &amp; Drop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0C1B67-051C-416B-9174-3C44AFA99435}"/>
              </a:ext>
            </a:extLst>
          </p:cNvPr>
          <p:cNvSpPr/>
          <p:nvPr/>
        </p:nvSpPr>
        <p:spPr>
          <a:xfrm>
            <a:off x="256529" y="5549032"/>
            <a:ext cx="1455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</a:rPr>
              <a:t>3</a:t>
            </a:r>
            <a:r>
              <a:rPr lang="ko-KR" altLang="en-US" sz="1200" b="1" dirty="0">
                <a:solidFill>
                  <a:srgbClr val="00B0F0"/>
                </a:solidFill>
              </a:rPr>
              <a:t>개 모두 다운로드</a:t>
            </a:r>
            <a:endParaRPr lang="en-US" altLang="ko-K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8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Data Loading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2292804-B9A1-49A5-8440-D0AA0560F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99" y="1256426"/>
            <a:ext cx="2143424" cy="10002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487EFE-97DA-4E9A-83CC-DF172BAEA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99" y="2738769"/>
            <a:ext cx="2524477" cy="1514686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8C0845BB-4F3F-4162-B05C-C39BD82D5ACE}"/>
              </a:ext>
            </a:extLst>
          </p:cNvPr>
          <p:cNvCxnSpPr>
            <a:cxnSpLocks/>
            <a:stCxn id="14" idx="3"/>
            <a:endCxn id="3" idx="3"/>
          </p:cNvCxnSpPr>
          <p:nvPr/>
        </p:nvCxnSpPr>
        <p:spPr>
          <a:xfrm>
            <a:off x="2754423" y="1756559"/>
            <a:ext cx="381053" cy="1739553"/>
          </a:xfrm>
          <a:prstGeom prst="curvedConnector3">
            <a:avLst>
              <a:gd name="adj1" fmla="val 15999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85ACDA-5931-4863-9E96-ED35C0F18D10}"/>
              </a:ext>
            </a:extLst>
          </p:cNvPr>
          <p:cNvSpPr/>
          <p:nvPr/>
        </p:nvSpPr>
        <p:spPr>
          <a:xfrm>
            <a:off x="875646" y="3674378"/>
            <a:ext cx="1090569" cy="1761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1ADFAE0-7254-4F27-8ADD-F5B560216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985" y="3762462"/>
            <a:ext cx="8816369" cy="26173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46229B-1F5D-4AF0-A561-7813A069C43C}"/>
              </a:ext>
            </a:extLst>
          </p:cNvPr>
          <p:cNvSpPr txBox="1"/>
          <p:nvPr/>
        </p:nvSpPr>
        <p:spPr>
          <a:xfrm>
            <a:off x="4269831" y="1261956"/>
            <a:ext cx="5276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주로 </a:t>
            </a:r>
            <a:r>
              <a:rPr lang="en-US" altLang="ko-KR" sz="1400" dirty="0">
                <a:solidFill>
                  <a:srgbClr val="00B0F0"/>
                </a:solidFill>
              </a:rPr>
              <a:t>Pandas </a:t>
            </a:r>
            <a:r>
              <a:rPr lang="ko-KR" altLang="en-US" sz="1400" dirty="0">
                <a:solidFill>
                  <a:srgbClr val="00B0F0"/>
                </a:solidFill>
              </a:rPr>
              <a:t>이용</a:t>
            </a:r>
            <a:endParaRPr lang="en-US" altLang="ko-KR" sz="1400" dirty="0">
              <a:solidFill>
                <a:srgbClr val="00B0F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b="1" u="sng" dirty="0" err="1">
                <a:solidFill>
                  <a:srgbClr val="00B0F0"/>
                </a:solidFill>
              </a:rPr>
              <a:t>read_csv</a:t>
            </a:r>
            <a:endParaRPr lang="en-US" altLang="ko-KR" sz="1400" b="1" u="sng" dirty="0">
              <a:solidFill>
                <a:srgbClr val="00B0F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 err="1">
                <a:solidFill>
                  <a:srgbClr val="00B0F0"/>
                </a:solidFill>
              </a:rPr>
              <a:t>read_excel</a:t>
            </a:r>
            <a:endParaRPr lang="en-US" altLang="ko-KR" sz="1400" dirty="0">
              <a:solidFill>
                <a:srgbClr val="00B0F0"/>
              </a:solidFill>
            </a:endParaRPr>
          </a:p>
          <a:p>
            <a:pPr lvl="1"/>
            <a:r>
              <a:rPr lang="en-US" altLang="ko-KR" sz="1400" dirty="0">
                <a:solidFill>
                  <a:srgbClr val="00B0F0"/>
                </a:solidFill>
              </a:rPr>
              <a:t>… </a:t>
            </a:r>
            <a:r>
              <a:rPr lang="en-US" altLang="ko-KR" sz="1400" dirty="0" err="1">
                <a:solidFill>
                  <a:srgbClr val="00B0F0"/>
                </a:solidFill>
              </a:rPr>
              <a:t>ect</a:t>
            </a:r>
            <a:endParaRPr lang="en-US" altLang="ko-KR" sz="1400" dirty="0">
              <a:solidFill>
                <a:srgbClr val="00B0F0"/>
              </a:solidFill>
            </a:endParaRPr>
          </a:p>
          <a:p>
            <a:endParaRPr lang="en-US" altLang="ko-KR" sz="1400" dirty="0">
              <a:solidFill>
                <a:srgbClr val="00B0F0"/>
              </a:solidFill>
            </a:endParaRPr>
          </a:p>
          <a:p>
            <a:r>
              <a:rPr lang="ko-KR" altLang="en-US" sz="1400" dirty="0">
                <a:solidFill>
                  <a:srgbClr val="00B0F0"/>
                </a:solidFill>
              </a:rPr>
              <a:t>혹은 </a:t>
            </a:r>
            <a:r>
              <a:rPr lang="en-US" altLang="ko-KR" sz="1400" dirty="0" err="1">
                <a:solidFill>
                  <a:srgbClr val="00B0F0"/>
                </a:solidFill>
              </a:rPr>
              <a:t>scikit</a:t>
            </a:r>
            <a:r>
              <a:rPr lang="en-US" altLang="ko-KR" sz="1400" dirty="0">
                <a:solidFill>
                  <a:srgbClr val="00B0F0"/>
                </a:solidFill>
              </a:rPr>
              <a:t>-learn</a:t>
            </a:r>
            <a:r>
              <a:rPr lang="ko-KR" altLang="en-US" sz="1400" dirty="0">
                <a:solidFill>
                  <a:srgbClr val="00B0F0"/>
                </a:solidFill>
              </a:rPr>
              <a:t>의 </a:t>
            </a:r>
            <a:r>
              <a:rPr lang="en-US" altLang="ko-KR" sz="1400" dirty="0">
                <a:solidFill>
                  <a:srgbClr val="00B0F0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087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Machine Learning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5E3E8-722E-7BFA-E6E2-F5FAA370C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341" y="3429000"/>
            <a:ext cx="383387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rgbClr val="00B0F0"/>
                </a:solidFill>
              </a:rPr>
              <a:t>0. week1 Review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endParaRPr lang="en-US" altLang="ko-KR" dirty="0">
              <a:solidFill>
                <a:srgbClr val="00B0F0"/>
              </a:solidFill>
            </a:endParaRPr>
          </a:p>
          <a:p>
            <a:pPr algn="l"/>
            <a:r>
              <a:rPr lang="en-US" altLang="ko-KR" dirty="0">
                <a:solidFill>
                  <a:srgbClr val="00B0F0"/>
                </a:solidFill>
              </a:rPr>
              <a:t>1.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Data Loading</a:t>
            </a:r>
          </a:p>
          <a:p>
            <a:pPr algn="l"/>
            <a:r>
              <a:rPr lang="en-US" altLang="ko-KR" b="1" dirty="0">
                <a:solidFill>
                  <a:srgbClr val="00B0F0"/>
                </a:solidFill>
              </a:rPr>
              <a:t>2. Data Preprocessing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436077-8D65-5B93-0C87-6D2E11D5D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4911857" y="2954742"/>
            <a:ext cx="2368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</a:rPr>
              <a:t>2022</a:t>
            </a:r>
            <a:r>
              <a:rPr lang="ko-KR" altLang="en-US" sz="1200" dirty="0">
                <a:solidFill>
                  <a:srgbClr val="00B0F0"/>
                </a:solidFill>
              </a:rPr>
              <a:t>하계</a:t>
            </a:r>
            <a:r>
              <a:rPr lang="en-US" altLang="ko-KR" sz="1200" dirty="0">
                <a:solidFill>
                  <a:srgbClr val="00B0F0"/>
                </a:solidFill>
              </a:rPr>
              <a:t>SW</a:t>
            </a:r>
            <a:r>
              <a:rPr lang="ko-KR" altLang="en-US" sz="1200" dirty="0">
                <a:solidFill>
                  <a:srgbClr val="00B0F0"/>
                </a:solidFill>
              </a:rPr>
              <a:t>멘토링 </a:t>
            </a:r>
            <a:r>
              <a:rPr lang="en-US" altLang="ko-KR" sz="1200" dirty="0">
                <a:solidFill>
                  <a:srgbClr val="00B0F0"/>
                </a:solidFill>
              </a:rPr>
              <a:t>Week2</a:t>
            </a:r>
          </a:p>
        </p:txBody>
      </p:sp>
    </p:spTree>
    <p:extLst>
      <p:ext uri="{BB962C8B-B14F-4D97-AF65-F5344CB8AC3E}">
        <p14:creationId xmlns:p14="http://schemas.microsoft.com/office/powerpoint/2010/main" val="288217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Machine Learning Pipeline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6792237-322F-547B-A64A-AAFA1FF70E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3887" y="1080366"/>
          <a:ext cx="10483998" cy="543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2860">
                  <a:extLst>
                    <a:ext uri="{9D8B030D-6E8A-4147-A177-3AD203B41FA5}">
                      <a16:colId xmlns:a16="http://schemas.microsoft.com/office/drawing/2014/main" val="1976022006"/>
                    </a:ext>
                  </a:extLst>
                </a:gridCol>
                <a:gridCol w="2963537">
                  <a:extLst>
                    <a:ext uri="{9D8B030D-6E8A-4147-A177-3AD203B41FA5}">
                      <a16:colId xmlns:a16="http://schemas.microsoft.com/office/drawing/2014/main" val="23089962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22828233"/>
                    </a:ext>
                  </a:extLst>
                </a:gridCol>
              </a:tblGrid>
              <a:tr h="57425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Process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Explanation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Output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206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900" dirty="0" err="1"/>
                        <a:t>DataSet</a:t>
                      </a:r>
                      <a:r>
                        <a:rPr lang="en-US" altLang="ko-Kore-KR" sz="900" dirty="0"/>
                        <a:t> </a:t>
                      </a:r>
                      <a:r>
                        <a:rPr lang="ko-KR" altLang="en-US" sz="900" dirty="0"/>
                        <a:t>불러오기 </a:t>
                      </a:r>
                      <a:r>
                        <a:rPr lang="en-US" altLang="ko-KR" sz="900" dirty="0"/>
                        <a:t>(csv, excel ..</a:t>
                      </a:r>
                      <a:r>
                        <a:rPr lang="en-US" altLang="ko-KR" sz="900" dirty="0" err="1"/>
                        <a:t>ect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r>
                        <a:rPr lang="en-US" altLang="ko-KR" sz="900" dirty="0"/>
                        <a:t>   - train set (</a:t>
                      </a:r>
                      <a:r>
                        <a:rPr lang="ko-KR" altLang="en-US" sz="900" dirty="0"/>
                        <a:t>학습용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label O)</a:t>
                      </a:r>
                    </a:p>
                    <a:p>
                      <a:r>
                        <a:rPr lang="en-US" altLang="ko-KR" sz="900" dirty="0"/>
                        <a:t>   - test set (</a:t>
                      </a:r>
                      <a:r>
                        <a:rPr lang="ko-KR" altLang="en-US" sz="900" dirty="0"/>
                        <a:t>평가용</a:t>
                      </a:r>
                      <a:r>
                        <a:rPr lang="en-US" altLang="ko-KR" sz="900" dirty="0"/>
                        <a:t>, label X)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Data Sets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147892"/>
                  </a:ext>
                </a:extLst>
              </a:tr>
              <a:tr h="399144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결측치</a:t>
                      </a:r>
                      <a:r>
                        <a:rPr lang="ko-KR" altLang="en-US" sz="900" dirty="0"/>
                        <a:t> 처리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이상치 처리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데이터 보정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정리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982792"/>
                  </a:ext>
                </a:extLst>
              </a:tr>
              <a:tr h="1035585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900" dirty="0"/>
                        <a:t>Feature Engineering</a:t>
                      </a:r>
                    </a:p>
                    <a:p>
                      <a:r>
                        <a:rPr lang="en-US" altLang="ko-Kore-KR" sz="900" dirty="0"/>
                        <a:t>   - </a:t>
                      </a:r>
                      <a:r>
                        <a:rPr lang="ko-KR" altLang="en-US" sz="900" dirty="0"/>
                        <a:t>기존 데이터를 활용하여 신규 데이터 열 생성</a:t>
                      </a:r>
                      <a:endParaRPr lang="en-US" altLang="ko-KR" sz="900" dirty="0"/>
                    </a:p>
                    <a:p>
                      <a:r>
                        <a:rPr lang="ko-KR" altLang="en-US" sz="900" dirty="0"/>
                        <a:t>  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카테고리 데이터 변형</a:t>
                      </a:r>
                      <a:r>
                        <a:rPr lang="en-US" altLang="ko-KR" sz="900" dirty="0"/>
                        <a:t>(one hot Encoding),</a:t>
                      </a:r>
                    </a:p>
                    <a:p>
                      <a:r>
                        <a:rPr lang="en-US" altLang="ko-KR" sz="900" dirty="0"/>
                        <a:t>         (ex </a:t>
                      </a:r>
                      <a:r>
                        <a:rPr lang="ko-KR" altLang="en-US" sz="900" dirty="0"/>
                        <a:t>계절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 년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월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일 등 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endParaRPr lang="en-US" altLang="ko-Kore-KR" sz="900" dirty="0"/>
                    </a:p>
                    <a:p>
                      <a:r>
                        <a:rPr lang="en-US" altLang="ko-KR" sz="900" dirty="0"/>
                        <a:t>Feature Selection / Extraction</a:t>
                      </a:r>
                    </a:p>
                    <a:p>
                      <a:r>
                        <a:rPr lang="en-US" altLang="ko-Kore-KR" sz="900" dirty="0"/>
                        <a:t>    - </a:t>
                      </a:r>
                      <a:r>
                        <a:rPr lang="ko-KR" altLang="en-US" sz="900" dirty="0"/>
                        <a:t>중요 데이터 선정</a:t>
                      </a:r>
                      <a:endParaRPr lang="en-US" altLang="ko-KR" sz="900" dirty="0"/>
                    </a:p>
                    <a:p>
                      <a:r>
                        <a:rPr lang="ko-KR" altLang="en-US" sz="900" dirty="0"/>
                        <a:t>   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필요 없는 데이터 삭제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상관성 낮은 데이터</a:t>
                      </a:r>
                      <a:r>
                        <a:rPr lang="en-US" altLang="ko-KR" sz="900" dirty="0"/>
                        <a:t>)</a:t>
                      </a:r>
                      <a:r>
                        <a:rPr lang="en-US" altLang="ko-Kore-KR" sz="900" dirty="0"/>
                        <a:t> </a:t>
                      </a:r>
                      <a:endParaRPr lang="ko-Kore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정리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38768"/>
                  </a:ext>
                </a:extLst>
              </a:tr>
              <a:tr h="309574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900" dirty="0"/>
                        <a:t>Train Datasets</a:t>
                      </a:r>
                      <a:r>
                        <a:rPr lang="ko-KR" altLang="en-US" sz="900" dirty="0" err="1"/>
                        <a:t>를</a:t>
                      </a:r>
                      <a:r>
                        <a:rPr lang="ko-KR" altLang="en-US" sz="900" dirty="0"/>
                        <a:t> 학습과 학습 평가용으로 분할</a:t>
                      </a:r>
                      <a:endParaRPr lang="en-US" altLang="ko-KR" sz="900" dirty="0"/>
                    </a:p>
                    <a:p>
                      <a:r>
                        <a:rPr lang="ko-KR" altLang="en-US" sz="900" dirty="0"/>
                        <a:t>   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주로 학습</a:t>
                      </a:r>
                      <a:r>
                        <a:rPr lang="en-US" altLang="ko-KR" sz="900" dirty="0"/>
                        <a:t>(80%),</a:t>
                      </a:r>
                      <a:r>
                        <a:rPr lang="ko-KR" altLang="en-US" sz="900" dirty="0"/>
                        <a:t> 학습 평가용 </a:t>
                      </a:r>
                      <a:r>
                        <a:rPr lang="en-US" altLang="ko-KR" sz="900" dirty="0"/>
                        <a:t>(20%)</a:t>
                      </a:r>
                      <a:endParaRPr lang="ko-Kore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x_train</a:t>
                      </a:r>
                      <a:r>
                        <a:rPr lang="en-US" altLang="ko-Kore-KR" sz="1200" dirty="0"/>
                        <a:t>, </a:t>
                      </a:r>
                      <a:r>
                        <a:rPr lang="en-US" altLang="ko-Kore-KR" sz="1200" dirty="0" err="1"/>
                        <a:t>y_train</a:t>
                      </a:r>
                      <a:r>
                        <a:rPr lang="en-US" altLang="ko-Kore-KR" sz="1200" dirty="0"/>
                        <a:t>, </a:t>
                      </a:r>
                      <a:r>
                        <a:rPr lang="en-US" altLang="ko-Kore-KR" sz="1200" dirty="0" err="1"/>
                        <a:t>x_valid</a:t>
                      </a:r>
                      <a:r>
                        <a:rPr lang="en-US" altLang="ko-Kore-KR" sz="1200" dirty="0"/>
                        <a:t>, </a:t>
                      </a:r>
                      <a:r>
                        <a:rPr lang="en-US" altLang="ko-Kore-KR" sz="1200" dirty="0" err="1"/>
                        <a:t>y_valid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538965"/>
                  </a:ext>
                </a:extLst>
              </a:tr>
              <a:tr h="560758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/>
                        <a:t>학습할</a:t>
                      </a:r>
                      <a:r>
                        <a:rPr lang="ko-KR" altLang="en-US" sz="900" dirty="0"/>
                        <a:t> 모델 생성 </a:t>
                      </a:r>
                      <a:endParaRPr lang="en-US" altLang="ko-KR" sz="900" dirty="0"/>
                    </a:p>
                    <a:p>
                      <a:r>
                        <a:rPr lang="ko-KR" altLang="en-US" sz="900" dirty="0"/>
                        <a:t>  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회기 </a:t>
                      </a:r>
                      <a:r>
                        <a:rPr lang="en-US" altLang="ko-KR" sz="900" dirty="0"/>
                        <a:t>:</a:t>
                      </a:r>
                      <a:r>
                        <a:rPr lang="ko-KR" altLang="en-US" sz="900" dirty="0"/>
                        <a:t> 연속형 레이블 </a:t>
                      </a:r>
                      <a:r>
                        <a:rPr lang="en-US" altLang="ko-KR" sz="900" dirty="0"/>
                        <a:t>(LR, Ridge, Lasso, RF)</a:t>
                      </a:r>
                    </a:p>
                    <a:p>
                      <a:r>
                        <a:rPr lang="en-US" altLang="ko-Kore-KR" sz="900" dirty="0"/>
                        <a:t>   - </a:t>
                      </a:r>
                      <a:r>
                        <a:rPr lang="ko-KR" altLang="en-US" sz="900" dirty="0"/>
                        <a:t>분류 </a:t>
                      </a:r>
                      <a:r>
                        <a:rPr lang="en-US" altLang="ko-KR" sz="900" dirty="0"/>
                        <a:t>:</a:t>
                      </a:r>
                      <a:r>
                        <a:rPr lang="ko-KR" altLang="en-US" sz="900" dirty="0"/>
                        <a:t> 범주형 레이블 </a:t>
                      </a:r>
                      <a:r>
                        <a:rPr lang="en-US" altLang="ko-KR" sz="900" dirty="0"/>
                        <a:t>(LR, DT, RG, GB)</a:t>
                      </a:r>
                      <a:endParaRPr lang="ko-Kore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MODEL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59863"/>
                  </a:ext>
                </a:extLst>
              </a:tr>
              <a:tr h="419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학습 데이터를 이용하여 생성된 모델 학습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pred_train</a:t>
                      </a:r>
                      <a:r>
                        <a:rPr lang="en-US" altLang="ko-Kore-KR" sz="1200" dirty="0"/>
                        <a:t>, </a:t>
                      </a:r>
                      <a:r>
                        <a:rPr lang="en-US" altLang="ko-Kore-KR" sz="1200" dirty="0" err="1"/>
                        <a:t>pred_valid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412595"/>
                  </a:ext>
                </a:extLst>
              </a:tr>
              <a:tr h="42910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예측값과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실제값을</a:t>
                      </a:r>
                      <a:r>
                        <a:rPr lang="ko-KR" altLang="en-US" sz="900" dirty="0"/>
                        <a:t> 비교하여 성능 평가</a:t>
                      </a:r>
                      <a:endParaRPr lang="en-US" altLang="ko-KR" sz="900" dirty="0"/>
                    </a:p>
                    <a:p>
                      <a:r>
                        <a:rPr lang="ko-KR" altLang="en-US" sz="900" dirty="0"/>
                        <a:t>    </a:t>
                      </a:r>
                      <a:r>
                        <a:rPr lang="en-US" altLang="ko-Kore-KR" sz="900" dirty="0"/>
                        <a:t>-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ore-KR" altLang="en-US" sz="900" dirty="0"/>
                        <a:t>학습</a:t>
                      </a:r>
                      <a:r>
                        <a:rPr lang="ko-KR" altLang="en-US" sz="900" dirty="0"/>
                        <a:t> 데이터와 평가 데이터의 차이가 크면 문제 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train_score</a:t>
                      </a:r>
                      <a:r>
                        <a:rPr lang="en-US" altLang="ko-Kore-KR" sz="1200" dirty="0"/>
                        <a:t>, </a:t>
                      </a:r>
                      <a:r>
                        <a:rPr lang="en-US" altLang="ko-Kore-KR" sz="1200" dirty="0" err="1"/>
                        <a:t>test_score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294067"/>
                  </a:ext>
                </a:extLst>
              </a:tr>
              <a:tr h="418641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학습된 모델에 예측하고자 하는 데이터를 넣어 예측</a:t>
                      </a:r>
                      <a:endParaRPr lang="en-US" altLang="ko-KR" sz="900" dirty="0"/>
                    </a:p>
                    <a:p>
                      <a:r>
                        <a:rPr lang="ko-KR" altLang="en-US" sz="900" dirty="0"/>
                        <a:t>    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Test Set or </a:t>
                      </a:r>
                      <a:r>
                        <a:rPr lang="ko-KR" altLang="en-US" sz="900" dirty="0"/>
                        <a:t>미래에 발생할 데이터</a:t>
                      </a:r>
                      <a:endParaRPr lang="ko-Kore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Pred_test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658833"/>
                  </a:ext>
                </a:extLst>
              </a:tr>
              <a:tr h="574258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/>
                        <a:t>예측</a:t>
                      </a:r>
                      <a:r>
                        <a:rPr lang="ko-KR" altLang="en-US" sz="900" dirty="0"/>
                        <a:t> 결과를 제출</a:t>
                      </a:r>
                      <a:endParaRPr lang="ko-Kore-KR" altLang="en-US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RANK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270307"/>
                  </a:ext>
                </a:extLst>
              </a:tr>
            </a:tbl>
          </a:graphicData>
        </a:graphic>
      </p:graphicFrame>
      <p:sp>
        <p:nvSpPr>
          <p:cNvPr id="3" name="대체 처리 2">
            <a:extLst>
              <a:ext uri="{FF2B5EF4-FFF2-40B4-BE49-F238E27FC236}">
                <a16:creationId xmlns:a16="http://schemas.microsoft.com/office/drawing/2014/main" id="{041ECD04-45B3-CE32-36E1-041984CC3C73}"/>
              </a:ext>
            </a:extLst>
          </p:cNvPr>
          <p:cNvSpPr/>
          <p:nvPr/>
        </p:nvSpPr>
        <p:spPr>
          <a:xfrm>
            <a:off x="656477" y="1728054"/>
            <a:ext cx="1680510" cy="385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</a:rPr>
              <a:t>Data Loading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대체 처리 19">
            <a:extLst>
              <a:ext uri="{FF2B5EF4-FFF2-40B4-BE49-F238E27FC236}">
                <a16:creationId xmlns:a16="http://schemas.microsoft.com/office/drawing/2014/main" id="{50EA2A3E-896F-F4BD-F9DC-84A3F9E3A623}"/>
              </a:ext>
            </a:extLst>
          </p:cNvPr>
          <p:cNvSpPr/>
          <p:nvPr/>
        </p:nvSpPr>
        <p:spPr>
          <a:xfrm>
            <a:off x="643034" y="2189933"/>
            <a:ext cx="2231354" cy="385591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</a:rPr>
              <a:t>Data Preprocessing</a:t>
            </a:r>
            <a:endParaRPr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대체 처리 20">
            <a:extLst>
              <a:ext uri="{FF2B5EF4-FFF2-40B4-BE49-F238E27FC236}">
                <a16:creationId xmlns:a16="http://schemas.microsoft.com/office/drawing/2014/main" id="{0C2BBF95-B4D5-52D1-0561-9356393CF988}"/>
              </a:ext>
            </a:extLst>
          </p:cNvPr>
          <p:cNvSpPr/>
          <p:nvPr/>
        </p:nvSpPr>
        <p:spPr>
          <a:xfrm>
            <a:off x="643037" y="2717610"/>
            <a:ext cx="1250851" cy="64163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</a:rPr>
              <a:t>Engineering 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대체 처리 21">
            <a:extLst>
              <a:ext uri="{FF2B5EF4-FFF2-40B4-BE49-F238E27FC236}">
                <a16:creationId xmlns:a16="http://schemas.microsoft.com/office/drawing/2014/main" id="{F5283A56-5078-0EAD-93EE-5B9DE7BF4382}"/>
              </a:ext>
            </a:extLst>
          </p:cNvPr>
          <p:cNvSpPr/>
          <p:nvPr/>
        </p:nvSpPr>
        <p:spPr>
          <a:xfrm>
            <a:off x="1993039" y="2720488"/>
            <a:ext cx="1073711" cy="64163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</a:rPr>
              <a:t>Feature 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</a:rPr>
              <a:t>Selection 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대체 처리 22">
            <a:extLst>
              <a:ext uri="{FF2B5EF4-FFF2-40B4-BE49-F238E27FC236}">
                <a16:creationId xmlns:a16="http://schemas.microsoft.com/office/drawing/2014/main" id="{AA0D1630-F3B7-A2A8-EDEE-200748170D9B}"/>
              </a:ext>
            </a:extLst>
          </p:cNvPr>
          <p:cNvSpPr/>
          <p:nvPr/>
        </p:nvSpPr>
        <p:spPr>
          <a:xfrm>
            <a:off x="3165901" y="2717610"/>
            <a:ext cx="1073710" cy="6553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ore-KR" sz="1400" dirty="0">
                <a:solidFill>
                  <a:schemeClr val="tx1"/>
                </a:solidFill>
              </a:rPr>
              <a:t>Feature </a:t>
            </a:r>
          </a:p>
          <a:p>
            <a:pPr lvl="0" algn="ctr">
              <a:defRPr/>
            </a:pPr>
            <a:r>
              <a:rPr lang="en-US" altLang="ko-Kore-KR" sz="1400" dirty="0">
                <a:solidFill>
                  <a:schemeClr val="tx1"/>
                </a:solidFill>
              </a:rPr>
              <a:t>Extraction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대체 처리 23">
            <a:extLst>
              <a:ext uri="{FF2B5EF4-FFF2-40B4-BE49-F238E27FC236}">
                <a16:creationId xmlns:a16="http://schemas.microsoft.com/office/drawing/2014/main" id="{1EF3211E-9455-FF92-038F-40AEB7F1F849}"/>
              </a:ext>
            </a:extLst>
          </p:cNvPr>
          <p:cNvSpPr/>
          <p:nvPr/>
        </p:nvSpPr>
        <p:spPr>
          <a:xfrm>
            <a:off x="643033" y="3789206"/>
            <a:ext cx="1593387" cy="385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</a:rPr>
              <a:t>Data Splitting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대체 처리 24">
            <a:extLst>
              <a:ext uri="{FF2B5EF4-FFF2-40B4-BE49-F238E27FC236}">
                <a16:creationId xmlns:a16="http://schemas.microsoft.com/office/drawing/2014/main" id="{3FD2E605-580C-43E6-591E-3DD593A6556A}"/>
              </a:ext>
            </a:extLst>
          </p:cNvPr>
          <p:cNvSpPr/>
          <p:nvPr/>
        </p:nvSpPr>
        <p:spPr>
          <a:xfrm>
            <a:off x="643033" y="4264479"/>
            <a:ext cx="1593387" cy="385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</a:rPr>
              <a:t>Modeling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대체 처리 25">
            <a:extLst>
              <a:ext uri="{FF2B5EF4-FFF2-40B4-BE49-F238E27FC236}">
                <a16:creationId xmlns:a16="http://schemas.microsoft.com/office/drawing/2014/main" id="{61430F46-EA53-181C-FF18-957513AAA17B}"/>
              </a:ext>
            </a:extLst>
          </p:cNvPr>
          <p:cNvSpPr/>
          <p:nvPr/>
        </p:nvSpPr>
        <p:spPr>
          <a:xfrm>
            <a:off x="643033" y="4724959"/>
            <a:ext cx="1593387" cy="385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</a:rPr>
              <a:t>Training (fit)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대체 처리 26">
            <a:extLst>
              <a:ext uri="{FF2B5EF4-FFF2-40B4-BE49-F238E27FC236}">
                <a16:creationId xmlns:a16="http://schemas.microsoft.com/office/drawing/2014/main" id="{B826EEAC-180C-3D37-6360-43278CB6A6CC}"/>
              </a:ext>
            </a:extLst>
          </p:cNvPr>
          <p:cNvSpPr/>
          <p:nvPr/>
        </p:nvSpPr>
        <p:spPr>
          <a:xfrm>
            <a:off x="636514" y="5163290"/>
            <a:ext cx="1593387" cy="385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</a:rPr>
              <a:t>Evaluation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대체 처리 27">
            <a:extLst>
              <a:ext uri="{FF2B5EF4-FFF2-40B4-BE49-F238E27FC236}">
                <a16:creationId xmlns:a16="http://schemas.microsoft.com/office/drawing/2014/main" id="{EC1B7AA1-FB5E-901E-358D-B1C30A62C585}"/>
              </a:ext>
            </a:extLst>
          </p:cNvPr>
          <p:cNvSpPr/>
          <p:nvPr/>
        </p:nvSpPr>
        <p:spPr>
          <a:xfrm>
            <a:off x="643033" y="5595178"/>
            <a:ext cx="1593387" cy="385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</a:rPr>
              <a:t>Inferencing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대체 처리 28">
            <a:extLst>
              <a:ext uri="{FF2B5EF4-FFF2-40B4-BE49-F238E27FC236}">
                <a16:creationId xmlns:a16="http://schemas.microsoft.com/office/drawing/2014/main" id="{5DD909DF-14B9-CCB1-4863-1742058005B2}"/>
              </a:ext>
            </a:extLst>
          </p:cNvPr>
          <p:cNvSpPr/>
          <p:nvPr/>
        </p:nvSpPr>
        <p:spPr>
          <a:xfrm>
            <a:off x="643033" y="6060445"/>
            <a:ext cx="1593387" cy="3855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</a:rPr>
              <a:t>Submission</a:t>
            </a:r>
            <a:endParaRPr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대체 처리 29">
            <a:extLst>
              <a:ext uri="{FF2B5EF4-FFF2-40B4-BE49-F238E27FC236}">
                <a16:creationId xmlns:a16="http://schemas.microsoft.com/office/drawing/2014/main" id="{283C36DB-4C58-ADC2-0CE6-FF5DF2102B29}"/>
              </a:ext>
            </a:extLst>
          </p:cNvPr>
          <p:cNvSpPr/>
          <p:nvPr/>
        </p:nvSpPr>
        <p:spPr>
          <a:xfrm>
            <a:off x="2872411" y="4513203"/>
            <a:ext cx="1267954" cy="94335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>
                <a:solidFill>
                  <a:schemeClr val="tx1"/>
                </a:solidFill>
              </a:rPr>
              <a:t>Hyper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</a:rPr>
              <a:t>Parameter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</a:rPr>
              <a:t>Tuning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오른쪽 화살표[R] 78">
            <a:extLst>
              <a:ext uri="{FF2B5EF4-FFF2-40B4-BE49-F238E27FC236}">
                <a16:creationId xmlns:a16="http://schemas.microsoft.com/office/drawing/2014/main" id="{7FEE111A-92D7-56C1-DC7D-E466AC06F797}"/>
              </a:ext>
            </a:extLst>
          </p:cNvPr>
          <p:cNvSpPr/>
          <p:nvPr/>
        </p:nvSpPr>
        <p:spPr>
          <a:xfrm>
            <a:off x="2236420" y="5339876"/>
            <a:ext cx="635991" cy="17285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대체 처리 48">
            <a:extLst>
              <a:ext uri="{FF2B5EF4-FFF2-40B4-BE49-F238E27FC236}">
                <a16:creationId xmlns:a16="http://schemas.microsoft.com/office/drawing/2014/main" id="{DEBC9CE6-01DE-745C-A146-03AEFF3CCF5C}"/>
              </a:ext>
            </a:extLst>
          </p:cNvPr>
          <p:cNvSpPr/>
          <p:nvPr/>
        </p:nvSpPr>
        <p:spPr>
          <a:xfrm>
            <a:off x="543886" y="2648362"/>
            <a:ext cx="3774725" cy="766759"/>
          </a:xfrm>
          <a:prstGeom prst="flowChartAlternateProcess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1" name="오른쪽 화살표[R] 80">
            <a:extLst>
              <a:ext uri="{FF2B5EF4-FFF2-40B4-BE49-F238E27FC236}">
                <a16:creationId xmlns:a16="http://schemas.microsoft.com/office/drawing/2014/main" id="{A5F6EA4C-D378-7D38-8CE4-1B1E85B4102C}"/>
              </a:ext>
            </a:extLst>
          </p:cNvPr>
          <p:cNvSpPr/>
          <p:nvPr/>
        </p:nvSpPr>
        <p:spPr>
          <a:xfrm flipH="1">
            <a:off x="2236419" y="4426778"/>
            <a:ext cx="635989" cy="19657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2" name="오른쪽 화살표[R] 81">
            <a:extLst>
              <a:ext uri="{FF2B5EF4-FFF2-40B4-BE49-F238E27FC236}">
                <a16:creationId xmlns:a16="http://schemas.microsoft.com/office/drawing/2014/main" id="{1C9FD257-62D7-A36A-ED72-6A20FCD285AC}"/>
              </a:ext>
            </a:extLst>
          </p:cNvPr>
          <p:cNvSpPr/>
          <p:nvPr/>
        </p:nvSpPr>
        <p:spPr>
          <a:xfrm rot="16200000" flipH="1">
            <a:off x="1352481" y="2046544"/>
            <a:ext cx="288506" cy="22346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3" name="오른쪽 화살표[R] 82">
            <a:extLst>
              <a:ext uri="{FF2B5EF4-FFF2-40B4-BE49-F238E27FC236}">
                <a16:creationId xmlns:a16="http://schemas.microsoft.com/office/drawing/2014/main" id="{6FB2482D-8602-C3A2-D631-6EE4DA2F675C}"/>
              </a:ext>
            </a:extLst>
          </p:cNvPr>
          <p:cNvSpPr/>
          <p:nvPr/>
        </p:nvSpPr>
        <p:spPr>
          <a:xfrm rot="16200000" flipH="1">
            <a:off x="1352481" y="2573213"/>
            <a:ext cx="288506" cy="22346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오른쪽 화살표[R] 83">
            <a:extLst>
              <a:ext uri="{FF2B5EF4-FFF2-40B4-BE49-F238E27FC236}">
                <a16:creationId xmlns:a16="http://schemas.microsoft.com/office/drawing/2014/main" id="{36628A61-3ED3-A898-68B1-7585BC86A57D}"/>
              </a:ext>
            </a:extLst>
          </p:cNvPr>
          <p:cNvSpPr/>
          <p:nvPr/>
        </p:nvSpPr>
        <p:spPr>
          <a:xfrm rot="16200000" flipH="1">
            <a:off x="1230123" y="3459907"/>
            <a:ext cx="533226" cy="22346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5" name="오른쪽 화살표[R] 84">
            <a:extLst>
              <a:ext uri="{FF2B5EF4-FFF2-40B4-BE49-F238E27FC236}">
                <a16:creationId xmlns:a16="http://schemas.microsoft.com/office/drawing/2014/main" id="{E71C14D6-CC83-D4D1-DFE4-F7344277F4DE}"/>
              </a:ext>
            </a:extLst>
          </p:cNvPr>
          <p:cNvSpPr/>
          <p:nvPr/>
        </p:nvSpPr>
        <p:spPr>
          <a:xfrm rot="16200000" flipH="1">
            <a:off x="1352480" y="4138041"/>
            <a:ext cx="288506" cy="22346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6" name="오른쪽 화살표[R] 85">
            <a:extLst>
              <a:ext uri="{FF2B5EF4-FFF2-40B4-BE49-F238E27FC236}">
                <a16:creationId xmlns:a16="http://schemas.microsoft.com/office/drawing/2014/main" id="{1FA9DB9B-866C-3338-D08F-BD4879594229}"/>
              </a:ext>
            </a:extLst>
          </p:cNvPr>
          <p:cNvSpPr/>
          <p:nvPr/>
        </p:nvSpPr>
        <p:spPr>
          <a:xfrm rot="16200000" flipH="1">
            <a:off x="1352480" y="4622669"/>
            <a:ext cx="288506" cy="22346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7" name="오른쪽 화살표[R] 86">
            <a:extLst>
              <a:ext uri="{FF2B5EF4-FFF2-40B4-BE49-F238E27FC236}">
                <a16:creationId xmlns:a16="http://schemas.microsoft.com/office/drawing/2014/main" id="{002CFA34-F29F-D08F-0056-3DDB99392F24}"/>
              </a:ext>
            </a:extLst>
          </p:cNvPr>
          <p:cNvSpPr/>
          <p:nvPr/>
        </p:nvSpPr>
        <p:spPr>
          <a:xfrm rot="16200000" flipH="1">
            <a:off x="1370612" y="5070792"/>
            <a:ext cx="252244" cy="22346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8" name="오른쪽 화살표[R] 87">
            <a:extLst>
              <a:ext uri="{FF2B5EF4-FFF2-40B4-BE49-F238E27FC236}">
                <a16:creationId xmlns:a16="http://schemas.microsoft.com/office/drawing/2014/main" id="{1BE1A243-45F0-D5DC-4DDE-54281DE46053}"/>
              </a:ext>
            </a:extLst>
          </p:cNvPr>
          <p:cNvSpPr/>
          <p:nvPr/>
        </p:nvSpPr>
        <p:spPr>
          <a:xfrm rot="16200000" flipH="1">
            <a:off x="1352480" y="5499972"/>
            <a:ext cx="288506" cy="22346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9" name="오른쪽 화살표[R] 88">
            <a:extLst>
              <a:ext uri="{FF2B5EF4-FFF2-40B4-BE49-F238E27FC236}">
                <a16:creationId xmlns:a16="http://schemas.microsoft.com/office/drawing/2014/main" id="{EEDD115C-0BA0-B9D7-77B7-05DE0A76E5E6}"/>
              </a:ext>
            </a:extLst>
          </p:cNvPr>
          <p:cNvSpPr/>
          <p:nvPr/>
        </p:nvSpPr>
        <p:spPr>
          <a:xfrm rot="16200000" flipH="1">
            <a:off x="1352479" y="5915335"/>
            <a:ext cx="288506" cy="22346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883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Before Data Preprocessing 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CA2174-A510-4629-A1A1-84BC3BCD4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99" y="1533610"/>
            <a:ext cx="2867425" cy="31532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54EC26-A4F4-4869-B455-708EEC0EB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009" y="1533025"/>
            <a:ext cx="4582218" cy="21452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A4AD9E-1ACE-482F-8361-ECA007D60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86" y="5118181"/>
            <a:ext cx="2038635" cy="9335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0A214B5-7A34-41D0-B4BA-F8FE7EFE7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2521" y="5112469"/>
            <a:ext cx="2372056" cy="781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249875-4F16-491E-8667-EFAE0D8D91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7115" y="3683941"/>
            <a:ext cx="3202515" cy="30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92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Data Preprocessing 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9A2FB-CABA-4BBD-87AF-96F50A82C36D}"/>
              </a:ext>
            </a:extLst>
          </p:cNvPr>
          <p:cNvSpPr txBox="1"/>
          <p:nvPr/>
        </p:nvSpPr>
        <p:spPr>
          <a:xfrm>
            <a:off x="704674" y="1442906"/>
            <a:ext cx="10108735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solidFill>
                  <a:srgbClr val="00B0F0"/>
                </a:solidFill>
              </a:rPr>
              <a:t>결측치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(NA) </a:t>
            </a:r>
            <a:r>
              <a:rPr lang="ko-KR" altLang="en-US" dirty="0">
                <a:solidFill>
                  <a:srgbClr val="00B0F0"/>
                </a:solidFill>
              </a:rPr>
              <a:t>처리방법</a:t>
            </a:r>
            <a:endParaRPr lang="en-US" altLang="ko-KR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- </a:t>
            </a:r>
            <a:r>
              <a:rPr lang="en-US" altLang="ko-KR" dirty="0" err="1">
                <a:solidFill>
                  <a:srgbClr val="00B0F0"/>
                </a:solidFill>
              </a:rPr>
              <a:t>fillna</a:t>
            </a:r>
            <a:r>
              <a:rPr lang="en-US" altLang="ko-KR" dirty="0">
                <a:solidFill>
                  <a:srgbClr val="00B0F0"/>
                </a:solidFill>
              </a:rPr>
              <a:t>(), </a:t>
            </a:r>
            <a:r>
              <a:rPr lang="en-US" altLang="ko-KR" dirty="0" err="1">
                <a:solidFill>
                  <a:srgbClr val="00B0F0"/>
                </a:solidFill>
              </a:rPr>
              <a:t>dropna</a:t>
            </a:r>
            <a:r>
              <a:rPr lang="en-US" altLang="ko-KR" dirty="0">
                <a:solidFill>
                  <a:srgbClr val="00B0F0"/>
                </a:solidFill>
              </a:rPr>
              <a:t>(), Imputer()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00B0F0"/>
                </a:solidFill>
              </a:rPr>
              <a:t>이상치 처리 방법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       - IQR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dirty="0">
                <a:solidFill>
                  <a:srgbClr val="00B0F0"/>
                </a:solidFill>
              </a:rPr>
              <a:t>데이터 </a:t>
            </a:r>
            <a:r>
              <a:rPr lang="ko-KR" altLang="en-US" dirty="0" err="1">
                <a:solidFill>
                  <a:srgbClr val="00B0F0"/>
                </a:solidFill>
              </a:rPr>
              <a:t>편향시</a:t>
            </a:r>
            <a:r>
              <a:rPr lang="ko-KR" altLang="en-US" dirty="0">
                <a:solidFill>
                  <a:srgbClr val="00B0F0"/>
                </a:solidFill>
              </a:rPr>
              <a:t> 데이터 처리 방법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       - Normalization(</a:t>
            </a:r>
            <a:r>
              <a:rPr lang="ko-KR" altLang="en-US" dirty="0">
                <a:solidFill>
                  <a:srgbClr val="00B0F0"/>
                </a:solidFill>
              </a:rPr>
              <a:t>정규화</a:t>
            </a:r>
            <a:r>
              <a:rPr lang="en-US" altLang="ko-KR" dirty="0">
                <a:solidFill>
                  <a:srgbClr val="00B0F0"/>
                </a:solidFill>
              </a:rPr>
              <a:t>) [0 ~ 1],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	standardization(</a:t>
            </a:r>
            <a:r>
              <a:rPr lang="ko-KR" altLang="en-US" dirty="0">
                <a:solidFill>
                  <a:srgbClr val="00B0F0"/>
                </a:solidFill>
              </a:rPr>
              <a:t>표준화</a:t>
            </a:r>
            <a:r>
              <a:rPr lang="en-US" altLang="ko-KR" dirty="0">
                <a:solidFill>
                  <a:srgbClr val="00B0F0"/>
                </a:solidFill>
              </a:rPr>
              <a:t>) [</a:t>
            </a:r>
            <a:r>
              <a:rPr lang="ko-KR" altLang="en-US" dirty="0">
                <a:solidFill>
                  <a:srgbClr val="00B0F0"/>
                </a:solidFill>
              </a:rPr>
              <a:t>평균</a:t>
            </a:r>
            <a:r>
              <a:rPr lang="en-US" altLang="ko-KR" dirty="0">
                <a:solidFill>
                  <a:srgbClr val="00B0F0"/>
                </a:solidFill>
              </a:rPr>
              <a:t> 0 , </a:t>
            </a:r>
            <a:r>
              <a:rPr lang="ko-KR" altLang="en-US" dirty="0">
                <a:solidFill>
                  <a:srgbClr val="00B0F0"/>
                </a:solidFill>
              </a:rPr>
              <a:t>표준편차 </a:t>
            </a:r>
            <a:r>
              <a:rPr lang="en-US" altLang="ko-KR" dirty="0">
                <a:solidFill>
                  <a:srgbClr val="00B0F0"/>
                </a:solidFill>
              </a:rPr>
              <a:t>= 1]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	</a:t>
            </a:r>
            <a:r>
              <a:rPr lang="ko-KR" altLang="en-US" dirty="0">
                <a:solidFill>
                  <a:srgbClr val="00B0F0"/>
                </a:solidFill>
              </a:rPr>
              <a:t>그 외 </a:t>
            </a:r>
            <a:r>
              <a:rPr lang="en-US" altLang="ko-KR" dirty="0">
                <a:solidFill>
                  <a:srgbClr val="00B0F0"/>
                </a:solidFill>
              </a:rPr>
              <a:t>-&gt; </a:t>
            </a:r>
            <a:r>
              <a:rPr lang="ko-KR" altLang="en-US" dirty="0">
                <a:solidFill>
                  <a:srgbClr val="00B0F0"/>
                </a:solidFill>
              </a:rPr>
              <a:t>이상치를 평균값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 err="1">
                <a:solidFill>
                  <a:srgbClr val="00B0F0"/>
                </a:solidFill>
              </a:rPr>
              <a:t>최빈값으로</a:t>
            </a:r>
            <a:r>
              <a:rPr lang="ko-KR" altLang="en-US" dirty="0">
                <a:solidFill>
                  <a:srgbClr val="00B0F0"/>
                </a:solidFill>
              </a:rPr>
              <a:t> 대체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		</a:t>
            </a:r>
            <a:r>
              <a:rPr lang="ko-KR" altLang="en-US" dirty="0">
                <a:solidFill>
                  <a:srgbClr val="00B0F0"/>
                </a:solidFill>
              </a:rPr>
              <a:t>데이터에 </a:t>
            </a:r>
            <a:r>
              <a:rPr lang="en-US" altLang="ko-KR" dirty="0" err="1">
                <a:solidFill>
                  <a:srgbClr val="00B0F0"/>
                </a:solidFill>
              </a:rPr>
              <a:t>np.sqrt</a:t>
            </a:r>
            <a:r>
              <a:rPr lang="en-US" altLang="ko-KR" dirty="0">
                <a:solidFill>
                  <a:srgbClr val="00B0F0"/>
                </a:solidFill>
              </a:rPr>
              <a:t>() </a:t>
            </a:r>
            <a:r>
              <a:rPr lang="ko-KR" altLang="en-US" dirty="0">
                <a:solidFill>
                  <a:srgbClr val="00B0F0"/>
                </a:solidFill>
              </a:rPr>
              <a:t>함수를 적용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		</a:t>
            </a:r>
            <a:r>
              <a:rPr lang="en-US" altLang="ko-KR" dirty="0" err="1">
                <a:solidFill>
                  <a:srgbClr val="00B0F0"/>
                </a:solidFill>
              </a:rPr>
              <a:t>NaN</a:t>
            </a:r>
            <a:r>
              <a:rPr lang="ko-KR" altLang="en-US" dirty="0">
                <a:solidFill>
                  <a:srgbClr val="00B0F0"/>
                </a:solidFill>
              </a:rPr>
              <a:t>값으로 바꾸고 </a:t>
            </a:r>
            <a:r>
              <a:rPr lang="en-US" altLang="ko-KR" dirty="0">
                <a:solidFill>
                  <a:srgbClr val="00B0F0"/>
                </a:solidFill>
              </a:rPr>
              <a:t>Imputer </a:t>
            </a:r>
            <a:r>
              <a:rPr lang="ko-KR" altLang="en-US" dirty="0">
                <a:solidFill>
                  <a:srgbClr val="00B0F0"/>
                </a:solidFill>
              </a:rPr>
              <a:t>사용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		.. </a:t>
            </a:r>
            <a:r>
              <a:rPr lang="en-US" altLang="ko-KR" dirty="0" err="1">
                <a:solidFill>
                  <a:srgbClr val="00B0F0"/>
                </a:solidFill>
              </a:rPr>
              <a:t>Ect</a:t>
            </a:r>
            <a:r>
              <a:rPr lang="en-US" altLang="ko-KR" dirty="0">
                <a:solidFill>
                  <a:srgbClr val="00B0F0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B0F0"/>
              </a:solidFill>
            </a:endParaRPr>
          </a:p>
        </p:txBody>
      </p:sp>
      <p:pic>
        <p:nvPicPr>
          <p:cNvPr id="5122" name="Picture 2" descr="Skewed Distributions-Definition+Examples - All Things Statistics">
            <a:extLst>
              <a:ext uri="{FF2B5EF4-FFF2-40B4-BE49-F238E27FC236}">
                <a16:creationId xmlns:a16="http://schemas.microsoft.com/office/drawing/2014/main" id="{924C4B91-76BD-4209-975C-EDA99BD66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96" y="1448618"/>
            <a:ext cx="6423073" cy="245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7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ML week1 Review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FF887D-D539-1385-5D41-AB8A2670BB43}"/>
              </a:ext>
            </a:extLst>
          </p:cNvPr>
          <p:cNvSpPr txBox="1"/>
          <p:nvPr/>
        </p:nvSpPr>
        <p:spPr>
          <a:xfrm>
            <a:off x="704674" y="1442906"/>
            <a:ext cx="1010873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머신 러닝</a:t>
            </a:r>
            <a:r>
              <a:rPr lang="en-US" altLang="ko-KR" dirty="0"/>
              <a:t>(Machine learning)</a:t>
            </a:r>
          </a:p>
          <a:p>
            <a:r>
              <a:rPr lang="en-US" altLang="ko-KR" sz="1400" dirty="0"/>
              <a:t>       - </a:t>
            </a:r>
            <a:r>
              <a:rPr lang="ko-KR" altLang="en-US" sz="1400" dirty="0"/>
              <a:t>인공지능의 한 분야로 컴퓨터가 학습할 수 있도록 하는 알고리즘과 기술을 개발하는 분야</a:t>
            </a:r>
            <a:endParaRPr lang="en-US" altLang="ko-KR" sz="1400" dirty="0"/>
          </a:p>
          <a:p>
            <a:r>
              <a:rPr lang="en-US" altLang="ko-KR" sz="1400" dirty="0"/>
              <a:t>          - </a:t>
            </a:r>
            <a:r>
              <a:rPr lang="ko-KR" altLang="en-US" sz="1400" dirty="0"/>
              <a:t>데이터를 통해 학습하도록 컴퓨터를 프로그래밍 하는 기술</a:t>
            </a:r>
            <a:endParaRPr lang="en-US" altLang="ko-KR" sz="1400" dirty="0"/>
          </a:p>
          <a:p>
            <a:r>
              <a:rPr lang="en-US" altLang="ko-KR" sz="1400" dirty="0"/>
              <a:t>       - </a:t>
            </a:r>
            <a:r>
              <a:rPr lang="ko-KR" altLang="en-US" sz="1400" dirty="0"/>
              <a:t>“</a:t>
            </a:r>
            <a:r>
              <a:rPr lang="ko-KR" altLang="en-US" sz="1400" dirty="0" err="1"/>
              <a:t>머신러닝”은</a:t>
            </a:r>
            <a:r>
              <a:rPr lang="ko-KR" altLang="en-US" sz="1400" dirty="0"/>
              <a:t> 명시적인 프로그래밍없이 컴퓨터가 학습하는 능력을 갖추게 하는 연구분야다</a:t>
            </a:r>
            <a:r>
              <a:rPr lang="en-US" altLang="ko-KR" sz="1400" dirty="0"/>
              <a:t>. (Arthur Samuel , 1959)</a:t>
            </a:r>
          </a:p>
          <a:p>
            <a:r>
              <a:rPr lang="en-US" altLang="ko-KR" sz="1400" dirty="0"/>
              <a:t>       - ex) </a:t>
            </a:r>
            <a:r>
              <a:rPr lang="ko-KR" altLang="en-US" sz="1400" dirty="0"/>
              <a:t>수신한 이메일이 스팸인지 아닌지 구분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머신 러닝의 필요성과 적합한 문제 유형</a:t>
            </a:r>
            <a:endParaRPr lang="en-US" altLang="ko-KR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필요성</a:t>
            </a:r>
            <a:endParaRPr lang="en-US" altLang="ko-KR" sz="1400" dirty="0"/>
          </a:p>
          <a:p>
            <a:r>
              <a:rPr lang="en-US" altLang="ko-KR" sz="1400" dirty="0"/>
              <a:t>         - </a:t>
            </a:r>
            <a:r>
              <a:rPr lang="ko-KR" altLang="en-US" sz="1400" dirty="0"/>
              <a:t>컴퓨팅 성능의 향상과 빅데이터로 인해 비즈니스 가치 창출 가능</a:t>
            </a:r>
            <a:endParaRPr lang="en-US" altLang="ko-KR" sz="1400" dirty="0"/>
          </a:p>
          <a:p>
            <a:r>
              <a:rPr lang="en-US" altLang="ko-KR" sz="1400" dirty="0"/>
              <a:t>         - </a:t>
            </a:r>
            <a:r>
              <a:rPr lang="ko-KR" altLang="en-US" sz="1400" dirty="0"/>
              <a:t>대용량의 데이터 분석을 통해 겉으로 보이지 않았던 패턴을 발견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문제 유형</a:t>
            </a:r>
            <a:endParaRPr lang="en-US" altLang="ko-KR" sz="1400" dirty="0"/>
          </a:p>
          <a:p>
            <a:r>
              <a:rPr lang="en-US" altLang="ko-KR" sz="1400" dirty="0"/>
              <a:t>         - </a:t>
            </a:r>
            <a:r>
              <a:rPr lang="ko-KR" altLang="en-US" sz="1400" dirty="0"/>
              <a:t>알고리즘의 부재로 명시적 문제 해결이 불가능한 문제</a:t>
            </a:r>
            <a:endParaRPr lang="en-US" altLang="ko-KR" sz="1400" dirty="0"/>
          </a:p>
          <a:p>
            <a:r>
              <a:rPr lang="en-US" altLang="ko-KR" sz="1400" dirty="0"/>
              <a:t>         - </a:t>
            </a:r>
            <a:r>
              <a:rPr lang="ko-KR" altLang="en-US" sz="1400" dirty="0"/>
              <a:t>프로그래밍이 어려운 문제</a:t>
            </a:r>
            <a:r>
              <a:rPr lang="en-US" altLang="ko-KR" sz="1400" dirty="0"/>
              <a:t>(</a:t>
            </a:r>
            <a:r>
              <a:rPr lang="ko-KR" altLang="en-US" sz="1400" dirty="0"/>
              <a:t>음성 인식</a:t>
            </a:r>
            <a:r>
              <a:rPr lang="en-US" altLang="ko-KR" sz="1400" dirty="0"/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D89628F-7237-4D87-03A4-0A3B97EC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354" y="4725107"/>
            <a:ext cx="5572903" cy="18957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8D2822-2945-C0E1-93BD-CE47E4A67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478" y="3067384"/>
            <a:ext cx="2393288" cy="141909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46C510F-CAD3-3A14-0977-E565FF364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75" y="4486481"/>
            <a:ext cx="4319018" cy="21343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A17F49-B205-CD8B-1BE6-13C992448F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860" y="3067384"/>
            <a:ext cx="2534643" cy="14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Data Preprocessing – </a:t>
            </a:r>
            <a:r>
              <a:rPr lang="en-US" altLang="ko-KR" sz="4500" dirty="0" err="1">
                <a:solidFill>
                  <a:srgbClr val="00B0F0"/>
                </a:solidFill>
              </a:rPr>
              <a:t>NaN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9A2FB-CABA-4BBD-87AF-96F50A82C36D}"/>
              </a:ext>
            </a:extLst>
          </p:cNvPr>
          <p:cNvSpPr txBox="1"/>
          <p:nvPr/>
        </p:nvSpPr>
        <p:spPr>
          <a:xfrm>
            <a:off x="610999" y="1166460"/>
            <a:ext cx="1010873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00B0F0"/>
                </a:solidFill>
              </a:rPr>
              <a:t>결측치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(NA) </a:t>
            </a:r>
            <a:r>
              <a:rPr lang="ko-KR" altLang="en-US" dirty="0">
                <a:solidFill>
                  <a:srgbClr val="00B0F0"/>
                </a:solidFill>
              </a:rPr>
              <a:t>처리방법</a:t>
            </a:r>
            <a:endParaRPr lang="en-US" altLang="ko-KR" dirty="0">
              <a:solidFill>
                <a:srgbClr val="00B0F0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00B0F0"/>
                </a:solidFill>
              </a:rPr>
              <a:t>fillna</a:t>
            </a:r>
            <a:r>
              <a:rPr lang="en-US" altLang="ko-KR" dirty="0">
                <a:solidFill>
                  <a:srgbClr val="00B0F0"/>
                </a:solidFill>
              </a:rPr>
              <a:t>()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00B0F0"/>
                </a:solidFill>
              </a:rPr>
              <a:t>dropna</a:t>
            </a:r>
            <a:r>
              <a:rPr lang="en-US" altLang="ko-KR" dirty="0">
                <a:solidFill>
                  <a:srgbClr val="00B0F0"/>
                </a:solidFill>
              </a:rPr>
              <a:t>()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00B0F0"/>
                </a:solidFill>
              </a:rPr>
              <a:t>Imputer()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B31EA4-5460-4971-82C7-BD72985A7F98}"/>
              </a:ext>
            </a:extLst>
          </p:cNvPr>
          <p:cNvSpPr txBox="1"/>
          <p:nvPr/>
        </p:nvSpPr>
        <p:spPr>
          <a:xfrm>
            <a:off x="610999" y="2833006"/>
            <a:ext cx="1010873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If</a:t>
            </a:r>
            <a:r>
              <a:rPr lang="ko-KR" altLang="en-US" dirty="0">
                <a:solidFill>
                  <a:srgbClr val="00B0F0"/>
                </a:solidFill>
              </a:rPr>
              <a:t> 데이터 수가 충분히 많다면</a:t>
            </a:r>
            <a:r>
              <a:rPr lang="en-US" altLang="ko-KR" dirty="0">
                <a:solidFill>
                  <a:srgbClr val="00B0F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    -&gt; </a:t>
            </a:r>
            <a:r>
              <a:rPr lang="en-US" altLang="ko-KR" dirty="0" err="1">
                <a:solidFill>
                  <a:srgbClr val="00B0F0"/>
                </a:solidFill>
              </a:rPr>
              <a:t>dropna</a:t>
            </a:r>
            <a:r>
              <a:rPr lang="en-US" altLang="ko-KR" dirty="0">
                <a:solidFill>
                  <a:srgbClr val="00B0F0"/>
                </a:solidFill>
              </a:rPr>
              <a:t>()</a:t>
            </a:r>
            <a:r>
              <a:rPr lang="ko-KR" altLang="en-US" dirty="0">
                <a:solidFill>
                  <a:srgbClr val="00B0F0"/>
                </a:solidFill>
              </a:rPr>
              <a:t>를 통해 </a:t>
            </a:r>
            <a:r>
              <a:rPr lang="ko-KR" altLang="en-US" dirty="0" err="1">
                <a:solidFill>
                  <a:srgbClr val="00B0F0"/>
                </a:solidFill>
              </a:rPr>
              <a:t>결측치가</a:t>
            </a:r>
            <a:r>
              <a:rPr lang="ko-KR" altLang="en-US" dirty="0">
                <a:solidFill>
                  <a:srgbClr val="00B0F0"/>
                </a:solidFill>
              </a:rPr>
              <a:t> 존재하는 행을 모두 없애도 괜찮을 것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But! </a:t>
            </a:r>
            <a:r>
              <a:rPr lang="ko-KR" altLang="en-US" dirty="0" err="1">
                <a:solidFill>
                  <a:srgbClr val="FF0000"/>
                </a:solidFill>
              </a:rPr>
              <a:t>결측치가</a:t>
            </a:r>
            <a:r>
              <a:rPr lang="ko-KR" altLang="en-US" dirty="0">
                <a:solidFill>
                  <a:srgbClr val="FF0000"/>
                </a:solidFill>
              </a:rPr>
              <a:t> 존재하는 데이터</a:t>
            </a:r>
            <a:r>
              <a:rPr lang="ko-KR" altLang="en-US" dirty="0">
                <a:solidFill>
                  <a:srgbClr val="00B0F0"/>
                </a:solidFill>
              </a:rPr>
              <a:t>와 </a:t>
            </a:r>
            <a:r>
              <a:rPr lang="ko-KR" altLang="en-US" dirty="0">
                <a:solidFill>
                  <a:srgbClr val="FF0000"/>
                </a:solidFill>
              </a:rPr>
              <a:t>유사한 데이터가 </a:t>
            </a:r>
            <a:r>
              <a:rPr lang="en-US" altLang="ko-KR" dirty="0">
                <a:solidFill>
                  <a:srgbClr val="FF0000"/>
                </a:solidFill>
              </a:rPr>
              <a:t>Test Set</a:t>
            </a:r>
            <a:r>
              <a:rPr lang="ko-KR" altLang="en-US" dirty="0">
                <a:solidFill>
                  <a:srgbClr val="FF0000"/>
                </a:solidFill>
              </a:rPr>
              <a:t>에 존재</a:t>
            </a:r>
            <a:r>
              <a:rPr lang="ko-KR" altLang="en-US" dirty="0">
                <a:solidFill>
                  <a:srgbClr val="00B0F0"/>
                </a:solidFill>
              </a:rPr>
              <a:t>한다면</a:t>
            </a:r>
            <a:r>
              <a:rPr lang="en-US" altLang="ko-KR" dirty="0">
                <a:solidFill>
                  <a:srgbClr val="00B0F0"/>
                </a:solidFill>
              </a:rPr>
              <a:t>..?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+ Kaggle </a:t>
            </a:r>
            <a:r>
              <a:rPr lang="ko-KR" altLang="en-US" dirty="0">
                <a:solidFill>
                  <a:srgbClr val="00B0F0"/>
                </a:solidFill>
              </a:rPr>
              <a:t>처럼 데이터가 제한적인 경우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    -&gt; </a:t>
            </a:r>
            <a:r>
              <a:rPr lang="en-US" altLang="ko-KR" dirty="0" err="1">
                <a:solidFill>
                  <a:srgbClr val="00B0F0"/>
                </a:solidFill>
              </a:rPr>
              <a:t>fillna</a:t>
            </a:r>
            <a:r>
              <a:rPr lang="en-US" altLang="ko-KR" dirty="0">
                <a:solidFill>
                  <a:srgbClr val="00B0F0"/>
                </a:solidFill>
              </a:rPr>
              <a:t>()</a:t>
            </a:r>
            <a:r>
              <a:rPr lang="ko-KR" altLang="en-US" dirty="0">
                <a:solidFill>
                  <a:srgbClr val="00B0F0"/>
                </a:solidFill>
              </a:rPr>
              <a:t>를 통해 </a:t>
            </a:r>
            <a:r>
              <a:rPr lang="ko-KR" altLang="en-US" dirty="0" err="1">
                <a:solidFill>
                  <a:srgbClr val="00B0F0"/>
                </a:solidFill>
              </a:rPr>
              <a:t>최빈값</a:t>
            </a:r>
            <a:r>
              <a:rPr lang="ko-KR" altLang="en-US" dirty="0">
                <a:solidFill>
                  <a:srgbClr val="00B0F0"/>
                </a:solidFill>
              </a:rPr>
              <a:t> 혹은 중앙값을 통한 </a:t>
            </a:r>
            <a:r>
              <a:rPr lang="ko-KR" altLang="en-US" dirty="0" err="1">
                <a:solidFill>
                  <a:srgbClr val="00B0F0"/>
                </a:solidFill>
              </a:rPr>
              <a:t>결측치</a:t>
            </a:r>
            <a:r>
              <a:rPr lang="ko-KR" altLang="en-US" dirty="0">
                <a:solidFill>
                  <a:srgbClr val="00B0F0"/>
                </a:solidFill>
              </a:rPr>
              <a:t> 보간 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    </a:t>
            </a:r>
            <a:r>
              <a:rPr lang="en-US" altLang="ko-KR" b="1" dirty="0">
                <a:solidFill>
                  <a:srgbClr val="00B0F0"/>
                </a:solidFill>
              </a:rPr>
              <a:t>-&gt; Imputer()</a:t>
            </a:r>
            <a:r>
              <a:rPr lang="ko-KR" altLang="en-US" b="1" dirty="0">
                <a:solidFill>
                  <a:srgbClr val="00B0F0"/>
                </a:solidFill>
              </a:rPr>
              <a:t>를 통한 </a:t>
            </a:r>
            <a:r>
              <a:rPr lang="ko-KR" altLang="en-US" b="1" dirty="0" err="1">
                <a:solidFill>
                  <a:srgbClr val="00B0F0"/>
                </a:solidFill>
              </a:rPr>
              <a:t>결측치</a:t>
            </a:r>
            <a:r>
              <a:rPr lang="ko-KR" altLang="en-US" b="1" dirty="0">
                <a:solidFill>
                  <a:srgbClr val="00B0F0"/>
                </a:solidFill>
              </a:rPr>
              <a:t> 예측</a:t>
            </a:r>
            <a:r>
              <a:rPr lang="en-US" altLang="ko-KR" b="1" dirty="0">
                <a:solidFill>
                  <a:srgbClr val="00B0F0"/>
                </a:solidFill>
              </a:rPr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31693B-9157-4368-B22D-F05B6DA33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99" y="6021009"/>
            <a:ext cx="11279174" cy="2476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178A52-78B8-49AE-B0B2-5081BA47E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99" y="6351188"/>
            <a:ext cx="10393225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1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Data Preprocessing – IQR/</a:t>
            </a:r>
            <a:r>
              <a:rPr lang="ko-KR" altLang="en-US" sz="4500" dirty="0">
                <a:solidFill>
                  <a:srgbClr val="00B0F0"/>
                </a:solidFill>
              </a:rPr>
              <a:t>편향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9A2FB-CABA-4BBD-87AF-96F50A82C36D}"/>
              </a:ext>
            </a:extLst>
          </p:cNvPr>
          <p:cNvSpPr txBox="1"/>
          <p:nvPr/>
        </p:nvSpPr>
        <p:spPr>
          <a:xfrm>
            <a:off x="610999" y="1166460"/>
            <a:ext cx="10108735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B0F0"/>
                </a:solidFill>
              </a:rPr>
              <a:t>이상치 </a:t>
            </a:r>
            <a:r>
              <a:rPr lang="en-US" altLang="ko-KR" dirty="0">
                <a:solidFill>
                  <a:srgbClr val="00B0F0"/>
                </a:solidFill>
              </a:rPr>
              <a:t>: </a:t>
            </a:r>
            <a:r>
              <a:rPr lang="ko-KR" altLang="en-US" dirty="0">
                <a:solidFill>
                  <a:srgbClr val="00B0F0"/>
                </a:solidFill>
              </a:rPr>
              <a:t> </a:t>
            </a:r>
            <a:r>
              <a:rPr lang="en-US" altLang="ko-KR" dirty="0">
                <a:solidFill>
                  <a:srgbClr val="00B0F0"/>
                </a:solidFill>
              </a:rPr>
              <a:t>'</a:t>
            </a:r>
            <a:r>
              <a:rPr lang="ko-KR" altLang="en-US" dirty="0">
                <a:solidFill>
                  <a:srgbClr val="00B0F0"/>
                </a:solidFill>
              </a:rPr>
              <a:t>패턴에서 벗어난 값</a:t>
            </a:r>
            <a:r>
              <a:rPr lang="en-US" altLang="ko-KR" dirty="0">
                <a:solidFill>
                  <a:srgbClr val="00B0F0"/>
                </a:solidFill>
              </a:rPr>
              <a:t>’ </a:t>
            </a:r>
            <a:r>
              <a:rPr lang="ko-KR" altLang="en-US" dirty="0">
                <a:solidFill>
                  <a:srgbClr val="00B0F0"/>
                </a:solidFill>
              </a:rPr>
              <a:t>또는 </a:t>
            </a:r>
            <a:r>
              <a:rPr lang="en-US" altLang="ko-KR" dirty="0">
                <a:solidFill>
                  <a:srgbClr val="00B0F0"/>
                </a:solidFill>
              </a:rPr>
              <a:t>'</a:t>
            </a:r>
            <a:r>
              <a:rPr lang="ko-KR" altLang="en-US" dirty="0">
                <a:solidFill>
                  <a:srgbClr val="00B0F0"/>
                </a:solidFill>
              </a:rPr>
              <a:t>중심에서 좀 많이 떨어져 있는 값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   -&gt; boxplot</a:t>
            </a:r>
            <a:r>
              <a:rPr lang="ko-KR" altLang="en-US" dirty="0">
                <a:solidFill>
                  <a:srgbClr val="00B0F0"/>
                </a:solidFill>
              </a:rPr>
              <a:t>을 통해 시각화 하여 처리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B0F0"/>
                </a:solidFill>
              </a:rPr>
              <a:t>데이터 편향 </a:t>
            </a:r>
            <a:r>
              <a:rPr lang="en-US" altLang="ko-KR" dirty="0">
                <a:solidFill>
                  <a:srgbClr val="00B0F0"/>
                </a:solidFill>
              </a:rPr>
              <a:t>: </a:t>
            </a:r>
            <a:r>
              <a:rPr lang="ko-KR" altLang="en-US" dirty="0">
                <a:solidFill>
                  <a:srgbClr val="00B0F0"/>
                </a:solidFill>
              </a:rPr>
              <a:t>데이터의 분포가 한쪽으로 치우친 것을 의미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Age = 0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   -&gt;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 err="1">
                <a:solidFill>
                  <a:srgbClr val="00B0F0"/>
                </a:solidFill>
              </a:rPr>
              <a:t>NaN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ko-KR" altLang="en-US" dirty="0">
                <a:solidFill>
                  <a:srgbClr val="00B0F0"/>
                </a:solidFill>
              </a:rPr>
              <a:t>값을 </a:t>
            </a:r>
            <a:r>
              <a:rPr lang="en-US" altLang="ko-KR" dirty="0">
                <a:solidFill>
                  <a:srgbClr val="00B0F0"/>
                </a:solidFill>
              </a:rPr>
              <a:t>0</a:t>
            </a:r>
            <a:r>
              <a:rPr lang="ko-KR" altLang="en-US" dirty="0">
                <a:solidFill>
                  <a:srgbClr val="00B0F0"/>
                </a:solidFill>
              </a:rPr>
              <a:t>으로 </a:t>
            </a:r>
            <a:r>
              <a:rPr lang="ko-KR" altLang="en-US" dirty="0" err="1">
                <a:solidFill>
                  <a:srgbClr val="00B0F0"/>
                </a:solidFill>
              </a:rPr>
              <a:t>채운건지</a:t>
            </a:r>
            <a:r>
              <a:rPr lang="ko-KR" altLang="en-US" dirty="0">
                <a:solidFill>
                  <a:srgbClr val="00B0F0"/>
                </a:solidFill>
              </a:rPr>
              <a:t> 아니면 진짜 </a:t>
            </a:r>
            <a:r>
              <a:rPr lang="en-US" altLang="ko-KR" dirty="0">
                <a:solidFill>
                  <a:srgbClr val="00B0F0"/>
                </a:solidFill>
              </a:rPr>
              <a:t>0</a:t>
            </a:r>
            <a:r>
              <a:rPr lang="ko-KR" altLang="en-US" dirty="0">
                <a:solidFill>
                  <a:srgbClr val="00B0F0"/>
                </a:solidFill>
              </a:rPr>
              <a:t>살 데이터인지 알 수 없음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00B0F0"/>
                </a:solidFill>
              </a:rPr>
              <a:t>RoomService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en-US" altLang="ko-KR" dirty="0" err="1">
                <a:solidFill>
                  <a:srgbClr val="00B0F0"/>
                </a:solidFill>
              </a:rPr>
              <a:t>FoodCourt</a:t>
            </a:r>
            <a:r>
              <a:rPr lang="en-US" altLang="ko-KR" dirty="0">
                <a:solidFill>
                  <a:srgbClr val="00B0F0"/>
                </a:solidFill>
              </a:rPr>
              <a:t> ..</a:t>
            </a:r>
            <a:r>
              <a:rPr lang="en-US" altLang="ko-KR" dirty="0" err="1">
                <a:solidFill>
                  <a:srgbClr val="00B0F0"/>
                </a:solidFill>
              </a:rPr>
              <a:t>ect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  <a:br>
              <a:rPr lang="en-US" altLang="ko-KR" dirty="0">
                <a:solidFill>
                  <a:srgbClr val="00B0F0"/>
                </a:solidFill>
              </a:rPr>
            </a:br>
            <a:r>
              <a:rPr lang="en-US" altLang="ko-KR" dirty="0">
                <a:solidFill>
                  <a:srgbClr val="00B0F0"/>
                </a:solidFill>
              </a:rPr>
              <a:t>   -&gt; </a:t>
            </a:r>
            <a:r>
              <a:rPr lang="ko-KR" altLang="en-US" dirty="0">
                <a:solidFill>
                  <a:srgbClr val="00B0F0"/>
                </a:solidFill>
              </a:rPr>
              <a:t>평균과 차이가 큰 값 처리를 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          </a:t>
            </a:r>
            <a:r>
              <a:rPr lang="ko-KR" altLang="en-US" dirty="0">
                <a:solidFill>
                  <a:srgbClr val="00B0F0"/>
                </a:solidFill>
              </a:rPr>
              <a:t>어떻게 </a:t>
            </a:r>
            <a:r>
              <a:rPr lang="ko-KR" altLang="en-US" dirty="0" err="1">
                <a:solidFill>
                  <a:srgbClr val="00B0F0"/>
                </a:solidFill>
              </a:rPr>
              <a:t>해야할까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B0F0"/>
                </a:solidFill>
              </a:rPr>
              <a:t> </a:t>
            </a:r>
            <a:endParaRPr lang="en-US" altLang="ko-KR" dirty="0">
              <a:solidFill>
                <a:srgbClr val="00B0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3F0C74-2FB7-4DC9-8593-AFA9FA58D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193" y="2017654"/>
            <a:ext cx="3419629" cy="4533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473C78-1A4C-4865-A22C-B0FC38F06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196" y="3803951"/>
            <a:ext cx="3708270" cy="27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10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Data Preprocessing – </a:t>
            </a:r>
            <a:r>
              <a:rPr lang="ko-KR" altLang="en-US" sz="4500" dirty="0">
                <a:solidFill>
                  <a:srgbClr val="00B0F0"/>
                </a:solidFill>
              </a:rPr>
              <a:t>편향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9A2FB-CABA-4BBD-87AF-96F50A82C36D}"/>
              </a:ext>
            </a:extLst>
          </p:cNvPr>
          <p:cNvSpPr txBox="1"/>
          <p:nvPr/>
        </p:nvSpPr>
        <p:spPr>
          <a:xfrm>
            <a:off x="610999" y="1166460"/>
            <a:ext cx="10108735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B0F0"/>
                </a:solidFill>
              </a:rPr>
              <a:t>데이터 편향 </a:t>
            </a:r>
            <a:r>
              <a:rPr lang="en-US" altLang="ko-KR" dirty="0">
                <a:solidFill>
                  <a:srgbClr val="00B0F0"/>
                </a:solidFill>
              </a:rPr>
              <a:t>: </a:t>
            </a:r>
            <a:r>
              <a:rPr lang="ko-KR" altLang="en-US" dirty="0">
                <a:solidFill>
                  <a:srgbClr val="00B0F0"/>
                </a:solidFill>
              </a:rPr>
              <a:t>데이터의 분포가 한쪽으로 치우친 것을 의미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    -&gt; ex) </a:t>
            </a:r>
            <a:r>
              <a:rPr lang="ko-KR" altLang="en-US" dirty="0">
                <a:solidFill>
                  <a:srgbClr val="00B0F0"/>
                </a:solidFill>
              </a:rPr>
              <a:t>루즈벨트 대통령 선거 예측 </a:t>
            </a:r>
            <a:r>
              <a:rPr lang="en-US" altLang="ko-KR" dirty="0">
                <a:solidFill>
                  <a:srgbClr val="00B0F0"/>
                </a:solidFill>
              </a:rPr>
              <a:t>-&gt; </a:t>
            </a:r>
            <a:r>
              <a:rPr lang="ko-KR" altLang="en-US" dirty="0">
                <a:solidFill>
                  <a:srgbClr val="00B0F0"/>
                </a:solidFill>
              </a:rPr>
              <a:t>반대의 결과가 나온 이유는 데이터가 편향되었기 때문 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B0F0"/>
                </a:solidFill>
              </a:rPr>
              <a:t>우리의 데이터도 편향 처리를 해주지 않는다면</a:t>
            </a:r>
            <a:endParaRPr lang="en-US" altLang="ko-K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F0"/>
                </a:solidFill>
              </a:rPr>
              <a:t>   </a:t>
            </a:r>
            <a:r>
              <a:rPr lang="ko-KR" altLang="en-US" dirty="0">
                <a:solidFill>
                  <a:srgbClr val="00B0F0"/>
                </a:solidFill>
              </a:rPr>
              <a:t>예측 결과 또한 편향될 것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00B0F0"/>
                </a:solidFill>
              </a:rPr>
              <a:t>Normalization(</a:t>
            </a:r>
            <a:r>
              <a:rPr lang="ko-KR" altLang="en-US" dirty="0">
                <a:solidFill>
                  <a:srgbClr val="00B0F0"/>
                </a:solidFill>
              </a:rPr>
              <a:t>정규화</a:t>
            </a:r>
            <a:r>
              <a:rPr lang="en-US" altLang="ko-KR" dirty="0">
                <a:solidFill>
                  <a:srgbClr val="00B0F0"/>
                </a:solidFill>
              </a:rPr>
              <a:t>) [0 ~ 1],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00B0F0"/>
                </a:solidFill>
              </a:rPr>
              <a:t>standardization(</a:t>
            </a:r>
            <a:r>
              <a:rPr lang="ko-KR" altLang="en-US" dirty="0">
                <a:solidFill>
                  <a:srgbClr val="00B0F0"/>
                </a:solidFill>
              </a:rPr>
              <a:t>표준화</a:t>
            </a:r>
            <a:r>
              <a:rPr lang="en-US" altLang="ko-KR" dirty="0">
                <a:solidFill>
                  <a:srgbClr val="00B0F0"/>
                </a:solidFill>
              </a:rPr>
              <a:t>) [</a:t>
            </a:r>
            <a:r>
              <a:rPr lang="ko-KR" altLang="en-US" dirty="0">
                <a:solidFill>
                  <a:srgbClr val="00B0F0"/>
                </a:solidFill>
              </a:rPr>
              <a:t>평균</a:t>
            </a:r>
            <a:r>
              <a:rPr lang="en-US" altLang="ko-KR" dirty="0">
                <a:solidFill>
                  <a:srgbClr val="00B0F0"/>
                </a:solidFill>
              </a:rPr>
              <a:t> 0 , </a:t>
            </a:r>
            <a:r>
              <a:rPr lang="ko-KR" altLang="en-US" dirty="0">
                <a:solidFill>
                  <a:srgbClr val="00B0F0"/>
                </a:solidFill>
              </a:rPr>
              <a:t>표준편차 </a:t>
            </a:r>
            <a:r>
              <a:rPr lang="en-US" altLang="ko-KR" dirty="0">
                <a:solidFill>
                  <a:srgbClr val="00B0F0"/>
                </a:solidFill>
              </a:rPr>
              <a:t>= 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00B0F0"/>
                </a:solidFill>
              </a:rPr>
              <a:t>그 외 </a:t>
            </a:r>
            <a:r>
              <a:rPr lang="en-US" altLang="ko-KR" dirty="0">
                <a:solidFill>
                  <a:srgbClr val="00B0F0"/>
                </a:solidFill>
              </a:rPr>
              <a:t>-&gt; </a:t>
            </a:r>
            <a:r>
              <a:rPr lang="ko-KR" altLang="en-US" dirty="0">
                <a:solidFill>
                  <a:srgbClr val="00B0F0"/>
                </a:solidFill>
              </a:rPr>
              <a:t>이상치를 평균값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 err="1">
                <a:solidFill>
                  <a:srgbClr val="00B0F0"/>
                </a:solidFill>
              </a:rPr>
              <a:t>최빈값으로</a:t>
            </a:r>
            <a:r>
              <a:rPr lang="ko-KR" altLang="en-US" dirty="0">
                <a:solidFill>
                  <a:srgbClr val="00B0F0"/>
                </a:solidFill>
              </a:rPr>
              <a:t> 대체</a:t>
            </a:r>
            <a:endParaRPr lang="en-US" altLang="ko-KR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00B0F0"/>
                </a:solidFill>
              </a:rPr>
              <a:t>데이터에 </a:t>
            </a:r>
            <a:r>
              <a:rPr lang="en-US" altLang="ko-KR" dirty="0" err="1">
                <a:solidFill>
                  <a:srgbClr val="00B0F0"/>
                </a:solidFill>
              </a:rPr>
              <a:t>np.sqrt</a:t>
            </a:r>
            <a:r>
              <a:rPr lang="en-US" altLang="ko-KR" dirty="0">
                <a:solidFill>
                  <a:srgbClr val="00B0F0"/>
                </a:solidFill>
              </a:rPr>
              <a:t>() </a:t>
            </a:r>
            <a:r>
              <a:rPr lang="ko-KR" altLang="en-US" dirty="0">
                <a:solidFill>
                  <a:srgbClr val="00B0F0"/>
                </a:solidFill>
              </a:rPr>
              <a:t>함수를 적용</a:t>
            </a:r>
            <a:endParaRPr lang="en-US" altLang="ko-KR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00B0F0"/>
                </a:solidFill>
              </a:rPr>
              <a:t>NaN</a:t>
            </a:r>
            <a:r>
              <a:rPr lang="ko-KR" altLang="en-US" dirty="0">
                <a:solidFill>
                  <a:srgbClr val="00B0F0"/>
                </a:solidFill>
              </a:rPr>
              <a:t>값으로 바꾸고 </a:t>
            </a:r>
            <a:r>
              <a:rPr lang="en-US" altLang="ko-KR" dirty="0">
                <a:solidFill>
                  <a:srgbClr val="00B0F0"/>
                </a:solidFill>
              </a:rPr>
              <a:t>Imputer </a:t>
            </a:r>
            <a:r>
              <a:rPr lang="ko-KR" altLang="en-US" dirty="0">
                <a:solidFill>
                  <a:srgbClr val="00B0F0"/>
                </a:solidFill>
              </a:rPr>
              <a:t>사용</a:t>
            </a:r>
            <a:endParaRPr lang="en-US" altLang="ko-KR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00B0F0"/>
                </a:solidFill>
              </a:rPr>
              <a:t>.. </a:t>
            </a:r>
            <a:r>
              <a:rPr lang="en-US" altLang="ko-KR" dirty="0" err="1">
                <a:solidFill>
                  <a:srgbClr val="00B0F0"/>
                </a:solidFill>
              </a:rPr>
              <a:t>Ect</a:t>
            </a:r>
            <a:r>
              <a:rPr lang="en-US" altLang="ko-KR" dirty="0">
                <a:solidFill>
                  <a:srgbClr val="00B0F0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B0F0"/>
              </a:solidFill>
            </a:endParaRPr>
          </a:p>
        </p:txBody>
      </p:sp>
      <p:pic>
        <p:nvPicPr>
          <p:cNvPr id="10" name="Picture 2" descr="Skewed Distributions-Definition+Examples - All Things Statistics">
            <a:extLst>
              <a:ext uri="{FF2B5EF4-FFF2-40B4-BE49-F238E27FC236}">
                <a16:creationId xmlns:a16="http://schemas.microsoft.com/office/drawing/2014/main" id="{488C919E-730F-4E30-8D7A-D55352EA1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88" y="2235427"/>
            <a:ext cx="5543856" cy="212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89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ML week1 Review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D89628F-7237-4D87-03A4-0A3B97EC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670" y="1413947"/>
            <a:ext cx="5572903" cy="18957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8D2822-2945-C0E1-93BD-CE47E4A67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99" y="3776932"/>
            <a:ext cx="2393288" cy="141909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46C510F-CAD3-3A14-0977-E565FF364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99" y="1294634"/>
            <a:ext cx="4319018" cy="21343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A17F49-B205-CD8B-1BE6-13C992448F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287" y="3776932"/>
            <a:ext cx="2534643" cy="141909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1E01298-7267-1629-380C-4677D28BE1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8930" y="3664245"/>
            <a:ext cx="4420318" cy="153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9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Challenging Task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452D-0E5A-4B51-BAE8-4D4529A56653}"/>
              </a:ext>
            </a:extLst>
          </p:cNvPr>
          <p:cNvSpPr txBox="1"/>
          <p:nvPr/>
        </p:nvSpPr>
        <p:spPr>
          <a:xfrm>
            <a:off x="956345" y="1032652"/>
            <a:ext cx="9831897" cy="484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/>
              <a:t>머신러닝의</a:t>
            </a:r>
            <a:r>
              <a:rPr lang="ko-KR" altLang="en-US" b="1" dirty="0"/>
              <a:t> 도전과제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나쁜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과대 적합</a:t>
            </a:r>
            <a:r>
              <a:rPr lang="en-US" altLang="ko-KR" sz="1600" dirty="0"/>
              <a:t>, </a:t>
            </a:r>
            <a:r>
              <a:rPr lang="ko-KR" altLang="en-US" sz="1600" dirty="0"/>
              <a:t>과소 적합 </a:t>
            </a:r>
            <a:r>
              <a:rPr lang="en-US" altLang="ko-KR" sz="1600" dirty="0"/>
              <a:t>(Overfitting &amp; Underfitting)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과대 적합 </a:t>
            </a:r>
            <a:r>
              <a:rPr lang="en-US" altLang="ko-KR" sz="1200" dirty="0"/>
              <a:t>: </a:t>
            </a:r>
            <a:r>
              <a:rPr lang="ko-KR" altLang="en-US" sz="1200" dirty="0"/>
              <a:t>학습 데이터에만 잘 들어 맞음</a:t>
            </a:r>
            <a:r>
              <a:rPr lang="en-US" altLang="ko-KR" sz="1200" dirty="0"/>
              <a:t>. Test data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예측률</a:t>
            </a:r>
            <a:r>
              <a:rPr lang="ko-KR" altLang="en-US" sz="1200" dirty="0"/>
              <a:t> 떨어짐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학습 데이터 증가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학습 데이터의 오류 데이터 수정</a:t>
            </a:r>
            <a:r>
              <a:rPr lang="en-US" altLang="ko-KR" sz="1200" dirty="0"/>
              <a:t>(</a:t>
            </a:r>
            <a:r>
              <a:rPr lang="ko-KR" altLang="en-US" sz="1200" dirty="0"/>
              <a:t>이상치와 같은 낮은 품질의 데이터 제거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모델의 파라미터 개수가 적은 모델 사용 </a:t>
            </a:r>
            <a:r>
              <a:rPr lang="en-US" altLang="ko-KR" sz="1200" dirty="0"/>
              <a:t>(</a:t>
            </a:r>
            <a:r>
              <a:rPr lang="ko-KR" altLang="en-US" sz="1200" dirty="0"/>
              <a:t>복잡도가 낮은 모델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특징의 수를 줄임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모델에 </a:t>
            </a:r>
            <a:r>
              <a:rPr lang="ko-KR" altLang="en-US" sz="1200" dirty="0">
                <a:solidFill>
                  <a:srgbClr val="FF0000"/>
                </a:solidFill>
              </a:rPr>
              <a:t>정규화</a:t>
            </a:r>
            <a:r>
              <a:rPr lang="ko-KR" altLang="en-US" sz="1200" dirty="0"/>
              <a:t>를 추가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- </a:t>
            </a:r>
            <a:r>
              <a:rPr lang="ko-KR" altLang="en-US" sz="1200" dirty="0"/>
              <a:t>과소 적합 </a:t>
            </a:r>
            <a:r>
              <a:rPr lang="en-US" altLang="ko-KR" sz="1200" dirty="0"/>
              <a:t>: </a:t>
            </a:r>
            <a:r>
              <a:rPr lang="ko-KR" altLang="en-US" sz="1200" dirty="0"/>
              <a:t>학습이 안됨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더욱 복잡한 모델을 사용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더욱 좋은 특징을 사용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- </a:t>
            </a:r>
            <a:r>
              <a:rPr lang="ko-KR" altLang="en-US" sz="1200" dirty="0"/>
              <a:t>모델의 정규화 축소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특징공학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 No free lunch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223E5A-2D80-13D7-E4B1-E6CD85FB2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505" y="1041794"/>
            <a:ext cx="3760720" cy="13027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83609B-D707-8AA8-DABF-677A8D0C9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6677" y="1115767"/>
            <a:ext cx="2534643" cy="14404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BC881F-A064-CD89-AC90-772078A90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130" y="2547957"/>
            <a:ext cx="4620190" cy="38662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C2F85C-7A37-815C-F10D-9067DABF1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0327" y="5255046"/>
            <a:ext cx="3998078" cy="152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6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F297BFA-6A95-0530-485A-19AF19F15E77}"/>
              </a:ext>
            </a:extLst>
          </p:cNvPr>
          <p:cNvSpPr txBox="1"/>
          <p:nvPr/>
        </p:nvSpPr>
        <p:spPr>
          <a:xfrm>
            <a:off x="956345" y="1032652"/>
            <a:ext cx="9831897" cy="435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머신러닝의</a:t>
            </a:r>
            <a:r>
              <a:rPr lang="ko-KR" altLang="en-US" b="1" dirty="0"/>
              <a:t> 도전과제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1. </a:t>
            </a:r>
            <a:r>
              <a:rPr lang="ko-KR" altLang="en-US" sz="1200" dirty="0"/>
              <a:t>나쁜 데이터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충분하지 않은 데이터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대표성 없는 훈련 데이터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샘플링 편향으로 인한 문제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낮은 품질의 데이터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이상치</a:t>
            </a:r>
            <a:r>
              <a:rPr lang="en-US" altLang="ko-KR" sz="1200" dirty="0"/>
              <a:t> (</a:t>
            </a:r>
            <a:r>
              <a:rPr lang="ko-KR" altLang="en-US" sz="1200" dirty="0"/>
              <a:t>데이터들과 거리가 있는 값</a:t>
            </a:r>
            <a:r>
              <a:rPr lang="en-US" altLang="ko-KR" sz="1200" dirty="0"/>
              <a:t>), </a:t>
            </a:r>
            <a:r>
              <a:rPr lang="ko-KR" altLang="en-US" sz="1200" dirty="0" err="1"/>
              <a:t>결측치</a:t>
            </a:r>
            <a:r>
              <a:rPr lang="en-US" altLang="ko-KR" sz="1200" dirty="0"/>
              <a:t>(NA) </a:t>
            </a:r>
            <a:r>
              <a:rPr lang="ko-KR" altLang="en-US" sz="1200" dirty="0"/>
              <a:t>처리 문제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/>
              <a:t>관련없는</a:t>
            </a:r>
            <a:r>
              <a:rPr lang="ko-KR" altLang="en-US" sz="1200" dirty="0"/>
              <a:t> 특성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ko-KR" altLang="en-US" sz="1200" dirty="0"/>
              <a:t>과대 적합</a:t>
            </a:r>
            <a:r>
              <a:rPr lang="en-US" altLang="ko-KR" sz="1200" dirty="0"/>
              <a:t>, </a:t>
            </a:r>
            <a:r>
              <a:rPr lang="ko-KR" altLang="en-US" sz="1200" dirty="0"/>
              <a:t>과소 적합 </a:t>
            </a:r>
            <a:r>
              <a:rPr lang="en-US" altLang="ko-KR" sz="1200" dirty="0"/>
              <a:t>(Overfitting &amp; Underfitting)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   과대 적합 </a:t>
            </a:r>
            <a:r>
              <a:rPr lang="en-US" altLang="ko-KR" sz="1200" dirty="0"/>
              <a:t>: </a:t>
            </a:r>
            <a:r>
              <a:rPr lang="ko-KR" altLang="en-US" sz="1200" dirty="0"/>
              <a:t>학습 데이터에만 잘 들어 맞음</a:t>
            </a:r>
            <a:r>
              <a:rPr lang="en-US" altLang="ko-KR" sz="1200" dirty="0"/>
              <a:t>. Test data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예측률</a:t>
            </a:r>
            <a:r>
              <a:rPr lang="ko-KR" altLang="en-US" sz="1200" dirty="0"/>
              <a:t> 떨어짐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   과소 적합 </a:t>
            </a:r>
            <a:r>
              <a:rPr lang="en-US" altLang="ko-KR" sz="1200" dirty="0"/>
              <a:t>: </a:t>
            </a:r>
            <a:r>
              <a:rPr lang="ko-KR" altLang="en-US" sz="1200" dirty="0"/>
              <a:t>학습이 안됨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/>
              <a:t>특징공학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ko-KR" altLang="en-US" sz="1200" dirty="0"/>
              <a:t>       </a:t>
            </a:r>
            <a:r>
              <a:rPr lang="en-US" altLang="ko-KR" sz="1200" dirty="0"/>
              <a:t>-</a:t>
            </a:r>
            <a:r>
              <a:rPr lang="ko-KR" altLang="en-US" sz="1200" dirty="0"/>
              <a:t>     많은 특징 </a:t>
            </a:r>
            <a:r>
              <a:rPr lang="en-US" altLang="ko-KR" sz="1200" dirty="0"/>
              <a:t>X , “</a:t>
            </a:r>
            <a:r>
              <a:rPr lang="ko-KR" altLang="en-US" sz="1200" dirty="0"/>
              <a:t>좋은 특징</a:t>
            </a:r>
            <a:r>
              <a:rPr lang="en-US" altLang="ko-KR" sz="1200" dirty="0"/>
              <a:t>” </a:t>
            </a:r>
            <a:r>
              <a:rPr lang="ko-KR" altLang="en-US" sz="1200" dirty="0"/>
              <a:t>을 사용하는 것이 중요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4. No free lunch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-     </a:t>
            </a:r>
            <a:r>
              <a:rPr lang="ko-KR" altLang="en-US" sz="1200" dirty="0"/>
              <a:t>어떤 가정도 없다면 특정 모델이 뛰어나다고 판단할 근거가 없다는 이론</a:t>
            </a:r>
            <a:endParaRPr lang="en-US" altLang="ko-KR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ML week1 Review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E01298-7267-1629-380C-4677D28BE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055" y="1183682"/>
            <a:ext cx="4420318" cy="153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4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Machine Learning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5E3E8-722E-7BFA-E6E2-F5FAA370C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341" y="3429000"/>
            <a:ext cx="383387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>
                <a:solidFill>
                  <a:srgbClr val="00B0F0"/>
                </a:solidFill>
              </a:rPr>
              <a:t>0. week1 Review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endParaRPr lang="en-US" altLang="ko-KR" dirty="0">
              <a:solidFill>
                <a:srgbClr val="00B0F0"/>
              </a:solidFill>
            </a:endParaRPr>
          </a:p>
          <a:p>
            <a:pPr algn="l"/>
            <a:r>
              <a:rPr lang="en-US" altLang="ko-KR" b="1" dirty="0">
                <a:solidFill>
                  <a:srgbClr val="00B0F0"/>
                </a:solidFill>
              </a:rPr>
              <a:t>1.</a:t>
            </a:r>
            <a:r>
              <a:rPr lang="ko-KR" altLang="en-US" b="1" dirty="0">
                <a:solidFill>
                  <a:srgbClr val="00B0F0"/>
                </a:solidFill>
              </a:rPr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Data Loading</a:t>
            </a:r>
          </a:p>
          <a:p>
            <a:pPr algn="l"/>
            <a:r>
              <a:rPr lang="en-US" altLang="ko-KR" dirty="0">
                <a:solidFill>
                  <a:srgbClr val="00B0F0"/>
                </a:solidFill>
              </a:rPr>
              <a:t>2. Data Preprocessing</a:t>
            </a:r>
            <a:endParaRPr lang="ko-KR" altLang="en-US" dirty="0">
              <a:solidFill>
                <a:srgbClr val="00B0F0"/>
              </a:solidFill>
            </a:endParaRPr>
          </a:p>
          <a:p>
            <a:pPr algn="l"/>
            <a:r>
              <a:rPr lang="en-US" altLang="ko-KR" dirty="0">
                <a:solidFill>
                  <a:srgbClr val="00B0F0"/>
                </a:solidFill>
              </a:rPr>
              <a:t> 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436077-8D65-5B93-0C87-6D2E11D5D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4911857" y="2954742"/>
            <a:ext cx="2368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</a:rPr>
              <a:t>2022</a:t>
            </a:r>
            <a:r>
              <a:rPr lang="ko-KR" altLang="en-US" sz="1200" dirty="0">
                <a:solidFill>
                  <a:srgbClr val="00B0F0"/>
                </a:solidFill>
              </a:rPr>
              <a:t>하계</a:t>
            </a:r>
            <a:r>
              <a:rPr lang="en-US" altLang="ko-KR" sz="1200" dirty="0">
                <a:solidFill>
                  <a:srgbClr val="00B0F0"/>
                </a:solidFill>
              </a:rPr>
              <a:t>SW</a:t>
            </a:r>
            <a:r>
              <a:rPr lang="ko-KR" altLang="en-US" sz="1200" dirty="0">
                <a:solidFill>
                  <a:srgbClr val="00B0F0"/>
                </a:solidFill>
              </a:rPr>
              <a:t>멘토링 </a:t>
            </a:r>
            <a:r>
              <a:rPr lang="en-US" altLang="ko-KR" sz="1200" dirty="0">
                <a:solidFill>
                  <a:srgbClr val="00B0F0"/>
                </a:solidFill>
              </a:rPr>
              <a:t>Week2</a:t>
            </a:r>
          </a:p>
        </p:txBody>
      </p:sp>
    </p:spTree>
    <p:extLst>
      <p:ext uri="{BB962C8B-B14F-4D97-AF65-F5344CB8AC3E}">
        <p14:creationId xmlns:p14="http://schemas.microsoft.com/office/powerpoint/2010/main" val="345726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Machine Learning Pipeline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A02DB3-6961-1F0D-01EE-C405D326FFA6}"/>
              </a:ext>
            </a:extLst>
          </p:cNvPr>
          <p:cNvGrpSpPr/>
          <p:nvPr/>
        </p:nvGrpSpPr>
        <p:grpSpPr>
          <a:xfrm>
            <a:off x="543886" y="2022023"/>
            <a:ext cx="10222681" cy="2377725"/>
            <a:chOff x="956345" y="4371596"/>
            <a:chExt cx="10222681" cy="2377725"/>
          </a:xfrm>
        </p:grpSpPr>
        <p:sp>
          <p:nvSpPr>
            <p:cNvPr id="11" name="화살표: 오각형 9">
              <a:extLst>
                <a:ext uri="{FF2B5EF4-FFF2-40B4-BE49-F238E27FC236}">
                  <a16:creationId xmlns:a16="http://schemas.microsoft.com/office/drawing/2014/main" id="{C5C09FCD-BAE6-3C46-D736-059763D733A0}"/>
                </a:ext>
              </a:extLst>
            </p:cNvPr>
            <p:cNvSpPr/>
            <p:nvPr/>
          </p:nvSpPr>
          <p:spPr>
            <a:xfrm>
              <a:off x="956345" y="4371597"/>
              <a:ext cx="1548473" cy="1040235"/>
            </a:xfrm>
            <a:prstGeom prst="homePlat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B0F0"/>
                  </a:solidFill>
                </a:rPr>
                <a:t>문제 정의</a:t>
              </a:r>
              <a:endParaRPr lang="en-US" altLang="ko-KR" dirty="0">
                <a:solidFill>
                  <a:srgbClr val="00B0F0"/>
                </a:solidFill>
              </a:endParaRPr>
            </a:p>
            <a:p>
              <a:pPr algn="ctr"/>
              <a:r>
                <a:rPr lang="ko-KR" altLang="en-US" dirty="0">
                  <a:solidFill>
                    <a:srgbClr val="00B0F0"/>
                  </a:solidFill>
                </a:rPr>
                <a:t>목표 설정</a:t>
              </a:r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998C4CF5-9158-F0E4-B9DA-9E281E1F4216}"/>
                </a:ext>
              </a:extLst>
            </p:cNvPr>
            <p:cNvSpPr/>
            <p:nvPr/>
          </p:nvSpPr>
          <p:spPr>
            <a:xfrm>
              <a:off x="3045902" y="4371597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추출</a:t>
              </a:r>
            </a:p>
          </p:txBody>
        </p:sp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9A6E809C-064F-4F1F-1C2E-CC919A817DC8}"/>
                </a:ext>
              </a:extLst>
            </p:cNvPr>
            <p:cNvSpPr/>
            <p:nvPr/>
          </p:nvSpPr>
          <p:spPr>
            <a:xfrm>
              <a:off x="5135459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전처리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A19457AB-5F21-3FF0-61B2-0F1FBB946230}"/>
                </a:ext>
              </a:extLst>
            </p:cNvPr>
            <p:cNvSpPr/>
            <p:nvPr/>
          </p:nvSpPr>
          <p:spPr>
            <a:xfrm>
              <a:off x="7225016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탐색적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분석</a:t>
              </a:r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447800D2-9FEF-8915-01FA-C9A975B94B24}"/>
                </a:ext>
              </a:extLst>
            </p:cNvPr>
            <p:cNvSpPr/>
            <p:nvPr/>
          </p:nvSpPr>
          <p:spPr>
            <a:xfrm>
              <a:off x="9314573" y="4371596"/>
              <a:ext cx="1548473" cy="1040235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모델링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평가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FC4D6A-B144-777A-7ACB-5D9292582402}"/>
                </a:ext>
              </a:extLst>
            </p:cNvPr>
            <p:cNvSpPr txBox="1"/>
            <p:nvPr/>
          </p:nvSpPr>
          <p:spPr>
            <a:xfrm>
              <a:off x="3045902" y="5411831"/>
              <a:ext cx="1256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Data Extraction</a:t>
              </a:r>
              <a:endParaRPr lang="ko-KR" alt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2277DC-B91D-1F8F-02D9-D0EF2A91BF14}"/>
                </a:ext>
              </a:extLst>
            </p:cNvPr>
            <p:cNvSpPr txBox="1"/>
            <p:nvPr/>
          </p:nvSpPr>
          <p:spPr>
            <a:xfrm>
              <a:off x="5135459" y="5392326"/>
              <a:ext cx="18644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Data Preprocessing</a:t>
              </a:r>
            </a:p>
            <a:p>
              <a:r>
                <a:rPr lang="en-US" altLang="ko-KR" sz="1000" dirty="0" err="1"/>
                <a:t>Numpy</a:t>
              </a:r>
              <a:endParaRPr lang="en-US" altLang="ko-KR" sz="1000" dirty="0"/>
            </a:p>
            <a:p>
              <a:r>
                <a:rPr lang="en-US" altLang="ko-KR" sz="1000" dirty="0"/>
                <a:t>pandas</a:t>
              </a:r>
              <a:endParaRPr lang="ko-KR" altLang="en-US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FCBCA6-D66F-44CB-AA81-D0A41EC207A6}"/>
                </a:ext>
              </a:extLst>
            </p:cNvPr>
            <p:cNvSpPr txBox="1"/>
            <p:nvPr/>
          </p:nvSpPr>
          <p:spPr>
            <a:xfrm>
              <a:off x="7179578" y="5381053"/>
              <a:ext cx="18644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EDA</a:t>
              </a:r>
            </a:p>
            <a:p>
              <a:r>
                <a:rPr lang="en-US" altLang="ko-KR" sz="1000" dirty="0"/>
                <a:t>Pandas</a:t>
              </a:r>
            </a:p>
            <a:p>
              <a:r>
                <a:rPr lang="en-US" altLang="ko-KR" sz="1000" dirty="0"/>
                <a:t>Pandas-profiling</a:t>
              </a:r>
              <a:endParaRPr lang="ko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52EC7D-512D-43F8-8080-35E720218058}"/>
                </a:ext>
              </a:extLst>
            </p:cNvPr>
            <p:cNvSpPr txBox="1"/>
            <p:nvPr/>
          </p:nvSpPr>
          <p:spPr>
            <a:xfrm>
              <a:off x="9314573" y="5425882"/>
              <a:ext cx="18644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Modeling &amp; Evaluation</a:t>
              </a:r>
            </a:p>
            <a:p>
              <a:r>
                <a:rPr lang="en-US" altLang="ko-KR" sz="1000" dirty="0" err="1"/>
                <a:t>Scikit</a:t>
              </a:r>
              <a:r>
                <a:rPr lang="en-US" altLang="ko-KR" sz="1000" dirty="0"/>
                <a:t>-learn</a:t>
              </a:r>
            </a:p>
            <a:p>
              <a:r>
                <a:rPr lang="en-US" altLang="ko-KR" sz="1000" b="1" dirty="0" err="1"/>
                <a:t>XGBoost</a:t>
              </a:r>
              <a:endParaRPr lang="en-US" altLang="ko-KR" sz="1000" b="1" dirty="0"/>
            </a:p>
            <a:p>
              <a:r>
                <a:rPr lang="en-US" altLang="ko-KR" sz="1000" b="1" dirty="0" err="1"/>
                <a:t>LightGBM</a:t>
              </a:r>
              <a:endParaRPr lang="en-US" altLang="ko-KR" sz="1000" b="1" dirty="0"/>
            </a:p>
            <a:p>
              <a:r>
                <a:rPr lang="en-US" altLang="ko-KR" sz="1000" dirty="0" err="1"/>
                <a:t>Keras</a:t>
              </a:r>
              <a:endParaRPr lang="en-US" altLang="ko-KR" sz="1000" dirty="0"/>
            </a:p>
            <a:p>
              <a:r>
                <a:rPr lang="en-US" altLang="ko-KR" sz="1000" dirty="0" err="1"/>
                <a:t>Tensorflow</a:t>
              </a:r>
              <a:endParaRPr lang="en-US" altLang="ko-KR" sz="1000" dirty="0"/>
            </a:p>
            <a:p>
              <a:r>
                <a:rPr lang="en-US" altLang="ko-KR" sz="1000" dirty="0" err="1"/>
                <a:t>Pytorch</a:t>
              </a:r>
              <a:endParaRPr lang="en-US" altLang="ko-KR" sz="1000" dirty="0"/>
            </a:p>
            <a:p>
              <a:r>
                <a:rPr lang="en-US" altLang="ko-KR" sz="1000" b="1" dirty="0" err="1"/>
                <a:t>Pycaret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141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Frame the Problem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E61740-D8A6-3FB0-2E67-29435819A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5" y="3656834"/>
            <a:ext cx="8732316" cy="27048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A18D7B-CC9E-9058-E296-B2F391E72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82828"/>
            <a:ext cx="12192000" cy="25740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8DE1577-8FCB-24A4-56B1-9B9B33163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8504" y="5874696"/>
            <a:ext cx="3755201" cy="897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3698D3-DBEE-BC52-AF0D-4DF0347C96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62" y="6280380"/>
            <a:ext cx="4875748" cy="5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0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한림대학교Hallym University - YouTube">
            <a:extLst>
              <a:ext uri="{FF2B5EF4-FFF2-40B4-BE49-F238E27FC236}">
                <a16:creationId xmlns:a16="http://schemas.microsoft.com/office/drawing/2014/main" id="{ECD75769-B980-4A94-99AA-25C98C09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593" y="0"/>
            <a:ext cx="358051" cy="3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C3FBE8-BF57-48DA-9396-109EE588B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644" y="1"/>
            <a:ext cx="338356" cy="358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Frame the Problem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8FE5BB-DD07-6D52-AFD6-3C51466AE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2828"/>
            <a:ext cx="12192000" cy="2574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A7BE20-71C3-BFC2-ADAF-C704C40A7285}"/>
              </a:ext>
            </a:extLst>
          </p:cNvPr>
          <p:cNvSpPr txBox="1"/>
          <p:nvPr/>
        </p:nvSpPr>
        <p:spPr>
          <a:xfrm>
            <a:off x="360188" y="3756508"/>
            <a:ext cx="9831897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주어진 문제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-&gt;</a:t>
            </a:r>
            <a:r>
              <a:rPr lang="ko-KR" altLang="en-US" sz="1200" dirty="0"/>
              <a:t> 승객 정보를 바탕으로 어떤 승객이 사라졌는지 예측하기</a:t>
            </a:r>
            <a:r>
              <a:rPr lang="en-US" altLang="ko-KR" sz="1200" dirty="0"/>
              <a:t>!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시스템 설계 방향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-&gt;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지도</a:t>
            </a:r>
            <a:r>
              <a:rPr lang="en-US" altLang="ko-KR" sz="1200" dirty="0"/>
              <a:t>/</a:t>
            </a:r>
            <a:r>
              <a:rPr lang="ko-KR" altLang="en-US" sz="1200" dirty="0"/>
              <a:t>비지도</a:t>
            </a:r>
            <a:r>
              <a:rPr lang="en-US" altLang="ko-KR" sz="1200" dirty="0"/>
              <a:t>/</a:t>
            </a:r>
            <a:r>
              <a:rPr lang="ko-KR" altLang="en-US" sz="1200" dirty="0"/>
              <a:t>강화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-&gt;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분류</a:t>
            </a:r>
            <a:r>
              <a:rPr lang="en-US" altLang="ko-KR" sz="1200" dirty="0"/>
              <a:t>/</a:t>
            </a:r>
            <a:r>
              <a:rPr lang="ko-KR" altLang="en-US" sz="1200" dirty="0"/>
              <a:t>회기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성능 측정 지표 </a:t>
            </a:r>
            <a:r>
              <a:rPr lang="en-US" altLang="ko-KR" sz="1200" dirty="0"/>
              <a:t>(Cost Function)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-&gt;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690965-B097-CFD8-BE77-40A41FAD7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537" y="6104777"/>
            <a:ext cx="4517599" cy="5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2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1412</Words>
  <Application>Microsoft Office PowerPoint</Application>
  <PresentationFormat>와이드스크린</PresentationFormat>
  <Paragraphs>286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Machine Learning </vt:lpstr>
      <vt:lpstr>PowerPoint 프레젠테이션</vt:lpstr>
      <vt:lpstr>PowerPoint 프레젠테이션</vt:lpstr>
      <vt:lpstr>PowerPoint 프레젠테이션</vt:lpstr>
      <vt:lpstr>PowerPoint 프레젠테이션</vt:lpstr>
      <vt:lpstr>Machine Learning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Machine Learning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38</cp:revision>
  <cp:lastPrinted>2022-06-23T08:04:52Z</cp:lastPrinted>
  <dcterms:created xsi:type="dcterms:W3CDTF">2022-06-21T06:21:24Z</dcterms:created>
  <dcterms:modified xsi:type="dcterms:W3CDTF">2022-06-26T12:07:54Z</dcterms:modified>
</cp:coreProperties>
</file>