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39" r:id="rId3"/>
    <p:sldId id="341" r:id="rId4"/>
    <p:sldId id="329" r:id="rId5"/>
    <p:sldId id="342" r:id="rId6"/>
    <p:sldId id="330" r:id="rId7"/>
    <p:sldId id="331" r:id="rId8"/>
    <p:sldId id="332" r:id="rId9"/>
    <p:sldId id="337" r:id="rId10"/>
    <p:sldId id="333" r:id="rId11"/>
    <p:sldId id="334" r:id="rId12"/>
    <p:sldId id="335" r:id="rId13"/>
    <p:sldId id="336" r:id="rId14"/>
    <p:sldId id="338" r:id="rId15"/>
    <p:sldId id="343" r:id="rId16"/>
    <p:sldId id="34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8 at 10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9" y="1158775"/>
            <a:ext cx="3455543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7" y="1158776"/>
            <a:ext cx="419750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10.53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0" y="1158775"/>
            <a:ext cx="4304665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8" y="1158774"/>
            <a:ext cx="4179577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1760681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BehaviorRelay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29" y="1158775"/>
            <a:ext cx="6926070" cy="397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import </a:t>
            </a:r>
            <a:r>
              <a:rPr lang="en-US" sz="1200" dirty="0" err="1">
                <a:latin typeface="Courier"/>
                <a:cs typeface="Courier"/>
              </a:rPr>
              <a:t>RxSwift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 is a wrapper for `</a:t>
            </a:r>
            <a:r>
              <a:rPr lang="en-US" sz="1200" dirty="0" err="1">
                <a:latin typeface="Courier"/>
                <a:cs typeface="Courier"/>
              </a:rPr>
              <a:t>BehaviorSubject</a:t>
            </a:r>
            <a:r>
              <a:rPr lang="en-US" sz="1200" dirty="0">
                <a:latin typeface="Courier"/>
                <a:cs typeface="Courier"/>
              </a:rPr>
              <a:t>`.</a:t>
            </a:r>
          </a:p>
          <a:p>
            <a:r>
              <a:rPr lang="en-US" sz="1200" dirty="0">
                <a:latin typeface="Courier"/>
                <a:cs typeface="Courier"/>
              </a:rPr>
              <a:t>///</a:t>
            </a:r>
          </a:p>
          <a:p>
            <a:r>
              <a:rPr lang="en-US" sz="1200" dirty="0">
                <a:latin typeface="Courier"/>
                <a:cs typeface="Courier"/>
              </a:rPr>
              <a:t>/// Unlike `</a:t>
            </a:r>
            <a:r>
              <a:rPr lang="en-US" sz="1200" dirty="0" err="1">
                <a:latin typeface="Courier"/>
                <a:cs typeface="Courier"/>
              </a:rPr>
              <a:t>BehaviorSubject</a:t>
            </a:r>
            <a:r>
              <a:rPr lang="en-US" sz="1200" dirty="0">
                <a:latin typeface="Courier"/>
                <a:cs typeface="Courier"/>
              </a:rPr>
              <a:t>` it can't terminate with error or completed.</a:t>
            </a:r>
          </a:p>
          <a:p>
            <a:r>
              <a:rPr lang="en-US" sz="1200" dirty="0">
                <a:latin typeface="Courier"/>
                <a:cs typeface="Courier"/>
              </a:rPr>
              <a:t>public final class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&lt;Element&gt;: </a:t>
            </a:r>
            <a:r>
              <a:rPr lang="en-US" sz="1200" dirty="0" err="1">
                <a:latin typeface="Courier"/>
                <a:cs typeface="Courier"/>
              </a:rPr>
              <a:t>ObservableType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typealias</a:t>
            </a:r>
            <a:r>
              <a:rPr lang="en-US" sz="1200" dirty="0">
                <a:latin typeface="Courier"/>
                <a:cs typeface="Courier"/>
              </a:rPr>
              <a:t> E = Element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private let _subject: </a:t>
            </a:r>
            <a:r>
              <a:rPr lang="en-US" sz="1200" dirty="0" err="1">
                <a:latin typeface="Courier"/>
                <a:cs typeface="Courier"/>
              </a:rPr>
              <a:t>BehaviorSubject</a:t>
            </a:r>
            <a:r>
              <a:rPr lang="en-US" sz="1200" dirty="0">
                <a:latin typeface="Courier"/>
                <a:cs typeface="Courier"/>
              </a:rPr>
              <a:t>&lt;Element&gt;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 Accepts `event` and emits it to subscribers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accept(_ event: Element) {</a:t>
            </a:r>
          </a:p>
          <a:p>
            <a:r>
              <a:rPr lang="en-US" sz="1200" dirty="0">
                <a:latin typeface="Courier"/>
                <a:cs typeface="Courier"/>
              </a:rPr>
              <a:t>        _</a:t>
            </a:r>
            <a:r>
              <a:rPr lang="en-US" sz="1200" dirty="0" err="1">
                <a:latin typeface="Courier"/>
                <a:cs typeface="Courier"/>
              </a:rPr>
              <a:t>subject.onNext</a:t>
            </a:r>
            <a:r>
              <a:rPr lang="en-US" sz="1200" dirty="0">
                <a:latin typeface="Courier"/>
                <a:cs typeface="Courier"/>
              </a:rPr>
              <a:t>(event)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Current value of behavior subject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value: Element {</a:t>
            </a:r>
          </a:p>
          <a:p>
            <a:r>
              <a:rPr lang="en-US" sz="1200" dirty="0">
                <a:latin typeface="Courier"/>
                <a:cs typeface="Courier"/>
              </a:rPr>
              <a:t>        // this try! is ok because subject can't error out or be disposed</a:t>
            </a:r>
          </a:p>
          <a:p>
            <a:r>
              <a:rPr lang="en-US" sz="1200" dirty="0">
                <a:latin typeface="Courier"/>
                <a:cs typeface="Courier"/>
              </a:rPr>
              <a:t>        return try! _</a:t>
            </a:r>
            <a:r>
              <a:rPr lang="en-US" sz="1200" dirty="0" err="1">
                <a:latin typeface="Courier"/>
                <a:cs typeface="Courier"/>
              </a:rPr>
              <a:t>subject.value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240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BehaviorRelay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01" y="1386724"/>
            <a:ext cx="8311289" cy="304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Initializes variable with initial value.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r>
              <a:rPr lang="en-US" sz="1200" dirty="0">
                <a:latin typeface="Courier"/>
                <a:cs typeface="Courier"/>
              </a:rPr>
              <a:t>(value: Element) {</a:t>
            </a:r>
          </a:p>
          <a:p>
            <a:r>
              <a:rPr lang="en-US" sz="1200" dirty="0">
                <a:latin typeface="Courier"/>
                <a:cs typeface="Courier"/>
              </a:rPr>
              <a:t>        _subject = </a:t>
            </a:r>
            <a:r>
              <a:rPr lang="en-US" sz="1200" dirty="0" err="1">
                <a:latin typeface="Courier"/>
                <a:cs typeface="Courier"/>
              </a:rPr>
              <a:t>BehaviorSubject</a:t>
            </a:r>
            <a:r>
              <a:rPr lang="en-US" sz="1200" dirty="0">
                <a:latin typeface="Courier"/>
                <a:cs typeface="Courier"/>
              </a:rPr>
              <a:t>(value: value)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Subscribes observer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subscribe&lt;O: </a:t>
            </a:r>
            <a:r>
              <a:rPr lang="en-US" sz="1200" dirty="0" err="1">
                <a:latin typeface="Courier"/>
                <a:cs typeface="Courier"/>
              </a:rPr>
              <a:t>ObserverType</a:t>
            </a:r>
            <a:r>
              <a:rPr lang="en-US" sz="1200" dirty="0">
                <a:latin typeface="Courier"/>
                <a:cs typeface="Courier"/>
              </a:rPr>
              <a:t>&gt;(_ observer: O) -&gt; Disposable where O.E == E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_</a:t>
            </a:r>
            <a:r>
              <a:rPr lang="en-US" sz="1200" dirty="0" err="1">
                <a:latin typeface="Courier"/>
                <a:cs typeface="Courier"/>
              </a:rPr>
              <a:t>subject.subscribe</a:t>
            </a:r>
            <a:r>
              <a:rPr lang="en-US" sz="1200" dirty="0">
                <a:latin typeface="Courier"/>
                <a:cs typeface="Courier"/>
              </a:rPr>
              <a:t>(observer)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- returns: Canonical interface for push style sequence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asObservable</a:t>
            </a:r>
            <a:r>
              <a:rPr lang="en-US" sz="1200" dirty="0">
                <a:latin typeface="Courier"/>
                <a:cs typeface="Courier"/>
              </a:rPr>
              <a:t>() -&gt; Observable&lt;Element&gt;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_</a:t>
            </a:r>
            <a:r>
              <a:rPr lang="en-US" sz="1200" dirty="0" err="1">
                <a:latin typeface="Courier"/>
                <a:cs typeface="Courier"/>
              </a:rPr>
              <a:t>subject.asObservable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Subject (</a:t>
            </a:r>
            <a:r>
              <a:rPr lang="en-US" b="1" dirty="0" err="1" smtClean="0"/>
              <a:t>flatMap</a:t>
            </a:r>
            <a:r>
              <a:rPr lang="en-US" b="1" dirty="0" smtClean="0"/>
              <a:t>, </a:t>
            </a:r>
            <a:r>
              <a:rPr lang="en-US" b="1" dirty="0" err="1" smtClean="0"/>
              <a:t>flatMapFirst</a:t>
            </a:r>
            <a:r>
              <a:rPr lang="en-US" b="1" dirty="0" smtClean="0"/>
              <a:t>, </a:t>
            </a:r>
            <a:r>
              <a:rPr lang="en-US" b="1" dirty="0" err="1" smtClean="0"/>
              <a:t>flatMapLatest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0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6347"/>
            <a:ext cx="6941095" cy="22454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Observer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PublishSubject</a:t>
            </a:r>
            <a:r>
              <a:rPr lang="en-US" b="1" dirty="0" smtClean="0"/>
              <a:t>,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, </a:t>
            </a:r>
            <a:r>
              <a:rPr lang="en-US" b="1" dirty="0" err="1" smtClean="0"/>
              <a:t>ReplaySubject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PublishRelay</a:t>
            </a:r>
            <a:r>
              <a:rPr lang="en-US" b="1" dirty="0" smtClean="0"/>
              <a:t>, </a:t>
            </a:r>
            <a:r>
              <a:rPr lang="en-US" b="1" dirty="0" err="1" smtClean="0"/>
              <a:t>BehaviorRelay</a:t>
            </a:r>
            <a:r>
              <a:rPr lang="en-US" b="1" dirty="0" smtClean="0"/>
              <a:t> (Variable)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3185"/>
            <a:ext cx="6941095" cy="337640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 err="1">
                <a:latin typeface="+mj-lt"/>
              </a:rPr>
              <a:t>PublishSubject</a:t>
            </a:r>
            <a:r>
              <a:rPr lang="en-US" sz="1400" dirty="0">
                <a:latin typeface="+mj-lt"/>
              </a:rPr>
              <a:t>: Starts empty and only emits new elements to subscribers.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 err="1">
                <a:latin typeface="+mj-lt"/>
              </a:rPr>
              <a:t>BehaviorSubject</a:t>
            </a:r>
            <a:r>
              <a:rPr lang="en-US" sz="1400" dirty="0">
                <a:latin typeface="+mj-lt"/>
              </a:rPr>
              <a:t>: Starts with an initial value and replays it or the latest element to new subscribers.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 err="1">
                <a:latin typeface="+mj-lt"/>
              </a:rPr>
              <a:t>ReplaySubject</a:t>
            </a:r>
            <a:r>
              <a:rPr lang="en-US" sz="1400" dirty="0">
                <a:latin typeface="+mj-lt"/>
              </a:rPr>
              <a:t>: Initialized with a buffer size and will maintain a buffer of elements up to that size and replay it to new subscribers.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>
                <a:latin typeface="+mj-lt"/>
              </a:rPr>
              <a:t>Variable</a:t>
            </a:r>
            <a:r>
              <a:rPr lang="en-US" sz="1400" dirty="0">
                <a:latin typeface="+mj-lt"/>
              </a:rPr>
              <a:t>: Wraps a </a:t>
            </a:r>
            <a:r>
              <a:rPr lang="en-US" sz="1400" dirty="0" err="1">
                <a:latin typeface="+mj-lt"/>
              </a:rPr>
              <a:t>BehaviorSubject</a:t>
            </a:r>
            <a:r>
              <a:rPr lang="en-US" sz="1400" dirty="0">
                <a:latin typeface="+mj-lt"/>
              </a:rPr>
              <a:t>, preserves its current value as state, and replays only the latest/initial value to new subscribers.</a:t>
            </a:r>
          </a:p>
        </p:txBody>
      </p:sp>
    </p:spTree>
    <p:extLst>
      <p:ext uri="{BB962C8B-B14F-4D97-AF65-F5344CB8AC3E}">
        <p14:creationId xmlns:p14="http://schemas.microsoft.com/office/powerpoint/2010/main" val="141322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PublishSubject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7 at 11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324856"/>
            <a:ext cx="3624649" cy="3818644"/>
          </a:xfrm>
          <a:prstGeom prst="rect">
            <a:avLst/>
          </a:prstGeom>
        </p:spPr>
      </p:pic>
      <p:pic>
        <p:nvPicPr>
          <p:cNvPr id="6" name="Picture 5" descr="Screen Shot 2018-04-27 at 11.4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1" y="1338280"/>
            <a:ext cx="3159490" cy="31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0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9" y="1341442"/>
            <a:ext cx="4607662" cy="3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ReplaySubject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9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" y="1353629"/>
            <a:ext cx="4948219" cy="3092637"/>
          </a:xfrm>
          <a:prstGeom prst="rect">
            <a:avLst/>
          </a:prstGeom>
        </p:spPr>
      </p:pic>
      <p:pic>
        <p:nvPicPr>
          <p:cNvPr id="5" name="Picture 4" descr="Screen Shot 2018-04-28 at 9.19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61" y="1320938"/>
            <a:ext cx="3178122" cy="3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82" y="172027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, </a:t>
            </a:r>
            <a:r>
              <a:rPr lang="en-US" dirty="0" err="1" smtClean="0"/>
              <a:t>PublishSubject</a:t>
            </a:r>
            <a:r>
              <a:rPr lang="en-US" dirty="0" smtClean="0"/>
              <a:t>, </a:t>
            </a:r>
            <a:r>
              <a:rPr lang="en-US" dirty="0" err="1" smtClean="0"/>
              <a:t>ReplaySubject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532</Words>
  <Application>Microsoft Macintosh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Salerio template</vt:lpstr>
      <vt:lpstr>RxSwift Basics – Day 2</vt:lpstr>
      <vt:lpstr>RxSwift Basics</vt:lpstr>
      <vt:lpstr>Advanced RxSwift</vt:lpstr>
      <vt:lpstr>Subject</vt:lpstr>
      <vt:lpstr>Subject</vt:lpstr>
      <vt:lpstr>PublishSubject</vt:lpstr>
      <vt:lpstr>BehaviorSubject</vt:lpstr>
      <vt:lpstr>ReplaySubject</vt:lpstr>
      <vt:lpstr>Lab - 1</vt:lpstr>
      <vt:lpstr>flatMap, flatMapFirst, flatMapLatest - 1</vt:lpstr>
      <vt:lpstr>flatMap, flatMapFirst, flatMapLatest - 2</vt:lpstr>
      <vt:lpstr>flatMap, flatMapFirst, flatMapLatest - 3</vt:lpstr>
      <vt:lpstr>flatMap, flatMapFirst, flatMapLatest - 4</vt:lpstr>
      <vt:lpstr>Lab -2</vt:lpstr>
      <vt:lpstr>BehaviorRelay</vt:lpstr>
      <vt:lpstr>BehaviorRelay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76</cp:revision>
  <dcterms:modified xsi:type="dcterms:W3CDTF">2018-05-30T00:20:01Z</dcterms:modified>
</cp:coreProperties>
</file>