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5"/>
  </p:notesMasterIdLst>
  <p:sldIdLst>
    <p:sldId id="256" r:id="rId2"/>
    <p:sldId id="349" r:id="rId3"/>
    <p:sldId id="350" r:id="rId4"/>
    <p:sldId id="341" r:id="rId5"/>
    <p:sldId id="344" r:id="rId6"/>
    <p:sldId id="345" r:id="rId7"/>
    <p:sldId id="351" r:id="rId8"/>
    <p:sldId id="352" r:id="rId9"/>
    <p:sldId id="354" r:id="rId10"/>
    <p:sldId id="355" r:id="rId11"/>
    <p:sldId id="356" r:id="rId12"/>
    <p:sldId id="357" r:id="rId13"/>
    <p:sldId id="353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8040"/>
    <a:srgbClr val="21FF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67F96C5-845C-47A1-8BC1-15D7F15E9606}">
  <a:tblStyle styleId="{B67F96C5-845C-47A1-8BC1-15D7F15E96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95" d="100"/>
          <a:sy n="195" d="100"/>
        </p:scale>
        <p:origin x="-112" y="-8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901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000"/>
              <a:buNone/>
              <a:defRPr/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 xmlns:p14="http://schemas.microsoft.com/office/powerpoint/2010/main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github.com/ReactiveX/RxSwift/blob/master/RxExample/RxExample/Services/ActivityIndicator.swift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10601" y="1090750"/>
            <a:ext cx="7457958" cy="2961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 smtClean="0"/>
              <a:t>Advanced </a:t>
            </a:r>
            <a:r>
              <a:rPr lang="en-US" sz="4400" dirty="0" err="1" smtClean="0"/>
              <a:t>RxSwift</a:t>
            </a:r>
            <a:r>
              <a:rPr lang="en-US" sz="4400" dirty="0" smtClean="0"/>
              <a:t> </a:t>
            </a:r>
            <a:r>
              <a:rPr lang="mr-IN" sz="4400" dirty="0" smtClean="0"/>
              <a:t>–</a:t>
            </a:r>
            <a:r>
              <a:rPr lang="en-US" sz="4400" dirty="0" smtClean="0"/>
              <a:t> Day 3</a:t>
            </a:r>
            <a:endParaRPr lang="en" sz="4400" dirty="0"/>
          </a:p>
        </p:txBody>
      </p:sp>
      <p:sp>
        <p:nvSpPr>
          <p:cNvPr id="4" name="Shape 189"/>
          <p:cNvSpPr txBox="1">
            <a:spLocks/>
          </p:cNvSpPr>
          <p:nvPr/>
        </p:nvSpPr>
        <p:spPr>
          <a:xfrm>
            <a:off x="4778268" y="4155492"/>
            <a:ext cx="3667566" cy="5235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1800" dirty="0" err="1" smtClean="0"/>
              <a:t>Younghwan</a:t>
            </a:r>
            <a:r>
              <a:rPr lang="en-US" sz="1800" dirty="0" smtClean="0"/>
              <a:t> Kim</a:t>
            </a:r>
            <a:endParaRPr lang="en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Scan - Creating a </a:t>
            </a:r>
            <a:r>
              <a:rPr lang="en-US" dirty="0" err="1"/>
              <a:t>boolean</a:t>
            </a:r>
            <a:r>
              <a:rPr lang="en-US" dirty="0"/>
              <a:t> switch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7715" y="1687285"/>
            <a:ext cx="85815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>
                <a:solidFill>
                  <a:srgbClr val="108040"/>
                </a:solidFill>
                <a:latin typeface="Courier"/>
                <a:cs typeface="Courier"/>
              </a:rPr>
              <a:t>//(tap) —&gt; Void —&gt; (scan) —&gt; Bool —&gt; (subscribe)</a:t>
            </a:r>
          </a:p>
          <a:p>
            <a:r>
              <a:rPr lang="en-US" dirty="0">
                <a:latin typeface="Courier"/>
                <a:cs typeface="Courier"/>
              </a:rPr>
              <a:t>        </a:t>
            </a:r>
            <a:r>
              <a:rPr lang="en-US" dirty="0" err="1">
                <a:latin typeface="Courier"/>
                <a:cs typeface="Courier"/>
              </a:rPr>
              <a:t>self.switchButton.rx.tap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        .scan(false) { </a:t>
            </a:r>
            <a:r>
              <a:rPr lang="en-US" dirty="0" err="1">
                <a:latin typeface="Courier"/>
                <a:cs typeface="Courier"/>
              </a:rPr>
              <a:t>lastState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newValue</a:t>
            </a:r>
            <a:r>
              <a:rPr lang="en-US" dirty="0">
                <a:latin typeface="Courier"/>
                <a:cs typeface="Courier"/>
              </a:rPr>
              <a:t> in</a:t>
            </a:r>
          </a:p>
          <a:p>
            <a:r>
              <a:rPr lang="mr-IN" dirty="0">
                <a:latin typeface="Courier"/>
                <a:cs typeface="Courier"/>
              </a:rPr>
              <a:t>                return !lastState</a:t>
            </a:r>
          </a:p>
          <a:p>
            <a:r>
              <a:rPr lang="mr-IN" dirty="0">
                <a:latin typeface="Courier"/>
                <a:cs typeface="Courier"/>
              </a:rPr>
              <a:t>            }</a:t>
            </a:r>
          </a:p>
          <a:p>
            <a:r>
              <a:rPr lang="en-US" dirty="0">
                <a:latin typeface="Courier"/>
                <a:cs typeface="Courier"/>
              </a:rPr>
              <a:t>            .subscribe(</a:t>
            </a:r>
            <a:r>
              <a:rPr lang="en-US" dirty="0" err="1">
                <a:latin typeface="Courier"/>
                <a:cs typeface="Courier"/>
              </a:rPr>
              <a:t>onNext</a:t>
            </a:r>
            <a:r>
              <a:rPr lang="en-US" dirty="0">
                <a:latin typeface="Courier"/>
                <a:cs typeface="Courier"/>
              </a:rPr>
              <a:t>: { value in</a:t>
            </a:r>
          </a:p>
          <a:p>
            <a:r>
              <a:rPr lang="mr-IN" dirty="0">
                <a:latin typeface="Courier"/>
                <a:cs typeface="Courier"/>
              </a:rPr>
              <a:t>                print("tap: \(value)")</a:t>
            </a:r>
          </a:p>
          <a:p>
            <a:r>
              <a:rPr lang="mr-IN" dirty="0">
                <a:latin typeface="Courier"/>
                <a:cs typeface="Courier"/>
              </a:rPr>
              <a:t>            }).disposed(by: disposeBag)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389641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Scan - Creating a counter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7715" y="1687285"/>
            <a:ext cx="85815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>
                <a:latin typeface="Courier"/>
                <a:cs typeface="Courier"/>
              </a:rPr>
              <a:t> </a:t>
            </a:r>
            <a:r>
              <a:rPr lang="mr-IN" dirty="0">
                <a:solidFill>
                  <a:srgbClr val="108040"/>
                </a:solidFill>
                <a:latin typeface="Courier"/>
                <a:cs typeface="Courier"/>
              </a:rPr>
              <a:t>//(tap) —&gt; Void —&gt; (scan) —&gt; Int —&gt; (subscribe)</a:t>
            </a:r>
          </a:p>
          <a:p>
            <a:r>
              <a:rPr lang="en-US" dirty="0">
                <a:latin typeface="Courier"/>
                <a:cs typeface="Courier"/>
              </a:rPr>
              <a:t>        </a:t>
            </a:r>
            <a:r>
              <a:rPr lang="en-US" dirty="0" err="1">
                <a:latin typeface="Courier"/>
                <a:cs typeface="Courier"/>
              </a:rPr>
              <a:t>self.counterButton.rx.tap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        .scan(0) { </a:t>
            </a:r>
            <a:r>
              <a:rPr lang="en-US" dirty="0" err="1">
                <a:latin typeface="Courier"/>
                <a:cs typeface="Courier"/>
              </a:rPr>
              <a:t>lastCount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newValue</a:t>
            </a:r>
            <a:r>
              <a:rPr lang="en-US" dirty="0">
                <a:latin typeface="Courier"/>
                <a:cs typeface="Courier"/>
              </a:rPr>
              <a:t> in</a:t>
            </a:r>
          </a:p>
          <a:p>
            <a:r>
              <a:rPr lang="mr-IN" dirty="0">
                <a:latin typeface="Courier"/>
                <a:cs typeface="Courier"/>
              </a:rPr>
              <a:t>                return lastCount + 1</a:t>
            </a:r>
          </a:p>
          <a:p>
            <a:r>
              <a:rPr lang="mr-IN" dirty="0">
                <a:latin typeface="Courier"/>
                <a:cs typeface="Courier"/>
              </a:rPr>
              <a:t>            }</a:t>
            </a:r>
          </a:p>
          <a:p>
            <a:r>
              <a:rPr lang="en-US" dirty="0">
                <a:latin typeface="Courier"/>
                <a:cs typeface="Courier"/>
              </a:rPr>
              <a:t>            .subscribe(</a:t>
            </a:r>
            <a:r>
              <a:rPr lang="en-US" dirty="0" err="1">
                <a:latin typeface="Courier"/>
                <a:cs typeface="Courier"/>
              </a:rPr>
              <a:t>onNext</a:t>
            </a:r>
            <a:r>
              <a:rPr lang="en-US" dirty="0">
                <a:latin typeface="Courier"/>
                <a:cs typeface="Courier"/>
              </a:rPr>
              <a:t>: { value in</a:t>
            </a:r>
          </a:p>
          <a:p>
            <a:r>
              <a:rPr lang="mr-IN" dirty="0">
                <a:latin typeface="Courier"/>
                <a:cs typeface="Courier"/>
              </a:rPr>
              <a:t>                print("taps: \(value)")</a:t>
            </a:r>
          </a:p>
          <a:p>
            <a:r>
              <a:rPr lang="mr-IN" dirty="0">
                <a:latin typeface="Courier"/>
                <a:cs typeface="Courier"/>
              </a:rPr>
              <a:t>            }).disposed(by: disposeBag)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83026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Scan - </a:t>
            </a:r>
            <a:r>
              <a:rPr lang="en-US" dirty="0" smtClean="0"/>
              <a:t>Getting </a:t>
            </a:r>
            <a:r>
              <a:rPr lang="en-US" dirty="0"/>
              <a:t>the last N values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7715" y="1687285"/>
            <a:ext cx="85815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let numbers = </a:t>
            </a:r>
            <a:r>
              <a:rPr lang="en-US" dirty="0" err="1">
                <a:latin typeface="Courier"/>
                <a:cs typeface="Courier"/>
              </a:rPr>
              <a:t>Observable.from</a:t>
            </a:r>
            <a:r>
              <a:rPr lang="en-US" dirty="0">
                <a:latin typeface="Courier"/>
                <a:cs typeface="Courier"/>
              </a:rPr>
              <a:t>([0, 1, 2 , 3, 4, 5, 6])</a:t>
            </a:r>
          </a:p>
          <a:p>
            <a:r>
              <a:rPr lang="mr-IN" dirty="0">
                <a:latin typeface="Courier"/>
                <a:cs typeface="Courier"/>
              </a:rPr>
              <a:t>        </a:t>
            </a:r>
          </a:p>
          <a:p>
            <a:r>
              <a:rPr lang="mr-IN" dirty="0">
                <a:latin typeface="Courier"/>
                <a:cs typeface="Courier"/>
              </a:rPr>
              <a:t>        </a:t>
            </a:r>
            <a:r>
              <a:rPr lang="mr-IN" dirty="0">
                <a:solidFill>
                  <a:srgbClr val="108040"/>
                </a:solidFill>
                <a:latin typeface="Courier"/>
                <a:cs typeface="Courier"/>
              </a:rPr>
              <a:t>//(numbers) —&gt; Int —&gt; (scan) —&gt; [Int] —&gt; subscribe</a:t>
            </a:r>
          </a:p>
          <a:p>
            <a:r>
              <a:rPr lang="en-US" dirty="0">
                <a:latin typeface="Courier"/>
                <a:cs typeface="Courier"/>
              </a:rPr>
              <a:t>        </a:t>
            </a:r>
            <a:r>
              <a:rPr lang="en-US" dirty="0" err="1">
                <a:latin typeface="Courier"/>
                <a:cs typeface="Courier"/>
              </a:rPr>
              <a:t>numbers.scan</a:t>
            </a:r>
            <a:r>
              <a:rPr lang="en-US" dirty="0">
                <a:latin typeface="Courier"/>
                <a:cs typeface="Courier"/>
              </a:rPr>
              <a:t>([]) { </a:t>
            </a:r>
            <a:r>
              <a:rPr lang="en-US" dirty="0" err="1">
                <a:latin typeface="Courier"/>
                <a:cs typeface="Courier"/>
              </a:rPr>
              <a:t>lastSlice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newValue</a:t>
            </a:r>
            <a:r>
              <a:rPr lang="en-US" dirty="0">
                <a:latin typeface="Courier"/>
                <a:cs typeface="Courier"/>
              </a:rPr>
              <a:t> in</a:t>
            </a:r>
          </a:p>
          <a:p>
            <a:r>
              <a:rPr lang="en-US" dirty="0">
                <a:latin typeface="Courier"/>
                <a:cs typeface="Courier"/>
              </a:rPr>
              <a:t>                return Array(</a:t>
            </a:r>
            <a:r>
              <a:rPr lang="en-US" dirty="0" err="1">
                <a:latin typeface="Courier"/>
                <a:cs typeface="Courier"/>
              </a:rPr>
              <a:t>lastSlice</a:t>
            </a:r>
            <a:r>
              <a:rPr lang="en-US" dirty="0">
                <a:latin typeface="Courier"/>
                <a:cs typeface="Courier"/>
              </a:rPr>
              <a:t> + [</a:t>
            </a:r>
            <a:r>
              <a:rPr lang="en-US" dirty="0" err="1">
                <a:latin typeface="Courier"/>
                <a:cs typeface="Courier"/>
              </a:rPr>
              <a:t>newValue</a:t>
            </a:r>
            <a:r>
              <a:rPr lang="en-US" dirty="0">
                <a:latin typeface="Courier"/>
                <a:cs typeface="Courier"/>
              </a:rPr>
              <a:t>]).suffix(3)</a:t>
            </a:r>
          </a:p>
          <a:p>
            <a:r>
              <a:rPr lang="mr-IN" dirty="0">
                <a:latin typeface="Courier"/>
                <a:cs typeface="Courier"/>
              </a:rPr>
              <a:t>            }</a:t>
            </a:r>
          </a:p>
          <a:p>
            <a:r>
              <a:rPr lang="en-US" dirty="0">
                <a:latin typeface="Courier"/>
                <a:cs typeface="Courier"/>
              </a:rPr>
              <a:t>            .subscribe(</a:t>
            </a:r>
            <a:r>
              <a:rPr lang="en-US" dirty="0" err="1">
                <a:latin typeface="Courier"/>
                <a:cs typeface="Courier"/>
              </a:rPr>
              <a:t>onNext</a:t>
            </a:r>
            <a:r>
              <a:rPr lang="en-US" dirty="0">
                <a:latin typeface="Courier"/>
                <a:cs typeface="Courier"/>
              </a:rPr>
              <a:t>: { value in</a:t>
            </a:r>
          </a:p>
          <a:p>
            <a:r>
              <a:rPr lang="mr-IN" dirty="0">
                <a:latin typeface="Courier"/>
                <a:cs typeface="Courier"/>
              </a:rPr>
              <a:t>                print("last 3: \(value)")</a:t>
            </a:r>
          </a:p>
          <a:p>
            <a:r>
              <a:rPr lang="mr-IN" dirty="0">
                <a:latin typeface="Courier"/>
                <a:cs typeface="Courier"/>
              </a:rPr>
              <a:t>            }).disposed(by: disposeBag)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354450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Lab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2462" y="1935916"/>
            <a:ext cx="3727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</a:t>
            </a:r>
            <a:r>
              <a:rPr lang="en-US" dirty="0" err="1" smtClean="0"/>
              <a:t>ActivityIndicator</a:t>
            </a:r>
            <a:r>
              <a:rPr lang="en-US" dirty="0" smtClean="0"/>
              <a:t> in Borders App in day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845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RxSwift</a:t>
            </a:r>
            <a:r>
              <a:rPr lang="en-US" dirty="0" smtClean="0"/>
              <a:t> Basics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554601" y="1650424"/>
            <a:ext cx="8115791" cy="286211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Day 1 </a:t>
            </a:r>
            <a:r>
              <a:rPr lang="mr-IN" dirty="0" smtClean="0"/>
              <a:t>–</a:t>
            </a:r>
            <a:r>
              <a:rPr lang="en-US" dirty="0" smtClean="0"/>
              <a:t> Observable, Operator (Filter, Transform, Combine)</a:t>
            </a:r>
            <a:endParaRPr lang="en-US" b="1" dirty="0" smtClean="0"/>
          </a:p>
          <a:p>
            <a:r>
              <a:rPr lang="en-US" dirty="0"/>
              <a:t>Day </a:t>
            </a:r>
            <a:r>
              <a:rPr lang="en-US" dirty="0" smtClean="0"/>
              <a:t>2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Subject (</a:t>
            </a:r>
            <a:r>
              <a:rPr lang="en-US" dirty="0" err="1" smtClean="0"/>
              <a:t>flatMap</a:t>
            </a:r>
            <a:r>
              <a:rPr lang="en-US" dirty="0" smtClean="0"/>
              <a:t>, </a:t>
            </a:r>
            <a:r>
              <a:rPr lang="en-US" dirty="0" err="1" smtClean="0"/>
              <a:t>flatMapFirst</a:t>
            </a:r>
            <a:r>
              <a:rPr lang="en-US" dirty="0" smtClean="0"/>
              <a:t>, </a:t>
            </a:r>
            <a:r>
              <a:rPr lang="en-US" dirty="0" err="1" smtClean="0"/>
              <a:t>flatMapLatest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3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Two VCs communications with Subject, </a:t>
            </a:r>
            <a:r>
              <a:rPr lang="en-US" dirty="0" err="1" smtClean="0"/>
              <a:t>RxCocoa</a:t>
            </a:r>
            <a:r>
              <a:rPr lang="en-US" dirty="0" smtClean="0"/>
              <a:t> (Button)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4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Sequential, Merged Observable Calls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5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 smtClean="0"/>
              <a:t>RxCocoa</a:t>
            </a:r>
            <a:r>
              <a:rPr lang="en-US" dirty="0" smtClean="0"/>
              <a:t>, UI Binding (Button, </a:t>
            </a:r>
            <a:r>
              <a:rPr lang="en-US" dirty="0" err="1" smtClean="0"/>
              <a:t>TextField</a:t>
            </a:r>
            <a:r>
              <a:rPr lang="en-US" dirty="0" smtClean="0"/>
              <a:t>, Label, </a:t>
            </a:r>
            <a:r>
              <a:rPr lang="en-US" dirty="0" err="1" smtClean="0"/>
              <a:t>TableView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5794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Advanced </a:t>
            </a:r>
            <a:r>
              <a:rPr lang="en-US" dirty="0" err="1" smtClean="0"/>
              <a:t>RxSwift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151129" y="1447005"/>
            <a:ext cx="8891026" cy="3353768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Day 1 </a:t>
            </a:r>
            <a:r>
              <a:rPr lang="mr-IN" dirty="0" smtClean="0"/>
              <a:t>–</a:t>
            </a:r>
            <a:r>
              <a:rPr lang="en-US" dirty="0" smtClean="0"/>
              <a:t> Protocol-Oriented Programming, Protocol Extension, </a:t>
            </a:r>
            <a:r>
              <a:rPr lang="en-US" dirty="0" err="1" smtClean="0"/>
              <a:t>Associatetype</a:t>
            </a:r>
            <a:endParaRPr lang="en-US" b="1" dirty="0" smtClean="0"/>
          </a:p>
          <a:p>
            <a:r>
              <a:rPr lang="en-US" dirty="0"/>
              <a:t>Day </a:t>
            </a:r>
            <a:r>
              <a:rPr lang="en-US" dirty="0" smtClean="0"/>
              <a:t>2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Network Call, Generic </a:t>
            </a:r>
            <a:r>
              <a:rPr lang="en-US" dirty="0" err="1" smtClean="0"/>
              <a:t>Enum</a:t>
            </a:r>
            <a:endParaRPr lang="en-US" dirty="0"/>
          </a:p>
          <a:p>
            <a:r>
              <a:rPr lang="en-US" b="1" dirty="0"/>
              <a:t>Day </a:t>
            </a:r>
            <a:r>
              <a:rPr lang="en-US" b="1" dirty="0" smtClean="0"/>
              <a:t>3 </a:t>
            </a:r>
            <a:r>
              <a:rPr lang="mr-IN" b="1" dirty="0"/>
              <a:t>–</a:t>
            </a:r>
            <a:r>
              <a:rPr lang="en-US" b="1" dirty="0"/>
              <a:t> </a:t>
            </a:r>
            <a:r>
              <a:rPr lang="en-US" b="1" dirty="0" smtClean="0"/>
              <a:t>Binding Track Activity (show / hide ‘Loading’ ), </a:t>
            </a:r>
            <a:r>
              <a:rPr lang="en-US" b="1" smtClean="0"/>
              <a:t>Scan Operator</a:t>
            </a:r>
            <a:endParaRPr lang="en-US" b="1" dirty="0" smtClean="0"/>
          </a:p>
          <a:p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4 </a:t>
            </a:r>
            <a:r>
              <a:rPr lang="mr-IN" dirty="0"/>
              <a:t>–</a:t>
            </a:r>
            <a:r>
              <a:rPr lang="en-US" dirty="0"/>
              <a:t> Adding a Reactive Extension to Custom UI Element, </a:t>
            </a:r>
          </a:p>
          <a:p>
            <a:r>
              <a:rPr lang="en-US" dirty="0"/>
              <a:t>              2 Way Binding, Advanced </a:t>
            </a:r>
            <a:r>
              <a:rPr lang="en-US" dirty="0" err="1"/>
              <a:t>TableView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RxDataSources</a:t>
            </a:r>
            <a:endParaRPr lang="en-US" dirty="0"/>
          </a:p>
          <a:p>
            <a:r>
              <a:rPr lang="en-US" dirty="0" smtClean="0"/>
              <a:t>Day 5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Schedulers (</a:t>
            </a:r>
            <a:r>
              <a:rPr lang="en-US" dirty="0" err="1" smtClean="0"/>
              <a:t>observeOn</a:t>
            </a:r>
            <a:r>
              <a:rPr lang="en-US" dirty="0" smtClean="0"/>
              <a:t>, </a:t>
            </a:r>
            <a:r>
              <a:rPr lang="en-US" dirty="0" err="1" smtClean="0"/>
              <a:t>subscribeOn</a:t>
            </a:r>
            <a:r>
              <a:rPr lang="en-US" dirty="0" smtClean="0"/>
              <a:t>), 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	Unit Test (</a:t>
            </a:r>
            <a:r>
              <a:rPr lang="en-US" dirty="0" err="1" smtClean="0"/>
              <a:t>RxTest</a:t>
            </a:r>
            <a:r>
              <a:rPr lang="en-US" dirty="0" smtClean="0"/>
              <a:t>, </a:t>
            </a:r>
            <a:r>
              <a:rPr lang="en-US" dirty="0" err="1" smtClean="0"/>
              <a:t>RxBlocking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621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4539261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ActivityIndicator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1144" y="1800227"/>
            <a:ext cx="82535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hlinkClick r:id="rId4"/>
              </a:rPr>
              <a:t>https://github.com/ReactiveX/RxSwift/blob/master/RxExample/RxExample/Services/</a:t>
            </a:r>
            <a:r>
              <a:rPr lang="en-US" sz="1600" b="1" i="1" dirty="0" smtClean="0">
                <a:hlinkClick r:id="rId4"/>
              </a:rPr>
              <a:t>ActivityIndicator.swift</a:t>
            </a:r>
            <a:endParaRPr lang="en-US" sz="1600" b="1" i="1" dirty="0" smtClean="0"/>
          </a:p>
          <a:p>
            <a:endParaRPr lang="en-US" sz="1600" b="1" i="1" dirty="0"/>
          </a:p>
          <a:p>
            <a:endParaRPr lang="en-US" sz="1600" b="1" i="1" dirty="0"/>
          </a:p>
          <a:p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public class </a:t>
            </a:r>
            <a:r>
              <a:rPr lang="en-US" sz="1600" dirty="0" err="1">
                <a:solidFill>
                  <a:srgbClr val="0000FF"/>
                </a:solidFill>
                <a:latin typeface="Courier"/>
                <a:cs typeface="Courier"/>
              </a:rPr>
              <a:t>ActivityIndicator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 : </a:t>
            </a:r>
            <a:r>
              <a:rPr lang="en-US" sz="1600" dirty="0" err="1">
                <a:solidFill>
                  <a:srgbClr val="0000FF"/>
                </a:solidFill>
                <a:latin typeface="Courier"/>
                <a:cs typeface="Courier"/>
              </a:rPr>
              <a:t>SharedSequenceConvertibleType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{</a:t>
            </a:r>
          </a:p>
          <a:p>
            <a:endParaRPr lang="en-US" sz="1600" dirty="0" smtClean="0">
              <a:latin typeface="Courier"/>
              <a:cs typeface="Courier"/>
            </a:endParaRPr>
          </a:p>
          <a:p>
            <a:r>
              <a:rPr lang="mr-IN" sz="1600" dirty="0" smtClean="0">
                <a:latin typeface="Courier"/>
                <a:cs typeface="Courier"/>
              </a:rPr>
              <a:t>…</a:t>
            </a:r>
            <a:endParaRPr lang="en-US" sz="1600" dirty="0" smtClean="0">
              <a:latin typeface="Courier"/>
              <a:cs typeface="Courier"/>
            </a:endParaRP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0109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4539261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ActivityIndicator</a:t>
            </a:r>
            <a:r>
              <a:rPr lang="en-US" dirty="0" smtClean="0"/>
              <a:t> in </a:t>
            </a:r>
            <a:r>
              <a:rPr lang="en-US" dirty="0" err="1" smtClean="0"/>
              <a:t>ViewModel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6937" y="1370974"/>
            <a:ext cx="6488276" cy="360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class </a:t>
            </a:r>
            <a:r>
              <a:rPr lang="en-US" sz="1200" dirty="0" err="1">
                <a:solidFill>
                  <a:srgbClr val="0000FF"/>
                </a:solidFill>
                <a:latin typeface="Courier"/>
                <a:cs typeface="Courier"/>
              </a:rPr>
              <a:t>SimpleViewModel</a:t>
            </a:r>
            <a: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200" dirty="0">
                <a:latin typeface="Courier"/>
                <a:cs typeface="Courier"/>
              </a:rPr>
              <a:t>{</a:t>
            </a:r>
          </a:p>
          <a:p>
            <a:r>
              <a:rPr lang="en-US" sz="1200" dirty="0">
                <a:latin typeface="Courier"/>
                <a:cs typeface="Courier"/>
              </a:rPr>
              <a:t>    // Is signing process in progress</a:t>
            </a:r>
          </a:p>
          <a:p>
            <a:r>
              <a:rPr lang="en-US" sz="1200" dirty="0">
                <a:latin typeface="Courier"/>
                <a:cs typeface="Courier"/>
              </a:rPr>
              <a:t>    let </a:t>
            </a:r>
            <a:r>
              <a:rPr lang="en-US" sz="1200" dirty="0" err="1">
                <a:latin typeface="Courier"/>
                <a:cs typeface="Courier"/>
              </a:rPr>
              <a:t>signingIn</a:t>
            </a:r>
            <a:r>
              <a:rPr lang="en-US" sz="1200" dirty="0">
                <a:latin typeface="Courier"/>
                <a:cs typeface="Courier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  <a:t>Observable&lt;</a:t>
            </a:r>
            <a:r>
              <a:rPr lang="en-US" sz="1200" dirty="0" err="1">
                <a:solidFill>
                  <a:srgbClr val="0000FF"/>
                </a:solidFill>
                <a:latin typeface="Courier"/>
                <a:cs typeface="Courier"/>
              </a:rPr>
              <a:t>Bool</a:t>
            </a:r>
            <a: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200" dirty="0">
                <a:latin typeface="Courier"/>
                <a:cs typeface="Courier"/>
              </a:rPr>
              <a:t>    let </a:t>
            </a:r>
            <a:r>
              <a:rPr lang="en-US" sz="1200" dirty="0" err="1">
                <a:latin typeface="Courier"/>
                <a:cs typeface="Courier"/>
              </a:rPr>
              <a:t>signingInIndicator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solidFill>
                  <a:srgbClr val="0000FF"/>
                </a:solidFill>
                <a:latin typeface="Courier"/>
                <a:cs typeface="Courier"/>
              </a:rPr>
              <a:t>ActivityIndicator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</a:t>
            </a:r>
          </a:p>
          <a:p>
            <a:r>
              <a:rPr lang="mr-IN" sz="1200" dirty="0">
                <a:latin typeface="Courier"/>
                <a:cs typeface="Courier"/>
              </a:rPr>
              <a:t>    init() {</a:t>
            </a:r>
          </a:p>
          <a:p>
            <a:r>
              <a:rPr lang="en-US" sz="1200" dirty="0">
                <a:latin typeface="Courier"/>
                <a:cs typeface="Courier"/>
              </a:rPr>
              <a:t>        </a:t>
            </a:r>
            <a:r>
              <a:rPr lang="en-US" sz="1200" dirty="0" err="1">
                <a:latin typeface="Courier"/>
                <a:cs typeface="Courier"/>
              </a:rPr>
              <a:t>self.signingIn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latin typeface="Courier"/>
                <a:cs typeface="Courier"/>
              </a:rPr>
              <a:t>signingInIndicator.asObservable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}</a:t>
            </a:r>
          </a:p>
          <a:p>
            <a:r>
              <a:rPr lang="mr-IN" sz="1200" dirty="0">
                <a:latin typeface="Courier"/>
                <a:cs typeface="Courier"/>
              </a:rPr>
              <a:t>    </a:t>
            </a:r>
          </a:p>
          <a:p>
            <a:r>
              <a:rPr lang="en-US" sz="1200" dirty="0">
                <a:latin typeface="Courier"/>
                <a:cs typeface="Courier"/>
              </a:rPr>
              <a:t>    </a:t>
            </a:r>
            <a:r>
              <a:rPr lang="en-US" sz="1200" dirty="0" err="1">
                <a:latin typeface="Courier"/>
                <a:cs typeface="Courier"/>
              </a:rPr>
              <a:t>func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simpleObservable</a:t>
            </a:r>
            <a:r>
              <a:rPr lang="en-US" sz="1200" dirty="0">
                <a:latin typeface="Courier"/>
                <a:cs typeface="Courier"/>
              </a:rPr>
              <a:t>() -&gt; Observable&lt;String&gt; {</a:t>
            </a:r>
          </a:p>
          <a:p>
            <a:r>
              <a:rPr lang="en-US" sz="1200" dirty="0">
                <a:latin typeface="Courier"/>
                <a:cs typeface="Courier"/>
              </a:rPr>
              <a:t>        return Observable&lt;String&gt;.create { observer in</a:t>
            </a:r>
          </a:p>
          <a:p>
            <a:r>
              <a:rPr lang="en-US" sz="1200" dirty="0">
                <a:latin typeface="Courier"/>
                <a:cs typeface="Courier"/>
              </a:rPr>
              <a:t>            </a:t>
            </a:r>
            <a:r>
              <a:rPr lang="en-US" sz="1200" dirty="0" err="1">
                <a:latin typeface="Courier"/>
                <a:cs typeface="Courier"/>
              </a:rPr>
              <a:t>DispatchQueue.main.asyncAfter</a:t>
            </a:r>
            <a:r>
              <a:rPr lang="en-US" sz="1200" dirty="0">
                <a:latin typeface="Courier"/>
                <a:cs typeface="Courier"/>
              </a:rPr>
              <a:t>(deadline: .now() + 5) {</a:t>
            </a:r>
          </a:p>
          <a:p>
            <a:r>
              <a:rPr lang="en-US" sz="1200" dirty="0">
                <a:latin typeface="Courier"/>
                <a:cs typeface="Courier"/>
              </a:rPr>
              <a:t>                </a:t>
            </a:r>
            <a:r>
              <a:rPr lang="en-US" sz="1200" dirty="0" err="1">
                <a:latin typeface="Courier"/>
                <a:cs typeface="Courier"/>
              </a:rPr>
              <a:t>observer.onNext</a:t>
            </a:r>
            <a:r>
              <a:rPr lang="en-US" sz="1200" dirty="0">
                <a:latin typeface="Courier"/>
                <a:cs typeface="Courier"/>
              </a:rPr>
              <a:t>("strawberry")</a:t>
            </a:r>
          </a:p>
          <a:p>
            <a:r>
              <a:rPr lang="mr-IN" sz="1200" dirty="0">
                <a:latin typeface="Courier"/>
                <a:cs typeface="Courier"/>
              </a:rPr>
              <a:t>                observer.onCompleted()</a:t>
            </a:r>
          </a:p>
          <a:p>
            <a:r>
              <a:rPr lang="mr-IN" sz="1200" dirty="0">
                <a:latin typeface="Courier"/>
                <a:cs typeface="Courier"/>
              </a:rPr>
              <a:t>            }</a:t>
            </a:r>
          </a:p>
          <a:p>
            <a:r>
              <a:rPr lang="en-US" sz="1200" dirty="0">
                <a:latin typeface="Courier"/>
                <a:cs typeface="Courier"/>
              </a:rPr>
              <a:t>            return </a:t>
            </a:r>
            <a:r>
              <a:rPr lang="en-US" sz="1200" dirty="0" err="1">
                <a:latin typeface="Courier"/>
                <a:cs typeface="Courier"/>
              </a:rPr>
              <a:t>Disposables.create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    }</a:t>
            </a:r>
          </a:p>
          <a:p>
            <a:r>
              <a:rPr lang="mr-IN" sz="1200" dirty="0">
                <a:latin typeface="Courier"/>
                <a:cs typeface="Courier"/>
              </a:rPr>
              <a:t>    }</a:t>
            </a:r>
          </a:p>
          <a:p>
            <a:r>
              <a:rPr lang="mr-IN" sz="1200" dirty="0">
                <a:latin typeface="Courier"/>
                <a:cs typeface="Courier"/>
              </a:rPr>
              <a:t>}</a:t>
            </a:r>
            <a:endParaRPr lang="en-US" sz="1200" b="1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847534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4539261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ActivityIndicator</a:t>
            </a:r>
            <a:r>
              <a:rPr lang="en-US" dirty="0" smtClean="0"/>
              <a:t> : UI Binding 1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955818" y="4636500"/>
            <a:ext cx="114958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 dirty="0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3536" y="1465340"/>
            <a:ext cx="7149054" cy="3600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class </a:t>
            </a:r>
            <a:r>
              <a:rPr lang="en-US" sz="1200" dirty="0" err="1">
                <a:latin typeface="Courier"/>
                <a:cs typeface="Courier"/>
              </a:rPr>
              <a:t>ViewController</a:t>
            </a:r>
            <a:r>
              <a:rPr lang="en-US" sz="1200" dirty="0">
                <a:latin typeface="Courier"/>
                <a:cs typeface="Courier"/>
              </a:rPr>
              <a:t>: </a:t>
            </a:r>
            <a:r>
              <a:rPr lang="en-US" sz="1200" dirty="0" err="1">
                <a:latin typeface="Courier"/>
                <a:cs typeface="Courier"/>
              </a:rPr>
              <a:t>UIViewController</a:t>
            </a:r>
            <a:r>
              <a:rPr lang="en-US" sz="1200" dirty="0">
                <a:latin typeface="Courier"/>
                <a:cs typeface="Courier"/>
              </a:rPr>
              <a:t> {</a:t>
            </a:r>
          </a:p>
          <a:p>
            <a:r>
              <a:rPr lang="en-US" sz="1200" dirty="0">
                <a:latin typeface="Courier"/>
                <a:cs typeface="Courier"/>
              </a:rPr>
              <a:t>    @</a:t>
            </a:r>
            <a:r>
              <a:rPr lang="en-US" sz="1200" dirty="0" err="1">
                <a:latin typeface="Courier"/>
                <a:cs typeface="Courier"/>
              </a:rPr>
              <a:t>IBOutlet</a:t>
            </a:r>
            <a:r>
              <a:rPr lang="en-US" sz="1200" dirty="0">
                <a:latin typeface="Courier"/>
                <a:cs typeface="Courier"/>
              </a:rPr>
              <a:t> weak </a:t>
            </a:r>
            <a:r>
              <a:rPr lang="en-US" sz="1200" dirty="0" err="1">
                <a:latin typeface="Courier"/>
                <a:cs typeface="Courier"/>
              </a:rPr>
              <a:t>var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TrackActivityOulet</a:t>
            </a:r>
            <a:r>
              <a:rPr lang="en-US" sz="1200" dirty="0">
                <a:latin typeface="Courier"/>
                <a:cs typeface="Courier"/>
              </a:rPr>
              <a:t>: </a:t>
            </a:r>
            <a:r>
              <a:rPr lang="en-US" sz="1200" dirty="0" err="1">
                <a:latin typeface="Courier"/>
                <a:cs typeface="Courier"/>
              </a:rPr>
              <a:t>UIActivityIndicatorView</a:t>
            </a:r>
            <a:r>
              <a:rPr lang="en-US" sz="1200" dirty="0">
                <a:latin typeface="Courier"/>
                <a:cs typeface="Courier"/>
              </a:rPr>
              <a:t>!</a:t>
            </a:r>
          </a:p>
          <a:p>
            <a:r>
              <a:rPr lang="en-US" sz="1200" dirty="0">
                <a:latin typeface="Courier"/>
                <a:cs typeface="Courier"/>
              </a:rPr>
              <a:t>    @</a:t>
            </a:r>
            <a:r>
              <a:rPr lang="en-US" sz="1200" dirty="0" err="1">
                <a:latin typeface="Courier"/>
                <a:cs typeface="Courier"/>
              </a:rPr>
              <a:t>IBOutlet</a:t>
            </a:r>
            <a:r>
              <a:rPr lang="en-US" sz="1200" dirty="0">
                <a:latin typeface="Courier"/>
                <a:cs typeface="Courier"/>
              </a:rPr>
              <a:t> weak </a:t>
            </a:r>
            <a:r>
              <a:rPr lang="en-US" sz="1200" dirty="0" err="1">
                <a:latin typeface="Courier"/>
                <a:cs typeface="Courier"/>
              </a:rPr>
              <a:t>var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backgroundView</a:t>
            </a:r>
            <a:r>
              <a:rPr lang="en-US" sz="1200" dirty="0">
                <a:latin typeface="Courier"/>
                <a:cs typeface="Courier"/>
              </a:rPr>
              <a:t>: </a:t>
            </a:r>
            <a:r>
              <a:rPr lang="en-US" sz="1200" dirty="0" err="1" smtClean="0">
                <a:latin typeface="Courier"/>
                <a:cs typeface="Courier"/>
              </a:rPr>
              <a:t>UIImageView</a:t>
            </a:r>
            <a:r>
              <a:rPr lang="en-US" sz="1200" dirty="0">
                <a:latin typeface="Courier"/>
                <a:cs typeface="Courier"/>
              </a:rPr>
              <a:t>!</a:t>
            </a:r>
          </a:p>
          <a:p>
            <a:r>
              <a:rPr lang="en-US" sz="1200" dirty="0">
                <a:latin typeface="Courier"/>
                <a:cs typeface="Courier"/>
              </a:rPr>
              <a:t>    @</a:t>
            </a:r>
            <a:r>
              <a:rPr lang="en-US" sz="1200" dirty="0" err="1">
                <a:latin typeface="Courier"/>
                <a:cs typeface="Courier"/>
              </a:rPr>
              <a:t>IBOutlet</a:t>
            </a:r>
            <a:r>
              <a:rPr lang="en-US" sz="1200" dirty="0">
                <a:latin typeface="Courier"/>
                <a:cs typeface="Courier"/>
              </a:rPr>
              <a:t> weak </a:t>
            </a:r>
            <a:r>
              <a:rPr lang="en-US" sz="1200" dirty="0" err="1">
                <a:latin typeface="Courier"/>
                <a:cs typeface="Courier"/>
              </a:rPr>
              <a:t>var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trackActivityButton</a:t>
            </a:r>
            <a:r>
              <a:rPr lang="en-US" sz="1200" dirty="0">
                <a:latin typeface="Courier"/>
                <a:cs typeface="Courier"/>
              </a:rPr>
              <a:t>: </a:t>
            </a:r>
            <a:r>
              <a:rPr lang="en-US" sz="1200" dirty="0" err="1">
                <a:latin typeface="Courier"/>
                <a:cs typeface="Courier"/>
              </a:rPr>
              <a:t>UIButton</a:t>
            </a:r>
            <a:r>
              <a:rPr lang="en-US" sz="1200" dirty="0">
                <a:latin typeface="Courier"/>
                <a:cs typeface="Courier"/>
              </a:rPr>
              <a:t>!</a:t>
            </a:r>
          </a:p>
          <a:p>
            <a:r>
              <a:rPr lang="en-US" sz="1200" dirty="0">
                <a:latin typeface="Courier"/>
                <a:cs typeface="Courier"/>
              </a:rPr>
              <a:t>    </a:t>
            </a:r>
            <a:r>
              <a:rPr lang="en-US" sz="1200" dirty="0" err="1">
                <a:latin typeface="Courier"/>
                <a:cs typeface="Courier"/>
              </a:rPr>
              <a:t>var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disposeBag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latin typeface="Courier"/>
                <a:cs typeface="Courier"/>
              </a:rPr>
              <a:t>DisposeBag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</a:t>
            </a:r>
          </a:p>
          <a:p>
            <a:r>
              <a:rPr lang="en-US" sz="1200" dirty="0">
                <a:latin typeface="Courier"/>
                <a:cs typeface="Courier"/>
              </a:rPr>
              <a:t>    override </a:t>
            </a:r>
            <a:r>
              <a:rPr lang="en-US" sz="1200" dirty="0" err="1">
                <a:latin typeface="Courier"/>
                <a:cs typeface="Courier"/>
              </a:rPr>
              <a:t>func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viewDidLoad</a:t>
            </a:r>
            <a:r>
              <a:rPr lang="en-US" sz="1200" dirty="0">
                <a:latin typeface="Courier"/>
                <a:cs typeface="Courier"/>
              </a:rPr>
              <a:t>() {</a:t>
            </a:r>
          </a:p>
          <a:p>
            <a:r>
              <a:rPr lang="en-US" sz="1200" dirty="0">
                <a:latin typeface="Courier"/>
                <a:cs typeface="Courier"/>
              </a:rPr>
              <a:t>        </a:t>
            </a:r>
            <a:r>
              <a:rPr lang="en-US" sz="1200" dirty="0" err="1">
                <a:latin typeface="Courier"/>
                <a:cs typeface="Courier"/>
              </a:rPr>
              <a:t>super.viewDidLoad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    </a:t>
            </a:r>
          </a:p>
          <a:p>
            <a:r>
              <a:rPr lang="en-US" sz="1200" dirty="0">
                <a:latin typeface="Courier"/>
                <a:cs typeface="Courier"/>
              </a:rPr>
              <a:t>        let </a:t>
            </a:r>
            <a:r>
              <a:rPr lang="en-US" sz="1200" dirty="0" err="1">
                <a:latin typeface="Courier"/>
                <a:cs typeface="Courier"/>
              </a:rPr>
              <a:t>viewModel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latin typeface="Courier"/>
                <a:cs typeface="Courier"/>
              </a:rPr>
              <a:t>SimpleViewModel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    </a:t>
            </a:r>
          </a:p>
          <a:p>
            <a:r>
              <a:rPr lang="en-US" sz="1200" dirty="0">
                <a:latin typeface="Courier"/>
                <a:cs typeface="Courier"/>
              </a:rPr>
              <a:t>        </a:t>
            </a:r>
            <a:r>
              <a:rPr lang="en-US" sz="1200" dirty="0" err="1">
                <a:latin typeface="Courier"/>
                <a:cs typeface="Courier"/>
              </a:rPr>
              <a:t>viewModel.signingIn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           .bind(to: </a:t>
            </a:r>
            <a:r>
              <a:rPr lang="en-US" sz="1200" dirty="0" err="1">
                <a:latin typeface="Courier"/>
                <a:cs typeface="Courier"/>
              </a:rPr>
              <a:t>TrackActivityOulet.rx.isAnimating</a:t>
            </a:r>
            <a:r>
              <a:rPr lang="en-US" sz="1200" dirty="0">
                <a:latin typeface="Courier"/>
                <a:cs typeface="Courier"/>
              </a:rPr>
              <a:t>)</a:t>
            </a:r>
          </a:p>
          <a:p>
            <a:r>
              <a:rPr lang="en-US" sz="1200" dirty="0">
                <a:latin typeface="Courier"/>
                <a:cs typeface="Courier"/>
              </a:rPr>
              <a:t>            .disposed(by: </a:t>
            </a:r>
            <a:r>
              <a:rPr lang="en-US" sz="1200" dirty="0" err="1">
                <a:latin typeface="Courier"/>
                <a:cs typeface="Courier"/>
              </a:rPr>
              <a:t>disposeBag</a:t>
            </a:r>
            <a:r>
              <a:rPr lang="en-US" sz="1200" dirty="0">
                <a:latin typeface="Courier"/>
                <a:cs typeface="Courier"/>
              </a:rPr>
              <a:t>)</a:t>
            </a:r>
          </a:p>
          <a:p>
            <a:r>
              <a:rPr lang="mr-IN" sz="1200" dirty="0">
                <a:latin typeface="Courier"/>
                <a:cs typeface="Courier"/>
              </a:rPr>
              <a:t>        </a:t>
            </a:r>
          </a:p>
          <a:p>
            <a:r>
              <a:rPr lang="en-US" sz="1200" dirty="0">
                <a:latin typeface="Courier"/>
                <a:cs typeface="Courier"/>
              </a:rPr>
              <a:t>        </a:t>
            </a:r>
            <a:r>
              <a:rPr lang="en-US" sz="1200" dirty="0" err="1">
                <a:latin typeface="Courier"/>
                <a:cs typeface="Courier"/>
              </a:rPr>
              <a:t>viewModel.signingIn</a:t>
            </a:r>
            <a:endParaRPr lang="en-US" sz="1200" dirty="0">
              <a:latin typeface="Courier"/>
              <a:cs typeface="Courier"/>
            </a:endParaRPr>
          </a:p>
          <a:p>
            <a:r>
              <a:rPr lang="mr-IN" sz="1200" dirty="0">
                <a:latin typeface="Courier"/>
                <a:cs typeface="Courier"/>
              </a:rPr>
              <a:t>            .map { !$0 }</a:t>
            </a:r>
          </a:p>
          <a:p>
            <a:r>
              <a:rPr lang="en-US" sz="1200" dirty="0">
                <a:latin typeface="Courier"/>
                <a:cs typeface="Courier"/>
              </a:rPr>
              <a:t>            .bind(to: </a:t>
            </a:r>
            <a:r>
              <a:rPr lang="en-US" sz="1200" dirty="0" err="1">
                <a:latin typeface="Courier"/>
                <a:cs typeface="Courier"/>
              </a:rPr>
              <a:t>backgroundView.rx.isHidden</a:t>
            </a:r>
            <a:r>
              <a:rPr lang="en-US" sz="1200" dirty="0">
                <a:latin typeface="Courier"/>
                <a:cs typeface="Courier"/>
              </a:rPr>
              <a:t>)</a:t>
            </a:r>
          </a:p>
          <a:p>
            <a:r>
              <a:rPr lang="en-US" sz="1200" dirty="0">
                <a:latin typeface="Courier"/>
                <a:cs typeface="Courier"/>
              </a:rPr>
              <a:t>            .disposed(by: </a:t>
            </a:r>
            <a:r>
              <a:rPr lang="en-US" sz="1200" dirty="0" err="1">
                <a:latin typeface="Courier"/>
                <a:cs typeface="Courier"/>
              </a:rPr>
              <a:t>disposeBag</a:t>
            </a:r>
            <a:r>
              <a:rPr lang="en-US" sz="1200" dirty="0">
                <a:latin typeface="Courier"/>
                <a:cs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57751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4539261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ActivityIndicator</a:t>
            </a:r>
            <a:r>
              <a:rPr lang="en-US" dirty="0" smtClean="0"/>
              <a:t> : UI Binding 2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955818" y="4636500"/>
            <a:ext cx="114958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 dirty="0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3536" y="1465340"/>
            <a:ext cx="7149054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    </a:t>
            </a:r>
            <a:r>
              <a:rPr lang="en-US" sz="1200" dirty="0" err="1" smtClean="0">
                <a:latin typeface="Courier"/>
                <a:cs typeface="Courier"/>
              </a:rPr>
              <a:t>viewModel.signingIn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           .bind(to: </a:t>
            </a:r>
            <a:r>
              <a:rPr lang="en-US" sz="1200" dirty="0" err="1">
                <a:latin typeface="Courier"/>
                <a:cs typeface="Courier"/>
              </a:rPr>
              <a:t>trackActivityButton.rx.isHidden</a:t>
            </a:r>
            <a:r>
              <a:rPr lang="en-US" sz="1200" dirty="0">
                <a:latin typeface="Courier"/>
                <a:cs typeface="Courier"/>
              </a:rPr>
              <a:t>)</a:t>
            </a:r>
          </a:p>
          <a:p>
            <a:r>
              <a:rPr lang="en-US" sz="1200" dirty="0">
                <a:latin typeface="Courier"/>
                <a:cs typeface="Courier"/>
              </a:rPr>
              <a:t>            .disposed(by: </a:t>
            </a:r>
            <a:r>
              <a:rPr lang="en-US" sz="1200" dirty="0" err="1">
                <a:latin typeface="Courier"/>
                <a:cs typeface="Courier"/>
              </a:rPr>
              <a:t>disposeBag</a:t>
            </a:r>
            <a:r>
              <a:rPr lang="en-US" sz="1200" dirty="0">
                <a:latin typeface="Courier"/>
                <a:cs typeface="Courier"/>
              </a:rPr>
              <a:t>)</a:t>
            </a:r>
          </a:p>
          <a:p>
            <a:r>
              <a:rPr lang="mr-IN" sz="1200" dirty="0">
                <a:latin typeface="Courier"/>
                <a:cs typeface="Courier"/>
              </a:rPr>
              <a:t>        </a:t>
            </a:r>
          </a:p>
          <a:p>
            <a:r>
              <a:rPr lang="en-US" sz="1200" dirty="0">
                <a:latin typeface="Courier"/>
                <a:cs typeface="Courier"/>
              </a:rPr>
              <a:t>        </a:t>
            </a:r>
            <a:r>
              <a:rPr lang="en-US" sz="1200" dirty="0" err="1">
                <a:latin typeface="Courier"/>
                <a:cs typeface="Courier"/>
              </a:rPr>
              <a:t>trackActivityButton.rx.tap.asDriver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        .drive(onNext: { </a:t>
            </a:r>
            <a:r>
              <a:rPr lang="en-US" sz="1200" dirty="0" smtClean="0">
                <a:latin typeface="Courier"/>
                <a:cs typeface="Courier"/>
              </a:rPr>
              <a:t>[</a:t>
            </a:r>
            <a:r>
              <a:rPr lang="en-US" sz="1200" dirty="0" err="1" smtClean="0">
                <a:latin typeface="Courier"/>
                <a:cs typeface="Courier"/>
              </a:rPr>
              <a:t>unowned</a:t>
            </a:r>
            <a:r>
              <a:rPr lang="en-US" sz="1200" smtClean="0">
                <a:latin typeface="Courier"/>
                <a:cs typeface="Courier"/>
              </a:rPr>
              <a:t> self] </a:t>
            </a:r>
            <a:r>
              <a:rPr lang="mr-IN" sz="1200" smtClean="0">
                <a:latin typeface="Courier"/>
                <a:cs typeface="Courier"/>
              </a:rPr>
              <a:t>_ </a:t>
            </a:r>
            <a:r>
              <a:rPr lang="mr-IN" sz="1200" dirty="0">
                <a:latin typeface="Courier"/>
                <a:cs typeface="Courier"/>
              </a:rPr>
              <a:t>in</a:t>
            </a:r>
          </a:p>
          <a:p>
            <a:r>
              <a:rPr lang="en-US" sz="1200" dirty="0">
                <a:latin typeface="Courier"/>
                <a:cs typeface="Courier"/>
              </a:rPr>
              <a:t>                </a:t>
            </a:r>
            <a:r>
              <a:rPr lang="en-US" sz="1200" dirty="0" err="1">
                <a:latin typeface="Courier"/>
                <a:cs typeface="Courier"/>
              </a:rPr>
              <a:t>viewModel.simpleObservable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en-US" sz="1200" dirty="0">
                <a:latin typeface="Courier"/>
                <a:cs typeface="Courier"/>
              </a:rPr>
              <a:t>                    .</a:t>
            </a:r>
            <a:r>
              <a:rPr lang="en-US" sz="1200" dirty="0" err="1">
                <a:latin typeface="Courier"/>
                <a:cs typeface="Courier"/>
              </a:rPr>
              <a:t>observeOn</a:t>
            </a:r>
            <a:r>
              <a:rPr lang="en-US" sz="1200" dirty="0">
                <a:latin typeface="Courier"/>
                <a:cs typeface="Courier"/>
              </a:rPr>
              <a:t>(</a:t>
            </a:r>
            <a:r>
              <a:rPr lang="en-US" sz="1200" dirty="0" err="1">
                <a:latin typeface="Courier"/>
                <a:cs typeface="Courier"/>
              </a:rPr>
              <a:t>MainScheduler.instance</a:t>
            </a:r>
            <a:r>
              <a:rPr lang="en-US" sz="1200" dirty="0">
                <a:latin typeface="Courier"/>
                <a:cs typeface="Courier"/>
              </a:rPr>
              <a:t>)</a:t>
            </a:r>
          </a:p>
          <a:p>
            <a:r>
              <a:rPr lang="en-US" sz="1200" dirty="0">
                <a:latin typeface="Courier"/>
                <a:cs typeface="Courier"/>
              </a:rPr>
              <a:t>                    .</a:t>
            </a:r>
            <a:r>
              <a:rPr lang="en-US" sz="1200" dirty="0" err="1">
                <a:latin typeface="Courier"/>
                <a:cs typeface="Courier"/>
              </a:rPr>
              <a:t>trackActivity</a:t>
            </a:r>
            <a:r>
              <a:rPr lang="en-US" sz="1200" dirty="0">
                <a:latin typeface="Courier"/>
                <a:cs typeface="Courier"/>
              </a:rPr>
              <a:t>(</a:t>
            </a:r>
            <a:r>
              <a:rPr lang="en-US" sz="1200" dirty="0" err="1">
                <a:latin typeface="Courier"/>
                <a:cs typeface="Courier"/>
              </a:rPr>
              <a:t>viewModel.signingInIndicator</a:t>
            </a:r>
            <a:r>
              <a:rPr lang="en-US" sz="1200" dirty="0">
                <a:latin typeface="Courier"/>
                <a:cs typeface="Courier"/>
              </a:rPr>
              <a:t>)</a:t>
            </a:r>
          </a:p>
          <a:p>
            <a:r>
              <a:rPr lang="mr-IN" sz="1200" dirty="0">
                <a:latin typeface="Courier"/>
                <a:cs typeface="Courier"/>
              </a:rPr>
              <a:t>                    .subscribe(onNext: { _ in</a:t>
            </a:r>
          </a:p>
          <a:p>
            <a:r>
              <a:rPr lang="mr-IN" sz="1200" dirty="0">
                <a:latin typeface="Courier"/>
                <a:cs typeface="Courier"/>
              </a:rPr>
              <a:t>                    })</a:t>
            </a:r>
          </a:p>
          <a:p>
            <a:r>
              <a:rPr lang="mr-IN" sz="1200" dirty="0">
                <a:latin typeface="Courier"/>
                <a:cs typeface="Courier"/>
              </a:rPr>
              <a:t>                    .disposed(by: self.disposeBag)</a:t>
            </a:r>
          </a:p>
          <a:p>
            <a:r>
              <a:rPr lang="mr-IN" sz="1200" dirty="0">
                <a:latin typeface="Courier"/>
                <a:cs typeface="Courier"/>
              </a:rPr>
              <a:t>            }).disposed(by: disposeBag)</a:t>
            </a:r>
          </a:p>
          <a:p>
            <a:r>
              <a:rPr lang="mr-IN" sz="1200" dirty="0">
                <a:latin typeface="Courier"/>
                <a:cs typeface="Courier"/>
              </a:rPr>
              <a:t>    }</a:t>
            </a:r>
            <a:endParaRPr lang="en-US" sz="1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60855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Scan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7715" y="1687285"/>
            <a:ext cx="85815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Scan operator applies a function to the first item emitted by the source Observable and then emits the result of that function as its own first emission. 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It </a:t>
            </a:r>
            <a:r>
              <a:rPr lang="en-US" sz="1600" dirty="0"/>
              <a:t>also feeds the result of the function back into the function along with the second item emitted by the source Observable in order to generate its second emission. 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It </a:t>
            </a:r>
            <a:r>
              <a:rPr lang="en-US" sz="1600" dirty="0"/>
              <a:t>continues to feed back its own subsequent emissions along with the subsequent emissions from the source Observable in order to create the rest of its sequence.</a:t>
            </a:r>
          </a:p>
          <a:p>
            <a:endParaRPr lang="en-US" sz="1600" dirty="0"/>
          </a:p>
          <a:p>
            <a:r>
              <a:rPr lang="en-US" sz="1600" dirty="0"/>
              <a:t>This sort of operator is sometimes called an “accumulator” in other contexts.</a:t>
            </a:r>
          </a:p>
        </p:txBody>
      </p:sp>
    </p:spTree>
    <p:extLst>
      <p:ext uri="{BB962C8B-B14F-4D97-AF65-F5344CB8AC3E}">
        <p14:creationId xmlns:p14="http://schemas.microsoft.com/office/powerpoint/2010/main" val="3507461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Scan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7715" y="1687285"/>
            <a:ext cx="85815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scan takes two parameters: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initial value - you can think of it as the first value of your </a:t>
            </a:r>
            <a:r>
              <a:rPr lang="en-US" sz="1600" dirty="0" smtClean="0"/>
              <a:t>state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closure(</a:t>
            </a:r>
            <a:r>
              <a:rPr lang="en-US" sz="1600" dirty="0" err="1"/>
              <a:t>lastState</a:t>
            </a:r>
            <a:r>
              <a:rPr lang="en-US" sz="1600" dirty="0"/>
              <a:t>, </a:t>
            </a:r>
            <a:r>
              <a:rPr lang="en-US" sz="1600" dirty="0" err="1"/>
              <a:t>newValue</a:t>
            </a:r>
            <a:r>
              <a:rPr lang="en-US" sz="1600" dirty="0"/>
              <a:t>) - scan runs that closure each time it gets a new value - it calls it with two parameters: the last state you had and the value that was just emitted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03924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1465</TotalTime>
  <Words>923</Words>
  <Application>Microsoft Macintosh PowerPoint</Application>
  <PresentationFormat>On-screen Show (16:9)</PresentationFormat>
  <Paragraphs>137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Salerio template</vt:lpstr>
      <vt:lpstr>Advanced RxSwift – Day 3</vt:lpstr>
      <vt:lpstr>RxSwift Basics</vt:lpstr>
      <vt:lpstr>Advanced RxSwift</vt:lpstr>
      <vt:lpstr>ActivityIndicator</vt:lpstr>
      <vt:lpstr>ActivityIndicator in ViewModel</vt:lpstr>
      <vt:lpstr>ActivityIndicator : UI Binding 1</vt:lpstr>
      <vt:lpstr>ActivityIndicator : UI Binding 2</vt:lpstr>
      <vt:lpstr>Scan</vt:lpstr>
      <vt:lpstr>Scan</vt:lpstr>
      <vt:lpstr>Scan - Creating a boolean switch</vt:lpstr>
      <vt:lpstr>Scan - Creating a counter</vt:lpstr>
      <vt:lpstr>Scan - Getting the last N values</vt:lpstr>
      <vt:lpstr>Lab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Young Kim</cp:lastModifiedBy>
  <cp:revision>88</cp:revision>
  <dcterms:modified xsi:type="dcterms:W3CDTF">2018-06-13T02:33:16Z</dcterms:modified>
</cp:coreProperties>
</file>