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3"/>
  </p:notesMasterIdLst>
  <p:sldIdLst>
    <p:sldId id="256" r:id="rId2"/>
    <p:sldId id="349" r:id="rId3"/>
    <p:sldId id="350" r:id="rId4"/>
    <p:sldId id="344" r:id="rId5"/>
    <p:sldId id="362" r:id="rId6"/>
    <p:sldId id="361" r:id="rId7"/>
    <p:sldId id="363" r:id="rId8"/>
    <p:sldId id="364" r:id="rId9"/>
    <p:sldId id="365" r:id="rId10"/>
    <p:sldId id="366" r:id="rId11"/>
    <p:sldId id="367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67F96C5-845C-47A1-8BC1-15D7F15E9606}">
  <a:tblStyle styleId="{B67F96C5-845C-47A1-8BC1-15D7F15E96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01" d="100"/>
          <a:sy n="201" d="100"/>
        </p:scale>
        <p:origin x="-1104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9017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000"/>
              <a:buNone/>
              <a:defRPr/>
            </a:lvl1pPr>
            <a:lvl2pPr lvl="1">
              <a:spcBef>
                <a:spcPts val="0"/>
              </a:spcBef>
              <a:buSzPts val="2000"/>
              <a:buNone/>
              <a:defRPr/>
            </a:lvl2pPr>
            <a:lvl3pPr lvl="2">
              <a:spcBef>
                <a:spcPts val="0"/>
              </a:spcBef>
              <a:buSzPts val="2000"/>
              <a:buNone/>
              <a:defRPr/>
            </a:lvl3pPr>
            <a:lvl4pPr lvl="3">
              <a:spcBef>
                <a:spcPts val="0"/>
              </a:spcBef>
              <a:buSzPts val="2000"/>
              <a:buNone/>
              <a:defRPr/>
            </a:lvl4pPr>
            <a:lvl5pPr lvl="4">
              <a:spcBef>
                <a:spcPts val="0"/>
              </a:spcBef>
              <a:buSzPts val="2000"/>
              <a:buNone/>
              <a:defRPr/>
            </a:lvl5pPr>
            <a:lvl6pPr lvl="5">
              <a:spcBef>
                <a:spcPts val="0"/>
              </a:spcBef>
              <a:buSzPts val="2000"/>
              <a:buNone/>
              <a:defRPr/>
            </a:lvl6pPr>
            <a:lvl7pPr lvl="6">
              <a:spcBef>
                <a:spcPts val="0"/>
              </a:spcBef>
              <a:buSzPts val="2000"/>
              <a:buNone/>
              <a:defRPr/>
            </a:lvl7pPr>
            <a:lvl8pPr lvl="7">
              <a:spcBef>
                <a:spcPts val="0"/>
              </a:spcBef>
              <a:buSzPts val="2000"/>
              <a:buNone/>
              <a:defRPr/>
            </a:lvl8pPr>
            <a:lvl9pPr lvl="8">
              <a:spcBef>
                <a:spcPts val="0"/>
              </a:spcBef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 xmlns:p14="http://schemas.microsoft.com/office/powerpoint/2010/main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10601" y="1090750"/>
            <a:ext cx="7457958" cy="2961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 dirty="0" smtClean="0"/>
              <a:t>Advanced </a:t>
            </a:r>
            <a:r>
              <a:rPr lang="en-US" sz="4400" dirty="0" err="1" smtClean="0"/>
              <a:t>RxSwift</a:t>
            </a:r>
            <a:r>
              <a:rPr lang="en-US" sz="4400" dirty="0" smtClean="0"/>
              <a:t> </a:t>
            </a:r>
            <a:r>
              <a:rPr lang="mr-IN" sz="4400" dirty="0" smtClean="0"/>
              <a:t>–</a:t>
            </a:r>
            <a:r>
              <a:rPr lang="en-US" sz="4400" dirty="0" smtClean="0"/>
              <a:t> Day </a:t>
            </a:r>
            <a:r>
              <a:rPr lang="en-US" sz="4400" dirty="0" smtClean="0"/>
              <a:t>4</a:t>
            </a:r>
            <a:endParaRPr lang="en" sz="4400" dirty="0"/>
          </a:p>
        </p:txBody>
      </p:sp>
      <p:sp>
        <p:nvSpPr>
          <p:cNvPr id="4" name="Shape 189"/>
          <p:cNvSpPr txBox="1">
            <a:spLocks/>
          </p:cNvSpPr>
          <p:nvPr/>
        </p:nvSpPr>
        <p:spPr>
          <a:xfrm>
            <a:off x="4778268" y="4155492"/>
            <a:ext cx="3667566" cy="52353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1800" dirty="0" err="1" smtClean="0"/>
              <a:t>Younghwan</a:t>
            </a:r>
            <a:r>
              <a:rPr lang="en-US" sz="1800" dirty="0" smtClean="0"/>
              <a:t> Kim</a:t>
            </a:r>
            <a:endParaRPr lang="en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5600876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RxDataSources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617" y="1859164"/>
            <a:ext cx="79094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</a:t>
            </a:r>
            <a:r>
              <a:rPr lang="en-US" b="1" dirty="0" err="1"/>
              <a:t>RxDataSources</a:t>
            </a:r>
            <a:r>
              <a:rPr lang="en-US" dirty="0"/>
              <a:t> requires more work to learn its idioms, but offers more powerful, advanced features. Instead of a simple array of data, it requires you to provide contents using objects which conform to the </a:t>
            </a:r>
            <a:r>
              <a:rPr lang="en-US" b="1" dirty="0" err="1"/>
              <a:t>SectionModelType</a:t>
            </a:r>
            <a:r>
              <a:rPr lang="en-US" dirty="0"/>
              <a:t> protocol.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Each </a:t>
            </a:r>
            <a:r>
              <a:rPr lang="en-US" dirty="0"/>
              <a:t>section itself contains the actual objects. For sections with multiple object types, use the </a:t>
            </a:r>
            <a:r>
              <a:rPr lang="en-US" dirty="0" err="1"/>
              <a:t>enum</a:t>
            </a:r>
            <a:r>
              <a:rPr lang="en-US" dirty="0"/>
              <a:t> technique shown above to differentiate the types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i="1" dirty="0"/>
              <a:t>https://</a:t>
            </a:r>
            <a:r>
              <a:rPr lang="en-US" b="1" i="1" dirty="0" err="1"/>
              <a:t>github.com</a:t>
            </a:r>
            <a:r>
              <a:rPr lang="en-US" b="1" i="1" dirty="0"/>
              <a:t>/</a:t>
            </a:r>
            <a:r>
              <a:rPr lang="en-US" b="1" i="1" dirty="0" err="1"/>
              <a:t>RxSwiftCommunity</a:t>
            </a:r>
            <a:r>
              <a:rPr lang="en-US" b="1" i="1" dirty="0"/>
              <a:t>/</a:t>
            </a:r>
            <a:r>
              <a:rPr lang="en-US" b="1" i="1" dirty="0" err="1"/>
              <a:t>RxDataSources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409506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5600876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" dirty="0" smtClean="0"/>
              <a:t>Lab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65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RxSwift</a:t>
            </a:r>
            <a:r>
              <a:rPr lang="en-US" dirty="0" smtClean="0"/>
              <a:t> Basics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554601" y="1650424"/>
            <a:ext cx="8115791" cy="286211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Day 1 </a:t>
            </a:r>
            <a:r>
              <a:rPr lang="mr-IN" dirty="0" smtClean="0"/>
              <a:t>–</a:t>
            </a:r>
            <a:r>
              <a:rPr lang="en-US" dirty="0" smtClean="0"/>
              <a:t> Observable, Operator (Filter, Transform, Combine)</a:t>
            </a:r>
            <a:endParaRPr lang="en-US" b="1" dirty="0" smtClean="0"/>
          </a:p>
          <a:p>
            <a:r>
              <a:rPr lang="en-US" dirty="0"/>
              <a:t>Day </a:t>
            </a:r>
            <a:r>
              <a:rPr lang="en-US" dirty="0" smtClean="0"/>
              <a:t>2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Subject (</a:t>
            </a:r>
            <a:r>
              <a:rPr lang="en-US" dirty="0" err="1" smtClean="0"/>
              <a:t>flatMap</a:t>
            </a:r>
            <a:r>
              <a:rPr lang="en-US" dirty="0" smtClean="0"/>
              <a:t>, </a:t>
            </a:r>
            <a:r>
              <a:rPr lang="en-US" dirty="0" err="1" smtClean="0"/>
              <a:t>flatMapFirst</a:t>
            </a:r>
            <a:r>
              <a:rPr lang="en-US" dirty="0" smtClean="0"/>
              <a:t>, </a:t>
            </a:r>
            <a:r>
              <a:rPr lang="en-US" dirty="0" err="1" smtClean="0"/>
              <a:t>flatMapLatest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3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Two VCs communications with Subject, </a:t>
            </a:r>
            <a:r>
              <a:rPr lang="en-US" dirty="0" err="1" smtClean="0"/>
              <a:t>RxCocoa</a:t>
            </a:r>
            <a:r>
              <a:rPr lang="en-US" dirty="0" smtClean="0"/>
              <a:t> (Button)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4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Sequential, Merged Observable Calls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5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 smtClean="0"/>
              <a:t>RxCocoa</a:t>
            </a:r>
            <a:r>
              <a:rPr lang="en-US" dirty="0" smtClean="0"/>
              <a:t>, UI Binding (Button, </a:t>
            </a:r>
            <a:r>
              <a:rPr lang="en-US" dirty="0" err="1" smtClean="0"/>
              <a:t>TextField</a:t>
            </a:r>
            <a:r>
              <a:rPr lang="en-US" dirty="0" smtClean="0"/>
              <a:t>, Label, </a:t>
            </a:r>
            <a:r>
              <a:rPr lang="en-US" dirty="0" err="1" smtClean="0"/>
              <a:t>TableView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5794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Advanced </a:t>
            </a:r>
            <a:r>
              <a:rPr lang="en-US" dirty="0" err="1" smtClean="0"/>
              <a:t>RxSwift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151129" y="1447005"/>
            <a:ext cx="8891026" cy="3353768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Day 1 </a:t>
            </a:r>
            <a:r>
              <a:rPr lang="mr-IN" dirty="0" smtClean="0"/>
              <a:t>–</a:t>
            </a:r>
            <a:r>
              <a:rPr lang="en-US" dirty="0" smtClean="0"/>
              <a:t> Protocol-Oriented Programming, Protocol Extension, </a:t>
            </a:r>
            <a:r>
              <a:rPr lang="en-US" dirty="0" err="1" smtClean="0"/>
              <a:t>Associatetype</a:t>
            </a:r>
            <a:endParaRPr lang="en-US" b="1" dirty="0" smtClean="0"/>
          </a:p>
          <a:p>
            <a:r>
              <a:rPr lang="en-US" dirty="0"/>
              <a:t>Day </a:t>
            </a:r>
            <a:r>
              <a:rPr lang="en-US" dirty="0" smtClean="0"/>
              <a:t>2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Network Call, Generic </a:t>
            </a:r>
            <a:r>
              <a:rPr lang="en-US" dirty="0" err="1" smtClean="0"/>
              <a:t>Enum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3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Binding Track Activity (show / hide ‘Loading’ )</a:t>
            </a:r>
            <a:endParaRPr lang="en-US" dirty="0"/>
          </a:p>
          <a:p>
            <a:r>
              <a:rPr lang="en-US" b="1" dirty="0"/>
              <a:t>Day </a:t>
            </a:r>
            <a:r>
              <a:rPr lang="en-US" b="1" dirty="0" smtClean="0"/>
              <a:t>4 </a:t>
            </a:r>
            <a:r>
              <a:rPr lang="mr-IN" b="1" dirty="0" smtClean="0"/>
              <a:t>–</a:t>
            </a:r>
            <a:r>
              <a:rPr lang="en-US" b="1" dirty="0" smtClean="0"/>
              <a:t> </a:t>
            </a:r>
            <a:r>
              <a:rPr lang="en-US" b="1" dirty="0" smtClean="0"/>
              <a:t>Adding </a:t>
            </a:r>
            <a:r>
              <a:rPr lang="en-US" b="1" dirty="0"/>
              <a:t>a reactive extension to Custom UI </a:t>
            </a:r>
            <a:r>
              <a:rPr lang="en-US" b="1" dirty="0" smtClean="0"/>
              <a:t>Element, 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 2 Way Binding, Advanced </a:t>
            </a:r>
            <a:r>
              <a:rPr lang="en-US" b="1" dirty="0" err="1"/>
              <a:t>TableView</a:t>
            </a:r>
            <a:r>
              <a:rPr lang="en-US" b="1" dirty="0"/>
              <a:t> </a:t>
            </a:r>
            <a:r>
              <a:rPr lang="mr-IN" b="1" dirty="0"/>
              <a:t>–</a:t>
            </a:r>
            <a:r>
              <a:rPr lang="en-US" b="1" dirty="0"/>
              <a:t> </a:t>
            </a:r>
            <a:r>
              <a:rPr lang="en-US" b="1" dirty="0" err="1" smtClean="0"/>
              <a:t>RxDataSources</a:t>
            </a:r>
            <a:endParaRPr lang="en-US" b="1" dirty="0" smtClean="0"/>
          </a:p>
          <a:p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5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Schedulers (</a:t>
            </a:r>
            <a:r>
              <a:rPr lang="en-US" dirty="0" err="1" smtClean="0"/>
              <a:t>observeOn</a:t>
            </a:r>
            <a:r>
              <a:rPr lang="en-US" dirty="0" smtClean="0"/>
              <a:t>, </a:t>
            </a:r>
            <a:r>
              <a:rPr lang="en-US" dirty="0" err="1" smtClean="0"/>
              <a:t>subscribeOn</a:t>
            </a:r>
            <a:r>
              <a:rPr lang="en-US" dirty="0" smtClean="0"/>
              <a:t>), 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smtClean="0"/>
              <a:t>	Unit Test (</a:t>
            </a:r>
            <a:r>
              <a:rPr lang="en-US" dirty="0" err="1" smtClean="0"/>
              <a:t>RxTest</a:t>
            </a:r>
            <a:r>
              <a:rPr lang="en-US" dirty="0" smtClean="0"/>
              <a:t>, </a:t>
            </a:r>
            <a:r>
              <a:rPr lang="en-US" dirty="0" err="1" smtClean="0"/>
              <a:t>RxBlocking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621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5600876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Binding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5333" y="1580402"/>
            <a:ext cx="26195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OneObservable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.bind(to: </a:t>
            </a:r>
            <a:r>
              <a:rPr lang="en-US" dirty="0" err="1" smtClean="0"/>
              <a:t>TwoObservable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    .disposed(by </a:t>
            </a:r>
            <a:r>
              <a:rPr lang="en-US" dirty="0" err="1" smtClean="0"/>
              <a:t>disposeBag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7534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5600876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Binding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049" y="1616505"/>
            <a:ext cx="43403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"/>
                <a:cs typeface="Courier"/>
              </a:rPr>
              <a:t>cell.textValue.asObservable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mr-IN" sz="1200" dirty="0">
                <a:latin typeface="Courier"/>
                <a:cs typeface="Courier"/>
              </a:rPr>
              <a:t>       </a:t>
            </a:r>
            <a:r>
              <a:rPr lang="mr-IN" sz="1200" dirty="0" smtClean="0">
                <a:latin typeface="Courier"/>
                <a:cs typeface="Courier"/>
              </a:rPr>
              <a:t>.</a:t>
            </a:r>
            <a:r>
              <a:rPr lang="mr-IN" sz="1200" dirty="0">
                <a:latin typeface="Courier"/>
                <a:cs typeface="Courier"/>
              </a:rPr>
              <a:t>bind(to: self.userInputLabel.rx.text)</a:t>
            </a:r>
          </a:p>
          <a:p>
            <a:r>
              <a:rPr lang="mr-IN" sz="1200" dirty="0">
                <a:latin typeface="Courier"/>
                <a:cs typeface="Courier"/>
              </a:rPr>
              <a:t>       </a:t>
            </a:r>
            <a:r>
              <a:rPr lang="mr-IN" sz="1200" dirty="0" smtClean="0">
                <a:latin typeface="Courier"/>
                <a:cs typeface="Courier"/>
              </a:rPr>
              <a:t>.</a:t>
            </a:r>
            <a:r>
              <a:rPr lang="mr-IN" sz="1200" dirty="0">
                <a:latin typeface="Courier"/>
                <a:cs typeface="Courier"/>
              </a:rPr>
              <a:t>disposed(by: cell.disposeBag)</a:t>
            </a:r>
          </a:p>
          <a:p>
            <a:r>
              <a:rPr lang="mr-IN" sz="1200" dirty="0">
                <a:latin typeface="Courier"/>
                <a:cs typeface="Courier"/>
              </a:rPr>
              <a:t>                       </a:t>
            </a:r>
            <a:endParaRPr lang="en-US" sz="1200" dirty="0" smtClean="0">
              <a:latin typeface="Courier"/>
              <a:cs typeface="Courier"/>
            </a:endParaRPr>
          </a:p>
          <a:p>
            <a:endParaRPr lang="en-US" sz="1200" dirty="0">
              <a:latin typeface="Courier"/>
              <a:cs typeface="Courier"/>
            </a:endParaRPr>
          </a:p>
          <a:p>
            <a:endParaRPr lang="en-US" sz="1200" dirty="0" smtClean="0">
              <a:latin typeface="Courier"/>
              <a:cs typeface="Courier"/>
            </a:endParaRPr>
          </a:p>
          <a:p>
            <a:r>
              <a:rPr lang="mr-IN" sz="1200" dirty="0" smtClean="0">
                <a:latin typeface="Courier"/>
                <a:cs typeface="Courier"/>
              </a:rPr>
              <a:t> </a:t>
            </a:r>
            <a:endParaRPr lang="en-US" sz="1200" dirty="0" smtClean="0">
              <a:latin typeface="Courier"/>
              <a:cs typeface="Courier"/>
            </a:endParaRPr>
          </a:p>
          <a:p>
            <a:endParaRPr lang="en-US" sz="1200" dirty="0">
              <a:latin typeface="Courier"/>
              <a:cs typeface="Courier"/>
            </a:endParaRPr>
          </a:p>
          <a:p>
            <a:endParaRPr lang="en-US" sz="1200" dirty="0" smtClean="0">
              <a:latin typeface="Courier"/>
              <a:cs typeface="Courier"/>
            </a:endParaRPr>
          </a:p>
          <a:p>
            <a:r>
              <a:rPr lang="mr-IN" sz="1200" dirty="0" smtClean="0">
                <a:latin typeface="Courier"/>
                <a:cs typeface="Courier"/>
              </a:rPr>
              <a:t>cell.textValue.asDriver</a:t>
            </a:r>
            <a:r>
              <a:rPr lang="mr-IN" sz="1200" dirty="0">
                <a:latin typeface="Courier"/>
                <a:cs typeface="Courier"/>
              </a:rPr>
              <a:t>()</a:t>
            </a:r>
          </a:p>
          <a:p>
            <a:r>
              <a:rPr lang="mr-IN" sz="1200" dirty="0">
                <a:latin typeface="Courier"/>
                <a:cs typeface="Courier"/>
              </a:rPr>
              <a:t>       </a:t>
            </a:r>
            <a:r>
              <a:rPr lang="mr-IN" sz="1200" dirty="0" smtClean="0">
                <a:latin typeface="Courier"/>
                <a:cs typeface="Courier"/>
              </a:rPr>
              <a:t>.</a:t>
            </a:r>
            <a:r>
              <a:rPr lang="mr-IN" sz="1200" dirty="0">
                <a:latin typeface="Courier"/>
                <a:cs typeface="Courier"/>
              </a:rPr>
              <a:t>drive(self.userInputLabel.rx.text)</a:t>
            </a:r>
          </a:p>
          <a:p>
            <a:r>
              <a:rPr lang="mr-IN" sz="1200" dirty="0">
                <a:latin typeface="Courier"/>
                <a:cs typeface="Courier"/>
              </a:rPr>
              <a:t>      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mr-IN" sz="1200" dirty="0" smtClean="0">
                <a:latin typeface="Courier"/>
                <a:cs typeface="Courier"/>
              </a:rPr>
              <a:t>.</a:t>
            </a:r>
            <a:r>
              <a:rPr lang="mr-IN" sz="1200" dirty="0">
                <a:latin typeface="Courier"/>
                <a:cs typeface="Courier"/>
              </a:rPr>
              <a:t>disposed(by: cell.disposeBag)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9863" y="1490129"/>
            <a:ext cx="443267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"/>
                <a:cs typeface="Courier"/>
              </a:rPr>
              <a:t>cell.textValue.asObservable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mr-IN" sz="1200" dirty="0">
                <a:latin typeface="Courier"/>
                <a:cs typeface="Courier"/>
              </a:rPr>
              <a:t>        </a:t>
            </a:r>
            <a:r>
              <a:rPr lang="mr-IN" sz="1200" dirty="0" smtClean="0">
                <a:latin typeface="Courier"/>
                <a:cs typeface="Courier"/>
              </a:rPr>
              <a:t>.</a:t>
            </a:r>
            <a:r>
              <a:rPr lang="mr-IN" sz="1200" dirty="0">
                <a:latin typeface="Courier"/>
                <a:cs typeface="Courier"/>
              </a:rPr>
              <a:t>subscribe(onNext: { input in</a:t>
            </a:r>
          </a:p>
          <a:p>
            <a:r>
              <a:rPr lang="mr-IN" sz="1200" dirty="0">
                <a:latin typeface="Courier"/>
                <a:cs typeface="Courier"/>
              </a:rPr>
              <a:t>             </a:t>
            </a:r>
            <a:r>
              <a:rPr lang="mr-IN" sz="1200" dirty="0" smtClean="0">
                <a:latin typeface="Courier"/>
                <a:cs typeface="Courier"/>
              </a:rPr>
              <a:t> </a:t>
            </a:r>
            <a:r>
              <a:rPr lang="mr-IN" sz="1200" dirty="0">
                <a:latin typeface="Courier"/>
                <a:cs typeface="Courier"/>
              </a:rPr>
              <a:t>self.userInputLabel.text = input</a:t>
            </a:r>
          </a:p>
          <a:p>
            <a:r>
              <a:rPr lang="mr-IN" sz="1200" dirty="0">
                <a:latin typeface="Courier"/>
                <a:cs typeface="Courier"/>
              </a:rPr>
              <a:t>         </a:t>
            </a:r>
            <a:r>
              <a:rPr lang="mr-IN" sz="1200" dirty="0" smtClean="0">
                <a:latin typeface="Courier"/>
                <a:cs typeface="Courier"/>
              </a:rPr>
              <a:t>}</a:t>
            </a:r>
            <a:r>
              <a:rPr lang="mr-IN" sz="1200" dirty="0">
                <a:latin typeface="Courier"/>
                <a:cs typeface="Courier"/>
              </a:rPr>
              <a:t>)</a:t>
            </a:r>
          </a:p>
          <a:p>
            <a:r>
              <a:rPr lang="mr-IN" sz="1200" dirty="0">
                <a:latin typeface="Courier"/>
                <a:cs typeface="Courier"/>
              </a:rPr>
              <a:t>         </a:t>
            </a:r>
            <a:r>
              <a:rPr lang="mr-IN" sz="1200" dirty="0" smtClean="0">
                <a:latin typeface="Courier"/>
                <a:cs typeface="Courier"/>
              </a:rPr>
              <a:t>.</a:t>
            </a:r>
            <a:r>
              <a:rPr lang="mr-IN" sz="1200" dirty="0">
                <a:latin typeface="Courier"/>
                <a:cs typeface="Courier"/>
              </a:rPr>
              <a:t>disposed(by: cell.disposeBag)</a:t>
            </a:r>
          </a:p>
          <a:p>
            <a:r>
              <a:rPr lang="mr-IN" sz="1200" dirty="0">
                <a:latin typeface="Courier"/>
                <a:cs typeface="Courier"/>
              </a:rPr>
              <a:t>             </a:t>
            </a:r>
            <a:endParaRPr lang="en-US" sz="1200" dirty="0" smtClean="0">
              <a:latin typeface="Courier"/>
              <a:cs typeface="Courier"/>
            </a:endParaRPr>
          </a:p>
          <a:p>
            <a:endParaRPr lang="en-US" sz="1200" dirty="0" smtClean="0">
              <a:latin typeface="Courier"/>
              <a:cs typeface="Courier"/>
            </a:endParaRP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mr-IN" sz="1200" dirty="0" smtClean="0">
                <a:latin typeface="Courier"/>
                <a:cs typeface="Courier"/>
              </a:rPr>
              <a:t>           </a:t>
            </a:r>
            <a:endParaRPr lang="en-US" sz="1200" dirty="0">
              <a:latin typeface="Courier"/>
              <a:cs typeface="Courier"/>
            </a:endParaRPr>
          </a:p>
          <a:p>
            <a:r>
              <a:rPr lang="mr-IN" sz="1200" dirty="0" smtClean="0">
                <a:latin typeface="Courier"/>
                <a:cs typeface="Courier"/>
              </a:rPr>
              <a:t>cell.textValue.asDriver</a:t>
            </a:r>
            <a:r>
              <a:rPr lang="mr-IN" sz="1200" dirty="0">
                <a:latin typeface="Courier"/>
                <a:cs typeface="Courier"/>
              </a:rPr>
              <a:t>()</a:t>
            </a:r>
          </a:p>
          <a:p>
            <a:r>
              <a:rPr lang="mr-IN" sz="1200" dirty="0">
                <a:latin typeface="Courier"/>
                <a:cs typeface="Courier"/>
              </a:rPr>
              <a:t>        </a:t>
            </a:r>
            <a:r>
              <a:rPr lang="mr-IN" sz="1200" dirty="0" smtClean="0">
                <a:latin typeface="Courier"/>
                <a:cs typeface="Courier"/>
              </a:rPr>
              <a:t>.</a:t>
            </a:r>
            <a:r>
              <a:rPr lang="mr-IN" sz="1200" dirty="0">
                <a:latin typeface="Courier"/>
                <a:cs typeface="Courier"/>
              </a:rPr>
              <a:t>drive(onNext: { input in</a:t>
            </a:r>
          </a:p>
          <a:p>
            <a:r>
              <a:rPr lang="mr-IN" sz="1200" dirty="0">
                <a:latin typeface="Courier"/>
                <a:cs typeface="Courier"/>
              </a:rPr>
              <a:t>             </a:t>
            </a:r>
            <a:r>
              <a:rPr lang="mr-IN" sz="1200" dirty="0" smtClean="0">
                <a:latin typeface="Courier"/>
                <a:cs typeface="Courier"/>
              </a:rPr>
              <a:t>self.userInputLabel.text </a:t>
            </a:r>
            <a:r>
              <a:rPr lang="mr-IN" sz="1200" dirty="0">
                <a:latin typeface="Courier"/>
                <a:cs typeface="Courier"/>
              </a:rPr>
              <a:t>= input</a:t>
            </a:r>
          </a:p>
          <a:p>
            <a:r>
              <a:rPr lang="mr-IN" sz="1200" dirty="0">
                <a:latin typeface="Courier"/>
                <a:cs typeface="Courier"/>
              </a:rPr>
              <a:t>          </a:t>
            </a:r>
            <a:r>
              <a:rPr lang="mr-IN" sz="1200" dirty="0" smtClean="0">
                <a:latin typeface="Courier"/>
                <a:cs typeface="Courier"/>
              </a:rPr>
              <a:t>}</a:t>
            </a:r>
            <a:r>
              <a:rPr lang="mr-IN" sz="1200" dirty="0">
                <a:latin typeface="Courier"/>
                <a:cs typeface="Courier"/>
              </a:rPr>
              <a:t>)</a:t>
            </a:r>
          </a:p>
          <a:p>
            <a:r>
              <a:rPr lang="mr-IN" sz="1200" dirty="0">
                <a:latin typeface="Courier"/>
                <a:cs typeface="Courier"/>
              </a:rPr>
              <a:t>          </a:t>
            </a:r>
            <a:r>
              <a:rPr lang="mr-IN" sz="1200" dirty="0" smtClean="0">
                <a:latin typeface="Courier"/>
                <a:cs typeface="Courier"/>
              </a:rPr>
              <a:t>.</a:t>
            </a:r>
            <a:r>
              <a:rPr lang="mr-IN" sz="1200" dirty="0">
                <a:latin typeface="Courier"/>
                <a:cs typeface="Courier"/>
              </a:rPr>
              <a:t>disposed(by: cell.disposeBag)</a:t>
            </a:r>
            <a:endParaRPr lang="en-US" sz="1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627049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5600876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2 Way Binding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617" y="2466867"/>
            <a:ext cx="854125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"/>
                <a:cs typeface="Courier"/>
              </a:rPr>
              <a:t>func</a:t>
            </a:r>
            <a:r>
              <a:rPr lang="en-US" sz="1200" dirty="0">
                <a:latin typeface="Courier"/>
                <a:cs typeface="Courier"/>
              </a:rPr>
              <a:t> &lt;-&gt; &lt;T&gt;(property: </a:t>
            </a:r>
            <a:r>
              <a:rPr lang="en-US" sz="1200" dirty="0" err="1">
                <a:latin typeface="Courier"/>
                <a:cs typeface="Courier"/>
              </a:rPr>
              <a:t>ControlProperty</a:t>
            </a:r>
            <a:r>
              <a:rPr lang="en-US" sz="1200" dirty="0">
                <a:latin typeface="Courier"/>
                <a:cs typeface="Courier"/>
              </a:rPr>
              <a:t>&lt;T&gt;, variable: </a:t>
            </a:r>
            <a:r>
              <a:rPr lang="en-US" sz="1200" dirty="0" err="1">
                <a:latin typeface="Courier"/>
                <a:cs typeface="Courier"/>
              </a:rPr>
              <a:t>BehaviorRelay</a:t>
            </a:r>
            <a:r>
              <a:rPr lang="en-US" sz="1200" dirty="0">
                <a:latin typeface="Courier"/>
                <a:cs typeface="Courier"/>
              </a:rPr>
              <a:t>&lt;T&gt;) -&gt; Disposable {</a:t>
            </a:r>
          </a:p>
          <a:p>
            <a:r>
              <a:rPr lang="en-US" sz="1200" dirty="0">
                <a:latin typeface="Courier"/>
                <a:cs typeface="Courier"/>
              </a:rPr>
              <a:t>    </a:t>
            </a:r>
            <a:endParaRPr lang="mr-IN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   let </a:t>
            </a:r>
            <a:r>
              <a:rPr lang="en-US" sz="1200" dirty="0" err="1">
                <a:latin typeface="Courier"/>
                <a:cs typeface="Courier"/>
              </a:rPr>
              <a:t>bindToUIDisposable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err="1">
                <a:latin typeface="Courier"/>
                <a:cs typeface="Courier"/>
              </a:rPr>
              <a:t>variable.asObservable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mr-IN" sz="1200" dirty="0">
                <a:latin typeface="Courier"/>
                <a:cs typeface="Courier"/>
              </a:rPr>
              <a:t>        .bind(to: property)</a:t>
            </a:r>
          </a:p>
          <a:p>
            <a:r>
              <a:rPr lang="en-US" sz="1200" dirty="0">
                <a:latin typeface="Courier"/>
                <a:cs typeface="Courier"/>
              </a:rPr>
              <a:t>    let </a:t>
            </a:r>
            <a:r>
              <a:rPr lang="en-US" sz="1200" dirty="0" err="1">
                <a:latin typeface="Courier"/>
                <a:cs typeface="Courier"/>
              </a:rPr>
              <a:t>bindToVariable</a:t>
            </a:r>
            <a:r>
              <a:rPr lang="en-US" sz="1200" dirty="0">
                <a:latin typeface="Courier"/>
                <a:cs typeface="Courier"/>
              </a:rPr>
              <a:t> = property</a:t>
            </a:r>
          </a:p>
          <a:p>
            <a:r>
              <a:rPr lang="en-US" sz="1200" dirty="0">
                <a:latin typeface="Courier"/>
                <a:cs typeface="Courier"/>
              </a:rPr>
              <a:t>        .subscribe(</a:t>
            </a:r>
            <a:r>
              <a:rPr lang="en-US" sz="1200" dirty="0" err="1">
                <a:latin typeface="Courier"/>
                <a:cs typeface="Courier"/>
              </a:rPr>
              <a:t>onNext</a:t>
            </a:r>
            <a:r>
              <a:rPr lang="en-US" sz="1200" dirty="0">
                <a:latin typeface="Courier"/>
                <a:cs typeface="Courier"/>
              </a:rPr>
              <a:t>: { n in</a:t>
            </a:r>
          </a:p>
          <a:p>
            <a:r>
              <a:rPr lang="mr-IN" sz="1200" dirty="0">
                <a:latin typeface="Courier"/>
                <a:cs typeface="Courier"/>
              </a:rPr>
              <a:t>            variable.accept(n)</a:t>
            </a:r>
          </a:p>
          <a:p>
            <a:r>
              <a:rPr lang="mr-IN" sz="1200" dirty="0">
                <a:latin typeface="Courier"/>
                <a:cs typeface="Courier"/>
              </a:rPr>
              <a:t>        }, onCompleted:  {</a:t>
            </a:r>
          </a:p>
          <a:p>
            <a:r>
              <a:rPr lang="en-US" sz="1200" dirty="0">
                <a:latin typeface="Courier"/>
                <a:cs typeface="Courier"/>
              </a:rPr>
              <a:t>            </a:t>
            </a:r>
            <a:r>
              <a:rPr lang="en-US" sz="1200" dirty="0" err="1">
                <a:latin typeface="Courier"/>
                <a:cs typeface="Courier"/>
              </a:rPr>
              <a:t>bindToUIDisposable.dispose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mr-IN" sz="1200" dirty="0">
                <a:latin typeface="Courier"/>
                <a:cs typeface="Courier"/>
              </a:rPr>
              <a:t>        })</a:t>
            </a:r>
          </a:p>
          <a:p>
            <a:endParaRPr lang="mr-IN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   return </a:t>
            </a:r>
            <a:r>
              <a:rPr lang="en-US" sz="1200" dirty="0" err="1">
                <a:latin typeface="Courier"/>
                <a:cs typeface="Courier"/>
              </a:rPr>
              <a:t>Disposables.create</a:t>
            </a:r>
            <a:r>
              <a:rPr lang="en-US" sz="1200" dirty="0">
                <a:latin typeface="Courier"/>
                <a:cs typeface="Courier"/>
              </a:rPr>
              <a:t>(</a:t>
            </a:r>
            <a:r>
              <a:rPr lang="en-US" sz="1200" dirty="0" err="1">
                <a:latin typeface="Courier"/>
                <a:cs typeface="Courier"/>
              </a:rPr>
              <a:t>bindToUIDisposable</a:t>
            </a:r>
            <a:r>
              <a:rPr lang="en-US" sz="1200" dirty="0">
                <a:latin typeface="Courier"/>
                <a:cs typeface="Courier"/>
              </a:rPr>
              <a:t>, </a:t>
            </a:r>
            <a:r>
              <a:rPr lang="en-US" sz="1200" dirty="0" err="1">
                <a:latin typeface="Courier"/>
                <a:cs typeface="Courier"/>
              </a:rPr>
              <a:t>bindToVariable</a:t>
            </a:r>
            <a:r>
              <a:rPr lang="en-US" sz="1200" dirty="0">
                <a:latin typeface="Courier"/>
                <a:cs typeface="Courier"/>
              </a:rPr>
              <a:t>)</a:t>
            </a:r>
          </a:p>
          <a:p>
            <a:r>
              <a:rPr lang="en-US" sz="1200" dirty="0">
                <a:latin typeface="Courier"/>
                <a:cs typeface="Courier"/>
              </a:rPr>
              <a:t>}</a:t>
            </a:r>
            <a:endParaRPr lang="en-US" sz="1200" b="1" dirty="0" smtClean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2617" y="1410200"/>
            <a:ext cx="82443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"/>
                <a:cs typeface="Courier"/>
              </a:rPr>
              <a:t>Custom Implementation</a:t>
            </a:r>
          </a:p>
          <a:p>
            <a:endParaRPr lang="en-US" b="1" dirty="0" smtClean="0">
              <a:latin typeface="Courier"/>
              <a:cs typeface="Courier"/>
            </a:endParaRPr>
          </a:p>
          <a:p>
            <a:r>
              <a:rPr lang="en-US" b="1" dirty="0"/>
              <a:t>https://</a:t>
            </a:r>
            <a:r>
              <a:rPr lang="en-US" b="1" dirty="0" err="1"/>
              <a:t>github.com</a:t>
            </a:r>
            <a:r>
              <a:rPr lang="en-US" b="1" dirty="0"/>
              <a:t>/</a:t>
            </a:r>
            <a:r>
              <a:rPr lang="en-US" b="1" dirty="0" err="1"/>
              <a:t>ReactiveX</a:t>
            </a:r>
            <a:r>
              <a:rPr lang="en-US" b="1" dirty="0"/>
              <a:t>/</a:t>
            </a:r>
            <a:r>
              <a:rPr lang="en-US" b="1" dirty="0" err="1"/>
              <a:t>RxSwift</a:t>
            </a:r>
            <a:r>
              <a:rPr lang="en-US" b="1" dirty="0"/>
              <a:t>/blob/master/</a:t>
            </a:r>
            <a:r>
              <a:rPr lang="en-US" b="1" dirty="0" err="1"/>
              <a:t>RxExample</a:t>
            </a:r>
            <a:r>
              <a:rPr lang="en-US" b="1" dirty="0"/>
              <a:t>/</a:t>
            </a:r>
            <a:r>
              <a:rPr lang="en-US" b="1" dirty="0" err="1"/>
              <a:t>RxExample</a:t>
            </a:r>
            <a:r>
              <a:rPr lang="en-US" b="1" dirty="0"/>
              <a:t>/</a:t>
            </a:r>
            <a:r>
              <a:rPr lang="en-US" b="1" dirty="0" err="1"/>
              <a:t>Operators.swift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057682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5600876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2 Way Binding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617" y="1972903"/>
            <a:ext cx="85412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@</a:t>
            </a:r>
            <a:r>
              <a:rPr lang="en-US" sz="1200" dirty="0" err="1">
                <a:latin typeface="Courier"/>
                <a:cs typeface="Courier"/>
              </a:rPr>
              <a:t>IBOutlet</a:t>
            </a:r>
            <a:r>
              <a:rPr lang="en-US" sz="1200" dirty="0">
                <a:latin typeface="Courier"/>
                <a:cs typeface="Courier"/>
              </a:rPr>
              <a:t> weak </a:t>
            </a:r>
            <a:r>
              <a:rPr lang="en-US" sz="1200" dirty="0" err="1">
                <a:latin typeface="Courier"/>
                <a:cs typeface="Courier"/>
              </a:rPr>
              <a:t>var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textField</a:t>
            </a:r>
            <a:r>
              <a:rPr lang="en-US" sz="1200" dirty="0">
                <a:latin typeface="Courier"/>
                <a:cs typeface="Courier"/>
              </a:rPr>
              <a:t>: </a:t>
            </a:r>
            <a:r>
              <a:rPr lang="en-US" sz="1200" dirty="0" err="1">
                <a:latin typeface="Courier"/>
                <a:cs typeface="Courier"/>
              </a:rPr>
              <a:t>UITextField</a:t>
            </a:r>
            <a:r>
              <a:rPr lang="en-US" sz="1200" dirty="0">
                <a:latin typeface="Courier"/>
                <a:cs typeface="Courier"/>
              </a:rPr>
              <a:t>!</a:t>
            </a:r>
          </a:p>
          <a:p>
            <a:r>
              <a:rPr lang="en-US" sz="1200" dirty="0" smtClean="0">
                <a:latin typeface="Courier"/>
                <a:cs typeface="Courier"/>
              </a:rPr>
              <a:t>let </a:t>
            </a:r>
            <a:r>
              <a:rPr lang="en-US" sz="1200" dirty="0" err="1">
                <a:latin typeface="Courier"/>
                <a:cs typeface="Courier"/>
              </a:rPr>
              <a:t>textValue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err="1">
                <a:latin typeface="Courier"/>
                <a:cs typeface="Courier"/>
              </a:rPr>
              <a:t>BehaviorRelay</a:t>
            </a:r>
            <a:r>
              <a:rPr lang="en-US" sz="1200" dirty="0">
                <a:latin typeface="Courier"/>
                <a:cs typeface="Courier"/>
              </a:rPr>
              <a:t>(value: "")</a:t>
            </a:r>
          </a:p>
          <a:p>
            <a:r>
              <a:rPr lang="en-US" sz="1200" dirty="0" err="1" smtClean="0">
                <a:latin typeface="Courier"/>
                <a:cs typeface="Courier"/>
              </a:rPr>
              <a:t>var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disposeBag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err="1">
                <a:latin typeface="Courier"/>
                <a:cs typeface="Courier"/>
              </a:rPr>
              <a:t>DisposeBag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mr-IN" sz="1200" dirty="0">
                <a:latin typeface="Courier"/>
                <a:cs typeface="Courier"/>
              </a:rPr>
              <a:t>    </a:t>
            </a:r>
            <a:endParaRPr lang="en-US" sz="1200" dirty="0" smtClean="0">
              <a:latin typeface="Courier"/>
              <a:cs typeface="Courier"/>
            </a:endParaRPr>
          </a:p>
          <a:p>
            <a:endParaRPr lang="mr-IN" sz="1200" dirty="0">
              <a:latin typeface="Courier"/>
              <a:cs typeface="Courier"/>
            </a:endParaRPr>
          </a:p>
          <a:p>
            <a:r>
              <a:rPr lang="en-US" sz="1200" dirty="0" smtClean="0">
                <a:latin typeface="Courier"/>
                <a:cs typeface="Courier"/>
              </a:rPr>
              <a:t>override </a:t>
            </a:r>
            <a:r>
              <a:rPr lang="en-US" sz="1200" dirty="0" err="1">
                <a:latin typeface="Courier"/>
                <a:cs typeface="Courier"/>
              </a:rPr>
              <a:t>func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awakeFromNib</a:t>
            </a:r>
            <a:r>
              <a:rPr lang="en-US" sz="1200" dirty="0">
                <a:latin typeface="Courier"/>
                <a:cs typeface="Courier"/>
              </a:rPr>
              <a:t>() {</a:t>
            </a:r>
          </a:p>
          <a:p>
            <a:r>
              <a:rPr lang="en-US" sz="1200" dirty="0">
                <a:latin typeface="Courier"/>
                <a:cs typeface="Courier"/>
              </a:rPr>
              <a:t>   </a:t>
            </a:r>
            <a:r>
              <a:rPr lang="en-US" sz="1200" dirty="0" err="1" smtClean="0">
                <a:latin typeface="Courier"/>
                <a:cs typeface="Courier"/>
              </a:rPr>
              <a:t>super.awakeFromNib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en-US" sz="1200" dirty="0">
                <a:latin typeface="Courier"/>
                <a:cs typeface="Courier"/>
              </a:rPr>
              <a:t>   </a:t>
            </a:r>
            <a:r>
              <a:rPr lang="en-US" sz="1200" dirty="0" smtClean="0">
                <a:latin typeface="Courier"/>
                <a:cs typeface="Courier"/>
              </a:rPr>
              <a:t>/</a:t>
            </a:r>
            <a:r>
              <a:rPr lang="en-US" sz="1200" dirty="0">
                <a:latin typeface="Courier"/>
                <a:cs typeface="Courier"/>
              </a:rPr>
              <a:t>/ Initialization code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b="1" dirty="0">
                <a:latin typeface="Courier"/>
                <a:cs typeface="Courier"/>
              </a:rPr>
              <a:t>   </a:t>
            </a:r>
            <a:r>
              <a:rPr lang="en-US" sz="1200" b="1" dirty="0" smtClean="0">
                <a:latin typeface="Courier"/>
                <a:cs typeface="Courier"/>
              </a:rPr>
              <a:t>let </a:t>
            </a:r>
            <a:r>
              <a:rPr lang="en-US" sz="1200" b="1" dirty="0" err="1">
                <a:latin typeface="Courier"/>
                <a:cs typeface="Courier"/>
              </a:rPr>
              <a:t>textDisposable</a:t>
            </a:r>
            <a:r>
              <a:rPr lang="en-US" sz="1200" b="1" dirty="0">
                <a:latin typeface="Courier"/>
                <a:cs typeface="Courier"/>
              </a:rPr>
              <a:t> = </a:t>
            </a:r>
            <a:r>
              <a:rPr lang="en-US" sz="1200" b="1" dirty="0" err="1">
                <a:latin typeface="Courier"/>
                <a:cs typeface="Courier"/>
              </a:rPr>
              <a:t>textField.rx.textInput</a:t>
            </a:r>
            <a:r>
              <a:rPr lang="en-US" sz="1200" b="1" dirty="0">
                <a:latin typeface="Courier"/>
                <a:cs typeface="Courier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Courier"/>
                <a:cs typeface="Courier"/>
              </a:rPr>
              <a:t>&lt;-&gt;</a:t>
            </a:r>
            <a:r>
              <a:rPr lang="en-US" sz="1200" b="1" dirty="0">
                <a:latin typeface="Courier"/>
                <a:cs typeface="Courier"/>
              </a:rPr>
              <a:t> </a:t>
            </a:r>
            <a:r>
              <a:rPr lang="en-US" sz="1200" b="1" dirty="0" err="1">
                <a:latin typeface="Courier"/>
                <a:cs typeface="Courier"/>
              </a:rPr>
              <a:t>textValue</a:t>
            </a:r>
            <a:endParaRPr lang="en-US" sz="1200" b="1" dirty="0">
              <a:latin typeface="Courier"/>
              <a:cs typeface="Courier"/>
            </a:endParaRPr>
          </a:p>
          <a:p>
            <a:r>
              <a:rPr lang="en-US" sz="1200" b="1" dirty="0">
                <a:latin typeface="Courier"/>
                <a:cs typeface="Courier"/>
              </a:rPr>
              <a:t>   </a:t>
            </a:r>
            <a:r>
              <a:rPr lang="en-US" sz="1200" b="1" dirty="0" err="1" smtClean="0">
                <a:latin typeface="Courier"/>
                <a:cs typeface="Courier"/>
              </a:rPr>
              <a:t>textDisposable.disposed</a:t>
            </a:r>
            <a:r>
              <a:rPr lang="en-US" sz="1200" b="1" dirty="0">
                <a:latin typeface="Courier"/>
                <a:cs typeface="Courier"/>
              </a:rPr>
              <a:t>(by: </a:t>
            </a:r>
            <a:r>
              <a:rPr lang="en-US" sz="1200" b="1" dirty="0" err="1">
                <a:latin typeface="Courier"/>
                <a:cs typeface="Courier"/>
              </a:rPr>
              <a:t>self.disposeBag</a:t>
            </a:r>
            <a:r>
              <a:rPr lang="en-US" sz="1200" b="1" dirty="0">
                <a:latin typeface="Courier"/>
                <a:cs typeface="Courier"/>
              </a:rPr>
              <a:t>)</a:t>
            </a:r>
          </a:p>
          <a:p>
            <a:r>
              <a:rPr lang="mr-IN" sz="1200" dirty="0" smtClean="0">
                <a:latin typeface="Courier"/>
                <a:cs typeface="Courier"/>
              </a:rPr>
              <a:t>}</a:t>
            </a:r>
            <a:endParaRPr lang="en-US" sz="1200" b="1" dirty="0" smtClean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2617" y="1410200"/>
            <a:ext cx="2677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"/>
                <a:cs typeface="Courier"/>
              </a:rPr>
              <a:t>Custom Implementation</a:t>
            </a:r>
            <a:endParaRPr lang="en-US" b="1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6180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5600876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Adding a reactive extension to Custom UI Element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617" y="1859164"/>
            <a:ext cx="3202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200" dirty="0" smtClean="0">
                <a:latin typeface="Courier"/>
                <a:cs typeface="Courier"/>
              </a:rPr>
              <a:t>  </a:t>
            </a:r>
            <a:r>
              <a:rPr lang="en-US" sz="1200" dirty="0" err="1">
                <a:latin typeface="Courier"/>
                <a:cs typeface="Courier"/>
              </a:rPr>
              <a:t>myObservable</a:t>
            </a:r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 .map { "new value is \($0)" }</a:t>
            </a:r>
          </a:p>
          <a:p>
            <a:r>
              <a:rPr lang="en-US" sz="1200" dirty="0">
                <a:latin typeface="Courier"/>
                <a:cs typeface="Courier"/>
              </a:rPr>
              <a:t>  .bind(to: </a:t>
            </a:r>
            <a:r>
              <a:rPr lang="en-US" sz="1200" dirty="0" err="1">
                <a:latin typeface="Courier"/>
                <a:cs typeface="Courier"/>
              </a:rPr>
              <a:t>myLabel.rx.text</a:t>
            </a:r>
            <a:r>
              <a:rPr lang="en-US" sz="1200" dirty="0">
                <a:latin typeface="Courier"/>
                <a:cs typeface="Courier"/>
              </a:rPr>
              <a:t> )</a:t>
            </a:r>
          </a:p>
          <a:p>
            <a:r>
              <a:rPr lang="en-US" sz="1200" dirty="0">
                <a:latin typeface="Courier"/>
                <a:cs typeface="Courier"/>
              </a:rPr>
              <a:t>  .disposed(by: bag)</a:t>
            </a:r>
            <a:endParaRPr lang="en-US" sz="1200" b="1" dirty="0" smtClean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2617" y="1410200"/>
            <a:ext cx="2677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"/>
                <a:cs typeface="Courier"/>
              </a:rPr>
              <a:t>UILabel</a:t>
            </a:r>
            <a:endParaRPr lang="en-US" b="1" dirty="0" smtClean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2617" y="3054166"/>
            <a:ext cx="606376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 extension Reactive where Base: </a:t>
            </a:r>
            <a:r>
              <a:rPr lang="en-US" sz="1200" dirty="0" err="1">
                <a:latin typeface="Courier"/>
                <a:cs typeface="Courier"/>
              </a:rPr>
              <a:t>UILabel</a:t>
            </a:r>
            <a:r>
              <a:rPr lang="en-US" sz="1200" dirty="0">
                <a:latin typeface="Courier"/>
                <a:cs typeface="Courier"/>
              </a:rPr>
              <a:t> {</a:t>
            </a:r>
          </a:p>
          <a:p>
            <a:r>
              <a:rPr lang="en-US" sz="1200" dirty="0">
                <a:latin typeface="Courier"/>
                <a:cs typeface="Courier"/>
              </a:rPr>
              <a:t>    </a:t>
            </a:r>
          </a:p>
          <a:p>
            <a:r>
              <a:rPr lang="en-US" sz="1200" dirty="0">
                <a:latin typeface="Courier"/>
                <a:cs typeface="Courier"/>
              </a:rPr>
              <a:t>    /// </a:t>
            </a:r>
            <a:r>
              <a:rPr lang="en-US" sz="1200" dirty="0" err="1">
                <a:latin typeface="Courier"/>
                <a:cs typeface="Courier"/>
              </a:rPr>
              <a:t>Bindable</a:t>
            </a:r>
            <a:r>
              <a:rPr lang="en-US" sz="1200" dirty="0">
                <a:latin typeface="Courier"/>
                <a:cs typeface="Courier"/>
              </a:rPr>
              <a:t> sink for `text` property.</a:t>
            </a:r>
          </a:p>
          <a:p>
            <a:r>
              <a:rPr lang="en-US" sz="1200" dirty="0">
                <a:latin typeface="Courier"/>
                <a:cs typeface="Courier"/>
              </a:rPr>
              <a:t>    public </a:t>
            </a:r>
            <a:r>
              <a:rPr lang="en-US" sz="1200" dirty="0" err="1">
                <a:latin typeface="Courier"/>
                <a:cs typeface="Courier"/>
              </a:rPr>
              <a:t>var</a:t>
            </a:r>
            <a:r>
              <a:rPr lang="en-US" sz="1200" dirty="0">
                <a:latin typeface="Courier"/>
                <a:cs typeface="Courier"/>
              </a:rPr>
              <a:t> text: Binder&lt;String?&gt; {</a:t>
            </a:r>
          </a:p>
          <a:p>
            <a:r>
              <a:rPr lang="en-US" sz="1200" dirty="0">
                <a:latin typeface="Courier"/>
                <a:cs typeface="Courier"/>
              </a:rPr>
              <a:t>        return Binder(</a:t>
            </a:r>
            <a:r>
              <a:rPr lang="en-US" sz="1200" dirty="0" err="1">
                <a:latin typeface="Courier"/>
                <a:cs typeface="Courier"/>
              </a:rPr>
              <a:t>self.base</a:t>
            </a:r>
            <a:r>
              <a:rPr lang="en-US" sz="1200" dirty="0">
                <a:latin typeface="Courier"/>
                <a:cs typeface="Courier"/>
              </a:rPr>
              <a:t>) { label, text in</a:t>
            </a:r>
          </a:p>
          <a:p>
            <a:r>
              <a:rPr lang="en-US" sz="1200" dirty="0">
                <a:latin typeface="Courier"/>
                <a:cs typeface="Courier"/>
              </a:rPr>
              <a:t>            </a:t>
            </a:r>
            <a:r>
              <a:rPr lang="en-US" sz="1200" dirty="0" err="1">
                <a:latin typeface="Courier"/>
                <a:cs typeface="Courier"/>
              </a:rPr>
              <a:t>label.text</a:t>
            </a:r>
            <a:r>
              <a:rPr lang="en-US" sz="1200" dirty="0">
                <a:latin typeface="Courier"/>
                <a:cs typeface="Courier"/>
              </a:rPr>
              <a:t> = text</a:t>
            </a:r>
          </a:p>
          <a:p>
            <a:r>
              <a:rPr lang="en-US" sz="1200" dirty="0">
                <a:latin typeface="Courier"/>
                <a:cs typeface="Courier"/>
              </a:rPr>
              <a:t>        }</a:t>
            </a:r>
          </a:p>
          <a:p>
            <a:r>
              <a:rPr lang="en-US" sz="1200" dirty="0">
                <a:latin typeface="Courier"/>
                <a:cs typeface="Courier"/>
              </a:rPr>
              <a:t>    }</a:t>
            </a:r>
          </a:p>
          <a:p>
            <a:r>
              <a:rPr lang="en-US" sz="1200" dirty="0">
                <a:latin typeface="Courier"/>
                <a:cs typeface="Courier"/>
              </a:rPr>
              <a:t>}</a:t>
            </a:r>
            <a:endParaRPr lang="en-US" sz="1200" b="1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00885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5600876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Adding a reactive extension to Custom UI Element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617" y="1859164"/>
            <a:ext cx="8016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Observable&lt;</a:t>
            </a:r>
            <a:r>
              <a:rPr lang="en-US" sz="1200" dirty="0" err="1">
                <a:latin typeface="Courier"/>
                <a:cs typeface="Courier"/>
              </a:rPr>
              <a:t>Int</a:t>
            </a:r>
            <a:r>
              <a:rPr lang="en-US" sz="1200" dirty="0">
                <a:latin typeface="Courier"/>
                <a:cs typeface="Courier"/>
              </a:rPr>
              <a:t>&gt;.timer(0.0, period: 0.15, scheduler: </a:t>
            </a:r>
            <a:r>
              <a:rPr lang="en-US" sz="1200" dirty="0" err="1">
                <a:latin typeface="Courier"/>
                <a:cs typeface="Courier"/>
              </a:rPr>
              <a:t>MainScheduler.instance</a:t>
            </a:r>
            <a:r>
              <a:rPr lang="en-US" sz="1200" dirty="0">
                <a:latin typeface="Courier"/>
                <a:cs typeface="Courier"/>
              </a:rPr>
              <a:t>)</a:t>
            </a:r>
          </a:p>
          <a:p>
            <a:r>
              <a:rPr lang="en-US" sz="1200" dirty="0" smtClean="0">
                <a:latin typeface="Courier"/>
                <a:cs typeface="Courier"/>
              </a:rPr>
              <a:t>   .</a:t>
            </a:r>
            <a:r>
              <a:rPr lang="en-US" sz="1200" dirty="0">
                <a:latin typeface="Courier"/>
                <a:cs typeface="Courier"/>
              </a:rPr>
              <a:t>bind(to: </a:t>
            </a:r>
            <a:r>
              <a:rPr lang="en-US" sz="1200" dirty="0" err="1">
                <a:latin typeface="Courier"/>
                <a:cs typeface="Courier"/>
              </a:rPr>
              <a:t>SwiftSpinner.sharedInstance.rx.progress</a:t>
            </a:r>
            <a:r>
              <a:rPr lang="en-US" sz="1200" dirty="0">
                <a:latin typeface="Courier"/>
                <a:cs typeface="Courier"/>
              </a:rPr>
              <a:t> )</a:t>
            </a:r>
          </a:p>
          <a:p>
            <a:r>
              <a:rPr lang="en-US" sz="1200" dirty="0" smtClean="0">
                <a:latin typeface="Courier"/>
                <a:cs typeface="Courier"/>
              </a:rPr>
              <a:t>   .</a:t>
            </a:r>
            <a:r>
              <a:rPr lang="en-US" sz="1200" dirty="0">
                <a:latin typeface="Courier"/>
                <a:cs typeface="Courier"/>
              </a:rPr>
              <a:t>disposed(by: bag)</a:t>
            </a:r>
            <a:endParaRPr lang="en-US" sz="1200" b="1" dirty="0" smtClean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908" y="3054166"/>
            <a:ext cx="9105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extension Reactive where Base: </a:t>
            </a:r>
            <a:r>
              <a:rPr lang="en-US" sz="1200" dirty="0" err="1">
                <a:latin typeface="Courier"/>
                <a:cs typeface="Courier"/>
              </a:rPr>
              <a:t>SwiftSpinner</a:t>
            </a:r>
            <a:r>
              <a:rPr lang="en-US" sz="1200" dirty="0">
                <a:latin typeface="Courier"/>
                <a:cs typeface="Courier"/>
              </a:rPr>
              <a:t> {</a:t>
            </a:r>
          </a:p>
          <a:p>
            <a:r>
              <a:rPr lang="en-US" sz="1200" dirty="0">
                <a:latin typeface="Courier"/>
                <a:cs typeface="Courier"/>
              </a:rPr>
              <a:t>    public </a:t>
            </a:r>
            <a:r>
              <a:rPr lang="en-US" sz="1200" dirty="0" err="1">
                <a:latin typeface="Courier"/>
                <a:cs typeface="Courier"/>
              </a:rPr>
              <a:t>var</a:t>
            </a:r>
            <a:r>
              <a:rPr lang="en-US" sz="1200" dirty="0">
                <a:latin typeface="Courier"/>
                <a:cs typeface="Courier"/>
              </a:rPr>
              <a:t> progress: </a:t>
            </a:r>
            <a:r>
              <a:rPr lang="en-US" sz="1200" dirty="0" smtClean="0">
                <a:latin typeface="Courier"/>
                <a:cs typeface="Courier"/>
              </a:rPr>
              <a:t>Binder&lt;</a:t>
            </a:r>
            <a:r>
              <a:rPr lang="en-US" sz="1200" dirty="0" err="1" smtClean="0">
                <a:latin typeface="Courier"/>
                <a:cs typeface="Courier"/>
              </a:rPr>
              <a:t>Int</a:t>
            </a:r>
            <a:r>
              <a:rPr lang="en-US" sz="1200" dirty="0">
                <a:latin typeface="Courier"/>
                <a:cs typeface="Courier"/>
              </a:rPr>
              <a:t>&gt; {</a:t>
            </a:r>
          </a:p>
          <a:p>
            <a:r>
              <a:rPr lang="en-US" sz="1200" dirty="0">
                <a:latin typeface="Courier"/>
                <a:cs typeface="Courier"/>
              </a:rPr>
              <a:t>        return </a:t>
            </a:r>
            <a:r>
              <a:rPr lang="en-US" sz="1200" dirty="0" smtClean="0">
                <a:latin typeface="Courier"/>
                <a:cs typeface="Courier"/>
              </a:rPr>
              <a:t>Binder(</a:t>
            </a:r>
            <a:r>
              <a:rPr lang="en-US" sz="1200" dirty="0" err="1" smtClean="0">
                <a:latin typeface="Courier"/>
                <a:cs typeface="Courier"/>
              </a:rPr>
              <a:t>self.base</a:t>
            </a:r>
            <a:r>
              <a:rPr lang="en-US" sz="1200" dirty="0">
                <a:latin typeface="Courier"/>
                <a:cs typeface="Courier"/>
              </a:rPr>
              <a:t>) { spinner, progress in</a:t>
            </a:r>
          </a:p>
          <a:p>
            <a:r>
              <a:rPr lang="en-US" sz="1200" dirty="0">
                <a:latin typeface="Courier"/>
                <a:cs typeface="Courier"/>
              </a:rPr>
              <a:t>            let progress = max(0, min(progress, 100))</a:t>
            </a:r>
          </a:p>
          <a:p>
            <a:r>
              <a:rPr lang="en-US" sz="1200" dirty="0">
                <a:latin typeface="Courier"/>
                <a:cs typeface="Courier"/>
              </a:rPr>
              <a:t>            </a:t>
            </a:r>
            <a:r>
              <a:rPr lang="en-US" sz="1200" dirty="0" err="1">
                <a:latin typeface="Courier"/>
                <a:cs typeface="Courier"/>
              </a:rPr>
              <a:t>SwiftSpinner.show</a:t>
            </a:r>
            <a:r>
              <a:rPr lang="en-US" sz="1200" dirty="0">
                <a:latin typeface="Courier"/>
                <a:cs typeface="Courier"/>
              </a:rPr>
              <a:t>(progress: Double(progress)/100.0, title: "\(progress)% completed")</a:t>
            </a:r>
          </a:p>
          <a:p>
            <a:r>
              <a:rPr lang="en-US" sz="1200" dirty="0">
                <a:latin typeface="Courier"/>
                <a:cs typeface="Courier"/>
              </a:rPr>
              <a:t>        }</a:t>
            </a:r>
          </a:p>
          <a:p>
            <a:r>
              <a:rPr lang="en-US" sz="1200" dirty="0">
                <a:latin typeface="Courier"/>
                <a:cs typeface="Courier"/>
              </a:rPr>
              <a:t>    }</a:t>
            </a:r>
          </a:p>
          <a:p>
            <a:r>
              <a:rPr lang="en-US" sz="1200" dirty="0">
                <a:latin typeface="Courier"/>
                <a:cs typeface="Courier"/>
              </a:rPr>
              <a:t>}</a:t>
            </a:r>
            <a:endParaRPr lang="en-US" sz="1200" b="1" dirty="0" smtClean="0">
              <a:latin typeface="Courier"/>
              <a:cs typeface="Courie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2617" y="1410200"/>
            <a:ext cx="2677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"/>
                <a:cs typeface="Courier"/>
              </a:rPr>
              <a:t>SwiftSpinner</a:t>
            </a:r>
            <a:endParaRPr lang="en-US" b="1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31115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1596</TotalTime>
  <Words>713</Words>
  <Application>Microsoft Macintosh PowerPoint</Application>
  <PresentationFormat>On-screen Show (16:9)</PresentationFormat>
  <Paragraphs>126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Salerio template</vt:lpstr>
      <vt:lpstr>Advanced RxSwift – Day 4</vt:lpstr>
      <vt:lpstr>RxSwift Basics</vt:lpstr>
      <vt:lpstr>Advanced RxSwift</vt:lpstr>
      <vt:lpstr>Binding</vt:lpstr>
      <vt:lpstr>Binding</vt:lpstr>
      <vt:lpstr>2 Way Binding</vt:lpstr>
      <vt:lpstr>2 Way Binding</vt:lpstr>
      <vt:lpstr>Adding a reactive extension to Custom UI Element</vt:lpstr>
      <vt:lpstr>Adding a reactive extension to Custom UI Element</vt:lpstr>
      <vt:lpstr>RxDataSources</vt:lpstr>
      <vt:lpstr>Lab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Young Kim</cp:lastModifiedBy>
  <cp:revision>100</cp:revision>
  <dcterms:modified xsi:type="dcterms:W3CDTF">2018-05-26T23:32:07Z</dcterms:modified>
</cp:coreProperties>
</file>