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349" r:id="rId3"/>
    <p:sldId id="350" r:id="rId4"/>
    <p:sldId id="344" r:id="rId5"/>
    <p:sldId id="345" r:id="rId6"/>
    <p:sldId id="354" r:id="rId7"/>
    <p:sldId id="353" r:id="rId8"/>
    <p:sldId id="355" r:id="rId9"/>
    <p:sldId id="366" r:id="rId10"/>
    <p:sldId id="367" r:id="rId11"/>
    <p:sldId id="362" r:id="rId12"/>
    <p:sldId id="363" r:id="rId13"/>
    <p:sldId id="364" r:id="rId14"/>
    <p:sldId id="368" r:id="rId15"/>
    <p:sldId id="365" r:id="rId16"/>
    <p:sldId id="361" r:id="rId17"/>
    <p:sldId id="352" r:id="rId18"/>
    <p:sldId id="356" r:id="rId19"/>
    <p:sldId id="357" r:id="rId20"/>
    <p:sldId id="358" r:id="rId21"/>
    <p:sldId id="359" r:id="rId22"/>
    <p:sldId id="36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2" y="-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CurrentThreadScheduler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695936"/>
            <a:ext cx="8675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Schedules units of work on the current thread.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This </a:t>
            </a:r>
            <a:r>
              <a:rPr lang="en-US" sz="1800" i="1" dirty="0"/>
              <a:t>is the default scheduler for operators that generate elements.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359934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07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SerialDispatchQueueScheduler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882448"/>
            <a:ext cx="86750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Abstracts the work that needs to be performed on a specific </a:t>
            </a:r>
            <a:r>
              <a:rPr lang="en-US" sz="1800" i="1" dirty="0" err="1"/>
              <a:t>dispatch_queue_t</a:t>
            </a:r>
            <a:r>
              <a:rPr lang="en-US" sz="1800" i="1" dirty="0"/>
              <a:t>.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endParaRPr lang="en-US" sz="1800" i="1" dirty="0" smtClean="0"/>
          </a:p>
          <a:p>
            <a:r>
              <a:rPr lang="en-US" sz="1800" i="1" dirty="0" smtClean="0"/>
              <a:t>It </a:t>
            </a:r>
            <a:r>
              <a:rPr lang="en-US" sz="1800" i="1" dirty="0"/>
              <a:t>will make sure that even if a concurrent dispatch queue is passed, it's transformed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into </a:t>
            </a:r>
            <a:r>
              <a:rPr lang="en-US" sz="1800" i="1" dirty="0"/>
              <a:t>a serial </a:t>
            </a:r>
            <a:r>
              <a:rPr lang="en-US" sz="1800" i="1" dirty="0" err="1"/>
              <a:t>one.Serial</a:t>
            </a:r>
            <a:r>
              <a:rPr lang="en-US" sz="1800" i="1" dirty="0"/>
              <a:t> schedulers enable certain optimizations for </a:t>
            </a:r>
            <a:r>
              <a:rPr lang="en-US" sz="1800" i="1" dirty="0" err="1"/>
              <a:t>observeOn</a:t>
            </a:r>
            <a:r>
              <a:rPr lang="en-US" sz="1800" i="1" dirty="0" smtClean="0"/>
              <a:t>.</a:t>
            </a:r>
          </a:p>
          <a:p>
            <a:endParaRPr lang="en-US" sz="1800" i="1" dirty="0"/>
          </a:p>
          <a:p>
            <a:r>
              <a:rPr lang="en-US" sz="1800" i="1" dirty="0" smtClean="0"/>
              <a:t>The </a:t>
            </a:r>
            <a:r>
              <a:rPr lang="en-US" sz="1800" i="1" dirty="0"/>
              <a:t>main scheduler is an instance of </a:t>
            </a:r>
            <a:r>
              <a:rPr lang="en-US" sz="1800" i="1" dirty="0" err="1"/>
              <a:t>SerialDispatchQueueScheduler</a:t>
            </a:r>
            <a:endParaRPr lang="en-US" sz="1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90040" y="4328723"/>
            <a:ext cx="481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urier"/>
                <a:cs typeface="Courier"/>
              </a:rPr>
              <a:t>SerialDispatchQueueScheduler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qos</a:t>
            </a:r>
            <a:r>
              <a:rPr lang="en-US" i="1" dirty="0">
                <a:latin typeface="Courier"/>
                <a:cs typeface="Courier"/>
              </a:rPr>
              <a:t>: .default)</a:t>
            </a:r>
          </a:p>
        </p:txBody>
      </p:sp>
    </p:spTree>
    <p:extLst>
      <p:ext uri="{BB962C8B-B14F-4D97-AF65-F5344CB8AC3E}">
        <p14:creationId xmlns:p14="http://schemas.microsoft.com/office/powerpoint/2010/main" val="89926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24438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ConcurrentDispatchQueueScheduler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70" y="1544950"/>
            <a:ext cx="867505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Abstracts the work that needs to be performed on a specific </a:t>
            </a:r>
            <a:r>
              <a:rPr lang="en-US" sz="1800" i="1" dirty="0" err="1"/>
              <a:t>dispatch_queue_t</a:t>
            </a:r>
            <a:r>
              <a:rPr lang="en-US" sz="1800" i="1" dirty="0"/>
              <a:t>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You </a:t>
            </a:r>
            <a:r>
              <a:rPr lang="en-US" sz="1800" i="1" dirty="0"/>
              <a:t>can also pass a serial dispatch queue, it shouldn't cause any problems.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This </a:t>
            </a:r>
            <a:r>
              <a:rPr lang="en-US" sz="1800" i="1" dirty="0"/>
              <a:t>scheduler is suitable when some work needs to be performed in the background.</a:t>
            </a:r>
            <a:endParaRPr lang="en-US" sz="1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14275" y="3481193"/>
            <a:ext cx="7018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Courier"/>
                <a:cs typeface="Courier"/>
              </a:rPr>
              <a:t>ConcurrentDispatchQueueScheduler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qos</a:t>
            </a:r>
            <a:r>
              <a:rPr lang="en-US" i="1" dirty="0">
                <a:latin typeface="Courier"/>
                <a:cs typeface="Courier"/>
              </a:rPr>
              <a:t>: .background</a:t>
            </a:r>
            <a:r>
              <a:rPr lang="en-US" i="1" dirty="0" smtClean="0">
                <a:latin typeface="Courier"/>
                <a:cs typeface="Courier"/>
              </a:rPr>
              <a:t>)</a:t>
            </a:r>
          </a:p>
          <a:p>
            <a:endParaRPr lang="en-US" i="1" dirty="0">
              <a:latin typeface="Courier"/>
              <a:cs typeface="Courier"/>
            </a:endParaRPr>
          </a:p>
          <a:p>
            <a:r>
              <a:rPr lang="en-US" i="1" dirty="0" err="1" smtClean="0">
                <a:latin typeface="Courier"/>
                <a:cs typeface="Courier"/>
              </a:rPr>
              <a:t>ConcurrentDispatchQueueScheduler</a:t>
            </a:r>
            <a:r>
              <a:rPr lang="en-US" i="1" dirty="0">
                <a:latin typeface="Courier"/>
                <a:cs typeface="Courier"/>
              </a:rPr>
              <a:t>(queue</a:t>
            </a:r>
            <a:r>
              <a:rPr lang="en-US" i="1" dirty="0" smtClean="0">
                <a:latin typeface="Courier"/>
                <a:cs typeface="Courier"/>
              </a:rPr>
              <a:t>: </a:t>
            </a:r>
            <a:r>
              <a:rPr lang="en-US" i="1" dirty="0" err="1" smtClean="0">
                <a:latin typeface="Courier"/>
                <a:cs typeface="Courier"/>
              </a:rPr>
              <a:t>DispatchQueue.global</a:t>
            </a:r>
            <a:r>
              <a:rPr lang="en-US" i="1" dirty="0">
                <a:latin typeface="Courier"/>
                <a:cs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9193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07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OperationQueueScheduler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766988"/>
            <a:ext cx="86750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Abstracts the work that needs to be performed on a specific </a:t>
            </a:r>
            <a:r>
              <a:rPr lang="en-US" sz="1800" i="1" dirty="0" err="1"/>
              <a:t>NSOperationQueue</a:t>
            </a:r>
            <a:r>
              <a:rPr lang="en-US" sz="1800" i="1" dirty="0"/>
              <a:t>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This </a:t>
            </a:r>
            <a:r>
              <a:rPr lang="en-US" sz="1800" i="1" dirty="0"/>
              <a:t>scheduler is suitable for cases when there is some bigger chunk of work </a:t>
            </a:r>
            <a:r>
              <a:rPr lang="en-US" sz="1800" i="1" dirty="0" smtClean="0"/>
              <a:t>that</a:t>
            </a:r>
          </a:p>
          <a:p>
            <a:endParaRPr lang="en-US" sz="1800" i="1" dirty="0"/>
          </a:p>
          <a:p>
            <a:r>
              <a:rPr lang="en-US" sz="1800" i="1" dirty="0" smtClean="0"/>
              <a:t> </a:t>
            </a:r>
            <a:r>
              <a:rPr lang="en-US" sz="1800" i="1" dirty="0"/>
              <a:t>needs to be performed in the background and you want to fine tune concurrent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processing </a:t>
            </a:r>
            <a:r>
              <a:rPr lang="en-US" sz="1800" i="1" dirty="0"/>
              <a:t>using </a:t>
            </a:r>
            <a:r>
              <a:rPr lang="en-US" sz="1800" i="1" dirty="0" err="1"/>
              <a:t>maxConcurrentOperationCount</a:t>
            </a:r>
            <a:r>
              <a:rPr lang="en-US" sz="1800" i="1" dirty="0"/>
              <a:t>.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89193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07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OperationQueueScheduler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56" y="1392053"/>
            <a:ext cx="7295462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/>
                <a:cs typeface="Courier"/>
              </a:rPr>
              <a:t>let </a:t>
            </a:r>
            <a:r>
              <a:rPr lang="en-US" i="1" dirty="0" err="1">
                <a:latin typeface="Courier"/>
                <a:cs typeface="Courier"/>
              </a:rPr>
              <a:t>operationQueue</a:t>
            </a:r>
            <a:r>
              <a:rPr lang="en-US" i="1" dirty="0">
                <a:latin typeface="Courier"/>
                <a:cs typeface="Courier"/>
              </a:rPr>
              <a:t> = </a:t>
            </a:r>
            <a:r>
              <a:rPr lang="en-US" i="1" dirty="0" err="1">
                <a:latin typeface="Courier"/>
                <a:cs typeface="Courier"/>
              </a:rPr>
              <a:t>NSOperationQueue</a:t>
            </a:r>
            <a:r>
              <a:rPr lang="en-US" i="1" dirty="0">
                <a:latin typeface="Courier"/>
                <a:cs typeface="Courier"/>
              </a:rPr>
              <a:t>()  </a:t>
            </a:r>
          </a:p>
          <a:p>
            <a:r>
              <a:rPr lang="en-US" i="1" dirty="0" err="1" smtClean="0">
                <a:latin typeface="Courier"/>
                <a:cs typeface="Courier"/>
              </a:rPr>
              <a:t>operationQueue.maxConcurrentOperationCount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= 3</a:t>
            </a:r>
          </a:p>
          <a:p>
            <a:r>
              <a:rPr lang="en-US" i="1" dirty="0" err="1" smtClean="0">
                <a:latin typeface="Courier"/>
                <a:cs typeface="Courier"/>
              </a:rPr>
              <a:t>operationQueue.qualityOfService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= </a:t>
            </a:r>
            <a:r>
              <a:rPr lang="en-US" i="1" dirty="0" err="1" smtClean="0">
                <a:latin typeface="Courier"/>
                <a:cs typeface="Courier"/>
              </a:rPr>
              <a:t>NSQualityOfService.UserInitiated</a:t>
            </a:r>
            <a:endParaRPr lang="en-US" i="1" dirty="0" smtClean="0">
              <a:latin typeface="Courier"/>
              <a:cs typeface="Courier"/>
            </a:endParaRPr>
          </a:p>
          <a:p>
            <a:endParaRPr lang="en-US" i="1" dirty="0">
              <a:latin typeface="Courier"/>
              <a:cs typeface="Courier"/>
            </a:endParaRPr>
          </a:p>
          <a:p>
            <a:r>
              <a:rPr lang="en-US" b="1" i="1" dirty="0" smtClean="0">
                <a:solidFill>
                  <a:srgbClr val="3366FF"/>
                </a:solidFill>
                <a:latin typeface="Courier"/>
                <a:cs typeface="Courier"/>
              </a:rPr>
              <a:t>let 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backgroundWorkScheduler</a:t>
            </a:r>
            <a:endParaRPr lang="en-US" b="1" i="1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    = 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OperationQueueScheduler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operationQueue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: 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operationQueue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endParaRPr lang="en-US" b="1" i="1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i="1" dirty="0" err="1">
                <a:latin typeface="Courier"/>
                <a:cs typeface="Courier"/>
              </a:rPr>
              <a:t>videoUpload</a:t>
            </a:r>
            <a:r>
              <a:rPr lang="en-US" i="1" dirty="0">
                <a:latin typeface="Courier"/>
                <a:cs typeface="Courier"/>
              </a:rPr>
              <a:t>  </a:t>
            </a:r>
          </a:p>
          <a:p>
            <a:r>
              <a:rPr lang="en-US" i="1" dirty="0">
                <a:latin typeface="Courier"/>
                <a:cs typeface="Courier"/>
              </a:rPr>
              <a:t>  .</a:t>
            </a:r>
            <a:r>
              <a:rPr lang="en-US" i="1" dirty="0" err="1">
                <a:latin typeface="Courier"/>
                <a:cs typeface="Courier"/>
              </a:rPr>
              <a:t>observeOn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backgroundWorkScheduler</a:t>
            </a:r>
            <a:r>
              <a:rPr lang="en-US" i="1" dirty="0">
                <a:latin typeface="Courier"/>
                <a:cs typeface="Courier"/>
              </a:rPr>
              <a:t>)</a:t>
            </a:r>
          </a:p>
          <a:p>
            <a:r>
              <a:rPr lang="en-US" i="1" dirty="0">
                <a:latin typeface="Courier"/>
                <a:cs typeface="Courier"/>
              </a:rPr>
              <a:t>  .map({ </a:t>
            </a:r>
            <a:r>
              <a:rPr lang="en-US" i="1" dirty="0" err="1">
                <a:latin typeface="Courier"/>
                <a:cs typeface="Courier"/>
              </a:rPr>
              <a:t>json</a:t>
            </a:r>
            <a:r>
              <a:rPr lang="en-US" i="1" dirty="0">
                <a:latin typeface="Courier"/>
                <a:cs typeface="Courier"/>
              </a:rPr>
              <a:t> in</a:t>
            </a:r>
          </a:p>
          <a:p>
            <a:r>
              <a:rPr lang="en-US" i="1" dirty="0">
                <a:latin typeface="Courier"/>
                <a:cs typeface="Courier"/>
              </a:rPr>
              <a:t>    return </a:t>
            </a:r>
            <a:r>
              <a:rPr lang="en-US" i="1" dirty="0" err="1">
                <a:latin typeface="Courier"/>
                <a:cs typeface="Courier"/>
              </a:rPr>
              <a:t>json</a:t>
            </a:r>
            <a:r>
              <a:rPr lang="en-US" i="1" dirty="0">
                <a:latin typeface="Courier"/>
                <a:cs typeface="Courier"/>
              </a:rPr>
              <a:t>["</a:t>
            </a:r>
            <a:r>
              <a:rPr lang="en-US" i="1" dirty="0" err="1">
                <a:latin typeface="Courier"/>
                <a:cs typeface="Courier"/>
              </a:rPr>
              <a:t>videoUrl</a:t>
            </a:r>
            <a:r>
              <a:rPr lang="en-US" i="1" dirty="0">
                <a:latin typeface="Courier"/>
                <a:cs typeface="Courier"/>
              </a:rPr>
              <a:t>"].</a:t>
            </a:r>
            <a:r>
              <a:rPr lang="en-US" i="1" dirty="0" err="1">
                <a:latin typeface="Courier"/>
                <a:cs typeface="Courier"/>
              </a:rPr>
              <a:t>stringValue</a:t>
            </a:r>
            <a:endParaRPr lang="en-US" i="1" dirty="0">
              <a:latin typeface="Courier"/>
              <a:cs typeface="Courier"/>
            </a:endParaRPr>
          </a:p>
          <a:p>
            <a:r>
              <a:rPr lang="en-US" i="1" dirty="0">
                <a:latin typeface="Courier"/>
                <a:cs typeface="Courier"/>
              </a:rPr>
              <a:t>  })</a:t>
            </a:r>
          </a:p>
          <a:p>
            <a:r>
              <a:rPr lang="en-US" i="1" dirty="0">
                <a:latin typeface="Courier"/>
                <a:cs typeface="Courier"/>
              </a:rPr>
              <a:t>  .</a:t>
            </a:r>
            <a:r>
              <a:rPr lang="en-US" i="1" dirty="0" err="1">
                <a:latin typeface="Courier"/>
                <a:cs typeface="Courier"/>
              </a:rPr>
              <a:t>observeOn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MainScheduler.sharedInstance</a:t>
            </a:r>
            <a:r>
              <a:rPr lang="en-US" i="1" dirty="0">
                <a:latin typeface="Courier"/>
                <a:cs typeface="Courier"/>
              </a:rPr>
              <a:t>)</a:t>
            </a:r>
          </a:p>
          <a:p>
            <a:r>
              <a:rPr lang="en-US" i="1" dirty="0">
                <a:latin typeface="Courier"/>
                <a:cs typeface="Courier"/>
              </a:rPr>
              <a:t>  .</a:t>
            </a:r>
            <a:r>
              <a:rPr lang="en-US" i="1" dirty="0" smtClean="0">
                <a:latin typeface="Courier"/>
                <a:cs typeface="Courier"/>
              </a:rPr>
              <a:t>subscribe(</a:t>
            </a:r>
            <a:r>
              <a:rPr lang="en-US" i="1" dirty="0" err="1" smtClean="0">
                <a:latin typeface="Courier"/>
                <a:cs typeface="Courier"/>
              </a:rPr>
              <a:t>onNext</a:t>
            </a:r>
            <a:r>
              <a:rPr lang="en-US" i="1" dirty="0" smtClean="0">
                <a:latin typeface="Courier"/>
                <a:cs typeface="Courier"/>
              </a:rPr>
              <a:t>: { </a:t>
            </a:r>
            <a:r>
              <a:rPr lang="en-US" i="1" dirty="0" err="1">
                <a:latin typeface="Courier"/>
                <a:cs typeface="Courier"/>
              </a:rPr>
              <a:t>url</a:t>
            </a:r>
            <a:endParaRPr lang="en-US" i="1" dirty="0">
              <a:latin typeface="Courier"/>
              <a:cs typeface="Courier"/>
            </a:endParaRPr>
          </a:p>
          <a:p>
            <a:r>
              <a:rPr lang="en-US" i="1" dirty="0">
                <a:latin typeface="Courier"/>
                <a:cs typeface="Courier"/>
              </a:rPr>
              <a:t>    </a:t>
            </a:r>
            <a:r>
              <a:rPr lang="en-US" i="1" dirty="0" err="1">
                <a:latin typeface="Courier"/>
                <a:cs typeface="Courier"/>
              </a:rPr>
              <a:t>self.urlLabel.text</a:t>
            </a:r>
            <a:r>
              <a:rPr lang="en-US" i="1" dirty="0">
                <a:latin typeface="Courier"/>
                <a:cs typeface="Courier"/>
              </a:rPr>
              <a:t> = </a:t>
            </a:r>
            <a:r>
              <a:rPr lang="en-US" i="1" dirty="0" err="1">
                <a:latin typeface="Courier"/>
                <a:cs typeface="Courier"/>
              </a:rPr>
              <a:t>url</a:t>
            </a:r>
            <a:endParaRPr lang="en-US" i="1" dirty="0">
              <a:latin typeface="Courier"/>
              <a:cs typeface="Courier"/>
            </a:endParaRPr>
          </a:p>
          <a:p>
            <a:r>
              <a:rPr lang="en-US" i="1" dirty="0">
                <a:latin typeface="Courier"/>
                <a:cs typeface="Courier"/>
              </a:rPr>
              <a:t>  </a:t>
            </a:r>
            <a:r>
              <a:rPr lang="en-US" i="1" dirty="0" smtClean="0">
                <a:latin typeface="Courier"/>
                <a:cs typeface="Courier"/>
              </a:rPr>
              <a:t>}).disposed(by </a:t>
            </a:r>
            <a:r>
              <a:rPr lang="en-US" i="1" dirty="0" err="1" smtClean="0">
                <a:latin typeface="Courier"/>
                <a:cs typeface="Courier"/>
              </a:rPr>
              <a:t>disposeBag</a:t>
            </a:r>
            <a:r>
              <a:rPr lang="en-US" i="1" dirty="0" smtClean="0">
                <a:latin typeface="Courier"/>
                <a:cs typeface="Courier"/>
              </a:rPr>
              <a:t>)</a:t>
            </a:r>
            <a:endParaRPr lang="en-US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057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07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TestScheduler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766988"/>
            <a:ext cx="867505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err="1"/>
              <a:t>TestScheduler</a:t>
            </a:r>
            <a:r>
              <a:rPr lang="en-US" sz="1800" i="1" dirty="0"/>
              <a:t> is a special kind of beast. It’s meant only to be used in testing, so try not to use this scheduler in production code.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This </a:t>
            </a:r>
            <a:r>
              <a:rPr lang="en-US" sz="1800" i="1" dirty="0"/>
              <a:t>special scheduler simplifies operator testing; it’s part of the </a:t>
            </a:r>
            <a:r>
              <a:rPr lang="en-US" sz="1800" i="1" dirty="0" err="1"/>
              <a:t>RxTest</a:t>
            </a:r>
            <a:r>
              <a:rPr lang="en-US" sz="1800" i="1" dirty="0"/>
              <a:t> library. You will have a look into using this scheduler in the dedicated chapter about testing, but let's have a quick look since you're doing the grand tour of schedulers</a:t>
            </a:r>
            <a:r>
              <a:rPr lang="en-US" sz="1800" i="1" dirty="0" smtClean="0"/>
              <a:t>.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72672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5" y="1465340"/>
            <a:ext cx="8333429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TestableObserver</a:t>
            </a:r>
            <a:r>
              <a:rPr lang="en-US" sz="1600" dirty="0"/>
              <a:t>&lt;</a:t>
            </a:r>
            <a:r>
              <a:rPr lang="en-US" sz="1600" dirty="0" err="1"/>
              <a:t>ElementType</a:t>
            </a:r>
            <a:r>
              <a:rPr lang="en-US" sz="1600" dirty="0"/>
              <a:t>&gt; - an observer, which records all emitted events so you can inspect them and run your asserts on those </a:t>
            </a:r>
            <a:r>
              <a:rPr lang="en-US" sz="1600" dirty="0" smtClean="0"/>
              <a:t>events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TestScheduler</a:t>
            </a:r>
            <a:r>
              <a:rPr lang="en-US" sz="1600" dirty="0" smtClean="0"/>
              <a:t> </a:t>
            </a:r>
            <a:r>
              <a:rPr lang="en-US" sz="1600" dirty="0"/>
              <a:t>- a scheduler which let’s you control values and time, and let’s you create testable </a:t>
            </a:r>
            <a:r>
              <a:rPr lang="en-US" sz="1600" dirty="0" smtClean="0"/>
              <a:t>observers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TestObservable</a:t>
            </a:r>
            <a:r>
              <a:rPr lang="en-US" sz="1600" dirty="0"/>
              <a:t> - </a:t>
            </a:r>
            <a:r>
              <a:rPr lang="en-US" sz="1600" dirty="0" smtClean="0"/>
              <a:t>Observable</a:t>
            </a:r>
            <a:r>
              <a:rPr lang="en-US" sz="1600" dirty="0"/>
              <a:t>, where you can pass what events should it send at given </a:t>
            </a:r>
            <a:r>
              <a:rPr lang="en-US" sz="1600" dirty="0" smtClean="0"/>
              <a:t>schedule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=</a:t>
            </a:r>
            <a:r>
              <a:rPr lang="en-US" sz="1600" dirty="0"/>
              <a:t>= (lhs: Event&lt;Element&gt;, </a:t>
            </a:r>
            <a:r>
              <a:rPr lang="en-US" sz="1600" dirty="0" err="1"/>
              <a:t>rhs</a:t>
            </a:r>
            <a:r>
              <a:rPr lang="en-US" sz="1600" dirty="0"/>
              <a:t>: Event&lt;Element&gt;) adds </a:t>
            </a:r>
            <a:r>
              <a:rPr lang="en-US" sz="1600" dirty="0" err="1"/>
              <a:t>Equatable</a:t>
            </a:r>
            <a:r>
              <a:rPr lang="en-US" sz="1600" dirty="0"/>
              <a:t> implementation to Rx events so you can easily check recorded </a:t>
            </a:r>
            <a:r>
              <a:rPr lang="en-US" sz="1600" dirty="0" smtClean="0"/>
              <a:t>events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968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613657"/>
            <a:ext cx="50329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CornSorter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let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: Observable&lt;String&gt;</a:t>
            </a:r>
          </a:p>
          <a:p>
            <a:r>
              <a:rPr lang="mr-IN" dirty="0">
                <a:latin typeface="Courier"/>
                <a:cs typeface="Courier"/>
              </a:rPr>
              <a:t>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r>
              <a:rPr lang="en-US" dirty="0">
                <a:latin typeface="Courier"/>
                <a:cs typeface="Courier"/>
              </a:rPr>
              <a:t>: Observable&lt;String&gt;)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endParaRPr lang="en-US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        .filter { $0 == "🌽" }</a:t>
            </a:r>
          </a:p>
          <a:p>
            <a:r>
              <a:rPr lang="mr-IN" dirty="0">
                <a:latin typeface="Courier"/>
                <a:cs typeface="Courier"/>
              </a:rPr>
              <a:t>    }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59" y="1351115"/>
            <a:ext cx="7757202" cy="323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testCornSorter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scheduler: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scheduler =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initialClock</a:t>
            </a:r>
            <a:r>
              <a:rPr lang="en-US" sz="1200" dirty="0">
                <a:latin typeface="Courier"/>
                <a:cs typeface="Courier"/>
              </a:rPr>
              <a:t>: 0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scheduler.createObserver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String.self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// Given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observableInput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scheduler.createHotObservable</a:t>
            </a:r>
            <a:r>
              <a:rPr lang="en-US" sz="1200" dirty="0">
                <a:latin typeface="Courier"/>
                <a:cs typeface="Courier"/>
              </a:rPr>
              <a:t>([</a:t>
            </a:r>
          </a:p>
          <a:p>
            <a:r>
              <a:rPr lang="mr-IN" sz="1200" dirty="0">
                <a:latin typeface="Courier"/>
                <a:cs typeface="Courier"/>
              </a:rPr>
              <a:t>            // 2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Recorded.next(100,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Recorded.next(200, "🐛"),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Recorded.next(300, "🐭"),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Recorded.next(400,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Recorded.next(500, "🐝"),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Recorded.next(600, "🐞")</a:t>
            </a:r>
          </a:p>
          <a:p>
            <a:r>
              <a:rPr lang="mr-IN" sz="1200" dirty="0">
                <a:latin typeface="Courier"/>
                <a:cs typeface="Courier"/>
              </a:rPr>
              <a:t>            ])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tractorStream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observableInput.asObservable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28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960" y="1474644"/>
            <a:ext cx="464810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      </a:t>
            </a:r>
            <a:r>
              <a:rPr lang="mr-IN" sz="1200" dirty="0">
                <a:latin typeface="Courier"/>
                <a:cs typeface="Courier"/>
              </a:rPr>
              <a:t>// When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cornSorter.barnStream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scheduler.start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    // Then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</a:t>
            </a:r>
            <a:r>
              <a:rPr lang="en-US" sz="1200" dirty="0" err="1">
                <a:latin typeface="Courier"/>
                <a:cs typeface="Courier"/>
              </a:rPr>
              <a:t>testObserver.events.map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$0.value.element!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_ = XCTAssertEqual(results, ["🌽", "🌽"])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95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26" y="1774961"/>
            <a:ext cx="7568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RxBlocking</a:t>
            </a:r>
            <a:r>
              <a:rPr lang="en-US" sz="1600" dirty="0"/>
              <a:t> on the other hand is handy in case you need to test some asynchronous functionality where you can’t control the source of </a:t>
            </a:r>
            <a:r>
              <a:rPr lang="en-US" sz="1600" dirty="0" err="1"/>
              <a:t>asynchronisity</a:t>
            </a:r>
            <a:r>
              <a:rPr lang="en-US" sz="1600" dirty="0"/>
              <a:t>. Often times this means you’re stepping up from unit tests to integration </a:t>
            </a:r>
            <a:r>
              <a:rPr lang="en-US" sz="1600" dirty="0" smtClean="0"/>
              <a:t>test.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What </a:t>
            </a:r>
            <a:r>
              <a:rPr lang="en-US" sz="1600" dirty="0" err="1"/>
              <a:t>RxBlocking</a:t>
            </a:r>
            <a:r>
              <a:rPr lang="en-US" sz="1600" dirty="0"/>
              <a:t> is great to is to allow you to consume an observable sequence in batches or even wait on a single element to be emitted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051" y="1761709"/>
            <a:ext cx="6741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testElements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items = </a:t>
            </a:r>
            <a:r>
              <a:rPr lang="en-US" sz="1200" dirty="0" err="1">
                <a:latin typeface="Courier"/>
                <a:cs typeface="Courier"/>
              </a:rPr>
              <a:t>Observable.of</a:t>
            </a:r>
            <a:r>
              <a:rPr lang="en-US" sz="1200" dirty="0">
                <a:latin typeface="Courier"/>
                <a:cs typeface="Courier"/>
              </a:rPr>
              <a:t>(1, 5, 10, 15, 20)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elements = try! </a:t>
            </a:r>
            <a:r>
              <a:rPr lang="en-US" sz="1200" dirty="0" err="1">
                <a:latin typeface="Courier"/>
                <a:cs typeface="Courier"/>
              </a:rPr>
              <a:t>items.toBlocking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XCTAssertEqual([1, 5, 10, 15, 20], elements)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try! </a:t>
            </a:r>
            <a:r>
              <a:rPr lang="en-US" sz="1200" dirty="0" err="1">
                <a:latin typeface="Courier"/>
                <a:cs typeface="Courier"/>
              </a:rPr>
              <a:t>items.skip</a:t>
            </a:r>
            <a:r>
              <a:rPr lang="en-US" sz="1200" dirty="0">
                <a:latin typeface="Courier"/>
                <a:cs typeface="Courier"/>
              </a:rPr>
              <a:t>(3).take(2).</a:t>
            </a:r>
            <a:r>
              <a:rPr lang="en-US" sz="1200" dirty="0" err="1">
                <a:latin typeface="Courier"/>
                <a:cs typeface="Courier"/>
              </a:rPr>
              <a:t>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XCTAssertEqual([15, 20], results)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661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05" y="1278761"/>
            <a:ext cx="8126594" cy="378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testCountryInfoFlow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scheduler = </a:t>
            </a:r>
            <a:r>
              <a:rPr lang="en-US" sz="1200" dirty="0" err="1">
                <a:latin typeface="Courier"/>
                <a:cs typeface="Courier"/>
              </a:rPr>
              <a:t>ConcurrentDispatchQueueScheduler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qos</a:t>
            </a:r>
            <a:r>
              <a:rPr lang="en-US" sz="1200" dirty="0">
                <a:latin typeface="Courier"/>
                <a:cs typeface="Courier"/>
              </a:rPr>
              <a:t>: .default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do {</a:t>
            </a:r>
          </a:p>
          <a:p>
            <a:r>
              <a:rPr lang="en-US" sz="1200" dirty="0">
                <a:latin typeface="Courier"/>
                <a:cs typeface="Courier"/>
              </a:rPr>
              <a:t>            let </a:t>
            </a:r>
            <a:r>
              <a:rPr lang="en-US" sz="1200" dirty="0" err="1">
                <a:latin typeface="Courier"/>
                <a:cs typeface="Courier"/>
              </a:rPr>
              <a:t>myArray</a:t>
            </a:r>
            <a:r>
              <a:rPr lang="en-US" sz="1200" dirty="0">
                <a:latin typeface="Courier"/>
                <a:cs typeface="Courier"/>
              </a:rPr>
              <a:t> = try </a:t>
            </a:r>
            <a:r>
              <a:rPr lang="en-US" sz="1200" dirty="0" err="1">
                <a:latin typeface="Courier"/>
                <a:cs typeface="Courier"/>
              </a:rPr>
              <a:t>BordersBusinessLogic.shared.countryInfoFlow</a:t>
            </a:r>
            <a:r>
              <a:rPr lang="en-US" sz="1200" dirty="0">
                <a:latin typeface="Courier"/>
                <a:cs typeface="Courier"/>
              </a:rPr>
              <a:t>(code: "FRA")</a:t>
            </a:r>
          </a:p>
          <a:p>
            <a:r>
              <a:rPr lang="en-US" sz="1200" dirty="0">
                <a:latin typeface="Courier"/>
                <a:cs typeface="Courier"/>
              </a:rPr>
              <a:t>            .</a:t>
            </a:r>
            <a:r>
              <a:rPr lang="en-US" sz="1200" dirty="0" err="1">
                <a:latin typeface="Courier"/>
                <a:cs typeface="Courier"/>
              </a:rPr>
              <a:t>subscribeOn</a:t>
            </a:r>
            <a:r>
              <a:rPr lang="en-US" sz="1200" dirty="0">
                <a:latin typeface="Courier"/>
                <a:cs typeface="Courier"/>
              </a:rPr>
              <a:t>(scheduler)</a:t>
            </a:r>
          </a:p>
          <a:p>
            <a:r>
              <a:rPr lang="mr-IN" sz="1200" dirty="0">
                <a:latin typeface="Courier"/>
                <a:cs typeface="Courier"/>
              </a:rPr>
              <a:t>            .toBlocking()</a:t>
            </a:r>
          </a:p>
          <a:p>
            <a:r>
              <a:rPr lang="mr-IN" sz="1200" dirty="0">
                <a:latin typeface="Courier"/>
                <a:cs typeface="Courier"/>
              </a:rPr>
              <a:t>            .toArray(</a:t>
            </a:r>
            <a:r>
              <a:rPr lang="mr-IN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if let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myArray.first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switch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.success(_):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XCTAssert(true)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.failure(_):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XCTAssert(false)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} catch(let e)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XCTAssert</a:t>
            </a:r>
            <a:r>
              <a:rPr lang="en-US" sz="1200" dirty="0">
                <a:latin typeface="Courier"/>
                <a:cs typeface="Courier"/>
              </a:rPr>
              <a:t>(false, </a:t>
            </a:r>
            <a:r>
              <a:rPr lang="en-US" sz="1200" dirty="0" err="1">
                <a:latin typeface="Courier"/>
                <a:cs typeface="Courier"/>
              </a:rPr>
              <a:t>e.localizedDescription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060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RxDataSources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Schedulers (</a:t>
            </a:r>
            <a:r>
              <a:rPr lang="en-US" b="1" dirty="0" err="1" smtClean="0"/>
              <a:t>observeOn</a:t>
            </a:r>
            <a:r>
              <a:rPr lang="en-US" b="1" dirty="0" smtClean="0"/>
              <a:t>, </a:t>
            </a:r>
            <a:r>
              <a:rPr lang="en-US" b="1" dirty="0" err="1" smtClean="0"/>
              <a:t>subscribeOn</a:t>
            </a:r>
            <a:r>
              <a:rPr lang="en-US" b="1" dirty="0" smtClean="0"/>
              <a:t>), 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b="1" dirty="0" smtClean="0"/>
              <a:t>	Unit Test (</a:t>
            </a:r>
            <a:r>
              <a:rPr lang="en-US" b="1" dirty="0" err="1" smtClean="0"/>
              <a:t>RxTest</a:t>
            </a:r>
            <a:r>
              <a:rPr lang="en-US" b="1" dirty="0" smtClean="0"/>
              <a:t>, </a:t>
            </a:r>
            <a:r>
              <a:rPr lang="en-US" b="1" dirty="0" err="1" smtClean="0"/>
              <a:t>RxBlocking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Scheduler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642683"/>
            <a:ext cx="8541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Observable&lt;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&gt;.create { observer in</a:t>
            </a:r>
          </a:p>
          <a:p>
            <a:r>
              <a:rPr lang="en-US" dirty="0">
                <a:latin typeface="Courier"/>
                <a:cs typeface="Courier"/>
              </a:rPr>
              <a:t>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observer.onNext(1)</a:t>
            </a:r>
          </a:p>
          <a:p>
            <a:r>
              <a:rPr lang="mr-IN" dirty="0">
                <a:latin typeface="Courier"/>
                <a:cs typeface="Courier"/>
              </a:rPr>
              <a:t>            sleep(1)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observer.onNext(2)</a:t>
            </a:r>
          </a:p>
          <a:p>
            <a:r>
              <a:rPr lang="en-US" dirty="0">
                <a:latin typeface="Courier"/>
                <a:cs typeface="Courier"/>
              </a:rPr>
              <a:t>            return </a:t>
            </a:r>
            <a:r>
              <a:rPr lang="en-US" dirty="0" err="1">
                <a:latin typeface="Courier"/>
                <a:cs typeface="Courier"/>
              </a:rPr>
              <a:t>Disposables.create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observeOn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MainScheduler.instance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subscribeOn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ConcurrentDispatchQueueScheduler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qos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: .background))</a:t>
            </a:r>
          </a:p>
          <a:p>
            <a:r>
              <a:rPr lang="mr-IN" dirty="0">
                <a:latin typeface="Courier"/>
                <a:cs typeface="Courier"/>
              </a:rPr>
              <a:t>            .subscribe(onNext: { el in</a:t>
            </a:r>
          </a:p>
          <a:p>
            <a:r>
              <a:rPr lang="en-US" dirty="0">
                <a:latin typeface="Courier"/>
                <a:cs typeface="Courier"/>
              </a:rPr>
              <a:t>    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ter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8" y="1522829"/>
            <a:ext cx="4207588" cy="30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subscrib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686"/>
            <a:ext cx="6983414" cy="34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ubscribe-observ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78"/>
            <a:ext cx="6981600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Schedulers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695936"/>
            <a:ext cx="91053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 err="1"/>
              <a:t>CurrentThreadScheduler</a:t>
            </a:r>
            <a:r>
              <a:rPr lang="en-US" sz="1500" dirty="0"/>
              <a:t> (Serial) – schedules on the current thread, this is also the default scheduler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 err="1"/>
              <a:t>MainScheduler</a:t>
            </a:r>
            <a:r>
              <a:rPr lang="en-US" sz="1500" dirty="0"/>
              <a:t> (Serial) – schedules on the main thread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 err="1"/>
              <a:t>SerialDispatchQueueScheduler</a:t>
            </a:r>
            <a:r>
              <a:rPr lang="en-US" sz="1500" dirty="0"/>
              <a:t> (Serial) – schedules on a specific queue (</a:t>
            </a:r>
            <a:r>
              <a:rPr lang="en-US" sz="1500" dirty="0" err="1"/>
              <a:t>dispatch_queue_t</a:t>
            </a:r>
            <a:r>
              <a:rPr lang="en-US" sz="1500" dirty="0"/>
              <a:t>)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 err="1"/>
              <a:t>ConcurrentDispatchQueueScheduler</a:t>
            </a:r>
            <a:r>
              <a:rPr lang="en-US" sz="1500" dirty="0"/>
              <a:t> (Concurrent) – schedules on a specific queue (</a:t>
            </a:r>
            <a:r>
              <a:rPr lang="en-US" sz="1500" dirty="0" err="1"/>
              <a:t>dispatch_queue_t</a:t>
            </a:r>
            <a:r>
              <a:rPr lang="en-US" sz="1500" dirty="0"/>
              <a:t>)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 err="1"/>
              <a:t>OperationQueueScheduler</a:t>
            </a:r>
            <a:r>
              <a:rPr lang="en-US" sz="1500" dirty="0"/>
              <a:t> (Concurrent) – schedules on a specific queue (</a:t>
            </a:r>
            <a:r>
              <a:rPr lang="en-US" sz="1500" dirty="0" err="1"/>
              <a:t>NSOperationQueue</a:t>
            </a:r>
            <a:r>
              <a:rPr lang="en-US" sz="1500" dirty="0"/>
              <a:t>).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4408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MainScheduler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695936"/>
            <a:ext cx="86750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Abstracts work that needs to be performed on </a:t>
            </a:r>
            <a:r>
              <a:rPr lang="en-US" sz="1800" i="1" dirty="0" err="1"/>
              <a:t>MainThread</a:t>
            </a:r>
            <a:r>
              <a:rPr lang="en-US" sz="1800" i="1" dirty="0"/>
              <a:t>. In case schedule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methods </a:t>
            </a:r>
            <a:r>
              <a:rPr lang="en-US" sz="1800" i="1" dirty="0"/>
              <a:t>are called from the main thread, it will perform the action </a:t>
            </a:r>
            <a:r>
              <a:rPr lang="en-US" sz="1800" i="1" dirty="0" smtClean="0"/>
              <a:t>immediately</a:t>
            </a:r>
          </a:p>
          <a:p>
            <a:endParaRPr lang="en-US" sz="1800" i="1" dirty="0"/>
          </a:p>
          <a:p>
            <a:r>
              <a:rPr lang="en-US" sz="1800" i="1" dirty="0" smtClean="0"/>
              <a:t> </a:t>
            </a:r>
            <a:r>
              <a:rPr lang="en-US" sz="1800" i="1" dirty="0"/>
              <a:t>without </a:t>
            </a:r>
            <a:r>
              <a:rPr lang="en-US" sz="1800" i="1" dirty="0" err="1"/>
              <a:t>scheduling.This</a:t>
            </a:r>
            <a:r>
              <a:rPr lang="en-US" sz="1800" i="1" dirty="0"/>
              <a:t> scheduler is usually used to perform UI work.</a:t>
            </a:r>
            <a:endParaRPr lang="en-US" sz="18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15271" y="3944467"/>
            <a:ext cx="2593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ourier"/>
                <a:cs typeface="Courier"/>
              </a:rPr>
              <a:t>MainScheduler.instance</a:t>
            </a:r>
            <a:endParaRPr lang="en-US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084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1266</Words>
  <Application>Microsoft Macintosh PowerPoint</Application>
  <PresentationFormat>On-screen Show (16:9)</PresentationFormat>
  <Paragraphs>207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Salerio template</vt:lpstr>
      <vt:lpstr>Advanced RxSwift – Day 5</vt:lpstr>
      <vt:lpstr>RxSwift Basics</vt:lpstr>
      <vt:lpstr>Advanced RxSwift</vt:lpstr>
      <vt:lpstr>Scheduler – observeOn, subscribeOn</vt:lpstr>
      <vt:lpstr>Scheduler – observeOn, subscribeOn</vt:lpstr>
      <vt:lpstr>Scheduler – observeOn, subscribeOn</vt:lpstr>
      <vt:lpstr>Scheduler – observeOn, subscribeOn</vt:lpstr>
      <vt:lpstr>Schedulers</vt:lpstr>
      <vt:lpstr>MainScheduler</vt:lpstr>
      <vt:lpstr>CurrentThreadScheduler</vt:lpstr>
      <vt:lpstr>SerialDispatchQueueScheduler</vt:lpstr>
      <vt:lpstr>ConcurrentDispatchQueueScheduler</vt:lpstr>
      <vt:lpstr>OperationQueueScheduler</vt:lpstr>
      <vt:lpstr>OperationQueueScheduler</vt:lpstr>
      <vt:lpstr>TestScheduler</vt:lpstr>
      <vt:lpstr>RxTest</vt:lpstr>
      <vt:lpstr>RxTest</vt:lpstr>
      <vt:lpstr>RxTest</vt:lpstr>
      <vt:lpstr>RxTest</vt:lpstr>
      <vt:lpstr>RxBlocking</vt:lpstr>
      <vt:lpstr>RxBlocking</vt:lpstr>
      <vt:lpstr>RxBlocking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98</cp:revision>
  <dcterms:modified xsi:type="dcterms:W3CDTF">2018-05-28T01:01:07Z</dcterms:modified>
</cp:coreProperties>
</file>