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49" r:id="rId3"/>
    <p:sldId id="350" r:id="rId4"/>
    <p:sldId id="344" r:id="rId5"/>
    <p:sldId id="368" r:id="rId6"/>
    <p:sldId id="369" r:id="rId7"/>
    <p:sldId id="362" r:id="rId8"/>
    <p:sldId id="370" r:id="rId9"/>
    <p:sldId id="371" r:id="rId10"/>
    <p:sldId id="372" r:id="rId11"/>
    <p:sldId id="373" r:id="rId12"/>
    <p:sldId id="374" r:id="rId13"/>
    <p:sldId id="361" r:id="rId14"/>
    <p:sldId id="363" r:id="rId15"/>
    <p:sldId id="364" r:id="rId16"/>
    <p:sldId id="365" r:id="rId17"/>
    <p:sldId id="366" r:id="rId18"/>
    <p:sldId id="3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developer.apple.com/library/content/documentation/Swift/Conceptual/BuildingCocoaApps/AdoptingCocoaDesignPatterns.html%23//apple_ref/doc/uid/TP40014216-CH7-XID_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younghwankim/RxSwiftClass/tree/master/AdvancedRxSwift/day4/AdvancedTable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mr-IN" sz="1200" dirty="0">
                <a:latin typeface="Courier"/>
                <a:cs typeface="Courier"/>
              </a:rPr>
              <a:t>            .map { //unwrapping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hidden = $0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return hidden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 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return false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self.twoLabel.rx.isHidden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74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994" y="1911847"/>
            <a:ext cx="6235590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Key-Value Observing</a:t>
            </a:r>
          </a:p>
          <a:p>
            <a:r>
              <a:rPr lang="en-US" sz="1200" dirty="0">
                <a:latin typeface="Courier"/>
                <a:cs typeface="Courier"/>
              </a:rPr>
              <a:t>Key-value observing is a mechanism that allows objects to be notified of changes to specified properties of other objects. You can use key-value observing with a Swift class, as long as the class inherits from the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class. You can use these two steps to implement key-value observing in Swift.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Add the dynamic modifier and @</a:t>
            </a:r>
            <a:r>
              <a:rPr lang="en-US" sz="1200" dirty="0" err="1">
                <a:latin typeface="Courier"/>
                <a:cs typeface="Courier"/>
              </a:rPr>
              <a:t>objc</a:t>
            </a:r>
            <a:r>
              <a:rPr lang="en-US" sz="1200" dirty="0">
                <a:latin typeface="Courier"/>
                <a:cs typeface="Courier"/>
              </a:rPr>
              <a:t> attribute to any property you want to observe. For more information on dynamic, see Requiring Dynamic Dispatch.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MyObjectToObserve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objc</a:t>
            </a:r>
            <a:r>
              <a:rPr lang="en-US" sz="1200" dirty="0">
                <a:latin typeface="Courier"/>
                <a:cs typeface="Courier"/>
              </a:rPr>
              <a:t> dynamic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myDate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NSDate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updateDate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myDate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NSDate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463" y="1387018"/>
            <a:ext cx="754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linkClick r:id="rId4"/>
              </a:rPr>
              <a:t>https://developer.apple.com/library/content/documentation/Swift</a:t>
            </a:r>
            <a:r>
              <a:rPr lang="en-US" sz="1200" b="1" dirty="0" smtClean="0">
                <a:hlinkClick r:id="rId4"/>
              </a:rPr>
              <a:t>/Conceptual/</a:t>
            </a:r>
          </a:p>
          <a:p>
            <a:r>
              <a:rPr lang="en-US" sz="1200" b="1" dirty="0" smtClean="0">
                <a:hlinkClick r:id="rId4"/>
              </a:rPr>
              <a:t>BuildingCocoaApps</a:t>
            </a:r>
            <a:r>
              <a:rPr lang="en-US" sz="1200" b="1" dirty="0">
                <a:hlinkClick r:id="rId4"/>
              </a:rPr>
              <a:t>/AdoptingCocoaDesignPatterns.html#//apple_ref/doc/uid/TP40014216-CH7-</a:t>
            </a:r>
            <a:r>
              <a:rPr lang="en-US" sz="1200" b="1" dirty="0" smtClean="0">
                <a:hlinkClick r:id="rId4"/>
              </a:rPr>
              <a:t>XID_8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6076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32264"/>
            <a:ext cx="4304973" cy="326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>
                <a:latin typeface="Courier"/>
                <a:cs typeface="Courier"/>
              </a:rPr>
              <a:t> @IBOutlet weak var kvoTestButton: UIButton!</a:t>
            </a:r>
          </a:p>
          <a:p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b="1" dirty="0" smtClean="0">
                <a:latin typeface="Courier"/>
                <a:cs typeface="Courier"/>
              </a:rPr>
              <a:t>@</a:t>
            </a:r>
            <a:r>
              <a:rPr lang="mr-IN" sz="1200" b="1" dirty="0">
                <a:latin typeface="Courier"/>
                <a:cs typeface="Courier"/>
              </a:rPr>
              <a:t>objc dynamic var someString = ""</a:t>
            </a:r>
          </a:p>
          <a:p>
            <a:r>
              <a:rPr lang="mr-IN" sz="1200" b="1" dirty="0">
                <a:latin typeface="Courier"/>
                <a:cs typeface="Courier"/>
              </a:rPr>
              <a:t> </a:t>
            </a:r>
            <a:r>
              <a:rPr lang="mr-IN" sz="1200" b="1" dirty="0" smtClean="0">
                <a:latin typeface="Courier"/>
                <a:cs typeface="Courier"/>
              </a:rPr>
              <a:t>@</a:t>
            </a:r>
            <a:r>
              <a:rPr lang="mr-IN" sz="1200" b="1" dirty="0">
                <a:latin typeface="Courier"/>
                <a:cs typeface="Courier"/>
              </a:rPr>
              <a:t>objc dynamic var someBoolean = false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let </a:t>
            </a:r>
            <a:r>
              <a:rPr lang="mr-IN" sz="1200" dirty="0">
                <a:latin typeface="Courier"/>
                <a:cs typeface="Courier"/>
              </a:rPr>
              <a:t>disposeBag = DisposeBag()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/</a:t>
            </a:r>
            <a:r>
              <a:rPr lang="mr-IN" sz="1200" dirty="0">
                <a:latin typeface="Courier"/>
                <a:cs typeface="Courier"/>
              </a:rPr>
              <a:t>/KVO Test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b="1" dirty="0" smtClean="0">
                <a:latin typeface="Courier"/>
                <a:cs typeface="Courier"/>
              </a:rPr>
              <a:t>self.rx.observe</a:t>
            </a:r>
            <a:r>
              <a:rPr lang="mr-IN" sz="1200" b="1" dirty="0">
                <a:latin typeface="Courier"/>
                <a:cs typeface="Courier"/>
              </a:rPr>
              <a:t>(String.self, "someString")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some in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if </a:t>
            </a:r>
            <a:r>
              <a:rPr lang="mr-IN" sz="1200" dirty="0">
                <a:latin typeface="Courier"/>
                <a:cs typeface="Courier"/>
              </a:rPr>
              <a:t>let _some = some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</a:t>
            </a:r>
            <a:r>
              <a:rPr lang="mr-IN" sz="1200" dirty="0" smtClean="0">
                <a:latin typeface="Courier"/>
                <a:cs typeface="Courier"/>
              </a:rPr>
              <a:t>print</a:t>
            </a:r>
            <a:r>
              <a:rPr lang="mr-IN" sz="1200" dirty="0">
                <a:latin typeface="Courier"/>
                <a:cs typeface="Courier"/>
              </a:rPr>
              <a:t>(_some)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} </a:t>
            </a:r>
            <a:r>
              <a:rPr lang="mr-IN" sz="1200" dirty="0">
                <a:latin typeface="Courier"/>
                <a:cs typeface="Courier"/>
              </a:rPr>
              <a:t>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</a:t>
            </a:r>
            <a:r>
              <a:rPr lang="mr-IN" sz="1200" dirty="0" smtClean="0">
                <a:latin typeface="Courier"/>
                <a:cs typeface="Courier"/>
              </a:rPr>
              <a:t>print</a:t>
            </a:r>
            <a:r>
              <a:rPr lang="mr-IN" sz="1200" dirty="0">
                <a:latin typeface="Courier"/>
                <a:cs typeface="Courier"/>
              </a:rPr>
              <a:t>("")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).disposed(by: disposeBag)</a:t>
            </a:r>
          </a:p>
          <a:p>
            <a:r>
              <a:rPr lang="mr-IN" dirty="0"/>
              <a:t>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9586" y="1774178"/>
            <a:ext cx="48944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mr-IN" sz="1200" b="1" dirty="0" smtClean="0">
                <a:latin typeface="Courier"/>
                <a:cs typeface="Courier"/>
              </a:rPr>
              <a:t>self.rx.observe</a:t>
            </a:r>
            <a:r>
              <a:rPr lang="mr-IN" sz="1200" b="1" dirty="0">
                <a:latin typeface="Courier"/>
                <a:cs typeface="Courier"/>
              </a:rPr>
              <a:t>(Bool.self, "someBoolean")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some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_some = some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print(_some ? "true" : "false")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 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print("false")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func </a:t>
            </a:r>
            <a:r>
              <a:rPr lang="mr-IN" sz="1200" dirty="0">
                <a:latin typeface="Courier"/>
                <a:cs typeface="Courier"/>
              </a:rPr>
              <a:t>kvoTest() {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self.someBoolean </a:t>
            </a:r>
            <a:r>
              <a:rPr lang="mr-IN" sz="1200" dirty="0">
                <a:latin typeface="Courier"/>
                <a:cs typeface="Courier"/>
              </a:rPr>
              <a:t>= !self.someBoolean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self.someString </a:t>
            </a:r>
            <a:r>
              <a:rPr lang="mr-IN" sz="1200" dirty="0">
                <a:latin typeface="Courier"/>
                <a:cs typeface="Courier"/>
              </a:rPr>
              <a:t>= self.someBoolean ?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mr-IN" sz="1200" dirty="0" smtClean="0">
                <a:latin typeface="Courier"/>
                <a:cs typeface="Courier"/>
              </a:rPr>
              <a:t>"</a:t>
            </a:r>
            <a:r>
              <a:rPr lang="mr-IN" sz="1200" dirty="0">
                <a:latin typeface="Courier"/>
                <a:cs typeface="Courier"/>
              </a:rPr>
              <a:t>KVO Test 1" : "KVO Test </a:t>
            </a:r>
            <a:r>
              <a:rPr lang="mr-IN" sz="1200" dirty="0" smtClean="0">
                <a:latin typeface="Courier"/>
                <a:cs typeface="Courier"/>
              </a:rPr>
              <a:t>2”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995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</a:t>
            </a:r>
            <a:r>
              <a:rPr lang="en-US" dirty="0" smtClean="0"/>
              <a:t>Bindings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2466867"/>
            <a:ext cx="8541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&lt;-&gt; &lt;T&gt;(property: </a:t>
            </a:r>
            <a:r>
              <a:rPr lang="en-US" sz="1200" b="1" dirty="0" err="1">
                <a:latin typeface="Courier"/>
                <a:cs typeface="Courier"/>
              </a:rPr>
              <a:t>ControlProperty</a:t>
            </a:r>
            <a:r>
              <a:rPr lang="en-US" sz="1200" dirty="0">
                <a:latin typeface="Courier"/>
                <a:cs typeface="Courier"/>
              </a:rPr>
              <a:t>&lt;T&gt;, variable: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&lt;T&gt;) -&gt; Disposable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variable.asObservable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.bind(to: property)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 = property</a:t>
            </a:r>
          </a:p>
          <a:p>
            <a:r>
              <a:rPr lang="en-US" sz="1200" dirty="0">
                <a:latin typeface="Courier"/>
                <a:cs typeface="Courier"/>
              </a:rPr>
              <a:t>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n in</a:t>
            </a:r>
          </a:p>
          <a:p>
            <a:r>
              <a:rPr lang="mr-IN" sz="1200" dirty="0">
                <a:latin typeface="Courier"/>
                <a:cs typeface="Courier"/>
              </a:rPr>
              <a:t>            variable.accept(n)</a:t>
            </a:r>
          </a:p>
          <a:p>
            <a:r>
              <a:rPr lang="mr-IN" sz="1200" dirty="0">
                <a:latin typeface="Courier"/>
                <a:cs typeface="Courier"/>
              </a:rPr>
              <a:t>        }, onCompleted: 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bindToUIDisposable.dispose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824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ReactiveX</a:t>
            </a:r>
            <a:r>
              <a:rPr lang="en-US" b="1" dirty="0"/>
              <a:t>/</a:t>
            </a:r>
            <a:r>
              <a:rPr lang="en-US" b="1" dirty="0" err="1"/>
              <a:t>RxSwift</a:t>
            </a:r>
            <a:r>
              <a:rPr lang="en-US" b="1" dirty="0"/>
              <a:t>/blob/master/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Operators.swift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768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</a:t>
            </a:r>
            <a:r>
              <a:rPr lang="en-US" dirty="0" smtClean="0"/>
              <a:t>Bindings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739498"/>
            <a:ext cx="854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UITextField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textValue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(value: "")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awakeFromNib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super.awakeFromNib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Initialization code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smtClean="0">
                <a:latin typeface="Courier"/>
                <a:cs typeface="Courier"/>
              </a:rPr>
              <a:t>let </a:t>
            </a:r>
            <a:r>
              <a:rPr lang="en-US" sz="1200" b="1" dirty="0" err="1">
                <a:latin typeface="Courier"/>
                <a:cs typeface="Courier"/>
              </a:rPr>
              <a:t>textDisposable</a:t>
            </a:r>
            <a:r>
              <a:rPr lang="en-US" sz="1200" b="1" dirty="0">
                <a:latin typeface="Courier"/>
                <a:cs typeface="Courier"/>
              </a:rPr>
              <a:t> = </a:t>
            </a:r>
            <a:r>
              <a:rPr lang="en-US" sz="1200" b="1" dirty="0" err="1">
                <a:latin typeface="Courier"/>
                <a:cs typeface="Courier"/>
              </a:rPr>
              <a:t>textField.rx.textInput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"/>
                <a:cs typeface="Courier"/>
              </a:rPr>
              <a:t>&lt;-&gt;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textValue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err="1" smtClean="0">
                <a:latin typeface="Courier"/>
                <a:cs typeface="Courier"/>
              </a:rPr>
              <a:t>textDisposable.disposed</a:t>
            </a:r>
            <a:r>
              <a:rPr lang="en-US" sz="1200" b="1" dirty="0">
                <a:latin typeface="Courier"/>
                <a:cs typeface="Courier"/>
              </a:rPr>
              <a:t>(by: </a:t>
            </a:r>
            <a:r>
              <a:rPr lang="en-US" sz="1200" b="1" dirty="0" err="1">
                <a:latin typeface="Courier"/>
                <a:cs typeface="Courier"/>
              </a:rPr>
              <a:t>self.disposeBag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320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myObservable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.map { "new value is \($0)" }</a:t>
            </a:r>
          </a:p>
          <a:p>
            <a:r>
              <a:rPr lang="en-US" sz="1200" dirty="0">
                <a:latin typeface="Courier"/>
                <a:cs typeface="Courier"/>
              </a:rPr>
              <a:t>  .bind(to: </a:t>
            </a:r>
            <a:r>
              <a:rPr lang="en-US" sz="1200" dirty="0" err="1">
                <a:latin typeface="Courier"/>
                <a:cs typeface="Courier"/>
              </a:rPr>
              <a:t>myLabel.rx.text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latin typeface="Courier"/>
                <a:cs typeface="Courier"/>
              </a:rPr>
              <a:t>  .disposed(by: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UILabel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17" y="3054166"/>
            <a:ext cx="6063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extension Reactive where Base: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/// </a:t>
            </a:r>
            <a:r>
              <a:rPr lang="en-US" sz="1200" dirty="0" err="1">
                <a:latin typeface="Courier"/>
                <a:cs typeface="Courier"/>
              </a:rPr>
              <a:t>Bindable</a:t>
            </a:r>
            <a:r>
              <a:rPr lang="en-US" sz="1200" dirty="0">
                <a:latin typeface="Courier"/>
                <a:cs typeface="Courier"/>
              </a:rPr>
              <a:t> sink for `text` property.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text: Binder&lt;String?&gt;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Binder(</a:t>
            </a:r>
            <a:r>
              <a:rPr lang="en-US" sz="1200" dirty="0" err="1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label, text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label.text</a:t>
            </a:r>
            <a:r>
              <a:rPr lang="en-US" sz="1200" dirty="0">
                <a:latin typeface="Courier"/>
                <a:cs typeface="Courier"/>
              </a:rPr>
              <a:t> = text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80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Observable&lt;</a:t>
            </a:r>
            <a:r>
              <a:rPr lang="en-US" sz="1200" dirty="0" err="1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&gt;.timer(0.0, period: 0.15, scheduler: 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bind(to: </a:t>
            </a:r>
            <a:r>
              <a:rPr lang="en-US" sz="1200" dirty="0" err="1">
                <a:latin typeface="Courier"/>
                <a:cs typeface="Courier"/>
              </a:rPr>
              <a:t>SwiftSpinner.sharedInstance.rx.progress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8" y="3054166"/>
            <a:ext cx="9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Reactive where Base: </a:t>
            </a:r>
            <a:r>
              <a:rPr lang="en-US" sz="1200" dirty="0" err="1">
                <a:latin typeface="Courier"/>
                <a:cs typeface="Courier"/>
              </a:rPr>
              <a:t>SwiftSpinner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progress: </a:t>
            </a:r>
            <a:r>
              <a:rPr lang="en-US" sz="1200" dirty="0" smtClean="0">
                <a:latin typeface="Courier"/>
                <a:cs typeface="Courier"/>
              </a:rPr>
              <a:t>Binder&lt;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smtClean="0">
                <a:latin typeface="Courier"/>
                <a:cs typeface="Courier"/>
              </a:rPr>
              <a:t>Binder(</a:t>
            </a:r>
            <a:r>
              <a:rPr lang="en-US" sz="1200" dirty="0" err="1" smtClean="0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spinner, progress in</a:t>
            </a:r>
          </a:p>
          <a:p>
            <a:r>
              <a:rPr lang="en-US" sz="1200" dirty="0">
                <a:latin typeface="Courier"/>
                <a:cs typeface="Courier"/>
              </a:rPr>
              <a:t>            let progress = max(0, min(progress, 100))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SwiftSpinner.show</a:t>
            </a:r>
            <a:r>
              <a:rPr lang="en-US" sz="1200" dirty="0">
                <a:latin typeface="Courier"/>
                <a:cs typeface="Courier"/>
              </a:rPr>
              <a:t>(progress: Double(progress)/100.0, title: "\(progress)% completed")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SwiftSpinner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11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RxDataSources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7909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RxDataSources</a:t>
            </a:r>
            <a:r>
              <a:rPr lang="en-US" dirty="0"/>
              <a:t> requires more work to learn its idioms, but offers more powerful, advanced features. Instead of a simple array of data, it requires you to provide contents using objects which conform to the </a:t>
            </a:r>
            <a:r>
              <a:rPr lang="en-US" b="1" dirty="0" err="1"/>
              <a:t>SectionModelType</a:t>
            </a:r>
            <a:r>
              <a:rPr lang="en-US" dirty="0"/>
              <a:t>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section itself contains the actual objects. For sections with multiple object types, use the </a:t>
            </a:r>
            <a:r>
              <a:rPr lang="en-US" dirty="0" err="1"/>
              <a:t>enum</a:t>
            </a:r>
            <a:r>
              <a:rPr lang="en-US" dirty="0"/>
              <a:t> technique shown above to differentiate the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https://</a:t>
            </a:r>
            <a:r>
              <a:rPr lang="en-US" b="1" i="1" dirty="0" err="1"/>
              <a:t>github.com</a:t>
            </a:r>
            <a:r>
              <a:rPr lang="en-US" b="1" i="1" dirty="0"/>
              <a:t>/</a:t>
            </a:r>
            <a:r>
              <a:rPr lang="en-US" b="1" i="1" dirty="0" err="1"/>
              <a:t>RxSwiftCommunity</a:t>
            </a:r>
            <a:r>
              <a:rPr lang="en-US" b="1" i="1" dirty="0"/>
              <a:t>/</a:t>
            </a:r>
            <a:r>
              <a:rPr lang="en-US" b="1" i="1" dirty="0" err="1"/>
              <a:t>RxDataSources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552" y="2149844"/>
            <a:ext cx="536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linkClick r:id="rId4"/>
              </a:rPr>
              <a:t>https://github.com/younghwankim/RxSwiftClass/tree/</a:t>
            </a:r>
            <a:r>
              <a:rPr lang="en-US" b="1" i="1" dirty="0" smtClean="0">
                <a:hlinkClick r:id="rId4"/>
              </a:rPr>
              <a:t>master</a:t>
            </a:r>
          </a:p>
          <a:p>
            <a:r>
              <a:rPr lang="en-US" b="1" i="1" dirty="0" smtClean="0">
                <a:hlinkClick r:id="rId4"/>
              </a:rPr>
              <a:t>/</a:t>
            </a:r>
            <a:r>
              <a:rPr lang="en-US" b="1" i="1" dirty="0" err="1">
                <a:hlinkClick r:id="rId4"/>
              </a:rPr>
              <a:t>AdvancedRxSwift</a:t>
            </a:r>
            <a:r>
              <a:rPr lang="en-US" b="1" i="1" dirty="0">
                <a:hlinkClick r:id="rId4"/>
              </a:rPr>
              <a:t>/day4/</a:t>
            </a:r>
            <a:r>
              <a:rPr lang="en-US" b="1" i="1" dirty="0" err="1" smtClean="0">
                <a:hlinkClick r:id="rId4"/>
              </a:rPr>
              <a:t>AdvancedTableView</a:t>
            </a:r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00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367692"/>
            <a:ext cx="8891026" cy="377580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</a:t>
            </a:r>
            <a:r>
              <a:rPr lang="en-US" dirty="0"/>
              <a:t>), Scan Operator</a:t>
            </a:r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 smtClean="0"/>
              <a:t>–</a:t>
            </a:r>
            <a:r>
              <a:rPr lang="en-US" b="1" dirty="0" smtClean="0"/>
              <a:t> Binding</a:t>
            </a:r>
            <a:r>
              <a:rPr lang="en-US" b="1" dirty="0" smtClean="0"/>
              <a:t>, </a:t>
            </a:r>
            <a:r>
              <a:rPr lang="en-US" b="1" dirty="0" smtClean="0"/>
              <a:t>KVO, 2-Way Bindings</a:t>
            </a:r>
          </a:p>
          <a:p>
            <a:pPr lvl="1">
              <a:buNone/>
            </a:pPr>
            <a:r>
              <a:rPr lang="en-US" b="1" dirty="0" smtClean="0"/>
              <a:t>               Adding </a:t>
            </a:r>
            <a:r>
              <a:rPr lang="en-US" b="1" dirty="0"/>
              <a:t>a Reactive Extension to Custom UI Element,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                Advanced </a:t>
            </a:r>
            <a:r>
              <a:rPr lang="en-US" b="1" dirty="0" err="1"/>
              <a:t>TableView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RxDataSources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5795" y="2088402"/>
            <a:ext cx="436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OneObject</a:t>
            </a:r>
            <a:r>
              <a:rPr lang="en-US" b="1" i="1" dirty="0" smtClean="0"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i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.bind(to: </a:t>
            </a:r>
            <a:r>
              <a:rPr lang="en-US" b="1" dirty="0" err="1" smtClean="0">
                <a:latin typeface="Courier"/>
                <a:cs typeface="Courier"/>
              </a:rPr>
              <a:t>TwoObject</a:t>
            </a:r>
            <a:r>
              <a:rPr lang="en-US" b="1" dirty="0" smtClean="0"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r>
              <a:rPr lang="en-US" b="1" dirty="0" smtClean="0">
                <a:latin typeface="Courier"/>
                <a:cs typeface="Courier"/>
              </a:rPr>
              <a:t>)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.disposed(by </a:t>
            </a:r>
            <a:r>
              <a:rPr lang="en-US" b="1" dirty="0" err="1" smtClean="0">
                <a:latin typeface="Courier"/>
                <a:cs typeface="Courier"/>
              </a:rPr>
              <a:t>disposeBag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ObservableType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32" y="1925583"/>
            <a:ext cx="8108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public </a:t>
            </a:r>
            <a:r>
              <a:rPr lang="en-US" b="1" dirty="0">
                <a:latin typeface="Courier"/>
                <a:cs typeface="Courier"/>
              </a:rPr>
              <a:t>protocol </a:t>
            </a:r>
            <a:r>
              <a:rPr lang="en-US" b="1" dirty="0" err="1">
                <a:latin typeface="Courier"/>
                <a:cs typeface="Courier"/>
              </a:rPr>
              <a:t>ControlPropertyType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 smtClean="0">
                <a:latin typeface="Courier"/>
                <a:cs typeface="Courier"/>
              </a:rPr>
              <a:t>ObserverType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ControlProperty</a:t>
            </a:r>
            <a:r>
              <a:rPr lang="en-US" b="1" dirty="0">
                <a:latin typeface="Courier"/>
                <a:cs typeface="Courier"/>
              </a:rPr>
              <a:t>&lt;</a:t>
            </a:r>
            <a:r>
              <a:rPr lang="en-US" b="1" dirty="0" err="1">
                <a:latin typeface="Courier"/>
                <a:cs typeface="Courier"/>
              </a:rPr>
              <a:t>PropertyType</a:t>
            </a:r>
            <a:r>
              <a:rPr lang="en-US" b="1" dirty="0">
                <a:latin typeface="Courier"/>
                <a:cs typeface="Courier"/>
              </a:rPr>
              <a:t>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ControlPropertyType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class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Observable</a:t>
            </a:r>
            <a:r>
              <a:rPr lang="en-US" b="1" dirty="0">
                <a:latin typeface="Courier"/>
                <a:cs typeface="Courier"/>
              </a:rPr>
              <a:t>&lt;Element&gt;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final class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BehaviorRelay</a:t>
            </a:r>
            <a:r>
              <a:rPr lang="en-US" b="1" dirty="0">
                <a:latin typeface="Courier"/>
                <a:cs typeface="Courier"/>
              </a:rPr>
              <a:t>&lt;Element&gt;: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ourier"/>
                <a:cs typeface="Courier"/>
              </a:rPr>
              <a:t>=&gt; any Subject and Relay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57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ObserverType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30" y="1925583"/>
            <a:ext cx="8810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Binder</a:t>
            </a:r>
            <a:r>
              <a:rPr lang="en-US" b="1" dirty="0">
                <a:latin typeface="Courier"/>
                <a:cs typeface="Courier"/>
              </a:rPr>
              <a:t>&lt;Value&gt;: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public </a:t>
            </a:r>
            <a:r>
              <a:rPr lang="en-US" b="1" dirty="0">
                <a:latin typeface="Courier"/>
                <a:cs typeface="Courier"/>
              </a:rPr>
              <a:t>protocol </a:t>
            </a:r>
            <a:r>
              <a:rPr lang="en-US" b="1" dirty="0" err="1">
                <a:latin typeface="Courier"/>
                <a:cs typeface="Courier"/>
              </a:rPr>
              <a:t>ControlPropertyType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chemeClr val="tx1"/>
                </a:solidFill>
                <a:latin typeface="Courier"/>
                <a:cs typeface="Courier"/>
              </a:rPr>
              <a:t>ObservableType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ControlProperty</a:t>
            </a:r>
            <a:r>
              <a:rPr lang="en-US" b="1" dirty="0">
                <a:latin typeface="Courier"/>
                <a:cs typeface="Courier"/>
              </a:rPr>
              <a:t>&lt;</a:t>
            </a:r>
            <a:r>
              <a:rPr lang="en-US" b="1" dirty="0" err="1">
                <a:latin typeface="Courier"/>
                <a:cs typeface="Courier"/>
              </a:rPr>
              <a:t>PropertyType</a:t>
            </a:r>
            <a:r>
              <a:rPr lang="en-US" b="1" dirty="0">
                <a:latin typeface="Courier"/>
                <a:cs typeface="Courier"/>
              </a:rPr>
              <a:t>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ControlPropertyType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final class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PublishSubject</a:t>
            </a:r>
            <a:r>
              <a:rPr lang="en-US" b="1" dirty="0">
                <a:latin typeface="Courier"/>
                <a:cs typeface="Courier"/>
              </a:rPr>
              <a:t>&lt;Element</a:t>
            </a:r>
            <a:r>
              <a:rPr lang="en-US" b="1" dirty="0" smtClean="0">
                <a:latin typeface="Courier"/>
                <a:cs typeface="Courier"/>
              </a:rPr>
              <a:t>&gt;: </a:t>
            </a:r>
            <a:r>
              <a:rPr lang="en-US" b="1" dirty="0">
                <a:latin typeface="Courier"/>
                <a:cs typeface="Courier"/>
              </a:rPr>
              <a:t>Observable&lt;Element</a:t>
            </a:r>
            <a:r>
              <a:rPr lang="en-US" b="1" dirty="0" smtClean="0">
                <a:latin typeface="Courier"/>
                <a:cs typeface="Courier"/>
              </a:rPr>
              <a:t>&gt;, </a:t>
            </a:r>
            <a:r>
              <a:rPr lang="en-US" b="1" dirty="0" err="1" smtClean="0">
                <a:latin typeface="Courier"/>
                <a:cs typeface="Courier"/>
              </a:rPr>
              <a:t>SubjectType</a:t>
            </a:r>
            <a:r>
              <a:rPr lang="en-US" b="1" dirty="0" smtClean="0">
                <a:latin typeface="Courier"/>
                <a:cs typeface="Courier"/>
              </a:rPr>
              <a:t> Cancelable,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Courier"/>
                <a:cs typeface="Courier"/>
              </a:rPr>
              <a:t>=&gt; any Subject and Relay</a:t>
            </a:r>
          </a:p>
        </p:txBody>
      </p:sp>
    </p:spTree>
    <p:extLst>
      <p:ext uri="{BB962C8B-B14F-4D97-AF65-F5344CB8AC3E}">
        <p14:creationId xmlns:p14="http://schemas.microsoft.com/office/powerpoint/2010/main" val="115488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49" y="1616505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bind(to: 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863" y="1490129"/>
            <a:ext cx="4432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mr-IN" sz="1200" dirty="0">
                <a:latin typeface="Courier"/>
                <a:cs typeface="Courier"/>
              </a:rPr>
              <a:t>self.userInputLabel.text = input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       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self.userInputLabel.text </a:t>
            </a:r>
            <a:r>
              <a:rPr lang="mr-IN" sz="1200" dirty="0">
                <a:latin typeface="Courier"/>
                <a:cs typeface="Courier"/>
              </a:rPr>
              <a:t>= input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70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[</a:t>
            </a:r>
            <a:r>
              <a:rPr lang="en-US" sz="1200" dirty="0" err="1">
                <a:latin typeface="Courier"/>
                <a:cs typeface="Courier"/>
              </a:rPr>
              <a:t>unowned</a:t>
            </a:r>
            <a:r>
              <a:rPr lang="en-US" sz="1200" dirty="0">
                <a:latin typeface="Courier"/>
                <a:cs typeface="Courier"/>
              </a:rPr>
              <a:t> self] hidden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_hidden = hidden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self.twoLabel.isHidden = _hidden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76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hiddenRelay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Bool</a:t>
            </a:r>
            <a:r>
              <a:rPr lang="en-US" sz="1200" dirty="0">
                <a:latin typeface="Courier"/>
                <a:cs typeface="Courier"/>
              </a:rPr>
              <a:t>&gt;(value: false)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[</a:t>
            </a:r>
            <a:r>
              <a:rPr lang="en-US" sz="1200" dirty="0" err="1">
                <a:latin typeface="Courier"/>
                <a:cs typeface="Courier"/>
              </a:rPr>
              <a:t>unowned</a:t>
            </a:r>
            <a:r>
              <a:rPr lang="en-US" sz="1200" dirty="0">
                <a:latin typeface="Courier"/>
                <a:cs typeface="Courier"/>
              </a:rPr>
              <a:t> self] hidden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_hidden = hidden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</a:t>
            </a:r>
            <a:r>
              <a:rPr lang="en-US" sz="1200" dirty="0" err="1">
                <a:latin typeface="Courier"/>
                <a:cs typeface="Courier"/>
              </a:rPr>
              <a:t>self.hiddenRelay.accept</a:t>
            </a:r>
            <a:r>
              <a:rPr lang="en-US" sz="1200" dirty="0">
                <a:latin typeface="Courier"/>
                <a:cs typeface="Courier"/>
              </a:rPr>
              <a:t>(_hidden)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self.hiddenRelay.asObservable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self.twoLabel.rx.isHidden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707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1422</Words>
  <Application>Microsoft Macintosh PowerPoint</Application>
  <PresentationFormat>On-screen Show (16:9)</PresentationFormat>
  <Paragraphs>244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Salerio template</vt:lpstr>
      <vt:lpstr>Advanced RxSwift – Day 4</vt:lpstr>
      <vt:lpstr>RxSwift Basics</vt:lpstr>
      <vt:lpstr>Advanced RxSwift</vt:lpstr>
      <vt:lpstr>Binding</vt:lpstr>
      <vt:lpstr>ObservableType</vt:lpstr>
      <vt:lpstr>ObserverType</vt:lpstr>
      <vt:lpstr>Binding</vt:lpstr>
      <vt:lpstr>Binding - KVO</vt:lpstr>
      <vt:lpstr>Binding - KVO</vt:lpstr>
      <vt:lpstr>Binding - KVO</vt:lpstr>
      <vt:lpstr>KVO</vt:lpstr>
      <vt:lpstr>KVO</vt:lpstr>
      <vt:lpstr>2 Way Bindings</vt:lpstr>
      <vt:lpstr>2 Way Bindings</vt:lpstr>
      <vt:lpstr>Adding a reactive extension to Custom UI Element</vt:lpstr>
      <vt:lpstr>Adding a reactive extension to Custom UI Element</vt:lpstr>
      <vt:lpstr>RxDataSources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110</cp:revision>
  <dcterms:modified xsi:type="dcterms:W3CDTF">2018-06-04T01:44:14Z</dcterms:modified>
</cp:coreProperties>
</file>