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89" r:id="rId3"/>
    <p:sldId id="314" r:id="rId4"/>
    <p:sldId id="315" r:id="rId5"/>
    <p:sldId id="316" r:id="rId6"/>
    <p:sldId id="320" r:id="rId7"/>
    <p:sldId id="317" r:id="rId8"/>
    <p:sldId id="313" r:id="rId9"/>
    <p:sldId id="312" r:id="rId10"/>
    <p:sldId id="318" r:id="rId11"/>
    <p:sldId id="321" r:id="rId12"/>
    <p:sldId id="322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872" y="-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7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2" y="1090764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8" y="4278350"/>
            <a:ext cx="5480828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799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3" y="41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3" y="4472724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6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6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6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132601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234266" y="1090750"/>
            <a:ext cx="6325125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smtClean="0"/>
              <a:t>Chaining Observables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9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800" dirty="0" smtClean="0"/>
              <a:t>Nov. 15. 2018 Younghwan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209402" y="392575"/>
            <a:ext cx="611519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Chaining </a:t>
            </a:r>
            <a:r>
              <a:rPr lang="en-US" dirty="0" smtClean="0"/>
              <a:t>Observables </a:t>
            </a:r>
            <a:r>
              <a:rPr lang="mr-IN" dirty="0" smtClean="0"/>
              <a:t>–</a:t>
            </a:r>
            <a:r>
              <a:rPr lang="en-US" dirty="0" smtClean="0"/>
              <a:t> Nested Observable, merge, zip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413571" y="2058186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00304" y="2641526"/>
            <a:ext cx="21827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100306" y="3902109"/>
            <a:ext cx="2182732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100304" y="3266084"/>
            <a:ext cx="21827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29715" y="2055231"/>
            <a:ext cx="0" cy="1947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119648" y="3667585"/>
            <a:ext cx="204676" cy="155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19648" y="3667585"/>
            <a:ext cx="204676" cy="155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229717" y="2061011"/>
            <a:ext cx="1718627" cy="363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229716" y="2662135"/>
            <a:ext cx="1701692" cy="344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229716" y="3300985"/>
            <a:ext cx="1701692" cy="320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63154" y="1763620"/>
            <a:ext cx="1385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OneObservable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16456" y="2729154"/>
            <a:ext cx="1385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TwoObservable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11694" y="3352819"/>
            <a:ext cx="1569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ThreeObservable</a:t>
            </a:r>
            <a:endParaRPr lang="en-US" sz="1200" b="1" dirty="0">
              <a:latin typeface="Courier New"/>
              <a:cs typeface="Courier New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931408" y="2662135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379701" y="3298160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00306" y="4057011"/>
            <a:ext cx="831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 New"/>
                <a:cs typeface="Courier New"/>
              </a:rPr>
              <a:t>Success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4164" y="4055932"/>
            <a:ext cx="65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 New"/>
                <a:cs typeface="Courier New"/>
              </a:rPr>
              <a:t>Error</a:t>
            </a:r>
            <a:endParaRPr lang="en-US" sz="1200" b="1" dirty="0">
              <a:latin typeface="Courier New"/>
              <a:cs typeface="Courier New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406412" y="2066601"/>
            <a:ext cx="16936" cy="301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404171" y="2362200"/>
            <a:ext cx="0" cy="2999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244974" y="3300985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439707" y="3298160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09438" y="1763620"/>
            <a:ext cx="1675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NestedObservable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18954" y="3390586"/>
            <a:ext cx="1675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MergedObservable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51647" y="2147657"/>
            <a:ext cx="4525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Observable.zip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err="1" smtClean="0">
                <a:latin typeface="Courier New"/>
                <a:cs typeface="Courier New"/>
              </a:rPr>
              <a:t>OneObservable</a:t>
            </a:r>
            <a:r>
              <a:rPr lang="en-US" sz="1200" b="1" dirty="0" smtClean="0">
                <a:latin typeface="Courier New"/>
                <a:cs typeface="Courier New"/>
              </a:rPr>
              <a:t>, </a:t>
            </a:r>
            <a:r>
              <a:rPr lang="en-US" sz="1200" b="1" dirty="0" err="1" smtClean="0">
                <a:latin typeface="Courier New"/>
                <a:cs typeface="Courier New"/>
              </a:rPr>
              <a:t>NestedObservable</a:t>
            </a:r>
            <a:r>
              <a:rPr lang="en-US" sz="1200" b="1" dirty="0" smtClean="0">
                <a:latin typeface="Courier New"/>
                <a:cs typeface="Courier New"/>
              </a:rPr>
              <a:t>)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04047" y="3713108"/>
            <a:ext cx="4709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Observable.zip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err="1" smtClean="0">
                <a:latin typeface="Courier New"/>
                <a:cs typeface="Courier New"/>
              </a:rPr>
              <a:t>ThreeObservable</a:t>
            </a:r>
            <a:r>
              <a:rPr lang="en-US" sz="1200" b="1" dirty="0" smtClean="0">
                <a:latin typeface="Courier New"/>
                <a:cs typeface="Courier New"/>
              </a:rPr>
              <a:t>, </a:t>
            </a:r>
            <a:r>
              <a:rPr lang="en-US" sz="1200" b="1" dirty="0" err="1" smtClean="0">
                <a:latin typeface="Courier New"/>
                <a:cs typeface="Courier New"/>
              </a:rPr>
              <a:t>MergedObservable</a:t>
            </a:r>
            <a:r>
              <a:rPr lang="en-US" sz="1200" b="1" dirty="0" smtClean="0">
                <a:latin typeface="Courier New"/>
                <a:cs typeface="Courier New"/>
              </a:rPr>
              <a:t>)</a:t>
            </a:r>
            <a:endParaRPr lang="en-US" sz="1200" b="1" dirty="0">
              <a:latin typeface="Courier New"/>
              <a:cs typeface="Courier New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3198692" y="2362200"/>
            <a:ext cx="4820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797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209402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Chaining </a:t>
            </a:r>
            <a:r>
              <a:rPr lang="en-US" dirty="0" smtClean="0"/>
              <a:t>Observables </a:t>
            </a:r>
            <a:r>
              <a:rPr lang="mr-IN" dirty="0" smtClean="0"/>
              <a:t>–</a:t>
            </a:r>
            <a:r>
              <a:rPr lang="en-US" dirty="0" smtClean="0"/>
              <a:t> merge, zip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413571" y="2058186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00304" y="2641526"/>
            <a:ext cx="21827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100306" y="3902109"/>
            <a:ext cx="2182732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100304" y="3266084"/>
            <a:ext cx="21827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29715" y="2055231"/>
            <a:ext cx="0" cy="1947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119648" y="3667585"/>
            <a:ext cx="204676" cy="155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19648" y="3667585"/>
            <a:ext cx="204676" cy="155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229717" y="2061011"/>
            <a:ext cx="1718627" cy="363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229716" y="2662135"/>
            <a:ext cx="1701692" cy="344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229716" y="3300985"/>
            <a:ext cx="1701692" cy="320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63154" y="1763620"/>
            <a:ext cx="1385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OneObservable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16456" y="2729154"/>
            <a:ext cx="1385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TwoObservable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11694" y="3352819"/>
            <a:ext cx="1569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ThreeObservable</a:t>
            </a:r>
            <a:endParaRPr lang="en-US" sz="1200" b="1" dirty="0">
              <a:latin typeface="Courier New"/>
              <a:cs typeface="Courier New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931408" y="2662135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379701" y="3298160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00306" y="4057011"/>
            <a:ext cx="831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 New"/>
                <a:cs typeface="Courier New"/>
              </a:rPr>
              <a:t>Success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4164" y="4055932"/>
            <a:ext cx="65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 New"/>
                <a:cs typeface="Courier New"/>
              </a:rPr>
              <a:t>Error</a:t>
            </a:r>
            <a:endParaRPr lang="en-US" sz="1200" b="1" dirty="0">
              <a:latin typeface="Courier New"/>
              <a:cs typeface="Courier New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209438" y="2061011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404171" y="2058186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244974" y="3300985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439707" y="3298160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09438" y="1763620"/>
            <a:ext cx="1662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ZippedObservable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18954" y="3390586"/>
            <a:ext cx="1675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MergedObservable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51647" y="2147657"/>
            <a:ext cx="4525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Observable.zip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err="1" smtClean="0">
                <a:latin typeface="Courier New"/>
                <a:cs typeface="Courier New"/>
              </a:rPr>
              <a:t>OneObservable</a:t>
            </a:r>
            <a:r>
              <a:rPr lang="en-US" sz="1200" b="1" dirty="0" smtClean="0">
                <a:latin typeface="Courier New"/>
                <a:cs typeface="Courier New"/>
              </a:rPr>
              <a:t>, </a:t>
            </a:r>
            <a:r>
              <a:rPr lang="en-US" sz="1200" b="1" dirty="0" err="1">
                <a:latin typeface="Courier New"/>
                <a:cs typeface="Courier New"/>
              </a:rPr>
              <a:t>Z</a:t>
            </a:r>
            <a:r>
              <a:rPr lang="en-US" sz="1200" b="1" dirty="0" err="1" smtClean="0">
                <a:latin typeface="Courier New"/>
                <a:cs typeface="Courier New"/>
              </a:rPr>
              <a:t>ippedObservable</a:t>
            </a:r>
            <a:r>
              <a:rPr lang="en-US" sz="1200" b="1" dirty="0" smtClean="0">
                <a:latin typeface="Courier New"/>
                <a:cs typeface="Courier New"/>
              </a:rPr>
              <a:t>)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04047" y="3713108"/>
            <a:ext cx="4709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Observable.zip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err="1" smtClean="0">
                <a:latin typeface="Courier New"/>
                <a:cs typeface="Courier New"/>
              </a:rPr>
              <a:t>ThreeObservable</a:t>
            </a:r>
            <a:r>
              <a:rPr lang="en-US" sz="1200" b="1" dirty="0" smtClean="0">
                <a:latin typeface="Courier New"/>
                <a:cs typeface="Courier New"/>
              </a:rPr>
              <a:t>, </a:t>
            </a:r>
            <a:r>
              <a:rPr lang="en-US" sz="1200" b="1" dirty="0" err="1" smtClean="0">
                <a:latin typeface="Courier New"/>
                <a:cs typeface="Courier New"/>
              </a:rPr>
              <a:t>MergedObservable</a:t>
            </a:r>
            <a:r>
              <a:rPr lang="en-US" sz="1200" b="1" dirty="0" smtClean="0">
                <a:latin typeface="Courier New"/>
                <a:cs typeface="Courier New"/>
              </a:rPr>
              <a:t>)</a:t>
            </a:r>
            <a:endParaRPr lang="en-US" sz="12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44005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238542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Chaining </a:t>
            </a:r>
            <a:r>
              <a:rPr lang="en-US" dirty="0" smtClean="0"/>
              <a:t>Observables </a:t>
            </a:r>
            <a:r>
              <a:rPr lang="mr-IN" dirty="0" smtClean="0"/>
              <a:t>–</a:t>
            </a:r>
            <a:r>
              <a:rPr lang="en-US" dirty="0" smtClean="0"/>
              <a:t> merge, zip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238542" y="1477441"/>
            <a:ext cx="4910667" cy="316118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200" b="1" dirty="0" err="1" smtClean="0">
                <a:latin typeface="Courier New"/>
                <a:cs typeface="Courier New"/>
              </a:rPr>
              <a:t>Observable.zip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err="1" smtClean="0">
                <a:latin typeface="Courier New"/>
                <a:cs typeface="Courier New"/>
              </a:rPr>
              <a:t>OneObservable</a:t>
            </a:r>
            <a:r>
              <a:rPr lang="en-US" sz="1200" b="1" dirty="0" smtClean="0">
                <a:latin typeface="Courier New"/>
                <a:cs typeface="Courier New"/>
              </a:rPr>
              <a:t>(),</a:t>
            </a:r>
            <a:r>
              <a:rPr lang="en-US" sz="1200" b="1" dirty="0" err="1" smtClean="0">
                <a:latin typeface="Courier New"/>
                <a:cs typeface="Courier New"/>
              </a:rPr>
              <a:t>ZippedObservable</a:t>
            </a:r>
            <a:r>
              <a:rPr lang="en-US" sz="1200" b="1" dirty="0" smtClean="0">
                <a:latin typeface="Courier New"/>
                <a:cs typeface="Courier New"/>
              </a:rPr>
              <a:t>())</a:t>
            </a:r>
            <a:endParaRPr lang="en-US" sz="1200" b="1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.filter {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</a:t>
            </a:r>
            <a:r>
              <a:rPr lang="en-US" sz="1200" b="1" dirty="0" err="1">
                <a:latin typeface="Courier New"/>
                <a:cs typeface="Courier New"/>
              </a:rPr>
              <a:t>flatMapLatest</a:t>
            </a:r>
            <a:r>
              <a:rPr lang="en-US" sz="1200" b="1" dirty="0">
                <a:latin typeface="Courier New"/>
                <a:cs typeface="Courier New"/>
              </a:rPr>
              <a:t> { _ -&gt; </a:t>
            </a:r>
            <a:r>
              <a:rPr lang="en-US" sz="1200" b="1" dirty="0" smtClean="0">
                <a:latin typeface="Courier New"/>
                <a:cs typeface="Courier New"/>
              </a:rPr>
              <a:t>Observable</a:t>
            </a:r>
            <a:r>
              <a:rPr lang="en-US" sz="1200" b="1" dirty="0">
                <a:latin typeface="Courier New"/>
                <a:cs typeface="Courier New"/>
              </a:rPr>
              <a:t>&lt;Two</a:t>
            </a:r>
            <a:r>
              <a:rPr lang="en-US" sz="1200" b="1" dirty="0" smtClean="0">
                <a:latin typeface="Courier New"/>
                <a:cs typeface="Courier New"/>
              </a:rPr>
              <a:t>&gt; in</a:t>
            </a:r>
            <a:endParaRPr lang="en-US" sz="1200" b="1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err="1">
                <a:latin typeface="Courier New"/>
                <a:cs typeface="Courier New"/>
              </a:rPr>
              <a:t>TwoObservable</a:t>
            </a:r>
            <a:r>
              <a:rPr lang="en-US" sz="1200" b="1" dirty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.filter {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Shape 237"/>
          <p:cNvSpPr txBox="1">
            <a:spLocks noGrp="1"/>
          </p:cNvSpPr>
          <p:nvPr>
            <p:ph type="body" idx="1"/>
          </p:nvPr>
        </p:nvSpPr>
        <p:spPr>
          <a:xfrm>
            <a:off x="4395674" y="2095507"/>
            <a:ext cx="4709728" cy="1985426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</a:t>
            </a:r>
            <a:r>
              <a:rPr lang="en-US" sz="1200" b="1" dirty="0" err="1">
                <a:latin typeface="Courier New"/>
                <a:cs typeface="Courier New"/>
              </a:rPr>
              <a:t>flatMapLatest</a:t>
            </a:r>
            <a:r>
              <a:rPr lang="en-US" sz="1200" b="1" dirty="0">
                <a:latin typeface="Courier New"/>
                <a:cs typeface="Courier New"/>
              </a:rPr>
              <a:t> { _ -&gt; </a:t>
            </a:r>
            <a:r>
              <a:rPr lang="en-US" sz="1200" b="1" dirty="0" smtClean="0">
                <a:latin typeface="Courier New"/>
                <a:cs typeface="Courier New"/>
              </a:rPr>
              <a:t>Observable</a:t>
            </a:r>
            <a:r>
              <a:rPr lang="en-US" sz="1200" b="1" dirty="0">
                <a:latin typeface="Courier New"/>
                <a:cs typeface="Courier New"/>
              </a:rPr>
              <a:t>&lt;Three</a:t>
            </a:r>
            <a:r>
              <a:rPr lang="en-US" sz="1200" b="1" dirty="0" smtClean="0">
                <a:latin typeface="Courier New"/>
                <a:cs typeface="Courier New"/>
              </a:rPr>
              <a:t>&gt; in</a:t>
            </a:r>
            <a:endParaRPr lang="en-US" sz="1200" b="1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err="1" smtClean="0">
                <a:latin typeface="Courier New"/>
                <a:cs typeface="Courier New"/>
              </a:rPr>
              <a:t>Observable.zip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err="1" smtClean="0">
                <a:latin typeface="Courier New"/>
                <a:cs typeface="Courier New"/>
              </a:rPr>
              <a:t>ThreeObservable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 smtClean="0">
                <a:latin typeface="Courier New"/>
                <a:cs typeface="Courier New"/>
              </a:rPr>
              <a:t>), </a:t>
            </a:r>
            <a:r>
              <a:rPr lang="en-US" sz="1200" b="1" dirty="0" err="1" smtClean="0">
                <a:latin typeface="Courier New"/>
                <a:cs typeface="Courier New"/>
              </a:rPr>
              <a:t>MergedObservable</a:t>
            </a:r>
            <a:r>
              <a:rPr lang="en-US" sz="1200" b="1" dirty="0" smtClean="0">
                <a:latin typeface="Courier New"/>
                <a:cs typeface="Courier New"/>
              </a:rPr>
              <a:t>())</a:t>
            </a:r>
            <a:endParaRPr lang="en-US" sz="1200" b="1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.subscribe()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.disposed()</a:t>
            </a:r>
          </a:p>
        </p:txBody>
      </p:sp>
    </p:spTree>
    <p:extLst>
      <p:ext uri="{BB962C8B-B14F-4D97-AF65-F5344CB8AC3E}">
        <p14:creationId xmlns:p14="http://schemas.microsoft.com/office/powerpoint/2010/main" val="1527883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6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 smtClean="0"/>
              <a:t>Observable </a:t>
            </a:r>
            <a:r>
              <a:rPr lang="mr-IN" dirty="0" smtClean="0"/>
              <a:t>–</a:t>
            </a:r>
            <a:r>
              <a:rPr lang="en-CA" dirty="0" smtClean="0"/>
              <a:t> typical 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238543" y="1477441"/>
            <a:ext cx="6060658" cy="234949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200" b="1" dirty="0" err="1" smtClean="0">
                <a:latin typeface="Courier New"/>
                <a:cs typeface="Courier New"/>
              </a:rPr>
              <a:t>func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latin typeface="Courier New"/>
                <a:cs typeface="Courier New"/>
              </a:rPr>
              <a:t>oneObservable</a:t>
            </a:r>
            <a:r>
              <a:rPr lang="en-US" sz="1200" b="1" dirty="0" smtClean="0">
                <a:latin typeface="Courier New"/>
                <a:cs typeface="Courier New"/>
              </a:rPr>
              <a:t>() -&gt; Observable&lt;Some&gt; {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return Observable&lt;Some&gt;.create { observer in</a:t>
            </a:r>
          </a:p>
          <a:p>
            <a:pPr>
              <a:buNone/>
            </a:pPr>
            <a:endParaRPr lang="en-US" sz="12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      return </a:t>
            </a:r>
            <a:r>
              <a:rPr lang="en-US" sz="1200" b="1" dirty="0" err="1" smtClean="0">
                <a:latin typeface="Courier New"/>
                <a:cs typeface="Courier New"/>
              </a:rPr>
              <a:t>Disposables.create</a:t>
            </a:r>
            <a:r>
              <a:rPr lang="en-US" sz="1200" b="1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}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34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6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 smtClean="0"/>
              <a:t>Observable </a:t>
            </a:r>
            <a:r>
              <a:rPr lang="mr-IN" dirty="0" smtClean="0"/>
              <a:t>–</a:t>
            </a:r>
            <a:r>
              <a:rPr lang="en-CA" dirty="0" smtClean="0"/>
              <a:t> Nested Observable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238543" y="1477441"/>
            <a:ext cx="6991990" cy="315906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200" b="1" dirty="0" err="1" smtClean="0">
                <a:latin typeface="Courier New"/>
                <a:cs typeface="Courier New"/>
              </a:rPr>
              <a:t>func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latin typeface="Courier New"/>
                <a:cs typeface="Courier New"/>
              </a:rPr>
              <a:t>oneObservable</a:t>
            </a:r>
            <a:r>
              <a:rPr lang="en-US" sz="1200" b="1" dirty="0" smtClean="0">
                <a:latin typeface="Courier New"/>
                <a:cs typeface="Courier New"/>
              </a:rPr>
              <a:t>() -&gt; Observable&lt;Some&gt; {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return Observable&lt;Some&gt;.create { observer in</a:t>
            </a:r>
          </a:p>
          <a:p>
            <a:pPr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	</a:t>
            </a:r>
            <a:r>
              <a:rPr lang="en-US" sz="1200" b="1" dirty="0" err="1" smtClean="0">
                <a:latin typeface="Courier New"/>
                <a:cs typeface="Courier New"/>
              </a:rPr>
              <a:t>nestedObservable</a:t>
            </a:r>
            <a:r>
              <a:rPr lang="en-US" sz="1200" b="1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smtClean="0">
                <a:latin typeface="Courier New"/>
                <a:cs typeface="Courier New"/>
              </a:rPr>
              <a:t>.subscribe(</a:t>
            </a:r>
            <a:r>
              <a:rPr lang="en-US" sz="1200" b="1" dirty="0" err="1" smtClean="0">
                <a:latin typeface="Courier New"/>
                <a:cs typeface="Courier New"/>
              </a:rPr>
              <a:t>onNext</a:t>
            </a:r>
            <a:r>
              <a:rPr lang="en-US" sz="1200" b="1" dirty="0" smtClean="0">
                <a:latin typeface="Courier New"/>
                <a:cs typeface="Courier New"/>
              </a:rPr>
              <a:t>: {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	</a:t>
            </a:r>
            <a:r>
              <a:rPr lang="en-US" sz="1200" b="1" dirty="0" err="1" smtClean="0">
                <a:latin typeface="Courier New"/>
                <a:cs typeface="Courier New"/>
              </a:rPr>
              <a:t>observer.onNext</a:t>
            </a:r>
            <a:r>
              <a:rPr lang="en-US" sz="1200" b="1" dirty="0" smtClean="0">
                <a:latin typeface="Courier New"/>
                <a:cs typeface="Courier New"/>
              </a:rPr>
              <a:t>(Some)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smtClean="0">
                <a:latin typeface="Courier New"/>
                <a:cs typeface="Courier New"/>
              </a:rPr>
              <a:t>	</a:t>
            </a:r>
            <a:r>
              <a:rPr lang="en-US" sz="1200" b="1" dirty="0" err="1" smtClean="0">
                <a:latin typeface="Courier New"/>
                <a:cs typeface="Courier New"/>
              </a:rPr>
              <a:t>observer.onCompleted</a:t>
            </a:r>
            <a:r>
              <a:rPr lang="en-US" sz="1200" b="1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smtClean="0">
                <a:latin typeface="Courier New"/>
                <a:cs typeface="Courier New"/>
              </a:rPr>
              <a:t>})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smtClean="0">
                <a:latin typeface="Courier New"/>
                <a:cs typeface="Courier New"/>
              </a:rPr>
              <a:t>.disposed()</a:t>
            </a:r>
          </a:p>
          <a:p>
            <a:pPr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      return </a:t>
            </a:r>
            <a:r>
              <a:rPr lang="en-US" sz="1200" b="1" dirty="0" err="1" smtClean="0">
                <a:latin typeface="Courier New"/>
                <a:cs typeface="Courier New"/>
              </a:rPr>
              <a:t>Disposables.create</a:t>
            </a:r>
            <a:r>
              <a:rPr lang="en-US" sz="1200" b="1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}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3524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6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 smtClean="0"/>
              <a:t>Observable </a:t>
            </a:r>
            <a:r>
              <a:rPr lang="mr-IN" dirty="0" smtClean="0"/>
              <a:t>–</a:t>
            </a:r>
            <a:r>
              <a:rPr lang="en-CA" dirty="0" smtClean="0"/>
              <a:t> merge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551810" y="1515549"/>
            <a:ext cx="5645790" cy="225635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200" b="1" dirty="0" err="1" smtClean="0">
                <a:latin typeface="Courier New"/>
                <a:cs typeface="Courier New"/>
              </a:rPr>
              <a:t>Observable.from</a:t>
            </a:r>
            <a:r>
              <a:rPr lang="en-US" sz="1200" b="1" dirty="0" smtClean="0">
                <a:latin typeface="Courier New"/>
                <a:cs typeface="Courier New"/>
              </a:rPr>
              <a:t>([</a:t>
            </a:r>
            <a:r>
              <a:rPr lang="en-US" sz="1200" b="1" dirty="0" err="1" smtClean="0">
                <a:latin typeface="Courier New"/>
                <a:cs typeface="Courier New"/>
              </a:rPr>
              <a:t>oneObservable</a:t>
            </a:r>
            <a:r>
              <a:rPr lang="en-US" sz="1200" b="1" dirty="0" smtClean="0">
                <a:latin typeface="Courier New"/>
                <a:cs typeface="Courier New"/>
              </a:rPr>
              <a:t>, </a:t>
            </a:r>
            <a:r>
              <a:rPr lang="en-US" sz="1200" b="1" dirty="0" err="1" smtClean="0">
                <a:latin typeface="Courier New"/>
                <a:cs typeface="Courier New"/>
              </a:rPr>
              <a:t>twoObservable</a:t>
            </a:r>
            <a:r>
              <a:rPr lang="en-US" sz="1200" b="1" dirty="0" smtClean="0">
                <a:latin typeface="Courier New"/>
                <a:cs typeface="Courier New"/>
              </a:rPr>
              <a:t>]).merge()</a:t>
            </a:r>
          </a:p>
          <a:p>
            <a:pPr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.subscribe()</a:t>
            </a:r>
          </a:p>
          <a:p>
            <a:pPr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.disposed()</a:t>
            </a:r>
            <a:endParaRPr lang="en-US" sz="12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99765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6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 smtClean="0"/>
              <a:t>Observable </a:t>
            </a:r>
            <a:r>
              <a:rPr lang="mr-IN" dirty="0" smtClean="0"/>
              <a:t>–</a:t>
            </a:r>
            <a:r>
              <a:rPr lang="en-CA" dirty="0" smtClean="0"/>
              <a:t> zip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551810" y="1515549"/>
            <a:ext cx="5645790" cy="225635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200" b="1" dirty="0" err="1" smtClean="0">
                <a:latin typeface="Courier New"/>
                <a:cs typeface="Courier New"/>
              </a:rPr>
              <a:t>Observable.zip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err="1" smtClean="0">
                <a:latin typeface="Courier New"/>
                <a:cs typeface="Courier New"/>
              </a:rPr>
              <a:t>oneObservable</a:t>
            </a:r>
            <a:r>
              <a:rPr lang="en-US" sz="1200" b="1" dirty="0" smtClean="0">
                <a:latin typeface="Courier New"/>
                <a:cs typeface="Courier New"/>
              </a:rPr>
              <a:t>, </a:t>
            </a:r>
            <a:r>
              <a:rPr lang="en-US" sz="1200" b="1" dirty="0" err="1" smtClean="0">
                <a:latin typeface="Courier New"/>
                <a:cs typeface="Courier New"/>
              </a:rPr>
              <a:t>twoObservable</a:t>
            </a:r>
            <a:r>
              <a:rPr lang="en-US" sz="1200" b="1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.subscribe()</a:t>
            </a:r>
          </a:p>
          <a:p>
            <a:pPr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.disposed()</a:t>
            </a:r>
            <a:endParaRPr lang="en-US" sz="12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33013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355599" y="392575"/>
            <a:ext cx="6155267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 smtClean="0"/>
              <a:t>Observable </a:t>
            </a:r>
            <a:r>
              <a:rPr lang="mr-IN" dirty="0" smtClean="0"/>
              <a:t>–</a:t>
            </a:r>
            <a:r>
              <a:rPr lang="en-CA" dirty="0" smtClean="0"/>
              <a:t> Observable of </a:t>
            </a:r>
            <a:r>
              <a:rPr lang="en-CA" dirty="0" err="1" smtClean="0"/>
              <a:t>ZippedObservable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238543" y="1477441"/>
            <a:ext cx="6991990" cy="315906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200" b="1" dirty="0" err="1" smtClean="0">
                <a:latin typeface="Courier New"/>
                <a:cs typeface="Courier New"/>
              </a:rPr>
              <a:t>Func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latin typeface="Courier New"/>
                <a:cs typeface="Courier New"/>
              </a:rPr>
              <a:t>zippedOneTwoObservable</a:t>
            </a:r>
            <a:r>
              <a:rPr lang="en-US" sz="1200" b="1" dirty="0" smtClean="0">
                <a:latin typeface="Courier New"/>
                <a:cs typeface="Courier New"/>
              </a:rPr>
              <a:t>() -&gt; Observable&lt;Some&gt; {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return Observable&lt;Some&gt;.create { observer in</a:t>
            </a:r>
          </a:p>
          <a:p>
            <a:pPr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	</a:t>
            </a:r>
            <a:r>
              <a:rPr lang="en-US" sz="1200" b="1" dirty="0" err="1">
                <a:latin typeface="Courier New"/>
                <a:cs typeface="Courier New"/>
              </a:rPr>
              <a:t>Observable.zip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 err="1">
                <a:latin typeface="Courier New"/>
                <a:cs typeface="Courier New"/>
              </a:rPr>
              <a:t>oneObservable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  <a:r>
              <a:rPr lang="en-US" sz="1200" b="1" dirty="0" err="1">
                <a:latin typeface="Courier New"/>
                <a:cs typeface="Courier New"/>
              </a:rPr>
              <a:t>twoObservable</a:t>
            </a:r>
            <a:r>
              <a:rPr lang="en-US" sz="1200" b="1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smtClean="0">
                <a:latin typeface="Courier New"/>
                <a:cs typeface="Courier New"/>
              </a:rPr>
              <a:t>.subscribe(</a:t>
            </a:r>
            <a:r>
              <a:rPr lang="en-US" sz="1200" b="1" dirty="0" err="1" smtClean="0">
                <a:latin typeface="Courier New"/>
                <a:cs typeface="Courier New"/>
              </a:rPr>
              <a:t>onNext</a:t>
            </a:r>
            <a:r>
              <a:rPr lang="en-US" sz="1200" b="1" dirty="0" smtClean="0">
                <a:latin typeface="Courier New"/>
                <a:cs typeface="Courier New"/>
              </a:rPr>
              <a:t>: {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	</a:t>
            </a:r>
            <a:r>
              <a:rPr lang="en-US" sz="1200" b="1" dirty="0" err="1" smtClean="0">
                <a:latin typeface="Courier New"/>
                <a:cs typeface="Courier New"/>
              </a:rPr>
              <a:t>observer.onNext</a:t>
            </a:r>
            <a:r>
              <a:rPr lang="en-US" sz="1200" b="1" dirty="0" smtClean="0">
                <a:latin typeface="Courier New"/>
                <a:cs typeface="Courier New"/>
              </a:rPr>
              <a:t>(Some)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smtClean="0">
                <a:latin typeface="Courier New"/>
                <a:cs typeface="Courier New"/>
              </a:rPr>
              <a:t>	</a:t>
            </a:r>
            <a:r>
              <a:rPr lang="en-US" sz="1200" b="1" dirty="0" err="1" smtClean="0">
                <a:latin typeface="Courier New"/>
                <a:cs typeface="Courier New"/>
              </a:rPr>
              <a:t>observer.onCompleted</a:t>
            </a:r>
            <a:r>
              <a:rPr lang="en-US" sz="1200" b="1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smtClean="0">
                <a:latin typeface="Courier New"/>
                <a:cs typeface="Courier New"/>
              </a:rPr>
              <a:t>})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smtClean="0">
                <a:latin typeface="Courier New"/>
                <a:cs typeface="Courier New"/>
              </a:rPr>
              <a:t>.disposed()</a:t>
            </a:r>
          </a:p>
          <a:p>
            <a:pPr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      return </a:t>
            </a:r>
            <a:r>
              <a:rPr lang="en-US" sz="1200" b="1" dirty="0" err="1" smtClean="0">
                <a:latin typeface="Courier New"/>
                <a:cs typeface="Courier New"/>
              </a:rPr>
              <a:t>Disposables.create</a:t>
            </a:r>
            <a:r>
              <a:rPr lang="en-US" sz="1200" b="1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}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0281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209402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Chaining Observables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828600" y="2044115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515333" y="2645022"/>
            <a:ext cx="626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15335" y="3922539"/>
            <a:ext cx="626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15333" y="3269580"/>
            <a:ext cx="626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644744" y="2058727"/>
            <a:ext cx="0" cy="1947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534677" y="3671081"/>
            <a:ext cx="204676" cy="155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34677" y="3671081"/>
            <a:ext cx="204676" cy="155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644744" y="2058727"/>
            <a:ext cx="1200792" cy="369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644744" y="2676832"/>
            <a:ext cx="1200792" cy="3328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644744" y="3301656"/>
            <a:ext cx="1166920" cy="323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45536" y="1767116"/>
            <a:ext cx="1385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OneObservable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55751" y="2645022"/>
            <a:ext cx="1385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TwoObservable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55751" y="3209901"/>
            <a:ext cx="1569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ThreeObservable</a:t>
            </a:r>
            <a:endParaRPr lang="en-US" sz="1200" b="1" dirty="0">
              <a:latin typeface="Courier New"/>
              <a:cs typeface="Courier New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11664" y="2665631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794730" y="3301656"/>
            <a:ext cx="16936" cy="603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15335" y="4060507"/>
            <a:ext cx="831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 New"/>
                <a:cs typeface="Courier New"/>
              </a:rPr>
              <a:t>Success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29193" y="4059428"/>
            <a:ext cx="65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 New"/>
                <a:cs typeface="Courier New"/>
              </a:rPr>
              <a:t>Error</a:t>
            </a:r>
            <a:endParaRPr lang="en-US" sz="12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07542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16342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Chaining </a:t>
            </a:r>
            <a:r>
              <a:rPr lang="en-US" dirty="0" smtClean="0"/>
              <a:t>Observables </a:t>
            </a:r>
            <a:r>
              <a:rPr lang="mr-IN" dirty="0" smtClean="0"/>
              <a:t>–</a:t>
            </a:r>
            <a:r>
              <a:rPr lang="en-US" dirty="0" smtClean="0"/>
              <a:t> typical format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238542" y="1477441"/>
            <a:ext cx="4011725" cy="316118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200" b="1" dirty="0" err="1">
                <a:latin typeface="Courier New"/>
                <a:cs typeface="Courier New"/>
              </a:rPr>
              <a:t>OneObservable</a:t>
            </a:r>
            <a:r>
              <a:rPr lang="en-US" sz="1200" b="1" dirty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.filter {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</a:t>
            </a:r>
            <a:r>
              <a:rPr lang="en-US" sz="1200" b="1" dirty="0" err="1">
                <a:latin typeface="Courier New"/>
                <a:cs typeface="Courier New"/>
              </a:rPr>
              <a:t>flatMapLatest</a:t>
            </a:r>
            <a:r>
              <a:rPr lang="en-US" sz="1200" b="1" dirty="0">
                <a:latin typeface="Courier New"/>
                <a:cs typeface="Courier New"/>
              </a:rPr>
              <a:t> { _ -&gt; </a:t>
            </a:r>
            <a:r>
              <a:rPr lang="en-US" sz="1200" b="1" dirty="0" smtClean="0">
                <a:latin typeface="Courier New"/>
                <a:cs typeface="Courier New"/>
              </a:rPr>
              <a:t>Observable</a:t>
            </a:r>
            <a:r>
              <a:rPr lang="en-US" sz="1200" b="1" dirty="0">
                <a:latin typeface="Courier New"/>
                <a:cs typeface="Courier New"/>
              </a:rPr>
              <a:t>&lt;Two</a:t>
            </a:r>
            <a:r>
              <a:rPr lang="en-US" sz="1200" b="1" dirty="0" smtClean="0">
                <a:latin typeface="Courier New"/>
                <a:cs typeface="Courier New"/>
              </a:rPr>
              <a:t>&gt; in</a:t>
            </a:r>
            <a:endParaRPr lang="en-US" sz="1200" b="1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err="1">
                <a:latin typeface="Courier New"/>
                <a:cs typeface="Courier New"/>
              </a:rPr>
              <a:t>TwoObservable</a:t>
            </a:r>
            <a:r>
              <a:rPr lang="en-US" sz="1200" b="1" dirty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.filter {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Shape 237"/>
          <p:cNvSpPr txBox="1">
            <a:spLocks noGrp="1"/>
          </p:cNvSpPr>
          <p:nvPr>
            <p:ph type="body" idx="1"/>
          </p:nvPr>
        </p:nvSpPr>
        <p:spPr>
          <a:xfrm>
            <a:off x="4851400" y="1477441"/>
            <a:ext cx="4148667" cy="1985426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</a:t>
            </a:r>
            <a:r>
              <a:rPr lang="en-US" sz="1200" b="1" dirty="0" err="1">
                <a:latin typeface="Courier New"/>
                <a:cs typeface="Courier New"/>
              </a:rPr>
              <a:t>flatMapLatest</a:t>
            </a:r>
            <a:r>
              <a:rPr lang="en-US" sz="1200" b="1" dirty="0">
                <a:latin typeface="Courier New"/>
                <a:cs typeface="Courier New"/>
              </a:rPr>
              <a:t> { _ -&gt; </a:t>
            </a:r>
            <a:r>
              <a:rPr lang="en-US" sz="1200" b="1" dirty="0" smtClean="0">
                <a:latin typeface="Courier New"/>
                <a:cs typeface="Courier New"/>
              </a:rPr>
              <a:t>Observable</a:t>
            </a:r>
            <a:r>
              <a:rPr lang="en-US" sz="1200" b="1" dirty="0">
                <a:latin typeface="Courier New"/>
                <a:cs typeface="Courier New"/>
              </a:rPr>
              <a:t>&lt;Three</a:t>
            </a:r>
            <a:r>
              <a:rPr lang="en-US" sz="1200" b="1" dirty="0" smtClean="0">
                <a:latin typeface="Courier New"/>
                <a:cs typeface="Courier New"/>
              </a:rPr>
              <a:t>&gt; in</a:t>
            </a:r>
            <a:endParaRPr lang="en-US" sz="1200" b="1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err="1">
                <a:latin typeface="Courier New"/>
                <a:cs typeface="Courier New"/>
              </a:rPr>
              <a:t>ThreeObservable</a:t>
            </a:r>
            <a:r>
              <a:rPr lang="en-US" sz="1200" b="1" dirty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.subscribe()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.disposed()</a:t>
            </a:r>
          </a:p>
        </p:txBody>
      </p:sp>
    </p:spTree>
    <p:extLst>
      <p:ext uri="{BB962C8B-B14F-4D97-AF65-F5344CB8AC3E}">
        <p14:creationId xmlns:p14="http://schemas.microsoft.com/office/powerpoint/2010/main" val="2890620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3075" y="392575"/>
            <a:ext cx="6721057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Chaining </a:t>
            </a:r>
            <a:r>
              <a:rPr lang="en-US" dirty="0" smtClean="0"/>
              <a:t>Observables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>- How to use the result of previous observable chain</a:t>
            </a:r>
            <a:r>
              <a:rPr lang="en-US" sz="1800" dirty="0" smtClean="0"/>
              <a:t>?</a:t>
            </a:r>
            <a:endParaRPr lang="en" sz="18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238542" y="1477441"/>
            <a:ext cx="4062525" cy="3560226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200" b="1" dirty="0" err="1">
                <a:latin typeface="Courier New"/>
                <a:cs typeface="Courier New"/>
              </a:rPr>
              <a:t>OneObservable</a:t>
            </a:r>
            <a:r>
              <a:rPr lang="en-US" sz="1200" b="1" dirty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</a:t>
            </a:r>
            <a:r>
              <a:rPr lang="en-US" sz="1200" b="1" dirty="0" err="1">
                <a:latin typeface="Courier New"/>
                <a:cs typeface="Courier New"/>
              </a:rPr>
              <a:t>flatMapLatest</a:t>
            </a:r>
            <a:r>
              <a:rPr lang="en-US" sz="1200" b="1" dirty="0">
                <a:latin typeface="Courier New"/>
                <a:cs typeface="Courier New"/>
              </a:rPr>
              <a:t> { One -&gt; </a:t>
            </a:r>
            <a:r>
              <a:rPr lang="en-US" sz="1200" b="1" dirty="0" smtClean="0">
                <a:latin typeface="Courier New"/>
                <a:cs typeface="Courier New"/>
              </a:rPr>
              <a:t>Observable</a:t>
            </a:r>
            <a:r>
              <a:rPr lang="en-US" sz="1200" b="1" dirty="0">
                <a:latin typeface="Courier New"/>
                <a:cs typeface="Courier New"/>
              </a:rPr>
              <a:t>&lt;Two</a:t>
            </a:r>
            <a:r>
              <a:rPr lang="en-US" sz="1200" b="1" dirty="0" smtClean="0">
                <a:latin typeface="Courier New"/>
                <a:cs typeface="Courier New"/>
              </a:rPr>
              <a:t>&gt; in</a:t>
            </a:r>
            <a:endParaRPr lang="en-US" sz="1200" b="1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if Some(One) {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	return Observable&lt;Two</a:t>
            </a:r>
            <a:r>
              <a:rPr lang="en-US" sz="1200" b="1" dirty="0" smtClean="0">
                <a:latin typeface="Courier New"/>
                <a:cs typeface="Courier New"/>
              </a:rPr>
              <a:t>&gt; </a:t>
            </a:r>
            <a:endParaRPr lang="en-US" sz="1200" b="1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} else { 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	</a:t>
            </a:r>
            <a:r>
              <a:rPr lang="en-US" sz="1200" b="1" dirty="0" err="1">
                <a:latin typeface="Courier New"/>
                <a:cs typeface="Courier New"/>
              </a:rPr>
              <a:t>TwoObservable</a:t>
            </a:r>
            <a:r>
              <a:rPr lang="en-US" sz="1200" b="1" dirty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}.filter {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Shape 237"/>
          <p:cNvSpPr txBox="1">
            <a:spLocks noGrp="1"/>
          </p:cNvSpPr>
          <p:nvPr>
            <p:ph type="body" idx="1"/>
          </p:nvPr>
        </p:nvSpPr>
        <p:spPr>
          <a:xfrm>
            <a:off x="4953000" y="1477441"/>
            <a:ext cx="4080933" cy="1985426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</a:t>
            </a:r>
            <a:r>
              <a:rPr lang="en-US" sz="1200" b="1" dirty="0" err="1">
                <a:latin typeface="Courier New"/>
                <a:cs typeface="Courier New"/>
              </a:rPr>
              <a:t>flatMapLatest</a:t>
            </a:r>
            <a:r>
              <a:rPr lang="en-US" sz="1200" b="1" dirty="0">
                <a:latin typeface="Courier New"/>
                <a:cs typeface="Courier New"/>
              </a:rPr>
              <a:t> { _ -&gt; </a:t>
            </a:r>
            <a:r>
              <a:rPr lang="en-US" sz="1200" b="1" dirty="0" smtClean="0">
                <a:latin typeface="Courier New"/>
                <a:cs typeface="Courier New"/>
              </a:rPr>
              <a:t>Observable</a:t>
            </a:r>
            <a:r>
              <a:rPr lang="en-US" sz="1200" b="1" dirty="0">
                <a:latin typeface="Courier New"/>
                <a:cs typeface="Courier New"/>
              </a:rPr>
              <a:t>&lt;Three</a:t>
            </a:r>
            <a:r>
              <a:rPr lang="en-US" sz="1200" b="1" dirty="0" smtClean="0">
                <a:latin typeface="Courier New"/>
                <a:cs typeface="Courier New"/>
              </a:rPr>
              <a:t>&gt; in</a:t>
            </a:r>
            <a:endParaRPr lang="en-US" sz="1200" b="1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err="1">
                <a:latin typeface="Courier New"/>
                <a:cs typeface="Courier New"/>
              </a:rPr>
              <a:t>ThreeObservable</a:t>
            </a:r>
            <a:r>
              <a:rPr lang="en-US" sz="1200" b="1" dirty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.subscribe()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.disposed()</a:t>
            </a:r>
          </a:p>
        </p:txBody>
      </p:sp>
    </p:spTree>
    <p:extLst>
      <p:ext uri="{BB962C8B-B14F-4D97-AF65-F5344CB8AC3E}">
        <p14:creationId xmlns:p14="http://schemas.microsoft.com/office/powerpoint/2010/main" val="2862716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286</Words>
  <Application>Microsoft Macintosh PowerPoint</Application>
  <PresentationFormat>On-screen Show (16:9)</PresentationFormat>
  <Paragraphs>126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Salerio template</vt:lpstr>
      <vt:lpstr>Chaining Observables</vt:lpstr>
      <vt:lpstr>Observable – typical type</vt:lpstr>
      <vt:lpstr>Observable – Nested Observable</vt:lpstr>
      <vt:lpstr>Observable – merge</vt:lpstr>
      <vt:lpstr>Observable – zip</vt:lpstr>
      <vt:lpstr>Observable – Observable of ZippedObservable</vt:lpstr>
      <vt:lpstr>Chaining Observables</vt:lpstr>
      <vt:lpstr>Chaining Observables – typical format</vt:lpstr>
      <vt:lpstr>Chaining Observables - How to use the result of previous observable chain?</vt:lpstr>
      <vt:lpstr>Chaining Observables – Nested Observable, merge, zip</vt:lpstr>
      <vt:lpstr>Chaining Observables – merge, zip</vt:lpstr>
      <vt:lpstr>Chaining Observables – merge, zip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Younghwan Kim</cp:lastModifiedBy>
  <cp:revision>61</cp:revision>
  <dcterms:modified xsi:type="dcterms:W3CDTF">2018-11-21T19:27:05Z</dcterms:modified>
</cp:coreProperties>
</file>