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6" r:id="rId2"/>
    <p:sldId id="322" r:id="rId3"/>
    <p:sldId id="325" r:id="rId4"/>
    <p:sldId id="324" r:id="rId5"/>
    <p:sldId id="32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45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7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2" y="1090764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8" y="4278350"/>
            <a:ext cx="5480828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799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3" y="41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3" y="4472724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6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6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6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132601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6" y="1090750"/>
            <a:ext cx="6325125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Core Data - Query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9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800" dirty="0" smtClean="0"/>
              <a:t>Nov. 15. 2018 Younghwan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43933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dirty="0" smtClean="0"/>
              <a:t>One</a:t>
            </a:r>
            <a:r>
              <a:rPr lang="en-CA" dirty="0" smtClean="0"/>
              <a:t> Model</a:t>
            </a:r>
            <a:r>
              <a:rPr lang="en" dirty="0" smtClean="0"/>
              <a:t> </a:t>
            </a:r>
            <a:r>
              <a:rPr lang="en" dirty="0"/>
              <a:t>and </a:t>
            </a:r>
            <a:r>
              <a:rPr lang="en-CA" dirty="0" smtClean="0"/>
              <a:t>Q</a:t>
            </a:r>
            <a:r>
              <a:rPr lang="en" dirty="0" smtClean="0"/>
              <a:t>uery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0" y="1185318"/>
            <a:ext cx="9144000" cy="3585633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class </a:t>
            </a:r>
            <a:r>
              <a:rPr lang="en-US" sz="1200" b="1" dirty="0">
                <a:latin typeface="Courier New"/>
                <a:cs typeface="Courier New"/>
              </a:rPr>
              <a:t>Person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var</a:t>
            </a:r>
            <a:r>
              <a:rPr lang="en-US" sz="1200" b="1" dirty="0">
                <a:latin typeface="Courier New"/>
                <a:cs typeface="Courier New"/>
              </a:rPr>
              <a:t> name: String?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var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birthYear</a:t>
            </a:r>
            <a:r>
              <a:rPr lang="en-US" sz="1200" b="1" dirty="0">
                <a:latin typeface="Courier New"/>
                <a:cs typeface="Courier New"/>
              </a:rPr>
              <a:t>: </a:t>
            </a:r>
            <a:r>
              <a:rPr lang="en-US" sz="1200" b="1" dirty="0" err="1">
                <a:latin typeface="Courier New"/>
                <a:cs typeface="Courier New"/>
              </a:rPr>
              <a:t>Int</a:t>
            </a:r>
            <a:r>
              <a:rPr lang="en-US" sz="1200" b="1" dirty="0">
                <a:latin typeface="Courier New"/>
                <a:cs typeface="Courier New"/>
              </a:rPr>
              <a:t>?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var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friend: </a:t>
            </a:r>
            <a:r>
              <a:rPr lang="en-US" sz="1200" b="1" dirty="0" smtClean="0">
                <a:latin typeface="Courier New"/>
                <a:cs typeface="Courier New"/>
              </a:rPr>
              <a:t>Person?</a:t>
            </a:r>
            <a:endParaRPr lang="en-US" sz="12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endParaRPr lang="en-US" sz="12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let request: </a:t>
            </a:r>
            <a:r>
              <a:rPr lang="en-US" sz="1200" b="1" dirty="0" err="1">
                <a:latin typeface="Courier New"/>
                <a:cs typeface="Courier New"/>
              </a:rPr>
              <a:t>NSFetchRequest</a:t>
            </a:r>
            <a:r>
              <a:rPr lang="en-US" sz="1200" b="1" dirty="0">
                <a:latin typeface="Courier New"/>
                <a:cs typeface="Courier New"/>
              </a:rPr>
              <a:t>&lt;Person&gt; = </a:t>
            </a:r>
            <a:r>
              <a:rPr lang="en-US" sz="1200" b="1" dirty="0" err="1">
                <a:latin typeface="Courier New"/>
                <a:cs typeface="Courier New"/>
              </a:rPr>
              <a:t>NSFetchRequest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entityName</a:t>
            </a:r>
            <a:r>
              <a:rPr lang="en-US" sz="1200" b="1" dirty="0">
                <a:latin typeface="Courier New"/>
                <a:cs typeface="Courier New"/>
              </a:rPr>
              <a:t>: "Person")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let predicate = </a:t>
            </a:r>
            <a:r>
              <a:rPr lang="en-US" sz="1200" b="1" dirty="0" err="1">
                <a:latin typeface="Courier New"/>
                <a:cs typeface="Courier New"/>
              </a:rPr>
              <a:t>NSPredicate</a:t>
            </a:r>
            <a:r>
              <a:rPr lang="en-US" sz="1200" b="1" dirty="0">
                <a:latin typeface="Courier New"/>
                <a:cs typeface="Courier New"/>
              </a:rPr>
              <a:t>(format: </a:t>
            </a:r>
            <a:r>
              <a:rPr lang="en-US" sz="1200" b="1" dirty="0" smtClean="0">
                <a:latin typeface="Courier New"/>
                <a:cs typeface="Courier New"/>
              </a:rPr>
              <a:t>” name </a:t>
            </a:r>
            <a:r>
              <a:rPr lang="en-US" sz="1200" b="1" dirty="0">
                <a:latin typeface="Courier New"/>
                <a:cs typeface="Courier New"/>
              </a:rPr>
              <a:t>CONTAINS 'David' &amp;&amp; </a:t>
            </a:r>
            <a:r>
              <a:rPr lang="en-US" sz="1200" b="1" dirty="0" err="1" smtClean="0">
                <a:latin typeface="Courier New"/>
                <a:cs typeface="Courier New"/>
              </a:rPr>
              <a:t>birthYear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&gt; </a:t>
            </a:r>
            <a:r>
              <a:rPr lang="en-US" sz="1200" b="1" dirty="0" smtClean="0">
                <a:latin typeface="Courier New"/>
                <a:cs typeface="Courier New"/>
              </a:rPr>
              <a:t>2000”) </a:t>
            </a:r>
            <a:r>
              <a:rPr lang="en-US" sz="1200" b="1" dirty="0" err="1" smtClean="0">
                <a:latin typeface="Courier New"/>
                <a:cs typeface="Courier New"/>
              </a:rPr>
              <a:t>request.predicate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= predicate</a:t>
            </a:r>
            <a:endParaRPr lang="en-US" sz="1200" b="1" i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1363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43933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dirty="0" smtClean="0"/>
              <a:t>One-to-</a:t>
            </a:r>
            <a:r>
              <a:rPr lang="en-CA" dirty="0" smtClean="0"/>
              <a:t>One</a:t>
            </a:r>
            <a:r>
              <a:rPr lang="en" dirty="0" smtClean="0"/>
              <a:t> </a:t>
            </a:r>
            <a:r>
              <a:rPr lang="en" dirty="0"/>
              <a:t>Relationship and </a:t>
            </a:r>
            <a:r>
              <a:rPr lang="en-CA" dirty="0" smtClean="0"/>
              <a:t>Q</a:t>
            </a:r>
            <a:r>
              <a:rPr lang="en" dirty="0" smtClean="0"/>
              <a:t>uery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0" y="1185318"/>
            <a:ext cx="9144000" cy="3585633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class </a:t>
            </a:r>
            <a:r>
              <a:rPr lang="en-US" sz="1200" b="1" dirty="0">
                <a:latin typeface="Courier New"/>
                <a:cs typeface="Courier New"/>
              </a:rPr>
              <a:t>Person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var</a:t>
            </a:r>
            <a:r>
              <a:rPr lang="en-US" sz="1200" b="1" dirty="0">
                <a:latin typeface="Courier New"/>
                <a:cs typeface="Courier New"/>
              </a:rPr>
              <a:t> name: String?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var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birthYear</a:t>
            </a:r>
            <a:r>
              <a:rPr lang="en-US" sz="1200" b="1" dirty="0">
                <a:latin typeface="Courier New"/>
                <a:cs typeface="Courier New"/>
              </a:rPr>
              <a:t>: </a:t>
            </a:r>
            <a:r>
              <a:rPr lang="en-US" sz="1200" b="1" dirty="0" err="1">
                <a:latin typeface="Courier New"/>
                <a:cs typeface="Courier New"/>
              </a:rPr>
              <a:t>Int</a:t>
            </a:r>
            <a:r>
              <a:rPr lang="en-US" sz="1200" b="1" dirty="0">
                <a:latin typeface="Courier New"/>
                <a:cs typeface="Courier New"/>
              </a:rPr>
              <a:t>?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var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friend: </a:t>
            </a:r>
            <a:r>
              <a:rPr lang="en-US" sz="1200" b="1" dirty="0" smtClean="0">
                <a:latin typeface="Courier New"/>
                <a:cs typeface="Courier New"/>
              </a:rPr>
              <a:t>Person?</a:t>
            </a:r>
            <a:endParaRPr lang="en-US" sz="1200" b="1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400" dirty="0"/>
              <a:t>find a person whose has </a:t>
            </a:r>
            <a:r>
              <a:rPr lang="en-US" sz="1400" dirty="0" smtClean="0"/>
              <a:t>friend and that friend </a:t>
            </a:r>
            <a:r>
              <a:rPr lang="en-US" sz="1400" dirty="0"/>
              <a:t>has to meet certain criteria</a:t>
            </a:r>
            <a:r>
              <a:rPr lang="en-US" sz="1400" dirty="0" smtClean="0"/>
              <a:t>.</a:t>
            </a:r>
            <a:endParaRPr lang="en-US" sz="1400" dirty="0"/>
          </a:p>
          <a:p>
            <a:pPr>
              <a:buNone/>
            </a:pPr>
            <a:r>
              <a:rPr lang="en-US" sz="1400" dirty="0"/>
              <a:t>each person in </a:t>
            </a:r>
            <a:r>
              <a:rPr lang="en-US" sz="1400" dirty="0" smtClean="0"/>
              <a:t>friend, </a:t>
            </a:r>
            <a:r>
              <a:rPr lang="en-US" sz="1400" dirty="0"/>
              <a:t>return a </a:t>
            </a:r>
            <a:r>
              <a:rPr lang="en-US" sz="1400" dirty="0" smtClean="0"/>
              <a:t>person </a:t>
            </a:r>
            <a:r>
              <a:rPr lang="en-US" sz="1400" dirty="0"/>
              <a:t>whose name contains "David" and whose (David's) birth year is greater than 2000</a:t>
            </a:r>
            <a:r>
              <a:rPr lang="en-US" sz="1400" dirty="0" smtClean="0"/>
              <a:t>.</a:t>
            </a:r>
            <a:endParaRPr lang="en-US" sz="1400" dirty="0"/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let </a:t>
            </a:r>
            <a:r>
              <a:rPr lang="en-US" sz="1200" b="1" dirty="0" smtClean="0">
                <a:latin typeface="Courier New"/>
                <a:cs typeface="Courier New"/>
              </a:rPr>
              <a:t>request: </a:t>
            </a:r>
            <a:r>
              <a:rPr lang="en-US" sz="1200" b="1" dirty="0" err="1">
                <a:latin typeface="Courier New"/>
                <a:cs typeface="Courier New"/>
              </a:rPr>
              <a:t>NSFetchRequest</a:t>
            </a:r>
            <a:r>
              <a:rPr lang="en-US" sz="1200" b="1" dirty="0">
                <a:latin typeface="Courier New"/>
                <a:cs typeface="Courier New"/>
              </a:rPr>
              <a:t>&lt;Person&gt; = </a:t>
            </a:r>
            <a:r>
              <a:rPr lang="en-US" sz="1200" b="1" dirty="0" err="1">
                <a:latin typeface="Courier New"/>
                <a:cs typeface="Courier New"/>
              </a:rPr>
              <a:t>NSFetchRequest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entityName</a:t>
            </a:r>
            <a:r>
              <a:rPr lang="en-US" sz="1200" b="1" dirty="0">
                <a:latin typeface="Courier New"/>
                <a:cs typeface="Courier New"/>
              </a:rPr>
              <a:t>: "Person")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let predicate = </a:t>
            </a:r>
            <a:r>
              <a:rPr lang="en-US" sz="1200" b="1" dirty="0" err="1">
                <a:latin typeface="Courier New"/>
                <a:cs typeface="Courier New"/>
              </a:rPr>
              <a:t>NSPredicate</a:t>
            </a:r>
            <a:r>
              <a:rPr lang="en-US" sz="1200" b="1" dirty="0">
                <a:latin typeface="Courier New"/>
                <a:cs typeface="Courier New"/>
              </a:rPr>
              <a:t>(format: </a:t>
            </a:r>
            <a:r>
              <a:rPr lang="en-US" sz="1200" b="1" dirty="0" smtClean="0">
                <a:latin typeface="Courier New"/>
                <a:cs typeface="Courier New"/>
              </a:rPr>
              <a:t>”</a:t>
            </a:r>
            <a:r>
              <a:rPr lang="en-US" sz="1200" b="1" dirty="0" err="1" smtClean="0">
                <a:latin typeface="Courier New"/>
                <a:cs typeface="Courier New"/>
              </a:rPr>
              <a:t>friend.name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CONTAINS 'David' &amp;&amp; </a:t>
            </a:r>
            <a:r>
              <a:rPr lang="en-US" sz="1200" b="1" dirty="0" err="1" smtClean="0">
                <a:latin typeface="Courier New"/>
                <a:cs typeface="Courier New"/>
              </a:rPr>
              <a:t>friend</a:t>
            </a:r>
            <a:r>
              <a:rPr lang="en-US" sz="1200" b="1" dirty="0" err="1" smtClean="0">
                <a:latin typeface="Courier New"/>
                <a:cs typeface="Courier New"/>
              </a:rPr>
              <a:t>.birthYear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&gt; </a:t>
            </a:r>
            <a:r>
              <a:rPr lang="en-US" sz="1200" b="1" dirty="0" smtClean="0">
                <a:latin typeface="Courier New"/>
                <a:cs typeface="Courier New"/>
              </a:rPr>
              <a:t>2000”) </a:t>
            </a:r>
            <a:r>
              <a:rPr lang="en-US" sz="1200" b="1" dirty="0" err="1" smtClean="0">
                <a:latin typeface="Courier New"/>
                <a:cs typeface="Courier New"/>
              </a:rPr>
              <a:t>request.predicate</a:t>
            </a:r>
            <a:r>
              <a:rPr lang="en-US" sz="1200" b="1" dirty="0" smtClean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= predicate</a:t>
            </a:r>
            <a:endParaRPr lang="en-US" sz="1200" b="1" i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2230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43933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dirty="0"/>
              <a:t>One-to-Many Relationship and Subquery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0" y="1337732"/>
            <a:ext cx="9144000" cy="380576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200" b="1" dirty="0" smtClean="0">
                <a:latin typeface="Courier New"/>
                <a:cs typeface="Courier New"/>
              </a:rPr>
              <a:t>class </a:t>
            </a:r>
            <a:r>
              <a:rPr lang="en-US" sz="1200" b="1" dirty="0">
                <a:latin typeface="Courier New"/>
                <a:cs typeface="Courier New"/>
              </a:rPr>
              <a:t>Person {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var</a:t>
            </a:r>
            <a:r>
              <a:rPr lang="en-US" sz="1200" b="1" dirty="0">
                <a:latin typeface="Courier New"/>
                <a:cs typeface="Courier New"/>
              </a:rPr>
              <a:t> name: String?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var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birthYear</a:t>
            </a:r>
            <a:r>
              <a:rPr lang="en-US" sz="1200" b="1" dirty="0">
                <a:latin typeface="Courier New"/>
                <a:cs typeface="Courier New"/>
              </a:rPr>
              <a:t>: </a:t>
            </a:r>
            <a:r>
              <a:rPr lang="en-US" sz="1200" b="1" dirty="0" err="1">
                <a:latin typeface="Courier New"/>
                <a:cs typeface="Courier New"/>
              </a:rPr>
              <a:t>Int</a:t>
            </a:r>
            <a:r>
              <a:rPr lang="en-US" sz="1200" b="1" dirty="0">
                <a:latin typeface="Courier New"/>
                <a:cs typeface="Courier New"/>
              </a:rPr>
              <a:t>?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var</a:t>
            </a:r>
            <a:r>
              <a:rPr lang="en-US" sz="1200" b="1" dirty="0">
                <a:latin typeface="Courier New"/>
                <a:cs typeface="Courier New"/>
              </a:rPr>
              <a:t> friends: </a:t>
            </a:r>
            <a:r>
              <a:rPr lang="en-US" sz="1200" b="1" dirty="0" err="1">
                <a:latin typeface="Courier New"/>
                <a:cs typeface="Courier New"/>
              </a:rPr>
              <a:t>NSSet</a:t>
            </a:r>
            <a:r>
              <a:rPr lang="en-US" sz="1200" b="1" dirty="0">
                <a:latin typeface="Courier New"/>
                <a:cs typeface="Courier New"/>
              </a:rPr>
              <a:t>?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en-US" sz="1400" dirty="0"/>
              <a:t>find a person whose has friends(at least one) and those friends has to meet certain criteria</a:t>
            </a:r>
            <a:r>
              <a:rPr lang="en-US" sz="1400" dirty="0" smtClean="0"/>
              <a:t>.</a:t>
            </a:r>
            <a:endParaRPr lang="en-US" sz="1400" dirty="0"/>
          </a:p>
          <a:p>
            <a:pPr>
              <a:buNone/>
            </a:pPr>
            <a:r>
              <a:rPr lang="en-US" sz="1400" dirty="0"/>
              <a:t>each person in friends collection, return a collection of persons whose name contains "David" and whose (David's) birth year is greater than 2000</a:t>
            </a:r>
            <a:r>
              <a:rPr lang="en-US" sz="1400" dirty="0" smtClean="0"/>
              <a:t>.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let </a:t>
            </a:r>
            <a:r>
              <a:rPr lang="en-US" sz="1200" b="1" dirty="0" smtClean="0">
                <a:latin typeface="Courier New"/>
                <a:cs typeface="Courier New"/>
              </a:rPr>
              <a:t>request: </a:t>
            </a:r>
            <a:r>
              <a:rPr lang="en-US" sz="1200" b="1" dirty="0" err="1">
                <a:latin typeface="Courier New"/>
                <a:cs typeface="Courier New"/>
              </a:rPr>
              <a:t>NSFetchRequest</a:t>
            </a:r>
            <a:r>
              <a:rPr lang="en-US" sz="1200" b="1" dirty="0">
                <a:latin typeface="Courier New"/>
                <a:cs typeface="Courier New"/>
              </a:rPr>
              <a:t>&lt;Person&gt; = </a:t>
            </a:r>
            <a:r>
              <a:rPr lang="en-US" sz="1200" b="1" dirty="0" err="1">
                <a:latin typeface="Courier New"/>
                <a:cs typeface="Courier New"/>
              </a:rPr>
              <a:t>NSFetchRequest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entityName</a:t>
            </a:r>
            <a:r>
              <a:rPr lang="en-US" sz="1200" b="1" dirty="0">
                <a:latin typeface="Courier New"/>
                <a:cs typeface="Courier New"/>
              </a:rPr>
              <a:t>: "Person")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let predicate = </a:t>
            </a:r>
            <a:r>
              <a:rPr lang="en-US" sz="1200" b="1" dirty="0" err="1">
                <a:latin typeface="Courier New"/>
                <a:cs typeface="Courier New"/>
              </a:rPr>
              <a:t>NSPredicate</a:t>
            </a:r>
            <a:r>
              <a:rPr lang="en-US" sz="1200" b="1" dirty="0">
                <a:latin typeface="Courier New"/>
                <a:cs typeface="Courier New"/>
              </a:rPr>
              <a:t>(format: "SUBQUERY(friends, $x, $</a:t>
            </a:r>
            <a:r>
              <a:rPr lang="en-US" sz="1200" b="1" dirty="0" err="1">
                <a:latin typeface="Courier New"/>
                <a:cs typeface="Courier New"/>
              </a:rPr>
              <a:t>x.name</a:t>
            </a:r>
            <a:r>
              <a:rPr lang="en-US" sz="1200" b="1" dirty="0">
                <a:latin typeface="Courier New"/>
                <a:cs typeface="Courier New"/>
              </a:rPr>
              <a:t> CONTAINS 'David' &amp;&amp; $</a:t>
            </a:r>
            <a:r>
              <a:rPr lang="en-US" sz="1200" b="1" dirty="0" err="1">
                <a:latin typeface="Courier New"/>
                <a:cs typeface="Courier New"/>
              </a:rPr>
              <a:t>x.birthYear</a:t>
            </a:r>
            <a:r>
              <a:rPr lang="en-US" sz="1200" b="1" dirty="0">
                <a:latin typeface="Courier New"/>
                <a:cs typeface="Courier New"/>
              </a:rPr>
              <a:t> &gt; 2000).@count &gt; 0")</a:t>
            </a:r>
          </a:p>
          <a:p>
            <a:pPr>
              <a:buNone/>
            </a:pPr>
            <a:r>
              <a:rPr lang="en-US" sz="1200" b="1" dirty="0" err="1">
                <a:latin typeface="Courier New"/>
                <a:cs typeface="Courier New"/>
              </a:rPr>
              <a:t>request.predicate</a:t>
            </a:r>
            <a:r>
              <a:rPr lang="en-US" sz="1200" b="1" dirty="0">
                <a:latin typeface="Courier New"/>
                <a:cs typeface="Courier New"/>
              </a:rPr>
              <a:t> = predicate</a:t>
            </a:r>
            <a:endParaRPr lang="en-US" sz="1200" b="1" i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31771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43933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 dirty="0"/>
              <a:t>One-to-Many Relationship and Subquery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1" y="4636501"/>
            <a:ext cx="1487401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0" y="1337732"/>
            <a:ext cx="9144000" cy="380576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400" dirty="0" smtClean="0"/>
              <a:t>For </a:t>
            </a:r>
            <a:r>
              <a:rPr lang="en-US" sz="1400" dirty="0"/>
              <a:t>example, relationship may go one more level deeper: friends' friends whose name contains "Lisa" and whose (Lisa's) birth year is greater than 2005. For this case, nested </a:t>
            </a:r>
            <a:r>
              <a:rPr lang="en-US" sz="1400" dirty="0" err="1"/>
              <a:t>Subquery</a:t>
            </a:r>
            <a:r>
              <a:rPr lang="en-US" sz="1400" dirty="0"/>
              <a:t> can be used. That is, a </a:t>
            </a:r>
            <a:r>
              <a:rPr lang="en-US" sz="1400" dirty="0" err="1"/>
              <a:t>Subquery</a:t>
            </a:r>
            <a:r>
              <a:rPr lang="en-US" sz="1400" dirty="0"/>
              <a:t> contains another </a:t>
            </a:r>
            <a:r>
              <a:rPr lang="en-US" sz="1400" dirty="0" err="1"/>
              <a:t>Subquery</a:t>
            </a:r>
            <a:r>
              <a:rPr lang="en-US" sz="1400" dirty="0"/>
              <a:t> to verify one more deep relationship:</a:t>
            </a:r>
          </a:p>
          <a:p>
            <a:pPr>
              <a:buNone/>
            </a:pPr>
            <a:endParaRPr lang="en-US" sz="1200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let request: </a:t>
            </a:r>
            <a:r>
              <a:rPr lang="en-US" sz="1200" b="1" dirty="0" err="1">
                <a:latin typeface="Courier New"/>
                <a:cs typeface="Courier New"/>
              </a:rPr>
              <a:t>NSFetchRequest</a:t>
            </a:r>
            <a:r>
              <a:rPr lang="en-US" sz="1200" b="1" dirty="0">
                <a:latin typeface="Courier New"/>
                <a:cs typeface="Courier New"/>
              </a:rPr>
              <a:t>&lt;Person&gt; = </a:t>
            </a:r>
            <a:r>
              <a:rPr lang="en-US" sz="1200" b="1" dirty="0" err="1">
                <a:latin typeface="Courier New"/>
                <a:cs typeface="Courier New"/>
              </a:rPr>
              <a:t>NSFetchRequest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entityName</a:t>
            </a:r>
            <a:r>
              <a:rPr lang="en-US" sz="1200" b="1" dirty="0">
                <a:latin typeface="Courier New"/>
                <a:cs typeface="Courier New"/>
              </a:rPr>
              <a:t>: "Person")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let predicate = </a:t>
            </a:r>
            <a:r>
              <a:rPr lang="en-US" sz="1200" b="1" dirty="0" err="1">
                <a:latin typeface="Courier New"/>
                <a:cs typeface="Courier New"/>
              </a:rPr>
              <a:t>NSPredicate</a:t>
            </a:r>
            <a:r>
              <a:rPr lang="en-US" sz="1200" b="1" dirty="0">
                <a:latin typeface="Courier New"/>
                <a:cs typeface="Courier New"/>
              </a:rPr>
              <a:t>(format: "SUBQUERY(friends, $x,</a:t>
            </a:r>
          </a:p>
          <a:p>
            <a:pPr>
              <a:buNone/>
            </a:pPr>
            <a:r>
              <a:rPr lang="en-US" sz="1200" b="1" dirty="0">
                <a:latin typeface="Courier New"/>
                <a:cs typeface="Courier New"/>
              </a:rPr>
              <a:t> SUBQUERY($</a:t>
            </a:r>
            <a:r>
              <a:rPr lang="en-US" sz="1200" b="1" dirty="0" err="1">
                <a:latin typeface="Courier New"/>
                <a:cs typeface="Courier New"/>
              </a:rPr>
              <a:t>x.friends</a:t>
            </a:r>
            <a:r>
              <a:rPr lang="en-US" sz="1200" b="1" dirty="0">
                <a:latin typeface="Courier New"/>
                <a:cs typeface="Courier New"/>
              </a:rPr>
              <a:t>, $y, $</a:t>
            </a:r>
            <a:r>
              <a:rPr lang="en-US" sz="1200" b="1" dirty="0" err="1">
                <a:latin typeface="Courier New"/>
                <a:cs typeface="Courier New"/>
              </a:rPr>
              <a:t>y.name</a:t>
            </a:r>
            <a:r>
              <a:rPr lang="en-US" sz="1200" b="1" dirty="0">
                <a:latin typeface="Courier New"/>
                <a:cs typeface="Courier New"/>
              </a:rPr>
              <a:t> CONTAINS 'Lisa' &amp;&amp; $</a:t>
            </a:r>
            <a:r>
              <a:rPr lang="en-US" sz="1200" b="1" dirty="0" err="1">
                <a:latin typeface="Courier New"/>
                <a:cs typeface="Courier New"/>
              </a:rPr>
              <a:t>y.birthYear</a:t>
            </a:r>
            <a:r>
              <a:rPr lang="en-US" sz="1200" b="1" dirty="0">
                <a:latin typeface="Courier New"/>
                <a:cs typeface="Courier New"/>
              </a:rPr>
              <a:t> &gt; 2005).@count &gt; 0).@count &gt; 0")</a:t>
            </a:r>
          </a:p>
          <a:p>
            <a:pPr>
              <a:buNone/>
            </a:pPr>
            <a:r>
              <a:rPr lang="en-US" sz="1200" b="1" dirty="0" err="1">
                <a:latin typeface="Courier New"/>
                <a:cs typeface="Courier New"/>
              </a:rPr>
              <a:t>request.predicate</a:t>
            </a:r>
            <a:r>
              <a:rPr lang="en-US" sz="1200" b="1" dirty="0">
                <a:latin typeface="Courier New"/>
                <a:cs typeface="Courier New"/>
              </a:rPr>
              <a:t> = predicate</a:t>
            </a:r>
            <a:endParaRPr lang="en-US" sz="1200" b="1" i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0973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167</Words>
  <Application>Microsoft Macintosh PowerPoint</Application>
  <PresentationFormat>On-screen Show (16:9)</PresentationFormat>
  <Paragraphs>44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Salerio template</vt:lpstr>
      <vt:lpstr>Core Data - Query</vt:lpstr>
      <vt:lpstr>One Model and Query</vt:lpstr>
      <vt:lpstr>One-to-One Relationship and Query</vt:lpstr>
      <vt:lpstr>One-to-Many Relationship and Subquery</vt:lpstr>
      <vt:lpstr>One-to-Many Relationship and Subquery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Younghwan Kim</cp:lastModifiedBy>
  <cp:revision>52</cp:revision>
  <dcterms:modified xsi:type="dcterms:W3CDTF">2018-11-14T23:00:38Z</dcterms:modified>
</cp:coreProperties>
</file>