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344" r:id="rId3"/>
    <p:sldId id="345" r:id="rId4"/>
    <p:sldId id="333" r:id="rId5"/>
    <p:sldId id="341" r:id="rId6"/>
    <p:sldId id="342" r:id="rId7"/>
    <p:sldId id="343" r:id="rId8"/>
    <p:sldId id="339" r:id="rId9"/>
    <p:sldId id="334" r:id="rId10"/>
    <p:sldId id="335" r:id="rId11"/>
    <p:sldId id="336" r:id="rId12"/>
    <p:sldId id="337" r:id="rId13"/>
    <p:sldId id="338" r:id="rId14"/>
    <p:sldId id="340" r:id="rId15"/>
    <p:sldId id="346" r:id="rId16"/>
    <p:sldId id="34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7" d="100"/>
          <a:sy n="177" d="100"/>
        </p:scale>
        <p:origin x="-11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1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5-06 at 5.56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789"/>
            <a:ext cx="9144000" cy="963416"/>
          </a:xfrm>
          <a:prstGeom prst="rect">
            <a:avLst/>
          </a:prstGeom>
        </p:spPr>
      </p:pic>
      <p:pic>
        <p:nvPicPr>
          <p:cNvPr id="8" name="Picture 7" descr="Screen Shot 2018-05-06 at 5.59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285"/>
            <a:ext cx="7137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4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06 at 6.04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0" y="1622183"/>
            <a:ext cx="4953000" cy="1663700"/>
          </a:xfrm>
          <a:prstGeom prst="rect">
            <a:avLst/>
          </a:prstGeom>
        </p:spPr>
      </p:pic>
      <p:pic>
        <p:nvPicPr>
          <p:cNvPr id="4" name="Picture 3" descr="Screen Shot 2018-05-06 at 6.04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0" y="3588711"/>
            <a:ext cx="2451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7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5-06 at 6.06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16" y="1429473"/>
            <a:ext cx="5127054" cy="3036865"/>
          </a:xfrm>
          <a:prstGeom prst="rect">
            <a:avLst/>
          </a:prstGeom>
        </p:spPr>
      </p:pic>
      <p:pic>
        <p:nvPicPr>
          <p:cNvPr id="8" name="Picture 7" descr="Screen Shot 2018-05-06 at 6.07.5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" y="1608972"/>
            <a:ext cx="3972293" cy="23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3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06 at 6.10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1474961"/>
            <a:ext cx="5181600" cy="2387600"/>
          </a:xfrm>
          <a:prstGeom prst="rect">
            <a:avLst/>
          </a:prstGeom>
        </p:spPr>
      </p:pic>
      <p:pic>
        <p:nvPicPr>
          <p:cNvPr id="4" name="Picture 3" descr="Screen Shot 2018-05-06 at 6.10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339124"/>
            <a:ext cx="3136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3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84435" y="392575"/>
            <a:ext cx="4139872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Reactive.swift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6998" y="2535013"/>
            <a:ext cx="82171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sz="1800" b="1" i="1" dirty="0" smtClean="0"/>
              <a:t>https</a:t>
            </a:r>
            <a:r>
              <a:rPr lang="en-US" sz="1800" b="1" i="1" dirty="0"/>
              <a:t>://</a:t>
            </a:r>
            <a:r>
              <a:rPr lang="en-US" sz="1800" b="1" i="1" dirty="0" err="1"/>
              <a:t>github.com</a:t>
            </a:r>
            <a:r>
              <a:rPr lang="en-US" sz="1800" b="1" i="1" dirty="0"/>
              <a:t>/</a:t>
            </a:r>
            <a:r>
              <a:rPr lang="en-US" sz="1800" b="1" i="1" dirty="0" err="1"/>
              <a:t>ReactiveX</a:t>
            </a:r>
            <a:r>
              <a:rPr lang="en-US" sz="1800" b="1" i="1" dirty="0"/>
              <a:t>/</a:t>
            </a:r>
            <a:r>
              <a:rPr lang="en-US" sz="1800" b="1" i="1" dirty="0" err="1"/>
              <a:t>RxSwift</a:t>
            </a:r>
            <a:r>
              <a:rPr lang="en-US" sz="1800" b="1" i="1" dirty="0"/>
              <a:t>/blob/master/</a:t>
            </a:r>
            <a:r>
              <a:rPr lang="en-US" sz="1800" b="1" i="1" dirty="0" err="1"/>
              <a:t>RxSwift</a:t>
            </a:r>
            <a:r>
              <a:rPr lang="en-US" sz="1800" b="1" i="1" dirty="0"/>
              <a:t>/</a:t>
            </a:r>
            <a:r>
              <a:rPr lang="en-US" sz="1800" b="1" i="1" dirty="0" err="1"/>
              <a:t>Reactive.swift</a:t>
            </a:r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137712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84435" y="392575"/>
            <a:ext cx="4139872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Reactive.swift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406" y="1357434"/>
            <a:ext cx="6515148" cy="360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public </a:t>
            </a:r>
            <a:r>
              <a:rPr lang="en-US" sz="1200" dirty="0" err="1">
                <a:latin typeface="Courier"/>
                <a:cs typeface="Courier"/>
              </a:rPr>
              <a:t>struct</a:t>
            </a:r>
            <a:r>
              <a:rPr lang="en-US" sz="1200" dirty="0">
                <a:latin typeface="Courier"/>
                <a:cs typeface="Courier"/>
              </a:rPr>
              <a:t> Reactive&lt;Base&gt; {</a:t>
            </a:r>
          </a:p>
          <a:p>
            <a:r>
              <a:rPr lang="en-US" sz="1200" dirty="0">
                <a:latin typeface="Courier"/>
                <a:cs typeface="Courier"/>
              </a:rPr>
              <a:t>    /// Base object to extend.</a:t>
            </a:r>
          </a:p>
          <a:p>
            <a:r>
              <a:rPr lang="en-US" sz="1200" dirty="0">
                <a:latin typeface="Courier"/>
                <a:cs typeface="Courier"/>
              </a:rPr>
              <a:t>    public let base: Base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/// Creates extensions with base object.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</a:t>
            </a:r>
            <a:r>
              <a:rPr lang="en-US" sz="1200" dirty="0" err="1">
                <a:latin typeface="Courier"/>
                <a:cs typeface="Courier"/>
              </a:rPr>
              <a:t>init</a:t>
            </a:r>
            <a:r>
              <a:rPr lang="en-US" sz="1200" dirty="0">
                <a:latin typeface="Courier"/>
                <a:cs typeface="Courier"/>
              </a:rPr>
              <a:t>(_ base: Base) {</a:t>
            </a:r>
          </a:p>
          <a:p>
            <a:r>
              <a:rPr lang="mr-IN" sz="1200" dirty="0">
                <a:latin typeface="Courier"/>
                <a:cs typeface="Courier"/>
              </a:rPr>
              <a:t>        self.base = base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</a:p>
          <a:p>
            <a:r>
              <a:rPr lang="mr-IN" sz="1200" dirty="0" smtClean="0">
                <a:latin typeface="Courier"/>
                <a:cs typeface="Courier"/>
              </a:rPr>
              <a:t>}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/// A type that has reactive extensions.</a:t>
            </a:r>
          </a:p>
          <a:p>
            <a:r>
              <a:rPr lang="en-US" sz="1200" dirty="0">
                <a:latin typeface="Courier"/>
                <a:cs typeface="Courier"/>
              </a:rPr>
              <a:t>public protocol </a:t>
            </a:r>
            <a:r>
              <a:rPr lang="en-US" sz="1200" dirty="0" err="1">
                <a:latin typeface="Courier"/>
                <a:cs typeface="Courier"/>
              </a:rPr>
              <a:t>ReactiveCompatible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/// Extended type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associatedtype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CompatibleType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/// Reactive extensions.</a:t>
            </a:r>
          </a:p>
          <a:p>
            <a:r>
              <a:rPr lang="en-US" sz="1200" dirty="0">
                <a:latin typeface="Courier"/>
                <a:cs typeface="Courier"/>
              </a:rPr>
              <a:t>    static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rx</a:t>
            </a:r>
            <a:r>
              <a:rPr lang="en-US" sz="1200" dirty="0">
                <a:latin typeface="Courier"/>
                <a:cs typeface="Courier"/>
              </a:rPr>
              <a:t>: Reactive&lt;</a:t>
            </a:r>
            <a:r>
              <a:rPr lang="en-US" sz="1200" dirty="0" err="1">
                <a:latin typeface="Courier"/>
                <a:cs typeface="Courier"/>
              </a:rPr>
              <a:t>CompatibleType</a:t>
            </a:r>
            <a:r>
              <a:rPr lang="en-US" sz="1200" dirty="0">
                <a:latin typeface="Courier"/>
                <a:cs typeface="Courier"/>
              </a:rPr>
              <a:t>&gt;.Type { get set 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/// Reactive extensions.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rx</a:t>
            </a:r>
            <a:r>
              <a:rPr lang="en-US" sz="1200" dirty="0">
                <a:latin typeface="Courier"/>
                <a:cs typeface="Courier"/>
              </a:rPr>
              <a:t>: Reactive&lt;</a:t>
            </a:r>
            <a:r>
              <a:rPr lang="en-US" sz="1200" dirty="0" err="1">
                <a:latin typeface="Courier"/>
                <a:cs typeface="Courier"/>
              </a:rPr>
              <a:t>CompatibleType</a:t>
            </a:r>
            <a:r>
              <a:rPr lang="en-US" sz="1200" dirty="0">
                <a:latin typeface="Courier"/>
                <a:cs typeface="Courier"/>
              </a:rPr>
              <a:t>&gt; { get set 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231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84435" y="392575"/>
            <a:ext cx="4139872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Reactive.swift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405" y="1294246"/>
            <a:ext cx="6666785" cy="378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extension </a:t>
            </a:r>
            <a:r>
              <a:rPr lang="en-US" sz="1200" dirty="0" err="1">
                <a:latin typeface="Courier"/>
                <a:cs typeface="Courier"/>
              </a:rPr>
              <a:t>ReactiveCompatible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/// Reactive extensions.</a:t>
            </a:r>
          </a:p>
          <a:p>
            <a:r>
              <a:rPr lang="en-US" sz="1200" dirty="0">
                <a:latin typeface="Courier"/>
                <a:cs typeface="Courier"/>
              </a:rPr>
              <a:t>    public static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rx</a:t>
            </a:r>
            <a:r>
              <a:rPr lang="en-US" sz="1200" dirty="0">
                <a:latin typeface="Courier"/>
                <a:cs typeface="Courier"/>
              </a:rPr>
              <a:t>: Reactive&lt;Self&gt;.Type {</a:t>
            </a:r>
          </a:p>
          <a:p>
            <a:r>
              <a:rPr lang="mr-IN" sz="1200" dirty="0">
                <a:latin typeface="Courier"/>
                <a:cs typeface="Courier"/>
              </a:rPr>
              <a:t>        get {</a:t>
            </a:r>
          </a:p>
          <a:p>
            <a:r>
              <a:rPr lang="en-US" sz="1200" dirty="0">
                <a:latin typeface="Courier"/>
                <a:cs typeface="Courier"/>
              </a:rPr>
              <a:t>            return Reactive&lt;Self&gt;.self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set </a:t>
            </a:r>
            <a:r>
              <a:rPr lang="mr-IN" sz="1200" dirty="0" smtClean="0">
                <a:latin typeface="Courier"/>
                <a:cs typeface="Courier"/>
              </a:rPr>
              <a:t>{</a:t>
            </a:r>
            <a:r>
              <a:rPr lang="en-US" sz="1200" dirty="0" smtClean="0">
                <a:latin typeface="Courier"/>
                <a:cs typeface="Courier"/>
              </a:rPr>
              <a:t>/</a:t>
            </a:r>
            <a:r>
              <a:rPr lang="en-US" sz="1200" dirty="0">
                <a:latin typeface="Courier"/>
                <a:cs typeface="Courier"/>
              </a:rPr>
              <a:t>/ this enables using Reactive to "mutate" base </a:t>
            </a:r>
            <a:r>
              <a:rPr lang="en-US" sz="1200" dirty="0" smtClean="0">
                <a:latin typeface="Courier"/>
                <a:cs typeface="Courier"/>
              </a:rPr>
              <a:t>type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/// Reactive extensions.</a:t>
            </a:r>
          </a:p>
          <a:p>
            <a:r>
              <a:rPr lang="en-US" sz="1200" dirty="0">
                <a:latin typeface="Courier"/>
                <a:cs typeface="Courier"/>
              </a:rPr>
              <a:t>    public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rx</a:t>
            </a:r>
            <a:r>
              <a:rPr lang="en-US" sz="1200" dirty="0">
                <a:latin typeface="Courier"/>
                <a:cs typeface="Courier"/>
              </a:rPr>
              <a:t>: Reactive&lt;Self&gt; {</a:t>
            </a:r>
          </a:p>
          <a:p>
            <a:r>
              <a:rPr lang="mr-IN" sz="1200" dirty="0">
                <a:latin typeface="Courier"/>
                <a:cs typeface="Courier"/>
              </a:rPr>
              <a:t>        get {</a:t>
            </a:r>
          </a:p>
          <a:p>
            <a:r>
              <a:rPr lang="en-US" sz="1200" dirty="0">
                <a:latin typeface="Courier"/>
                <a:cs typeface="Courier"/>
              </a:rPr>
              <a:t>            return Reactive(self)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set </a:t>
            </a:r>
            <a:r>
              <a:rPr lang="mr-IN" sz="1200" dirty="0" smtClean="0">
                <a:latin typeface="Courier"/>
                <a:cs typeface="Courier"/>
              </a:rPr>
              <a:t>{</a:t>
            </a:r>
            <a:r>
              <a:rPr lang="en-US" sz="1200" dirty="0" smtClean="0">
                <a:latin typeface="Courier"/>
                <a:cs typeface="Courier"/>
              </a:rPr>
              <a:t>/</a:t>
            </a:r>
            <a:r>
              <a:rPr lang="en-US" sz="1200" dirty="0">
                <a:latin typeface="Courier"/>
                <a:cs typeface="Courier"/>
              </a:rPr>
              <a:t>/ this enables using Reactive to "mutate" base </a:t>
            </a:r>
            <a:r>
              <a:rPr lang="en-US" sz="1200" dirty="0" smtClean="0">
                <a:latin typeface="Courier"/>
                <a:cs typeface="Courier"/>
              </a:rPr>
              <a:t>object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</a:p>
          <a:p>
            <a:r>
              <a:rPr lang="mr-IN" sz="1200" dirty="0" smtClean="0">
                <a:latin typeface="Courier"/>
                <a:cs typeface="Courier"/>
              </a:rPr>
              <a:t>}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import class </a:t>
            </a:r>
            <a:r>
              <a:rPr lang="en-US" sz="1200" dirty="0" err="1">
                <a:latin typeface="Courier"/>
                <a:cs typeface="Courier"/>
              </a:rPr>
              <a:t>Foundation.NSObject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/// Extend </a:t>
            </a:r>
            <a:r>
              <a:rPr lang="en-US" sz="1200" dirty="0" err="1">
                <a:latin typeface="Courier"/>
                <a:cs typeface="Courier"/>
              </a:rPr>
              <a:t>NSObject</a:t>
            </a:r>
            <a:r>
              <a:rPr lang="en-US" sz="1200" dirty="0">
                <a:latin typeface="Courier"/>
                <a:cs typeface="Courier"/>
              </a:rPr>
              <a:t> with `</a:t>
            </a:r>
            <a:r>
              <a:rPr lang="en-US" sz="1200" dirty="0" err="1">
                <a:latin typeface="Courier"/>
                <a:cs typeface="Courier"/>
              </a:rPr>
              <a:t>rx</a:t>
            </a:r>
            <a:r>
              <a:rPr lang="en-US" sz="1200" dirty="0">
                <a:latin typeface="Courier"/>
                <a:cs typeface="Courier"/>
              </a:rPr>
              <a:t>` proxy.</a:t>
            </a:r>
          </a:p>
          <a:p>
            <a:r>
              <a:rPr lang="en-US" sz="1200" dirty="0">
                <a:latin typeface="Courier"/>
                <a:cs typeface="Courier"/>
              </a:rPr>
              <a:t>extension </a:t>
            </a:r>
            <a:r>
              <a:rPr lang="en-US" sz="1200" dirty="0" err="1">
                <a:latin typeface="Courier"/>
                <a:cs typeface="Courier"/>
              </a:rPr>
              <a:t>NSObject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ReactiveCompatible</a:t>
            </a:r>
            <a:r>
              <a:rPr lang="en-US" sz="1200" dirty="0">
                <a:latin typeface="Courier"/>
                <a:cs typeface="Courier"/>
              </a:rPr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228380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661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447005"/>
            <a:ext cx="8891026" cy="3353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Day 1 </a:t>
            </a:r>
            <a:r>
              <a:rPr lang="mr-IN" b="1" dirty="0" smtClean="0"/>
              <a:t>–</a:t>
            </a:r>
            <a:r>
              <a:rPr lang="en-US" b="1" dirty="0" smtClean="0"/>
              <a:t> Protocol-Oriented Programming, Protocol Extension, 		</a:t>
            </a:r>
            <a:r>
              <a:rPr lang="en-US" b="1" dirty="0" err="1" smtClean="0"/>
              <a:t>Associatetype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/>
              <a:t>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RxDataSources</a:t>
            </a:r>
            <a:endParaRPr lang="en-US"/>
          </a:p>
          <a:p>
            <a:r>
              <a:rPr lang="en-US" smtClean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4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Protocol-Oriented Programming in 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077" y="1551038"/>
            <a:ext cx="7663476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WWDC 2015 </a:t>
            </a:r>
            <a:r>
              <a:rPr lang="mr-IN" sz="1800" b="1" dirty="0" smtClean="0"/>
              <a:t>–</a:t>
            </a:r>
            <a:r>
              <a:rPr lang="en-US" sz="1800" b="1" dirty="0" smtClean="0"/>
              <a:t> Session 408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At the heart of Swift's design are two incredibly powerful ideas: protocol-oriented programming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first class value semantics. Each of these concepts benefit predictability, performance,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productivity, but together they can change the way we think about programming.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 </a:t>
            </a:r>
            <a:r>
              <a:rPr lang="en-US" dirty="0"/>
              <a:t>out how you can apply these ideas to improve the code you write.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/>
              <a:t>https://</a:t>
            </a:r>
            <a:r>
              <a:rPr lang="en-US" i="1" dirty="0" err="1"/>
              <a:t>developer.apple.com</a:t>
            </a:r>
            <a:r>
              <a:rPr lang="en-US" i="1" dirty="0"/>
              <a:t>/videos/play/wwdc2015/408/</a:t>
            </a:r>
          </a:p>
        </p:txBody>
      </p:sp>
    </p:spTree>
    <p:extLst>
      <p:ext uri="{BB962C8B-B14F-4D97-AF65-F5344CB8AC3E}">
        <p14:creationId xmlns:p14="http://schemas.microsoft.com/office/powerpoint/2010/main" val="307018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5-20 at 6.02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1253243"/>
            <a:ext cx="7204969" cy="3890257"/>
          </a:xfrm>
          <a:prstGeom prst="rect">
            <a:avLst/>
          </a:prstGeom>
        </p:spPr>
      </p:pic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Protocol </a:t>
            </a:r>
            <a:r>
              <a:rPr lang="mr-IN" dirty="0" smtClean="0"/>
              <a:t>–</a:t>
            </a:r>
            <a:r>
              <a:rPr lang="en-US" dirty="0" smtClean="0"/>
              <a:t> Example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0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20 at 6.02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275"/>
            <a:ext cx="9144000" cy="31558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mr-IN" dirty="0" smtClean="0"/>
              <a:t>–</a:t>
            </a:r>
            <a:r>
              <a:rPr lang="en-US" dirty="0" smtClean="0"/>
              <a:t> Example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80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mr-IN" dirty="0" smtClean="0"/>
              <a:t>–</a:t>
            </a:r>
            <a:r>
              <a:rPr lang="en-US" dirty="0" smtClean="0"/>
              <a:t> Example 3</a:t>
            </a:r>
            <a:endParaRPr lang="en-US" dirty="0"/>
          </a:p>
        </p:txBody>
      </p:sp>
      <p:pic>
        <p:nvPicPr>
          <p:cNvPr id="6" name="Picture 5" descr="Screen Shot 2018-05-20 at 6.10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5" y="1324534"/>
            <a:ext cx="6066100" cy="3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2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06 at 7.07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55" y="1920535"/>
            <a:ext cx="5054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5-06 at 5.56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" y="3754673"/>
            <a:ext cx="4394200" cy="990600"/>
          </a:xfrm>
          <a:prstGeom prst="rect">
            <a:avLst/>
          </a:prstGeom>
        </p:spPr>
      </p:pic>
      <p:pic>
        <p:nvPicPr>
          <p:cNvPr id="6" name="Picture 5" descr="Screen Shot 2018-05-06 at 5.56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361"/>
            <a:ext cx="9144000" cy="860907"/>
          </a:xfrm>
          <a:prstGeom prst="rect">
            <a:avLst/>
          </a:prstGeom>
        </p:spPr>
      </p:pic>
      <p:pic>
        <p:nvPicPr>
          <p:cNvPr id="3" name="Picture 2" descr="Screen Shot 2018-05-06 at 7.07.4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972"/>
            <a:ext cx="5054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1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493</Words>
  <Application>Microsoft Macintosh PowerPoint</Application>
  <PresentationFormat>On-screen Show (16:9)</PresentationFormat>
  <Paragraphs>99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Salerio template</vt:lpstr>
      <vt:lpstr>Advanced RxSwift – Day 1</vt:lpstr>
      <vt:lpstr>RxSwift Basics</vt:lpstr>
      <vt:lpstr>Advanced RxSwift</vt:lpstr>
      <vt:lpstr>Protocol-Oriented Programming in Swift</vt:lpstr>
      <vt:lpstr>Protocol – Example 1</vt:lpstr>
      <vt:lpstr>Protocol – Example 2</vt:lpstr>
      <vt:lpstr>Protocol – Example 3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RxSwift – Reactive.swift</vt:lpstr>
      <vt:lpstr>RxSwift – Reactive.swift</vt:lpstr>
      <vt:lpstr>RxSwift – Reactive.swift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78</cp:revision>
  <dcterms:modified xsi:type="dcterms:W3CDTF">2018-05-27T02:09:33Z</dcterms:modified>
</cp:coreProperties>
</file>