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3"/>
  </p:notesMasterIdLst>
  <p:sldIdLst>
    <p:sldId id="256" r:id="rId2"/>
    <p:sldId id="349" r:id="rId3"/>
    <p:sldId id="350" r:id="rId4"/>
    <p:sldId id="344" r:id="rId5"/>
    <p:sldId id="368" r:id="rId6"/>
    <p:sldId id="369" r:id="rId7"/>
    <p:sldId id="376" r:id="rId8"/>
    <p:sldId id="375" r:id="rId9"/>
    <p:sldId id="377" r:id="rId10"/>
    <p:sldId id="362" r:id="rId11"/>
    <p:sldId id="370" r:id="rId12"/>
    <p:sldId id="371" r:id="rId13"/>
    <p:sldId id="372" r:id="rId14"/>
    <p:sldId id="373" r:id="rId15"/>
    <p:sldId id="374" r:id="rId16"/>
    <p:sldId id="361" r:id="rId17"/>
    <p:sldId id="363" r:id="rId18"/>
    <p:sldId id="364" r:id="rId19"/>
    <p:sldId id="365" r:id="rId20"/>
    <p:sldId id="366" r:id="rId21"/>
    <p:sldId id="367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67F96C5-845C-47A1-8BC1-15D7F15E9606}">
  <a:tblStyle styleId="{B67F96C5-845C-47A1-8BC1-15D7F15E96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95" d="100"/>
          <a:sy n="195" d="100"/>
        </p:scale>
        <p:origin x="-112" y="-8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901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000"/>
              <a:buNone/>
              <a:defRPr/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 xmlns:p14="http://schemas.microsoft.com/office/powerpoint/2010/main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developer.apple.com/library/content/documentation/Swift/Conceptual/BuildingCocoaApps/AdoptingCocoaDesignPatterns.html%23//apple_ref/doc/uid/TP40014216-CH7-XID_8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github.com/younghwankim/RxSwiftClass/tree/master/AdvancedRxSwift/day4/AdvancedTableView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10601" y="1090750"/>
            <a:ext cx="7457958" cy="2961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 smtClean="0"/>
              <a:t>Advanced </a:t>
            </a:r>
            <a:r>
              <a:rPr lang="en-US" sz="4400" dirty="0" err="1" smtClean="0"/>
              <a:t>RxSwift</a:t>
            </a:r>
            <a:r>
              <a:rPr lang="en-US" sz="4400" dirty="0" smtClean="0"/>
              <a:t> </a:t>
            </a:r>
            <a:r>
              <a:rPr lang="mr-IN" sz="4400" dirty="0" smtClean="0"/>
              <a:t>–</a:t>
            </a:r>
            <a:r>
              <a:rPr lang="en-US" sz="4400" dirty="0" smtClean="0"/>
              <a:t> Day 4</a:t>
            </a:r>
            <a:endParaRPr lang="en" sz="4400" dirty="0"/>
          </a:p>
        </p:txBody>
      </p:sp>
      <p:sp>
        <p:nvSpPr>
          <p:cNvPr id="4" name="Shape 189"/>
          <p:cNvSpPr txBox="1">
            <a:spLocks/>
          </p:cNvSpPr>
          <p:nvPr/>
        </p:nvSpPr>
        <p:spPr>
          <a:xfrm>
            <a:off x="4778268" y="4155492"/>
            <a:ext cx="3667566" cy="5235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1800" dirty="0" err="1" smtClean="0"/>
              <a:t>Younghwan</a:t>
            </a:r>
            <a:r>
              <a:rPr lang="en-US" sz="1800" dirty="0" smtClean="0"/>
              <a:t> Kim</a:t>
            </a:r>
            <a:endParaRPr lang="en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5600876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Binding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049" y="1616505"/>
            <a:ext cx="43403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"/>
                <a:cs typeface="Courier"/>
              </a:rPr>
              <a:t>cell.textValue.asObservable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   </a:t>
            </a:r>
            <a:r>
              <a:rPr lang="mr-IN" sz="1200" dirty="0" smtClean="0">
                <a:latin typeface="Courier"/>
                <a:cs typeface="Courier"/>
              </a:rPr>
              <a:t>.</a:t>
            </a:r>
            <a:r>
              <a:rPr lang="mr-IN" sz="1200" dirty="0">
                <a:latin typeface="Courier"/>
                <a:cs typeface="Courier"/>
              </a:rPr>
              <a:t>bind(to: self.userInputLabel.rx.text)</a:t>
            </a:r>
          </a:p>
          <a:p>
            <a:r>
              <a:rPr lang="mr-IN" sz="1200" dirty="0">
                <a:latin typeface="Courier"/>
                <a:cs typeface="Courier"/>
              </a:rPr>
              <a:t>       </a:t>
            </a:r>
            <a:r>
              <a:rPr lang="mr-IN" sz="1200" dirty="0" smtClean="0">
                <a:latin typeface="Courier"/>
                <a:cs typeface="Courier"/>
              </a:rPr>
              <a:t>.</a:t>
            </a:r>
            <a:r>
              <a:rPr lang="mr-IN" sz="1200" dirty="0">
                <a:latin typeface="Courier"/>
                <a:cs typeface="Courier"/>
              </a:rPr>
              <a:t>disposed(by: cell.disposeBag)</a:t>
            </a:r>
          </a:p>
          <a:p>
            <a:r>
              <a:rPr lang="mr-IN" sz="1200" dirty="0">
                <a:latin typeface="Courier"/>
                <a:cs typeface="Courier"/>
              </a:rPr>
              <a:t>                       </a:t>
            </a:r>
            <a:endParaRPr lang="en-US" sz="1200" dirty="0" smtClean="0">
              <a:latin typeface="Courier"/>
              <a:cs typeface="Courier"/>
            </a:endParaRPr>
          </a:p>
          <a:p>
            <a:endParaRPr lang="en-US" sz="1200" dirty="0">
              <a:latin typeface="Courier"/>
              <a:cs typeface="Courier"/>
            </a:endParaRPr>
          </a:p>
          <a:p>
            <a:endParaRPr lang="en-US" sz="1200" dirty="0" smtClean="0">
              <a:latin typeface="Courier"/>
              <a:cs typeface="Courier"/>
            </a:endParaRPr>
          </a:p>
          <a:p>
            <a:r>
              <a:rPr lang="mr-IN" sz="1200" dirty="0" smtClean="0">
                <a:latin typeface="Courier"/>
                <a:cs typeface="Courier"/>
              </a:rPr>
              <a:t> </a:t>
            </a:r>
            <a:endParaRPr lang="en-US" sz="1200" dirty="0" smtClean="0">
              <a:latin typeface="Courier"/>
              <a:cs typeface="Courier"/>
            </a:endParaRPr>
          </a:p>
          <a:p>
            <a:endParaRPr lang="en-US" sz="1200" dirty="0">
              <a:latin typeface="Courier"/>
              <a:cs typeface="Courier"/>
            </a:endParaRPr>
          </a:p>
          <a:p>
            <a:endParaRPr lang="en-US" sz="1200" dirty="0" smtClean="0">
              <a:latin typeface="Courier"/>
              <a:cs typeface="Courier"/>
            </a:endParaRPr>
          </a:p>
          <a:p>
            <a:r>
              <a:rPr lang="mr-IN" sz="1200" dirty="0" smtClean="0">
                <a:latin typeface="Courier"/>
                <a:cs typeface="Courier"/>
              </a:rPr>
              <a:t>cell.textValue.asDriver</a:t>
            </a:r>
            <a:r>
              <a:rPr lang="mr-IN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   </a:t>
            </a:r>
            <a:r>
              <a:rPr lang="mr-IN" sz="1200" dirty="0" smtClean="0">
                <a:latin typeface="Courier"/>
                <a:cs typeface="Courier"/>
              </a:rPr>
              <a:t>.</a:t>
            </a:r>
            <a:r>
              <a:rPr lang="mr-IN" sz="1200" dirty="0">
                <a:latin typeface="Courier"/>
                <a:cs typeface="Courier"/>
              </a:rPr>
              <a:t>drive(self.userInputLabel.rx.text)</a:t>
            </a:r>
          </a:p>
          <a:p>
            <a:r>
              <a:rPr lang="mr-IN" sz="1200" dirty="0">
                <a:latin typeface="Courier"/>
                <a:cs typeface="Courier"/>
              </a:rPr>
              <a:t>      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mr-IN" sz="1200" dirty="0" smtClean="0">
                <a:latin typeface="Courier"/>
                <a:cs typeface="Courier"/>
              </a:rPr>
              <a:t>.</a:t>
            </a:r>
            <a:r>
              <a:rPr lang="mr-IN" sz="1200" dirty="0">
                <a:latin typeface="Courier"/>
                <a:cs typeface="Courier"/>
              </a:rPr>
              <a:t>disposed(by: cell.disposeBag)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9863" y="1490129"/>
            <a:ext cx="443267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"/>
                <a:cs typeface="Courier"/>
              </a:rPr>
              <a:t>cell.textValue.asObservable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    </a:t>
            </a:r>
            <a:r>
              <a:rPr lang="mr-IN" sz="1200" dirty="0" smtClean="0">
                <a:latin typeface="Courier"/>
                <a:cs typeface="Courier"/>
              </a:rPr>
              <a:t>.</a:t>
            </a:r>
            <a:r>
              <a:rPr lang="mr-IN" sz="1200" dirty="0">
                <a:latin typeface="Courier"/>
                <a:cs typeface="Courier"/>
              </a:rPr>
              <a:t>subscribe(onNext: { input in</a:t>
            </a:r>
          </a:p>
          <a:p>
            <a:r>
              <a:rPr lang="mr-IN" sz="1200" dirty="0">
                <a:latin typeface="Courier"/>
                <a:cs typeface="Courier"/>
              </a:rPr>
              <a:t>             </a:t>
            </a:r>
            <a:r>
              <a:rPr lang="mr-IN" sz="1200" dirty="0" smtClean="0">
                <a:latin typeface="Courier"/>
                <a:cs typeface="Courier"/>
              </a:rPr>
              <a:t> </a:t>
            </a:r>
            <a:r>
              <a:rPr lang="mr-IN" sz="1200" dirty="0">
                <a:latin typeface="Courier"/>
                <a:cs typeface="Courier"/>
              </a:rPr>
              <a:t>self.userInputLabel.text = input</a:t>
            </a:r>
          </a:p>
          <a:p>
            <a:r>
              <a:rPr lang="mr-IN" sz="1200" dirty="0">
                <a:latin typeface="Courier"/>
                <a:cs typeface="Courier"/>
              </a:rPr>
              <a:t>         </a:t>
            </a:r>
            <a:r>
              <a:rPr lang="mr-IN" sz="1200" dirty="0" smtClean="0">
                <a:latin typeface="Courier"/>
                <a:cs typeface="Courier"/>
              </a:rPr>
              <a:t>}</a:t>
            </a:r>
            <a:r>
              <a:rPr lang="mr-IN" sz="1200" dirty="0">
                <a:latin typeface="Courier"/>
                <a:cs typeface="Courier"/>
              </a:rPr>
              <a:t>)</a:t>
            </a:r>
          </a:p>
          <a:p>
            <a:r>
              <a:rPr lang="mr-IN" sz="1200" dirty="0">
                <a:latin typeface="Courier"/>
                <a:cs typeface="Courier"/>
              </a:rPr>
              <a:t>         </a:t>
            </a:r>
            <a:r>
              <a:rPr lang="mr-IN" sz="1200" dirty="0" smtClean="0">
                <a:latin typeface="Courier"/>
                <a:cs typeface="Courier"/>
              </a:rPr>
              <a:t>.</a:t>
            </a:r>
            <a:r>
              <a:rPr lang="mr-IN" sz="1200" dirty="0">
                <a:latin typeface="Courier"/>
                <a:cs typeface="Courier"/>
              </a:rPr>
              <a:t>disposed(by: cell.disposeBag)</a:t>
            </a:r>
          </a:p>
          <a:p>
            <a:r>
              <a:rPr lang="mr-IN" sz="1200" dirty="0">
                <a:latin typeface="Courier"/>
                <a:cs typeface="Courier"/>
              </a:rPr>
              <a:t>             </a:t>
            </a:r>
            <a:endParaRPr lang="en-US" sz="1200" dirty="0" smtClean="0">
              <a:latin typeface="Courier"/>
              <a:cs typeface="Courier"/>
            </a:endParaRPr>
          </a:p>
          <a:p>
            <a:endParaRPr lang="en-US" sz="1200" dirty="0" smtClean="0">
              <a:latin typeface="Courier"/>
              <a:cs typeface="Courier"/>
            </a:endParaRP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mr-IN" sz="1200" dirty="0" smtClean="0">
                <a:latin typeface="Courier"/>
                <a:cs typeface="Courier"/>
              </a:rPr>
              <a:t>           </a:t>
            </a:r>
            <a:endParaRPr lang="en-US" sz="1200" dirty="0">
              <a:latin typeface="Courier"/>
              <a:cs typeface="Courier"/>
            </a:endParaRPr>
          </a:p>
          <a:p>
            <a:r>
              <a:rPr lang="mr-IN" sz="1200" dirty="0" smtClean="0">
                <a:latin typeface="Courier"/>
                <a:cs typeface="Courier"/>
              </a:rPr>
              <a:t>cell.textValue.asDriver</a:t>
            </a:r>
            <a:r>
              <a:rPr lang="mr-IN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    </a:t>
            </a:r>
            <a:r>
              <a:rPr lang="mr-IN" sz="1200" dirty="0" smtClean="0">
                <a:latin typeface="Courier"/>
                <a:cs typeface="Courier"/>
              </a:rPr>
              <a:t>.</a:t>
            </a:r>
            <a:r>
              <a:rPr lang="mr-IN" sz="1200" dirty="0">
                <a:latin typeface="Courier"/>
                <a:cs typeface="Courier"/>
              </a:rPr>
              <a:t>drive(onNext: { input in</a:t>
            </a:r>
          </a:p>
          <a:p>
            <a:r>
              <a:rPr lang="mr-IN" sz="1200" dirty="0">
                <a:latin typeface="Courier"/>
                <a:cs typeface="Courier"/>
              </a:rPr>
              <a:t>             </a:t>
            </a:r>
            <a:r>
              <a:rPr lang="mr-IN" sz="1200" dirty="0" smtClean="0">
                <a:latin typeface="Courier"/>
                <a:cs typeface="Courier"/>
              </a:rPr>
              <a:t>self.userInputLabel.text </a:t>
            </a:r>
            <a:r>
              <a:rPr lang="mr-IN" sz="1200" dirty="0">
                <a:latin typeface="Courier"/>
                <a:cs typeface="Courier"/>
              </a:rPr>
              <a:t>= input</a:t>
            </a:r>
          </a:p>
          <a:p>
            <a:r>
              <a:rPr lang="mr-IN" sz="1200" dirty="0">
                <a:latin typeface="Courier"/>
                <a:cs typeface="Courier"/>
              </a:rPr>
              <a:t>          </a:t>
            </a:r>
            <a:r>
              <a:rPr lang="mr-IN" sz="1200" dirty="0" smtClean="0">
                <a:latin typeface="Courier"/>
                <a:cs typeface="Courier"/>
              </a:rPr>
              <a:t>}</a:t>
            </a:r>
            <a:r>
              <a:rPr lang="mr-IN" sz="1200" dirty="0">
                <a:latin typeface="Courier"/>
                <a:cs typeface="Courier"/>
              </a:rPr>
              <a:t>)</a:t>
            </a:r>
          </a:p>
          <a:p>
            <a:r>
              <a:rPr lang="mr-IN" sz="1200" dirty="0">
                <a:latin typeface="Courier"/>
                <a:cs typeface="Courier"/>
              </a:rPr>
              <a:t>          </a:t>
            </a:r>
            <a:r>
              <a:rPr lang="mr-IN" sz="1200" dirty="0" smtClean="0">
                <a:latin typeface="Courier"/>
                <a:cs typeface="Courier"/>
              </a:rPr>
              <a:t>.</a:t>
            </a:r>
            <a:r>
              <a:rPr lang="mr-IN" sz="1200" dirty="0">
                <a:latin typeface="Courier"/>
                <a:cs typeface="Courier"/>
              </a:rPr>
              <a:t>disposed(by: cell.disposeBag)</a:t>
            </a:r>
            <a:endParaRPr lang="en-US" sz="1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627049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5600876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Binding - KVO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2178" y="1780650"/>
            <a:ext cx="623559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 @</a:t>
            </a:r>
            <a:r>
              <a:rPr lang="en-US" sz="1200" dirty="0" err="1">
                <a:latin typeface="Courier"/>
                <a:cs typeface="Courier"/>
              </a:rPr>
              <a:t>IBOutlet</a:t>
            </a:r>
            <a:r>
              <a:rPr lang="en-US" sz="1200" dirty="0">
                <a:latin typeface="Courier"/>
                <a:cs typeface="Courier"/>
              </a:rPr>
              <a:t> weak </a:t>
            </a:r>
            <a:r>
              <a:rPr lang="en-US" sz="1200" dirty="0" err="1">
                <a:latin typeface="Courier"/>
                <a:cs typeface="Courier"/>
              </a:rPr>
              <a:t>var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oneLabel</a:t>
            </a:r>
            <a:r>
              <a:rPr lang="en-US" sz="1200" dirty="0">
                <a:latin typeface="Courier"/>
                <a:cs typeface="Courier"/>
              </a:rPr>
              <a:t>: </a:t>
            </a:r>
            <a:r>
              <a:rPr lang="en-US" sz="1200" dirty="0" err="1">
                <a:latin typeface="Courier"/>
                <a:cs typeface="Courier"/>
              </a:rPr>
              <a:t>UILabel</a:t>
            </a:r>
            <a:r>
              <a:rPr lang="en-US" sz="1200" dirty="0">
                <a:latin typeface="Courier"/>
                <a:cs typeface="Courier"/>
              </a:rPr>
              <a:t>!</a:t>
            </a:r>
          </a:p>
          <a:p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@</a:t>
            </a:r>
            <a:r>
              <a:rPr lang="en-US" sz="1200" dirty="0" err="1">
                <a:latin typeface="Courier"/>
                <a:cs typeface="Courier"/>
              </a:rPr>
              <a:t>IBOutlet</a:t>
            </a:r>
            <a:r>
              <a:rPr lang="en-US" sz="1200" dirty="0">
                <a:latin typeface="Courier"/>
                <a:cs typeface="Courier"/>
              </a:rPr>
              <a:t> weak </a:t>
            </a:r>
            <a:r>
              <a:rPr lang="en-US" sz="1200" dirty="0" err="1">
                <a:latin typeface="Courier"/>
                <a:cs typeface="Courier"/>
              </a:rPr>
              <a:t>var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twoLabel</a:t>
            </a:r>
            <a:r>
              <a:rPr lang="en-US" sz="1200" dirty="0">
                <a:latin typeface="Courier"/>
                <a:cs typeface="Courier"/>
              </a:rPr>
              <a:t>: </a:t>
            </a:r>
            <a:r>
              <a:rPr lang="en-US" sz="1200" dirty="0" err="1">
                <a:latin typeface="Courier"/>
                <a:cs typeface="Courier"/>
              </a:rPr>
              <a:t>UILabel</a:t>
            </a:r>
            <a:r>
              <a:rPr lang="en-US" sz="1200" dirty="0">
                <a:latin typeface="Courier"/>
                <a:cs typeface="Courier"/>
              </a:rPr>
              <a:t>!</a:t>
            </a:r>
          </a:p>
          <a:p>
            <a:r>
              <a:rPr lang="en-US" sz="1200" dirty="0" smtClean="0">
                <a:latin typeface="Courier"/>
                <a:cs typeface="Courier"/>
              </a:rPr>
              <a:t> let </a:t>
            </a:r>
            <a:r>
              <a:rPr lang="en-US" sz="1200" dirty="0" err="1">
                <a:latin typeface="Courier"/>
                <a:cs typeface="Courier"/>
              </a:rPr>
              <a:t>disposeBag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latin typeface="Courier"/>
                <a:cs typeface="Courier"/>
              </a:rPr>
              <a:t>DisposeBag</a:t>
            </a:r>
            <a:r>
              <a:rPr lang="en-US" sz="1200" dirty="0">
                <a:latin typeface="Courier"/>
                <a:cs typeface="Courier"/>
              </a:rPr>
              <a:t>()</a:t>
            </a:r>
            <a:endParaRPr lang="en-US" sz="1200" dirty="0" smtClean="0">
              <a:latin typeface="Courier"/>
              <a:cs typeface="Courier"/>
            </a:endParaRPr>
          </a:p>
          <a:p>
            <a:endParaRPr lang="en-US" sz="1200" dirty="0">
              <a:latin typeface="Courier"/>
              <a:cs typeface="Courier"/>
            </a:endParaRPr>
          </a:p>
          <a:p>
            <a:endParaRPr lang="en-US" sz="1200" dirty="0" smtClean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oneLabel.rx.observe</a:t>
            </a:r>
            <a:r>
              <a:rPr lang="en-US" sz="1200" dirty="0">
                <a:latin typeface="Courier"/>
                <a:cs typeface="Courier"/>
              </a:rPr>
              <a:t>(</a:t>
            </a:r>
            <a:r>
              <a:rPr lang="en-US" sz="1200" dirty="0" err="1">
                <a:latin typeface="Courier"/>
                <a:cs typeface="Courier"/>
              </a:rPr>
              <a:t>Bool.self</a:t>
            </a:r>
            <a:r>
              <a:rPr lang="en-US" sz="1200" dirty="0">
                <a:latin typeface="Courier"/>
                <a:cs typeface="Courier"/>
              </a:rPr>
              <a:t>, "hidden")</a:t>
            </a:r>
          </a:p>
          <a:p>
            <a:r>
              <a:rPr lang="en-US" sz="1200" dirty="0">
                <a:latin typeface="Courier"/>
                <a:cs typeface="Courier"/>
              </a:rPr>
              <a:t>            .subscribe(</a:t>
            </a:r>
            <a:r>
              <a:rPr lang="en-US" sz="1200" dirty="0" err="1">
                <a:latin typeface="Courier"/>
                <a:cs typeface="Courier"/>
              </a:rPr>
              <a:t>onNext</a:t>
            </a:r>
            <a:r>
              <a:rPr lang="en-US" sz="1200" dirty="0">
                <a:latin typeface="Courier"/>
                <a:cs typeface="Courier"/>
              </a:rPr>
              <a:t>: { [</a:t>
            </a:r>
            <a:r>
              <a:rPr lang="en-US" sz="1200" dirty="0" err="1">
                <a:latin typeface="Courier"/>
                <a:cs typeface="Courier"/>
              </a:rPr>
              <a:t>unowned</a:t>
            </a:r>
            <a:r>
              <a:rPr lang="en-US" sz="1200" dirty="0">
                <a:latin typeface="Courier"/>
                <a:cs typeface="Courier"/>
              </a:rPr>
              <a:t> self] hidden in</a:t>
            </a:r>
          </a:p>
          <a:p>
            <a:r>
              <a:rPr lang="mr-IN" sz="1200" dirty="0">
                <a:latin typeface="Courier"/>
                <a:cs typeface="Courier"/>
              </a:rPr>
              <a:t>                if let _hidden = hidden {</a:t>
            </a:r>
          </a:p>
          <a:p>
            <a:r>
              <a:rPr lang="mr-IN" sz="1200" dirty="0">
                <a:latin typeface="Courier"/>
                <a:cs typeface="Courier"/>
              </a:rPr>
              <a:t>                    self.twoLabel.isHidden = _hidden</a:t>
            </a:r>
          </a:p>
          <a:p>
            <a:r>
              <a:rPr lang="mr-IN" sz="1200" dirty="0">
                <a:latin typeface="Courier"/>
                <a:cs typeface="Courier"/>
              </a:rPr>
              <a:t>                }</a:t>
            </a:r>
          </a:p>
          <a:p>
            <a:r>
              <a:rPr lang="mr-IN" sz="1200" dirty="0">
                <a:latin typeface="Courier"/>
                <a:cs typeface="Courier"/>
              </a:rPr>
              <a:t>            }).disposed(by: disposeBag)</a:t>
            </a:r>
            <a:endParaRPr lang="en-US" sz="1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36769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5600876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Binding - KVO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2178" y="1780650"/>
            <a:ext cx="6235590" cy="3077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 @</a:t>
            </a:r>
            <a:r>
              <a:rPr lang="en-US" sz="1200" dirty="0" err="1">
                <a:latin typeface="Courier"/>
                <a:cs typeface="Courier"/>
              </a:rPr>
              <a:t>IBOutlet</a:t>
            </a:r>
            <a:r>
              <a:rPr lang="en-US" sz="1200" dirty="0">
                <a:latin typeface="Courier"/>
                <a:cs typeface="Courier"/>
              </a:rPr>
              <a:t> weak </a:t>
            </a:r>
            <a:r>
              <a:rPr lang="en-US" sz="1200" dirty="0" err="1">
                <a:latin typeface="Courier"/>
                <a:cs typeface="Courier"/>
              </a:rPr>
              <a:t>var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oneLabel</a:t>
            </a:r>
            <a:r>
              <a:rPr lang="en-US" sz="1200" dirty="0">
                <a:latin typeface="Courier"/>
                <a:cs typeface="Courier"/>
              </a:rPr>
              <a:t>: </a:t>
            </a:r>
            <a:r>
              <a:rPr lang="en-US" sz="1200" dirty="0" err="1">
                <a:latin typeface="Courier"/>
                <a:cs typeface="Courier"/>
              </a:rPr>
              <a:t>UILabel</a:t>
            </a:r>
            <a:r>
              <a:rPr lang="en-US" sz="1200" dirty="0">
                <a:latin typeface="Courier"/>
                <a:cs typeface="Courier"/>
              </a:rPr>
              <a:t>!</a:t>
            </a:r>
          </a:p>
          <a:p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@</a:t>
            </a:r>
            <a:r>
              <a:rPr lang="en-US" sz="1200" dirty="0" err="1">
                <a:latin typeface="Courier"/>
                <a:cs typeface="Courier"/>
              </a:rPr>
              <a:t>IBOutlet</a:t>
            </a:r>
            <a:r>
              <a:rPr lang="en-US" sz="1200" dirty="0">
                <a:latin typeface="Courier"/>
                <a:cs typeface="Courier"/>
              </a:rPr>
              <a:t> weak </a:t>
            </a:r>
            <a:r>
              <a:rPr lang="en-US" sz="1200" dirty="0" err="1">
                <a:latin typeface="Courier"/>
                <a:cs typeface="Courier"/>
              </a:rPr>
              <a:t>var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twoLabel</a:t>
            </a:r>
            <a:r>
              <a:rPr lang="en-US" sz="1200" dirty="0">
                <a:latin typeface="Courier"/>
                <a:cs typeface="Courier"/>
              </a:rPr>
              <a:t>: </a:t>
            </a:r>
            <a:r>
              <a:rPr lang="en-US" sz="1200" dirty="0" err="1">
                <a:latin typeface="Courier"/>
                <a:cs typeface="Courier"/>
              </a:rPr>
              <a:t>UILabel</a:t>
            </a:r>
            <a:r>
              <a:rPr lang="en-US" sz="1200" dirty="0">
                <a:latin typeface="Courier"/>
                <a:cs typeface="Courier"/>
              </a:rPr>
              <a:t>!</a:t>
            </a:r>
          </a:p>
          <a:p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let </a:t>
            </a:r>
            <a:r>
              <a:rPr lang="en-US" sz="1200" dirty="0" err="1">
                <a:latin typeface="Courier"/>
                <a:cs typeface="Courier"/>
              </a:rPr>
              <a:t>hiddenRelay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latin typeface="Courier"/>
                <a:cs typeface="Courier"/>
              </a:rPr>
              <a:t>BehaviorRelay</a:t>
            </a:r>
            <a:r>
              <a:rPr lang="en-US" sz="1200" dirty="0">
                <a:latin typeface="Courier"/>
                <a:cs typeface="Courier"/>
              </a:rPr>
              <a:t>&lt;</a:t>
            </a:r>
            <a:r>
              <a:rPr lang="en-US" sz="1200" dirty="0" err="1">
                <a:latin typeface="Courier"/>
                <a:cs typeface="Courier"/>
              </a:rPr>
              <a:t>Bool</a:t>
            </a:r>
            <a:r>
              <a:rPr lang="en-US" sz="1200" dirty="0">
                <a:latin typeface="Courier"/>
                <a:cs typeface="Courier"/>
              </a:rPr>
              <a:t>&gt;(value: false)</a:t>
            </a:r>
            <a:endParaRPr lang="en-US" sz="1200" dirty="0" smtClean="0">
              <a:latin typeface="Courier"/>
              <a:cs typeface="Courier"/>
            </a:endParaRPr>
          </a:p>
          <a:p>
            <a:r>
              <a:rPr lang="mr-IN" sz="1200" dirty="0" smtClean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let </a:t>
            </a:r>
            <a:r>
              <a:rPr lang="en-US" sz="1200" dirty="0" err="1">
                <a:latin typeface="Courier"/>
                <a:cs typeface="Courier"/>
              </a:rPr>
              <a:t>disposeBag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latin typeface="Courier"/>
                <a:cs typeface="Courier"/>
              </a:rPr>
              <a:t>DisposeBag</a:t>
            </a:r>
            <a:r>
              <a:rPr lang="en-US" sz="1200" dirty="0">
                <a:latin typeface="Courier"/>
                <a:cs typeface="Courier"/>
              </a:rPr>
              <a:t>()</a:t>
            </a:r>
            <a:endParaRPr lang="en-US" sz="1200" dirty="0" smtClean="0">
              <a:latin typeface="Courier"/>
              <a:cs typeface="Courier"/>
            </a:endParaRPr>
          </a:p>
          <a:p>
            <a:endParaRPr lang="en-US" sz="1200" dirty="0">
              <a:latin typeface="Courier"/>
              <a:cs typeface="Courier"/>
            </a:endParaRPr>
          </a:p>
          <a:p>
            <a:endParaRPr lang="en-US" sz="1200" dirty="0" smtClean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oneLabel.rx.observe</a:t>
            </a:r>
            <a:r>
              <a:rPr lang="en-US" sz="1200" dirty="0">
                <a:latin typeface="Courier"/>
                <a:cs typeface="Courier"/>
              </a:rPr>
              <a:t>(</a:t>
            </a:r>
            <a:r>
              <a:rPr lang="en-US" sz="1200" dirty="0" err="1">
                <a:latin typeface="Courier"/>
                <a:cs typeface="Courier"/>
              </a:rPr>
              <a:t>Bool.self</a:t>
            </a:r>
            <a:r>
              <a:rPr lang="en-US" sz="1200" dirty="0">
                <a:latin typeface="Courier"/>
                <a:cs typeface="Courier"/>
              </a:rPr>
              <a:t>, "hidden")</a:t>
            </a:r>
          </a:p>
          <a:p>
            <a:r>
              <a:rPr lang="en-US" sz="1200" dirty="0">
                <a:latin typeface="Courier"/>
                <a:cs typeface="Courier"/>
              </a:rPr>
              <a:t>            .subscribe(</a:t>
            </a:r>
            <a:r>
              <a:rPr lang="en-US" sz="1200" dirty="0" err="1">
                <a:latin typeface="Courier"/>
                <a:cs typeface="Courier"/>
              </a:rPr>
              <a:t>onNext</a:t>
            </a:r>
            <a:r>
              <a:rPr lang="en-US" sz="1200" dirty="0">
                <a:latin typeface="Courier"/>
                <a:cs typeface="Courier"/>
              </a:rPr>
              <a:t>: { [</a:t>
            </a:r>
            <a:r>
              <a:rPr lang="en-US" sz="1200" dirty="0" err="1">
                <a:latin typeface="Courier"/>
                <a:cs typeface="Courier"/>
              </a:rPr>
              <a:t>unowned</a:t>
            </a:r>
            <a:r>
              <a:rPr lang="en-US" sz="1200" dirty="0">
                <a:latin typeface="Courier"/>
                <a:cs typeface="Courier"/>
              </a:rPr>
              <a:t> self] hidden in</a:t>
            </a:r>
          </a:p>
          <a:p>
            <a:r>
              <a:rPr lang="mr-IN" sz="1200" dirty="0">
                <a:latin typeface="Courier"/>
                <a:cs typeface="Courier"/>
              </a:rPr>
              <a:t>                if let _hidden = hidden {</a:t>
            </a:r>
          </a:p>
          <a:p>
            <a:r>
              <a:rPr lang="en-US" sz="1200" dirty="0">
                <a:latin typeface="Courier"/>
                <a:cs typeface="Courier"/>
              </a:rPr>
              <a:t>                    </a:t>
            </a:r>
            <a:r>
              <a:rPr lang="en-US" sz="1200" dirty="0" err="1">
                <a:latin typeface="Courier"/>
                <a:cs typeface="Courier"/>
              </a:rPr>
              <a:t>self.hiddenRelay.accept</a:t>
            </a:r>
            <a:r>
              <a:rPr lang="en-US" sz="1200" dirty="0">
                <a:latin typeface="Courier"/>
                <a:cs typeface="Courier"/>
              </a:rPr>
              <a:t>(_hidden)</a:t>
            </a:r>
          </a:p>
          <a:p>
            <a:r>
              <a:rPr lang="mr-IN" sz="1200" dirty="0">
                <a:latin typeface="Courier"/>
                <a:cs typeface="Courier"/>
              </a:rPr>
              <a:t>                }</a:t>
            </a:r>
          </a:p>
          <a:p>
            <a:r>
              <a:rPr lang="mr-IN" sz="1200" dirty="0">
                <a:latin typeface="Courier"/>
                <a:cs typeface="Courier"/>
              </a:rPr>
              <a:t>            }).disposed(by: disposeBag)</a:t>
            </a:r>
          </a:p>
          <a:p>
            <a:endParaRPr lang="mr-IN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 smtClean="0">
                <a:latin typeface="Courier"/>
                <a:cs typeface="Courier"/>
              </a:rPr>
              <a:t>self.hiddenRelay.asObservable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en-US" sz="1200" dirty="0">
                <a:latin typeface="Courier"/>
                <a:cs typeface="Courier"/>
              </a:rPr>
              <a:t>            .bind(to: </a:t>
            </a:r>
            <a:r>
              <a:rPr lang="en-US" sz="1200" dirty="0" err="1">
                <a:latin typeface="Courier"/>
                <a:cs typeface="Courier"/>
              </a:rPr>
              <a:t>self.twoLabel.rx.isHidden</a:t>
            </a:r>
            <a:r>
              <a:rPr lang="en-US" sz="1200" dirty="0">
                <a:latin typeface="Courier"/>
                <a:cs typeface="Courier"/>
              </a:rPr>
              <a:t>)</a:t>
            </a:r>
          </a:p>
          <a:p>
            <a:r>
              <a:rPr lang="en-US" sz="1200" dirty="0">
                <a:latin typeface="Courier"/>
                <a:cs typeface="Courier"/>
              </a:rPr>
              <a:t>            .disposed(by: </a:t>
            </a:r>
            <a:r>
              <a:rPr lang="en-US" sz="1200" dirty="0" err="1">
                <a:latin typeface="Courier"/>
                <a:cs typeface="Courier"/>
              </a:rPr>
              <a:t>disposeBag</a:t>
            </a:r>
            <a:r>
              <a:rPr lang="en-US" sz="1200" dirty="0">
                <a:latin typeface="Courier"/>
                <a:cs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7079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5600876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Binding - KVO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2178" y="1780650"/>
            <a:ext cx="623559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 @</a:t>
            </a:r>
            <a:r>
              <a:rPr lang="en-US" sz="1200" dirty="0" err="1">
                <a:latin typeface="Courier"/>
                <a:cs typeface="Courier"/>
              </a:rPr>
              <a:t>IBOutlet</a:t>
            </a:r>
            <a:r>
              <a:rPr lang="en-US" sz="1200" dirty="0">
                <a:latin typeface="Courier"/>
                <a:cs typeface="Courier"/>
              </a:rPr>
              <a:t> weak </a:t>
            </a:r>
            <a:r>
              <a:rPr lang="en-US" sz="1200" dirty="0" err="1">
                <a:latin typeface="Courier"/>
                <a:cs typeface="Courier"/>
              </a:rPr>
              <a:t>var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oneLabel</a:t>
            </a:r>
            <a:r>
              <a:rPr lang="en-US" sz="1200" dirty="0">
                <a:latin typeface="Courier"/>
                <a:cs typeface="Courier"/>
              </a:rPr>
              <a:t>: </a:t>
            </a:r>
            <a:r>
              <a:rPr lang="en-US" sz="1200" dirty="0" err="1">
                <a:latin typeface="Courier"/>
                <a:cs typeface="Courier"/>
              </a:rPr>
              <a:t>UILabel</a:t>
            </a:r>
            <a:r>
              <a:rPr lang="en-US" sz="1200" dirty="0">
                <a:latin typeface="Courier"/>
                <a:cs typeface="Courier"/>
              </a:rPr>
              <a:t>!</a:t>
            </a:r>
          </a:p>
          <a:p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@</a:t>
            </a:r>
            <a:r>
              <a:rPr lang="en-US" sz="1200" dirty="0" err="1">
                <a:latin typeface="Courier"/>
                <a:cs typeface="Courier"/>
              </a:rPr>
              <a:t>IBOutlet</a:t>
            </a:r>
            <a:r>
              <a:rPr lang="en-US" sz="1200" dirty="0">
                <a:latin typeface="Courier"/>
                <a:cs typeface="Courier"/>
              </a:rPr>
              <a:t> weak </a:t>
            </a:r>
            <a:r>
              <a:rPr lang="en-US" sz="1200" dirty="0" err="1">
                <a:latin typeface="Courier"/>
                <a:cs typeface="Courier"/>
              </a:rPr>
              <a:t>var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twoLabel</a:t>
            </a:r>
            <a:r>
              <a:rPr lang="en-US" sz="1200" dirty="0">
                <a:latin typeface="Courier"/>
                <a:cs typeface="Courier"/>
              </a:rPr>
              <a:t>: </a:t>
            </a:r>
            <a:r>
              <a:rPr lang="en-US" sz="1200" dirty="0" err="1">
                <a:latin typeface="Courier"/>
                <a:cs typeface="Courier"/>
              </a:rPr>
              <a:t>UILabel</a:t>
            </a:r>
            <a:r>
              <a:rPr lang="en-US" sz="1200" dirty="0">
                <a:latin typeface="Courier"/>
                <a:cs typeface="Courier"/>
              </a:rPr>
              <a:t>!</a:t>
            </a:r>
          </a:p>
          <a:p>
            <a:r>
              <a:rPr lang="en-US" sz="1200" dirty="0" smtClean="0">
                <a:latin typeface="Courier"/>
                <a:cs typeface="Courier"/>
              </a:rPr>
              <a:t> let </a:t>
            </a:r>
            <a:r>
              <a:rPr lang="en-US" sz="1200" dirty="0" err="1">
                <a:latin typeface="Courier"/>
                <a:cs typeface="Courier"/>
              </a:rPr>
              <a:t>disposeBag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latin typeface="Courier"/>
                <a:cs typeface="Courier"/>
              </a:rPr>
              <a:t>DisposeBag</a:t>
            </a:r>
            <a:r>
              <a:rPr lang="en-US" sz="1200" dirty="0">
                <a:latin typeface="Courier"/>
                <a:cs typeface="Courier"/>
              </a:rPr>
              <a:t>()</a:t>
            </a:r>
            <a:endParaRPr lang="en-US" sz="1200" dirty="0" smtClean="0">
              <a:latin typeface="Courier"/>
              <a:cs typeface="Courier"/>
            </a:endParaRPr>
          </a:p>
          <a:p>
            <a:endParaRPr lang="en-US" sz="1200" dirty="0">
              <a:latin typeface="Courier"/>
              <a:cs typeface="Courier"/>
            </a:endParaRPr>
          </a:p>
          <a:p>
            <a:endParaRPr lang="en-US" sz="1200" dirty="0" smtClean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oneLabel.rx.observe</a:t>
            </a:r>
            <a:r>
              <a:rPr lang="en-US" sz="1200" dirty="0">
                <a:latin typeface="Courier"/>
                <a:cs typeface="Courier"/>
              </a:rPr>
              <a:t>(</a:t>
            </a:r>
            <a:r>
              <a:rPr lang="en-US" sz="1200" dirty="0" err="1">
                <a:latin typeface="Courier"/>
                <a:cs typeface="Courier"/>
              </a:rPr>
              <a:t>Bool.self</a:t>
            </a:r>
            <a:r>
              <a:rPr lang="en-US" sz="1200" dirty="0">
                <a:latin typeface="Courier"/>
                <a:cs typeface="Courier"/>
              </a:rPr>
              <a:t>, "hidden")</a:t>
            </a:r>
          </a:p>
          <a:p>
            <a:r>
              <a:rPr lang="mr-IN" sz="1200" dirty="0">
                <a:latin typeface="Courier"/>
                <a:cs typeface="Courier"/>
              </a:rPr>
              <a:t>            .map { //unwrapping</a:t>
            </a:r>
          </a:p>
          <a:p>
            <a:r>
              <a:rPr lang="mr-IN" sz="1200" dirty="0">
                <a:latin typeface="Courier"/>
                <a:cs typeface="Courier"/>
              </a:rPr>
              <a:t>                if let hidden = $0 {</a:t>
            </a:r>
          </a:p>
          <a:p>
            <a:r>
              <a:rPr lang="mr-IN" sz="1200" dirty="0">
                <a:latin typeface="Courier"/>
                <a:cs typeface="Courier"/>
              </a:rPr>
              <a:t>                    return hidden</a:t>
            </a:r>
          </a:p>
          <a:p>
            <a:r>
              <a:rPr lang="mr-IN" sz="1200" dirty="0">
                <a:latin typeface="Courier"/>
                <a:cs typeface="Courier"/>
              </a:rPr>
              <a:t>                } else {</a:t>
            </a:r>
          </a:p>
          <a:p>
            <a:r>
              <a:rPr lang="mr-IN" sz="1200" dirty="0">
                <a:latin typeface="Courier"/>
                <a:cs typeface="Courier"/>
              </a:rPr>
              <a:t>                    return false</a:t>
            </a:r>
          </a:p>
          <a:p>
            <a:r>
              <a:rPr lang="mr-IN" sz="1200" dirty="0">
                <a:latin typeface="Courier"/>
                <a:cs typeface="Courier"/>
              </a:rPr>
              <a:t>                }</a:t>
            </a:r>
          </a:p>
          <a:p>
            <a:r>
              <a:rPr lang="mr-IN" sz="1200" dirty="0">
                <a:latin typeface="Courier"/>
                <a:cs typeface="Courier"/>
              </a:rPr>
              <a:t>            }</a:t>
            </a:r>
          </a:p>
          <a:p>
            <a:r>
              <a:rPr lang="en-US" sz="1200" dirty="0">
                <a:latin typeface="Courier"/>
                <a:cs typeface="Courier"/>
              </a:rPr>
              <a:t>            .bind(to: </a:t>
            </a:r>
            <a:r>
              <a:rPr lang="en-US" sz="1200" dirty="0" err="1">
                <a:latin typeface="Courier"/>
                <a:cs typeface="Courier"/>
              </a:rPr>
              <a:t>self.twoLabel.rx.isHidden</a:t>
            </a:r>
            <a:r>
              <a:rPr lang="en-US" sz="1200" dirty="0">
                <a:latin typeface="Courier"/>
                <a:cs typeface="Courier"/>
              </a:rPr>
              <a:t>)</a:t>
            </a:r>
          </a:p>
          <a:p>
            <a:r>
              <a:rPr lang="en-US" sz="1200" dirty="0">
                <a:latin typeface="Courier"/>
                <a:cs typeface="Courier"/>
              </a:rPr>
              <a:t>            .disposed(by: </a:t>
            </a:r>
            <a:r>
              <a:rPr lang="en-US" sz="1200" dirty="0" err="1">
                <a:latin typeface="Courier"/>
                <a:cs typeface="Courier"/>
              </a:rPr>
              <a:t>disposeBag</a:t>
            </a:r>
            <a:r>
              <a:rPr lang="en-US" sz="1200" dirty="0">
                <a:latin typeface="Courier"/>
                <a:cs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7413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5600876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KVO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0994" y="1911847"/>
            <a:ext cx="6235590" cy="3231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Key-Value Observing</a:t>
            </a:r>
          </a:p>
          <a:p>
            <a:r>
              <a:rPr lang="en-US" sz="1200" dirty="0">
                <a:latin typeface="Courier"/>
                <a:cs typeface="Courier"/>
              </a:rPr>
              <a:t>Key-value observing is a mechanism that allows objects to be notified of changes to specified properties of other objects. You can use key-value observing with a Swift class, as long as the class inherits from the </a:t>
            </a:r>
            <a:r>
              <a:rPr lang="en-US" sz="1200" dirty="0" err="1">
                <a:latin typeface="Courier"/>
                <a:cs typeface="Courier"/>
              </a:rPr>
              <a:t>NSObject</a:t>
            </a:r>
            <a:r>
              <a:rPr lang="en-US" sz="1200" dirty="0">
                <a:latin typeface="Courier"/>
                <a:cs typeface="Courier"/>
              </a:rPr>
              <a:t> class. You can use these two steps to implement key-value observing in Swift.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Add the dynamic modifier and @</a:t>
            </a:r>
            <a:r>
              <a:rPr lang="en-US" sz="1200" dirty="0" err="1">
                <a:latin typeface="Courier"/>
                <a:cs typeface="Courier"/>
              </a:rPr>
              <a:t>objc</a:t>
            </a:r>
            <a:r>
              <a:rPr lang="en-US" sz="1200" dirty="0">
                <a:latin typeface="Courier"/>
                <a:cs typeface="Courier"/>
              </a:rPr>
              <a:t> attribute to any property you want to observe. For more information on dynamic, see Requiring Dynamic Dispatch.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class </a:t>
            </a:r>
            <a:r>
              <a:rPr lang="en-US" sz="1200" dirty="0" err="1">
                <a:latin typeface="Courier"/>
                <a:cs typeface="Courier"/>
              </a:rPr>
              <a:t>MyObjectToObserve</a:t>
            </a:r>
            <a:r>
              <a:rPr lang="en-US" sz="1200" dirty="0">
                <a:latin typeface="Courier"/>
                <a:cs typeface="Courier"/>
              </a:rPr>
              <a:t>: </a:t>
            </a:r>
            <a:r>
              <a:rPr lang="en-US" sz="1200" dirty="0" err="1">
                <a:latin typeface="Courier"/>
                <a:cs typeface="Courier"/>
              </a:rPr>
              <a:t>NSObject</a:t>
            </a:r>
            <a:r>
              <a:rPr lang="en-US" sz="1200" dirty="0">
                <a:latin typeface="Courier"/>
                <a:cs typeface="Courier"/>
              </a:rPr>
              <a:t> {</a:t>
            </a:r>
          </a:p>
          <a:p>
            <a:r>
              <a:rPr lang="en-US" sz="1200" dirty="0">
                <a:latin typeface="Courier"/>
                <a:cs typeface="Courier"/>
              </a:rPr>
              <a:t>    @</a:t>
            </a:r>
            <a:r>
              <a:rPr lang="en-US" sz="1200" dirty="0" err="1">
                <a:latin typeface="Courier"/>
                <a:cs typeface="Courier"/>
              </a:rPr>
              <a:t>objc</a:t>
            </a:r>
            <a:r>
              <a:rPr lang="en-US" sz="1200" dirty="0">
                <a:latin typeface="Courier"/>
                <a:cs typeface="Courier"/>
              </a:rPr>
              <a:t> dynamic </a:t>
            </a:r>
            <a:r>
              <a:rPr lang="en-US" sz="1200" dirty="0" err="1">
                <a:latin typeface="Courier"/>
                <a:cs typeface="Courier"/>
              </a:rPr>
              <a:t>var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myDate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latin typeface="Courier"/>
                <a:cs typeface="Courier"/>
              </a:rPr>
              <a:t>NSDate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en-US" sz="1200" dirty="0">
                <a:latin typeface="Courier"/>
                <a:cs typeface="Courier"/>
              </a:rPr>
              <a:t>    </a:t>
            </a:r>
            <a:r>
              <a:rPr lang="en-US" sz="1200" dirty="0" err="1">
                <a:latin typeface="Courier"/>
                <a:cs typeface="Courier"/>
              </a:rPr>
              <a:t>func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updateDate</a:t>
            </a:r>
            <a:r>
              <a:rPr lang="en-US" sz="1200" dirty="0">
                <a:latin typeface="Courier"/>
                <a:cs typeface="Courier"/>
              </a:rPr>
              <a:t>() {</a:t>
            </a:r>
          </a:p>
          <a:p>
            <a:r>
              <a:rPr lang="en-US" sz="1200" dirty="0">
                <a:latin typeface="Courier"/>
                <a:cs typeface="Courier"/>
              </a:rPr>
              <a:t>        </a:t>
            </a:r>
            <a:r>
              <a:rPr lang="en-US" sz="1200" dirty="0" err="1">
                <a:latin typeface="Courier"/>
                <a:cs typeface="Courier"/>
              </a:rPr>
              <a:t>myDate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latin typeface="Courier"/>
                <a:cs typeface="Courier"/>
              </a:rPr>
              <a:t>NSDate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en-US" sz="1200" dirty="0">
                <a:latin typeface="Courier"/>
                <a:cs typeface="Courier"/>
              </a:rPr>
              <a:t>    }</a:t>
            </a:r>
          </a:p>
          <a:p>
            <a:r>
              <a:rPr lang="en-US" sz="1200" dirty="0">
                <a:latin typeface="Courier"/>
                <a:cs typeface="Courier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463" y="1387018"/>
            <a:ext cx="7547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hlinkClick r:id="rId4"/>
              </a:rPr>
              <a:t>https://developer.apple.com/library/content/documentation/Swift</a:t>
            </a:r>
            <a:r>
              <a:rPr lang="en-US" sz="1200" b="1" dirty="0" smtClean="0">
                <a:hlinkClick r:id="rId4"/>
              </a:rPr>
              <a:t>/Conceptual/</a:t>
            </a:r>
          </a:p>
          <a:p>
            <a:r>
              <a:rPr lang="en-US" sz="1200" b="1" dirty="0" smtClean="0">
                <a:hlinkClick r:id="rId4"/>
              </a:rPr>
              <a:t>BuildingCocoaApps</a:t>
            </a:r>
            <a:r>
              <a:rPr lang="en-US" sz="1200" b="1" dirty="0">
                <a:hlinkClick r:id="rId4"/>
              </a:rPr>
              <a:t>/AdoptingCocoaDesignPatterns.html#//apple_ref/doc/uid/TP40014216-CH7-</a:t>
            </a:r>
            <a:r>
              <a:rPr lang="en-US" sz="1200" b="1" dirty="0" smtClean="0">
                <a:hlinkClick r:id="rId4"/>
              </a:rPr>
              <a:t>XID_8</a:t>
            </a:r>
            <a:endParaRPr lang="en-US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1607685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5600876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KVO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432264"/>
            <a:ext cx="4304973" cy="3262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200" dirty="0">
                <a:latin typeface="Courier"/>
                <a:cs typeface="Courier"/>
              </a:rPr>
              <a:t> @IBOutlet weak var kvoTestButton: UIButton!</a:t>
            </a:r>
          </a:p>
          <a:p>
            <a:r>
              <a:rPr lang="mr-IN" sz="1200" dirty="0">
                <a:latin typeface="Courier"/>
                <a:cs typeface="Courier"/>
              </a:rPr>
              <a:t> </a:t>
            </a:r>
            <a:r>
              <a:rPr lang="mr-IN" sz="1200" b="1" dirty="0" smtClean="0">
                <a:latin typeface="Courier"/>
                <a:cs typeface="Courier"/>
              </a:rPr>
              <a:t>@</a:t>
            </a:r>
            <a:r>
              <a:rPr lang="mr-IN" sz="1200" b="1" dirty="0">
                <a:latin typeface="Courier"/>
                <a:cs typeface="Courier"/>
              </a:rPr>
              <a:t>objc dynamic var someString = ""</a:t>
            </a:r>
          </a:p>
          <a:p>
            <a:r>
              <a:rPr lang="mr-IN" sz="1200" b="1" dirty="0">
                <a:latin typeface="Courier"/>
                <a:cs typeface="Courier"/>
              </a:rPr>
              <a:t> </a:t>
            </a:r>
            <a:r>
              <a:rPr lang="mr-IN" sz="1200" b="1" dirty="0" smtClean="0">
                <a:latin typeface="Courier"/>
                <a:cs typeface="Courier"/>
              </a:rPr>
              <a:t>@</a:t>
            </a:r>
            <a:r>
              <a:rPr lang="mr-IN" sz="1200" b="1" dirty="0">
                <a:latin typeface="Courier"/>
                <a:cs typeface="Courier"/>
              </a:rPr>
              <a:t>objc dynamic var someBoolean = false</a:t>
            </a:r>
          </a:p>
          <a:p>
            <a:r>
              <a:rPr lang="mr-IN" sz="1200" dirty="0">
                <a:latin typeface="Courier"/>
                <a:cs typeface="Courier"/>
              </a:rPr>
              <a:t>    </a:t>
            </a:r>
          </a:p>
          <a:p>
            <a:r>
              <a:rPr lang="mr-IN" sz="1200" dirty="0">
                <a:latin typeface="Courier"/>
                <a:cs typeface="Courier"/>
              </a:rPr>
              <a:t> </a:t>
            </a:r>
            <a:r>
              <a:rPr lang="mr-IN" sz="1200" dirty="0" smtClean="0">
                <a:latin typeface="Courier"/>
                <a:cs typeface="Courier"/>
              </a:rPr>
              <a:t>let </a:t>
            </a:r>
            <a:r>
              <a:rPr lang="mr-IN" sz="1200" dirty="0">
                <a:latin typeface="Courier"/>
                <a:cs typeface="Courier"/>
              </a:rPr>
              <a:t>disposeBag = DisposeBag()</a:t>
            </a:r>
          </a:p>
          <a:p>
            <a:endParaRPr lang="mr-IN" sz="1200" dirty="0">
              <a:latin typeface="Courier"/>
              <a:cs typeface="Courier"/>
            </a:endParaRPr>
          </a:p>
          <a:p>
            <a:endParaRPr lang="mr-IN" sz="1200" dirty="0">
              <a:latin typeface="Courier"/>
              <a:cs typeface="Courier"/>
            </a:endParaRPr>
          </a:p>
          <a:p>
            <a:r>
              <a:rPr lang="mr-IN" sz="1200" dirty="0">
                <a:latin typeface="Courier"/>
                <a:cs typeface="Courier"/>
              </a:rPr>
              <a:t>   </a:t>
            </a:r>
            <a:r>
              <a:rPr lang="mr-IN" sz="1200" dirty="0" smtClean="0">
                <a:latin typeface="Courier"/>
                <a:cs typeface="Courier"/>
              </a:rPr>
              <a:t>/</a:t>
            </a:r>
            <a:r>
              <a:rPr lang="mr-IN" sz="1200" dirty="0">
                <a:latin typeface="Courier"/>
                <a:cs typeface="Courier"/>
              </a:rPr>
              <a:t>/KVO Test</a:t>
            </a:r>
          </a:p>
          <a:p>
            <a:r>
              <a:rPr lang="mr-IN" sz="1200" dirty="0">
                <a:latin typeface="Courier"/>
                <a:cs typeface="Courier"/>
              </a:rPr>
              <a:t>   </a:t>
            </a:r>
            <a:r>
              <a:rPr lang="mr-IN" sz="1200" b="1" dirty="0" smtClean="0">
                <a:latin typeface="Courier"/>
                <a:cs typeface="Courier"/>
              </a:rPr>
              <a:t>self.rx.observe</a:t>
            </a:r>
            <a:r>
              <a:rPr lang="mr-IN" sz="1200" b="1" dirty="0">
                <a:latin typeface="Courier"/>
                <a:cs typeface="Courier"/>
              </a:rPr>
              <a:t>(String.self, "someString")</a:t>
            </a:r>
          </a:p>
          <a:p>
            <a:r>
              <a:rPr lang="mr-IN" sz="1200" dirty="0">
                <a:latin typeface="Courier"/>
                <a:cs typeface="Courier"/>
              </a:rPr>
              <a:t>       </a:t>
            </a:r>
            <a:r>
              <a:rPr lang="mr-IN" sz="1200" dirty="0" smtClean="0">
                <a:latin typeface="Courier"/>
                <a:cs typeface="Courier"/>
              </a:rPr>
              <a:t>.</a:t>
            </a:r>
            <a:r>
              <a:rPr lang="mr-IN" sz="1200" dirty="0">
                <a:latin typeface="Courier"/>
                <a:cs typeface="Courier"/>
              </a:rPr>
              <a:t>subscribe(onNext: { some in</a:t>
            </a:r>
          </a:p>
          <a:p>
            <a:r>
              <a:rPr lang="mr-IN" sz="1200" dirty="0">
                <a:latin typeface="Courier"/>
                <a:cs typeface="Courier"/>
              </a:rPr>
              <a:t>           </a:t>
            </a:r>
            <a:r>
              <a:rPr lang="mr-IN" sz="1200" dirty="0" smtClean="0">
                <a:latin typeface="Courier"/>
                <a:cs typeface="Courier"/>
              </a:rPr>
              <a:t>if </a:t>
            </a:r>
            <a:r>
              <a:rPr lang="mr-IN" sz="1200" dirty="0">
                <a:latin typeface="Courier"/>
                <a:cs typeface="Courier"/>
              </a:rPr>
              <a:t>let _some = some {</a:t>
            </a:r>
          </a:p>
          <a:p>
            <a:r>
              <a:rPr lang="mr-IN" sz="1200" dirty="0">
                <a:latin typeface="Courier"/>
                <a:cs typeface="Courier"/>
              </a:rPr>
              <a:t>              </a:t>
            </a:r>
            <a:r>
              <a:rPr lang="mr-IN" sz="1200" dirty="0" smtClean="0">
                <a:latin typeface="Courier"/>
                <a:cs typeface="Courier"/>
              </a:rPr>
              <a:t>print</a:t>
            </a:r>
            <a:r>
              <a:rPr lang="mr-IN" sz="1200" dirty="0">
                <a:latin typeface="Courier"/>
                <a:cs typeface="Courier"/>
              </a:rPr>
              <a:t>(_some)</a:t>
            </a:r>
          </a:p>
          <a:p>
            <a:r>
              <a:rPr lang="mr-IN" sz="1200" dirty="0">
                <a:latin typeface="Courier"/>
                <a:cs typeface="Courier"/>
              </a:rPr>
              <a:t>           </a:t>
            </a:r>
            <a:r>
              <a:rPr lang="mr-IN" sz="1200" dirty="0" smtClean="0">
                <a:latin typeface="Courier"/>
                <a:cs typeface="Courier"/>
              </a:rPr>
              <a:t>} </a:t>
            </a:r>
            <a:r>
              <a:rPr lang="mr-IN" sz="1200" dirty="0">
                <a:latin typeface="Courier"/>
                <a:cs typeface="Courier"/>
              </a:rPr>
              <a:t>else {</a:t>
            </a:r>
          </a:p>
          <a:p>
            <a:r>
              <a:rPr lang="mr-IN" sz="1200" dirty="0">
                <a:latin typeface="Courier"/>
                <a:cs typeface="Courier"/>
              </a:rPr>
              <a:t>              </a:t>
            </a:r>
            <a:r>
              <a:rPr lang="mr-IN" sz="1200" dirty="0" smtClean="0">
                <a:latin typeface="Courier"/>
                <a:cs typeface="Courier"/>
              </a:rPr>
              <a:t>print</a:t>
            </a:r>
            <a:r>
              <a:rPr lang="mr-IN" sz="1200" dirty="0">
                <a:latin typeface="Courier"/>
                <a:cs typeface="Courier"/>
              </a:rPr>
              <a:t>("")</a:t>
            </a:r>
          </a:p>
          <a:p>
            <a:r>
              <a:rPr lang="mr-IN" sz="1200" dirty="0">
                <a:latin typeface="Courier"/>
                <a:cs typeface="Courier"/>
              </a:rPr>
              <a:t>           </a:t>
            </a:r>
            <a:r>
              <a:rPr lang="mr-IN" sz="1200" dirty="0" smtClean="0">
                <a:latin typeface="Courier"/>
                <a:cs typeface="Courier"/>
              </a:rPr>
              <a:t>}</a:t>
            </a:r>
            <a:endParaRPr lang="mr-IN" sz="1200" dirty="0">
              <a:latin typeface="Courier"/>
              <a:cs typeface="Courier"/>
            </a:endParaRPr>
          </a:p>
          <a:p>
            <a:r>
              <a:rPr lang="mr-IN" sz="1200" dirty="0">
                <a:latin typeface="Courier"/>
                <a:cs typeface="Courier"/>
              </a:rPr>
              <a:t>       </a:t>
            </a:r>
            <a:r>
              <a:rPr lang="mr-IN" sz="1200" dirty="0" smtClean="0">
                <a:latin typeface="Courier"/>
                <a:cs typeface="Courier"/>
              </a:rPr>
              <a:t>}</a:t>
            </a:r>
            <a:r>
              <a:rPr lang="mr-IN" sz="1200" dirty="0">
                <a:latin typeface="Courier"/>
                <a:cs typeface="Courier"/>
              </a:rPr>
              <a:t>).disposed(by: disposeBag)</a:t>
            </a:r>
          </a:p>
          <a:p>
            <a:r>
              <a:rPr lang="mr-IN" dirty="0"/>
              <a:t>       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49586" y="1774178"/>
            <a:ext cx="489441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200" dirty="0" smtClean="0">
                <a:latin typeface="Courier"/>
                <a:cs typeface="Courier"/>
              </a:rPr>
              <a:t>  </a:t>
            </a:r>
            <a:r>
              <a:rPr lang="mr-IN" sz="1200" b="1" dirty="0" smtClean="0">
                <a:latin typeface="Courier"/>
                <a:cs typeface="Courier"/>
              </a:rPr>
              <a:t>self.rx.observe</a:t>
            </a:r>
            <a:r>
              <a:rPr lang="mr-IN" sz="1200" b="1" dirty="0">
                <a:latin typeface="Courier"/>
                <a:cs typeface="Courier"/>
              </a:rPr>
              <a:t>(Bool.self, "someBoolean")</a:t>
            </a:r>
          </a:p>
          <a:p>
            <a:r>
              <a:rPr lang="mr-IN" sz="1200" dirty="0">
                <a:latin typeface="Courier"/>
                <a:cs typeface="Courier"/>
              </a:rPr>
              <a:t>      </a:t>
            </a:r>
            <a:r>
              <a:rPr lang="mr-IN" sz="1200" dirty="0" smtClean="0">
                <a:latin typeface="Courier"/>
                <a:cs typeface="Courier"/>
              </a:rPr>
              <a:t>.</a:t>
            </a:r>
            <a:r>
              <a:rPr lang="mr-IN" sz="1200" dirty="0">
                <a:latin typeface="Courier"/>
                <a:cs typeface="Courier"/>
              </a:rPr>
              <a:t>subscribe(onNext: { some in</a:t>
            </a:r>
          </a:p>
          <a:p>
            <a:r>
              <a:rPr lang="mr-IN" sz="1200" dirty="0">
                <a:latin typeface="Courier"/>
                <a:cs typeface="Courier"/>
              </a:rPr>
              <a:t>                if let _some = some {</a:t>
            </a:r>
          </a:p>
          <a:p>
            <a:r>
              <a:rPr lang="mr-IN" sz="1200" dirty="0">
                <a:latin typeface="Courier"/>
                <a:cs typeface="Courier"/>
              </a:rPr>
              <a:t>                    print(_some ? "true" : "false")</a:t>
            </a:r>
          </a:p>
          <a:p>
            <a:r>
              <a:rPr lang="mr-IN" sz="1200" dirty="0">
                <a:latin typeface="Courier"/>
                <a:cs typeface="Courier"/>
              </a:rPr>
              <a:t>                } else {</a:t>
            </a:r>
          </a:p>
          <a:p>
            <a:r>
              <a:rPr lang="mr-IN" sz="1200" dirty="0">
                <a:latin typeface="Courier"/>
                <a:cs typeface="Courier"/>
              </a:rPr>
              <a:t>                    print("false")</a:t>
            </a:r>
          </a:p>
          <a:p>
            <a:r>
              <a:rPr lang="mr-IN" sz="1200" dirty="0">
                <a:latin typeface="Courier"/>
                <a:cs typeface="Courier"/>
              </a:rPr>
              <a:t>                }</a:t>
            </a:r>
          </a:p>
          <a:p>
            <a:r>
              <a:rPr lang="mr-IN" sz="1200" dirty="0">
                <a:latin typeface="Courier"/>
                <a:cs typeface="Courier"/>
              </a:rPr>
              <a:t>            }).disposed(by: disposeBag)</a:t>
            </a:r>
          </a:p>
          <a:p>
            <a:endParaRPr lang="en-US" sz="1200" dirty="0" smtClean="0">
              <a:latin typeface="Courier"/>
              <a:cs typeface="Courier"/>
            </a:endParaRPr>
          </a:p>
          <a:p>
            <a:endParaRPr lang="mr-IN" sz="1200" dirty="0">
              <a:latin typeface="Courier"/>
              <a:cs typeface="Courier"/>
            </a:endParaRPr>
          </a:p>
          <a:p>
            <a:r>
              <a:rPr lang="mr-IN" sz="1200" dirty="0" smtClean="0">
                <a:latin typeface="Courier"/>
                <a:cs typeface="Courier"/>
              </a:rPr>
              <a:t>func </a:t>
            </a:r>
            <a:r>
              <a:rPr lang="mr-IN" sz="1200" dirty="0">
                <a:latin typeface="Courier"/>
                <a:cs typeface="Courier"/>
              </a:rPr>
              <a:t>kvoTest() {</a:t>
            </a:r>
          </a:p>
          <a:p>
            <a:r>
              <a:rPr lang="mr-IN" sz="1200" dirty="0">
                <a:latin typeface="Courier"/>
                <a:cs typeface="Courier"/>
              </a:rPr>
              <a:t>   </a:t>
            </a:r>
            <a:r>
              <a:rPr lang="mr-IN" sz="1200" dirty="0" smtClean="0">
                <a:latin typeface="Courier"/>
                <a:cs typeface="Courier"/>
              </a:rPr>
              <a:t>self.someBoolean </a:t>
            </a:r>
            <a:r>
              <a:rPr lang="mr-IN" sz="1200" dirty="0">
                <a:latin typeface="Courier"/>
                <a:cs typeface="Courier"/>
              </a:rPr>
              <a:t>= !self.someBoolean</a:t>
            </a:r>
          </a:p>
          <a:p>
            <a:r>
              <a:rPr lang="mr-IN" sz="1200" dirty="0">
                <a:latin typeface="Courier"/>
                <a:cs typeface="Courier"/>
              </a:rPr>
              <a:t>   </a:t>
            </a:r>
            <a:r>
              <a:rPr lang="mr-IN" sz="1200" dirty="0" smtClean="0">
                <a:latin typeface="Courier"/>
                <a:cs typeface="Courier"/>
              </a:rPr>
              <a:t>self.someString </a:t>
            </a:r>
            <a:r>
              <a:rPr lang="mr-IN" sz="1200" dirty="0">
                <a:latin typeface="Courier"/>
                <a:cs typeface="Courier"/>
              </a:rPr>
              <a:t>= self.someBoolean ? </a:t>
            </a:r>
            <a:endParaRPr lang="en-US" sz="1200" dirty="0" smtClean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	</a:t>
            </a:r>
            <a:r>
              <a:rPr lang="mr-IN" sz="1200" dirty="0" smtClean="0">
                <a:latin typeface="Courier"/>
                <a:cs typeface="Courier"/>
              </a:rPr>
              <a:t>"</a:t>
            </a:r>
            <a:r>
              <a:rPr lang="mr-IN" sz="1200" dirty="0">
                <a:latin typeface="Courier"/>
                <a:cs typeface="Courier"/>
              </a:rPr>
              <a:t>KVO Test 1" : "KVO Test </a:t>
            </a:r>
            <a:r>
              <a:rPr lang="mr-IN" sz="1200" dirty="0" smtClean="0">
                <a:latin typeface="Courier"/>
                <a:cs typeface="Courier"/>
              </a:rPr>
              <a:t>2”</a:t>
            </a:r>
            <a:endParaRPr lang="mr-IN" sz="1200" dirty="0">
              <a:latin typeface="Courier"/>
              <a:cs typeface="Courier"/>
            </a:endParaRPr>
          </a:p>
          <a:p>
            <a:r>
              <a:rPr lang="mr-IN" sz="1200" dirty="0" smtClean="0">
                <a:latin typeface="Courier"/>
                <a:cs typeface="Courier"/>
              </a:rPr>
              <a:t>}</a:t>
            </a:r>
            <a:endParaRPr lang="en-US" sz="1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119951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5600876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2 Way Bindings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617" y="2466867"/>
            <a:ext cx="854125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"/>
                <a:cs typeface="Courier"/>
              </a:rPr>
              <a:t>func</a:t>
            </a:r>
            <a:r>
              <a:rPr lang="en-US" sz="1200" dirty="0">
                <a:latin typeface="Courier"/>
                <a:cs typeface="Courier"/>
              </a:rPr>
              <a:t> &lt;-&gt; &lt;T&gt;(property: </a:t>
            </a:r>
            <a:r>
              <a:rPr lang="en-US" sz="1200" b="1" dirty="0" err="1">
                <a:latin typeface="Courier"/>
                <a:cs typeface="Courier"/>
              </a:rPr>
              <a:t>ControlProperty</a:t>
            </a:r>
            <a:r>
              <a:rPr lang="en-US" sz="1200" dirty="0">
                <a:latin typeface="Courier"/>
                <a:cs typeface="Courier"/>
              </a:rPr>
              <a:t>&lt;T&gt;, variable: </a:t>
            </a:r>
            <a:r>
              <a:rPr lang="en-US" sz="1200" dirty="0" err="1">
                <a:latin typeface="Courier"/>
                <a:cs typeface="Courier"/>
              </a:rPr>
              <a:t>BehaviorRelay</a:t>
            </a:r>
            <a:r>
              <a:rPr lang="en-US" sz="1200" dirty="0">
                <a:latin typeface="Courier"/>
                <a:cs typeface="Courier"/>
              </a:rPr>
              <a:t>&lt;T&gt;) -&gt; Disposable {</a:t>
            </a:r>
          </a:p>
          <a:p>
            <a:r>
              <a:rPr lang="en-US" sz="1200" dirty="0">
                <a:latin typeface="Courier"/>
                <a:cs typeface="Courier"/>
              </a:rPr>
              <a:t>    </a:t>
            </a:r>
            <a:endParaRPr lang="mr-IN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   let </a:t>
            </a:r>
            <a:r>
              <a:rPr lang="en-US" sz="1200" dirty="0" err="1">
                <a:latin typeface="Courier"/>
                <a:cs typeface="Courier"/>
              </a:rPr>
              <a:t>bindToUIDisposable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latin typeface="Courier"/>
                <a:cs typeface="Courier"/>
              </a:rPr>
              <a:t>variable.asObservable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    .bind(to: property)</a:t>
            </a:r>
          </a:p>
          <a:p>
            <a:r>
              <a:rPr lang="en-US" sz="1200" dirty="0">
                <a:latin typeface="Courier"/>
                <a:cs typeface="Courier"/>
              </a:rPr>
              <a:t>    let </a:t>
            </a:r>
            <a:r>
              <a:rPr lang="en-US" sz="1200" dirty="0" err="1">
                <a:latin typeface="Courier"/>
                <a:cs typeface="Courier"/>
              </a:rPr>
              <a:t>bindToVariable</a:t>
            </a:r>
            <a:r>
              <a:rPr lang="en-US" sz="1200" dirty="0">
                <a:latin typeface="Courier"/>
                <a:cs typeface="Courier"/>
              </a:rPr>
              <a:t> = property</a:t>
            </a:r>
          </a:p>
          <a:p>
            <a:r>
              <a:rPr lang="en-US" sz="1200" dirty="0">
                <a:latin typeface="Courier"/>
                <a:cs typeface="Courier"/>
              </a:rPr>
              <a:t>        .subscribe(</a:t>
            </a:r>
            <a:r>
              <a:rPr lang="en-US" sz="1200" dirty="0" err="1">
                <a:latin typeface="Courier"/>
                <a:cs typeface="Courier"/>
              </a:rPr>
              <a:t>onNext</a:t>
            </a:r>
            <a:r>
              <a:rPr lang="en-US" sz="1200" dirty="0">
                <a:latin typeface="Courier"/>
                <a:cs typeface="Courier"/>
              </a:rPr>
              <a:t>: { n in</a:t>
            </a:r>
          </a:p>
          <a:p>
            <a:r>
              <a:rPr lang="mr-IN" sz="1200" dirty="0">
                <a:latin typeface="Courier"/>
                <a:cs typeface="Courier"/>
              </a:rPr>
              <a:t>            variable.accept(n)</a:t>
            </a:r>
          </a:p>
          <a:p>
            <a:r>
              <a:rPr lang="mr-IN" sz="1200" dirty="0">
                <a:latin typeface="Courier"/>
                <a:cs typeface="Courier"/>
              </a:rPr>
              <a:t>        }, onCompleted:  {</a:t>
            </a:r>
          </a:p>
          <a:p>
            <a:r>
              <a:rPr lang="en-US" sz="1200" dirty="0">
                <a:latin typeface="Courier"/>
                <a:cs typeface="Courier"/>
              </a:rPr>
              <a:t>            </a:t>
            </a:r>
            <a:r>
              <a:rPr lang="en-US" sz="1200" dirty="0" err="1">
                <a:latin typeface="Courier"/>
                <a:cs typeface="Courier"/>
              </a:rPr>
              <a:t>bindToUIDisposable.dispose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    })</a:t>
            </a:r>
          </a:p>
          <a:p>
            <a:endParaRPr lang="mr-IN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   return </a:t>
            </a:r>
            <a:r>
              <a:rPr lang="en-US" sz="1200" dirty="0" err="1">
                <a:latin typeface="Courier"/>
                <a:cs typeface="Courier"/>
              </a:rPr>
              <a:t>Disposables.create</a:t>
            </a:r>
            <a:r>
              <a:rPr lang="en-US" sz="1200" dirty="0">
                <a:latin typeface="Courier"/>
                <a:cs typeface="Courier"/>
              </a:rPr>
              <a:t>(</a:t>
            </a:r>
            <a:r>
              <a:rPr lang="en-US" sz="1200" dirty="0" err="1">
                <a:latin typeface="Courier"/>
                <a:cs typeface="Courier"/>
              </a:rPr>
              <a:t>bindToUIDisposable</a:t>
            </a:r>
            <a:r>
              <a:rPr lang="en-US" sz="1200" dirty="0">
                <a:latin typeface="Courier"/>
                <a:cs typeface="Courier"/>
              </a:rPr>
              <a:t>, </a:t>
            </a:r>
            <a:r>
              <a:rPr lang="en-US" sz="1200" dirty="0" err="1">
                <a:latin typeface="Courier"/>
                <a:cs typeface="Courier"/>
              </a:rPr>
              <a:t>bindToVariable</a:t>
            </a:r>
            <a:r>
              <a:rPr lang="en-US" sz="1200" dirty="0">
                <a:latin typeface="Courier"/>
                <a:cs typeface="Courier"/>
              </a:rPr>
              <a:t>)</a:t>
            </a:r>
          </a:p>
          <a:p>
            <a:r>
              <a:rPr lang="en-US" sz="1200" dirty="0">
                <a:latin typeface="Courier"/>
                <a:cs typeface="Courier"/>
              </a:rPr>
              <a:t>}</a:t>
            </a:r>
            <a:endParaRPr lang="en-US" sz="1200" b="1" dirty="0" smtClean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2617" y="1410200"/>
            <a:ext cx="82443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"/>
                <a:cs typeface="Courier"/>
              </a:rPr>
              <a:t>Custom Implementation</a:t>
            </a:r>
          </a:p>
          <a:p>
            <a:endParaRPr lang="en-US" b="1" dirty="0" smtClean="0">
              <a:latin typeface="Courier"/>
              <a:cs typeface="Courier"/>
            </a:endParaRPr>
          </a:p>
          <a:p>
            <a:r>
              <a:rPr lang="en-US" b="1" dirty="0"/>
              <a:t>https://</a:t>
            </a:r>
            <a:r>
              <a:rPr lang="en-US" b="1" dirty="0" err="1"/>
              <a:t>github.com</a:t>
            </a:r>
            <a:r>
              <a:rPr lang="en-US" b="1" dirty="0"/>
              <a:t>/</a:t>
            </a:r>
            <a:r>
              <a:rPr lang="en-US" b="1" dirty="0" err="1"/>
              <a:t>ReactiveX</a:t>
            </a:r>
            <a:r>
              <a:rPr lang="en-US" b="1" dirty="0"/>
              <a:t>/</a:t>
            </a:r>
            <a:r>
              <a:rPr lang="en-US" b="1" dirty="0" err="1"/>
              <a:t>RxSwift</a:t>
            </a:r>
            <a:r>
              <a:rPr lang="en-US" b="1" dirty="0"/>
              <a:t>/blob/master/</a:t>
            </a:r>
            <a:r>
              <a:rPr lang="en-US" b="1" dirty="0" err="1"/>
              <a:t>RxExample</a:t>
            </a:r>
            <a:r>
              <a:rPr lang="en-US" b="1" dirty="0"/>
              <a:t>/</a:t>
            </a:r>
            <a:r>
              <a:rPr lang="en-US" b="1" dirty="0" err="1"/>
              <a:t>RxExample</a:t>
            </a:r>
            <a:r>
              <a:rPr lang="en-US" b="1" dirty="0"/>
              <a:t>/</a:t>
            </a:r>
            <a:r>
              <a:rPr lang="en-US" b="1" dirty="0" err="1"/>
              <a:t>Operators.swift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057682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5600876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2 Way Bindings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617" y="1739498"/>
            <a:ext cx="85412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@</a:t>
            </a:r>
            <a:r>
              <a:rPr lang="en-US" sz="1200" dirty="0" err="1">
                <a:latin typeface="Courier"/>
                <a:cs typeface="Courier"/>
              </a:rPr>
              <a:t>IBOutlet</a:t>
            </a:r>
            <a:r>
              <a:rPr lang="en-US" sz="1200" dirty="0">
                <a:latin typeface="Courier"/>
                <a:cs typeface="Courier"/>
              </a:rPr>
              <a:t> weak </a:t>
            </a:r>
            <a:r>
              <a:rPr lang="en-US" sz="1200" dirty="0" err="1">
                <a:latin typeface="Courier"/>
                <a:cs typeface="Courier"/>
              </a:rPr>
              <a:t>var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textField</a:t>
            </a:r>
            <a:r>
              <a:rPr lang="en-US" sz="1200" dirty="0">
                <a:latin typeface="Courier"/>
                <a:cs typeface="Courier"/>
              </a:rPr>
              <a:t>: </a:t>
            </a:r>
            <a:r>
              <a:rPr lang="en-US" sz="1200" dirty="0" err="1">
                <a:latin typeface="Courier"/>
                <a:cs typeface="Courier"/>
              </a:rPr>
              <a:t>UITextField</a:t>
            </a:r>
            <a:r>
              <a:rPr lang="en-US" sz="1200" dirty="0">
                <a:latin typeface="Courier"/>
                <a:cs typeface="Courier"/>
              </a:rPr>
              <a:t>!</a:t>
            </a:r>
          </a:p>
          <a:p>
            <a:r>
              <a:rPr lang="en-US" sz="1200" dirty="0" smtClean="0">
                <a:latin typeface="Courier"/>
                <a:cs typeface="Courier"/>
              </a:rPr>
              <a:t>let </a:t>
            </a:r>
            <a:r>
              <a:rPr lang="en-US" sz="1200" dirty="0" err="1">
                <a:latin typeface="Courier"/>
                <a:cs typeface="Courier"/>
              </a:rPr>
              <a:t>textValue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latin typeface="Courier"/>
                <a:cs typeface="Courier"/>
              </a:rPr>
              <a:t>BehaviorRelay</a:t>
            </a:r>
            <a:r>
              <a:rPr lang="en-US" sz="1200" dirty="0">
                <a:latin typeface="Courier"/>
                <a:cs typeface="Courier"/>
              </a:rPr>
              <a:t>(value: "")</a:t>
            </a:r>
          </a:p>
          <a:p>
            <a:r>
              <a:rPr lang="en-US" sz="1200" dirty="0" err="1" smtClean="0">
                <a:latin typeface="Courier"/>
                <a:cs typeface="Courier"/>
              </a:rPr>
              <a:t>var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disposeBag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latin typeface="Courier"/>
                <a:cs typeface="Courier"/>
              </a:rPr>
              <a:t>DisposeBag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</a:t>
            </a:r>
            <a:endParaRPr lang="en-US" sz="1200" dirty="0" smtClean="0">
              <a:latin typeface="Courier"/>
              <a:cs typeface="Courier"/>
            </a:endParaRPr>
          </a:p>
          <a:p>
            <a:endParaRPr lang="mr-IN" sz="1200" dirty="0">
              <a:latin typeface="Courier"/>
              <a:cs typeface="Courier"/>
            </a:endParaRPr>
          </a:p>
          <a:p>
            <a:r>
              <a:rPr lang="en-US" sz="1200" dirty="0" smtClean="0">
                <a:latin typeface="Courier"/>
                <a:cs typeface="Courier"/>
              </a:rPr>
              <a:t>override </a:t>
            </a:r>
            <a:r>
              <a:rPr lang="en-US" sz="1200" dirty="0" err="1">
                <a:latin typeface="Courier"/>
                <a:cs typeface="Courier"/>
              </a:rPr>
              <a:t>func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awakeFromNib</a:t>
            </a:r>
            <a:r>
              <a:rPr lang="en-US" sz="1200" dirty="0">
                <a:latin typeface="Courier"/>
                <a:cs typeface="Courier"/>
              </a:rPr>
              <a:t>() {</a:t>
            </a:r>
          </a:p>
          <a:p>
            <a:r>
              <a:rPr lang="en-US" sz="1200" dirty="0">
                <a:latin typeface="Courier"/>
                <a:cs typeface="Courier"/>
              </a:rPr>
              <a:t>   </a:t>
            </a:r>
            <a:r>
              <a:rPr lang="en-US" sz="1200" dirty="0" err="1" smtClean="0">
                <a:latin typeface="Courier"/>
                <a:cs typeface="Courier"/>
              </a:rPr>
              <a:t>super.awakeFromNib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en-US" sz="1200" dirty="0">
                <a:latin typeface="Courier"/>
                <a:cs typeface="Courier"/>
              </a:rPr>
              <a:t>   </a:t>
            </a:r>
            <a:r>
              <a:rPr lang="en-US" sz="1200" dirty="0" smtClean="0">
                <a:latin typeface="Courier"/>
                <a:cs typeface="Courier"/>
              </a:rPr>
              <a:t>/</a:t>
            </a:r>
            <a:r>
              <a:rPr lang="en-US" sz="1200" dirty="0">
                <a:latin typeface="Courier"/>
                <a:cs typeface="Courier"/>
              </a:rPr>
              <a:t>/ Initialization code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b="1" dirty="0">
                <a:latin typeface="Courier"/>
                <a:cs typeface="Courier"/>
              </a:rPr>
              <a:t>   </a:t>
            </a:r>
            <a:r>
              <a:rPr lang="en-US" sz="1200" b="1" dirty="0" smtClean="0">
                <a:latin typeface="Courier"/>
                <a:cs typeface="Courier"/>
              </a:rPr>
              <a:t>let </a:t>
            </a:r>
            <a:r>
              <a:rPr lang="en-US" sz="1200" b="1" dirty="0" err="1">
                <a:latin typeface="Courier"/>
                <a:cs typeface="Courier"/>
              </a:rPr>
              <a:t>textDisposable</a:t>
            </a:r>
            <a:r>
              <a:rPr lang="en-US" sz="1200" b="1" dirty="0">
                <a:latin typeface="Courier"/>
                <a:cs typeface="Courier"/>
              </a:rPr>
              <a:t> = </a:t>
            </a:r>
            <a:r>
              <a:rPr lang="en-US" sz="1200" b="1" dirty="0" err="1">
                <a:latin typeface="Courier"/>
                <a:cs typeface="Courier"/>
              </a:rPr>
              <a:t>textField.rx.textInput</a:t>
            </a:r>
            <a:r>
              <a:rPr lang="en-US" sz="1200" b="1" dirty="0">
                <a:latin typeface="Courier"/>
                <a:cs typeface="Courier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Courier"/>
                <a:cs typeface="Courier"/>
              </a:rPr>
              <a:t>&lt;-&gt;</a:t>
            </a:r>
            <a:r>
              <a:rPr lang="en-US" sz="1200" b="1" dirty="0">
                <a:latin typeface="Courier"/>
                <a:cs typeface="Courier"/>
              </a:rPr>
              <a:t> </a:t>
            </a:r>
            <a:r>
              <a:rPr lang="en-US" sz="1200" b="1" dirty="0" err="1">
                <a:latin typeface="Courier"/>
                <a:cs typeface="Courier"/>
              </a:rPr>
              <a:t>textValue</a:t>
            </a:r>
            <a:endParaRPr lang="en-US" sz="1200" b="1" dirty="0">
              <a:latin typeface="Courier"/>
              <a:cs typeface="Courier"/>
            </a:endParaRPr>
          </a:p>
          <a:p>
            <a:r>
              <a:rPr lang="en-US" sz="1200" b="1" dirty="0">
                <a:latin typeface="Courier"/>
                <a:cs typeface="Courier"/>
              </a:rPr>
              <a:t>   </a:t>
            </a:r>
            <a:r>
              <a:rPr lang="en-US" sz="1200" b="1" dirty="0" err="1" smtClean="0">
                <a:latin typeface="Courier"/>
                <a:cs typeface="Courier"/>
              </a:rPr>
              <a:t>textDisposable.disposed</a:t>
            </a:r>
            <a:r>
              <a:rPr lang="en-US" sz="1200" b="1" dirty="0">
                <a:latin typeface="Courier"/>
                <a:cs typeface="Courier"/>
              </a:rPr>
              <a:t>(by: </a:t>
            </a:r>
            <a:r>
              <a:rPr lang="en-US" sz="1200" b="1" dirty="0" err="1">
                <a:latin typeface="Courier"/>
                <a:cs typeface="Courier"/>
              </a:rPr>
              <a:t>self.disposeBag</a:t>
            </a:r>
            <a:r>
              <a:rPr lang="en-US" sz="1200" b="1" dirty="0">
                <a:latin typeface="Courier"/>
                <a:cs typeface="Courier"/>
              </a:rPr>
              <a:t>)</a:t>
            </a:r>
          </a:p>
          <a:p>
            <a:r>
              <a:rPr lang="mr-IN" sz="1200" dirty="0" smtClean="0">
                <a:latin typeface="Courier"/>
                <a:cs typeface="Courier"/>
              </a:rPr>
              <a:t>}</a:t>
            </a:r>
            <a:endParaRPr lang="en-US" sz="1200" b="1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6180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5600876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Adding a reactive extension to Custom UI Element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617" y="1859164"/>
            <a:ext cx="3202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200" dirty="0" smtClean="0">
                <a:latin typeface="Courier"/>
                <a:cs typeface="Courier"/>
              </a:rPr>
              <a:t>  </a:t>
            </a:r>
            <a:r>
              <a:rPr lang="en-US" sz="1200" dirty="0" err="1">
                <a:latin typeface="Courier"/>
                <a:cs typeface="Courier"/>
              </a:rPr>
              <a:t>myObservable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 .map { "new value is \($0)" }</a:t>
            </a:r>
          </a:p>
          <a:p>
            <a:r>
              <a:rPr lang="en-US" sz="1200" dirty="0">
                <a:latin typeface="Courier"/>
                <a:cs typeface="Courier"/>
              </a:rPr>
              <a:t>  .bind(to: </a:t>
            </a:r>
            <a:r>
              <a:rPr lang="en-US" sz="1200" dirty="0" err="1">
                <a:latin typeface="Courier"/>
                <a:cs typeface="Courier"/>
              </a:rPr>
              <a:t>myLabel.rx.text</a:t>
            </a:r>
            <a:r>
              <a:rPr lang="en-US" sz="1200" dirty="0">
                <a:latin typeface="Courier"/>
                <a:cs typeface="Courier"/>
              </a:rPr>
              <a:t> )</a:t>
            </a:r>
          </a:p>
          <a:p>
            <a:r>
              <a:rPr lang="en-US" sz="1200" dirty="0">
                <a:latin typeface="Courier"/>
                <a:cs typeface="Courier"/>
              </a:rPr>
              <a:t>  .disposed(by: bag)</a:t>
            </a:r>
            <a:endParaRPr lang="en-US" sz="1200" b="1" dirty="0" smtClean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2617" y="1410200"/>
            <a:ext cx="2677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"/>
                <a:cs typeface="Courier"/>
              </a:rPr>
              <a:t>UILabel</a:t>
            </a:r>
            <a:endParaRPr lang="en-US" b="1" dirty="0" smtClean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2617" y="3054166"/>
            <a:ext cx="606376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 extension Reactive where Base: </a:t>
            </a:r>
            <a:r>
              <a:rPr lang="en-US" sz="1200" dirty="0" err="1">
                <a:latin typeface="Courier"/>
                <a:cs typeface="Courier"/>
              </a:rPr>
              <a:t>UILabel</a:t>
            </a:r>
            <a:r>
              <a:rPr lang="en-US" sz="1200" dirty="0">
                <a:latin typeface="Courier"/>
                <a:cs typeface="Courier"/>
              </a:rPr>
              <a:t> {</a:t>
            </a:r>
          </a:p>
          <a:p>
            <a:r>
              <a:rPr lang="en-US" sz="1200" dirty="0">
                <a:latin typeface="Courier"/>
                <a:cs typeface="Courier"/>
              </a:rPr>
              <a:t>    </a:t>
            </a:r>
          </a:p>
          <a:p>
            <a:r>
              <a:rPr lang="en-US" sz="1200" dirty="0">
                <a:latin typeface="Courier"/>
                <a:cs typeface="Courier"/>
              </a:rPr>
              <a:t>    /// </a:t>
            </a:r>
            <a:r>
              <a:rPr lang="en-US" sz="1200" dirty="0" err="1">
                <a:latin typeface="Courier"/>
                <a:cs typeface="Courier"/>
              </a:rPr>
              <a:t>Bindable</a:t>
            </a:r>
            <a:r>
              <a:rPr lang="en-US" sz="1200" dirty="0">
                <a:latin typeface="Courier"/>
                <a:cs typeface="Courier"/>
              </a:rPr>
              <a:t> sink for `text` property.</a:t>
            </a:r>
          </a:p>
          <a:p>
            <a:r>
              <a:rPr lang="en-US" sz="1200" dirty="0">
                <a:latin typeface="Courier"/>
                <a:cs typeface="Courier"/>
              </a:rPr>
              <a:t>    public </a:t>
            </a:r>
            <a:r>
              <a:rPr lang="en-US" sz="1200" dirty="0" err="1">
                <a:latin typeface="Courier"/>
                <a:cs typeface="Courier"/>
              </a:rPr>
              <a:t>var</a:t>
            </a:r>
            <a:r>
              <a:rPr lang="en-US" sz="1200" dirty="0">
                <a:latin typeface="Courier"/>
                <a:cs typeface="Courier"/>
              </a:rPr>
              <a:t> text: Binder&lt;String?&gt; {</a:t>
            </a:r>
          </a:p>
          <a:p>
            <a:r>
              <a:rPr lang="en-US" sz="1200" dirty="0">
                <a:latin typeface="Courier"/>
                <a:cs typeface="Courier"/>
              </a:rPr>
              <a:t>        return Binder(</a:t>
            </a:r>
            <a:r>
              <a:rPr lang="en-US" sz="1200" dirty="0" err="1">
                <a:latin typeface="Courier"/>
                <a:cs typeface="Courier"/>
              </a:rPr>
              <a:t>self.base</a:t>
            </a:r>
            <a:r>
              <a:rPr lang="en-US" sz="1200" dirty="0">
                <a:latin typeface="Courier"/>
                <a:cs typeface="Courier"/>
              </a:rPr>
              <a:t>) { label, text in</a:t>
            </a:r>
          </a:p>
          <a:p>
            <a:r>
              <a:rPr lang="en-US" sz="1200" dirty="0">
                <a:latin typeface="Courier"/>
                <a:cs typeface="Courier"/>
              </a:rPr>
              <a:t>            </a:t>
            </a:r>
            <a:r>
              <a:rPr lang="en-US" sz="1200" dirty="0" err="1">
                <a:latin typeface="Courier"/>
                <a:cs typeface="Courier"/>
              </a:rPr>
              <a:t>label.text</a:t>
            </a:r>
            <a:r>
              <a:rPr lang="en-US" sz="1200" dirty="0">
                <a:latin typeface="Courier"/>
                <a:cs typeface="Courier"/>
              </a:rPr>
              <a:t> = text</a:t>
            </a:r>
          </a:p>
          <a:p>
            <a:r>
              <a:rPr lang="en-US" sz="1200" dirty="0">
                <a:latin typeface="Courier"/>
                <a:cs typeface="Courier"/>
              </a:rPr>
              <a:t>        }</a:t>
            </a:r>
          </a:p>
          <a:p>
            <a:r>
              <a:rPr lang="en-US" sz="1200" dirty="0">
                <a:latin typeface="Courier"/>
                <a:cs typeface="Courier"/>
              </a:rPr>
              <a:t>    }</a:t>
            </a:r>
          </a:p>
          <a:p>
            <a:r>
              <a:rPr lang="en-US" sz="1200" dirty="0">
                <a:latin typeface="Courier"/>
                <a:cs typeface="Courier"/>
              </a:rPr>
              <a:t>}</a:t>
            </a:r>
            <a:endParaRPr lang="en-US" sz="1200" b="1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00885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5600876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Adding a reactive extension to Custom UI Element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617" y="1859164"/>
            <a:ext cx="8016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Observable&lt;</a:t>
            </a:r>
            <a:r>
              <a:rPr lang="en-US" sz="1200" dirty="0" err="1">
                <a:latin typeface="Courier"/>
                <a:cs typeface="Courier"/>
              </a:rPr>
              <a:t>Int</a:t>
            </a:r>
            <a:r>
              <a:rPr lang="en-US" sz="1200" dirty="0">
                <a:latin typeface="Courier"/>
                <a:cs typeface="Courier"/>
              </a:rPr>
              <a:t>&gt;.timer(0.0, period: 0.15, scheduler: </a:t>
            </a:r>
            <a:r>
              <a:rPr lang="en-US" sz="1200" dirty="0" err="1">
                <a:latin typeface="Courier"/>
                <a:cs typeface="Courier"/>
              </a:rPr>
              <a:t>MainScheduler.instance</a:t>
            </a:r>
            <a:r>
              <a:rPr lang="en-US" sz="1200" dirty="0">
                <a:latin typeface="Courier"/>
                <a:cs typeface="Courier"/>
              </a:rPr>
              <a:t>)</a:t>
            </a:r>
          </a:p>
          <a:p>
            <a:r>
              <a:rPr lang="en-US" sz="1200" dirty="0" smtClean="0">
                <a:latin typeface="Courier"/>
                <a:cs typeface="Courier"/>
              </a:rPr>
              <a:t>   .</a:t>
            </a:r>
            <a:r>
              <a:rPr lang="en-US" sz="1200" dirty="0">
                <a:latin typeface="Courier"/>
                <a:cs typeface="Courier"/>
              </a:rPr>
              <a:t>bind(to: </a:t>
            </a:r>
            <a:r>
              <a:rPr lang="en-US" sz="1200" dirty="0" err="1">
                <a:latin typeface="Courier"/>
                <a:cs typeface="Courier"/>
              </a:rPr>
              <a:t>SwiftSpinner.sharedInstance.rx.progress</a:t>
            </a:r>
            <a:r>
              <a:rPr lang="en-US" sz="1200" dirty="0">
                <a:latin typeface="Courier"/>
                <a:cs typeface="Courier"/>
              </a:rPr>
              <a:t> )</a:t>
            </a:r>
          </a:p>
          <a:p>
            <a:r>
              <a:rPr lang="en-US" sz="1200" dirty="0" smtClean="0">
                <a:latin typeface="Courier"/>
                <a:cs typeface="Courier"/>
              </a:rPr>
              <a:t>   .</a:t>
            </a:r>
            <a:r>
              <a:rPr lang="en-US" sz="1200" dirty="0">
                <a:latin typeface="Courier"/>
                <a:cs typeface="Courier"/>
              </a:rPr>
              <a:t>disposed(by: bag)</a:t>
            </a:r>
            <a:endParaRPr lang="en-US" sz="1200" b="1" dirty="0" smtClean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908" y="3054166"/>
            <a:ext cx="9105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extension Reactive where Base: </a:t>
            </a:r>
            <a:r>
              <a:rPr lang="en-US" sz="1200" dirty="0" err="1">
                <a:latin typeface="Courier"/>
                <a:cs typeface="Courier"/>
              </a:rPr>
              <a:t>SwiftSpinner</a:t>
            </a:r>
            <a:r>
              <a:rPr lang="en-US" sz="1200" dirty="0">
                <a:latin typeface="Courier"/>
                <a:cs typeface="Courier"/>
              </a:rPr>
              <a:t> {</a:t>
            </a:r>
          </a:p>
          <a:p>
            <a:r>
              <a:rPr lang="en-US" sz="1200" dirty="0">
                <a:latin typeface="Courier"/>
                <a:cs typeface="Courier"/>
              </a:rPr>
              <a:t>    public </a:t>
            </a:r>
            <a:r>
              <a:rPr lang="en-US" sz="1200" dirty="0" err="1">
                <a:latin typeface="Courier"/>
                <a:cs typeface="Courier"/>
              </a:rPr>
              <a:t>var</a:t>
            </a:r>
            <a:r>
              <a:rPr lang="en-US" sz="1200" dirty="0">
                <a:latin typeface="Courier"/>
                <a:cs typeface="Courier"/>
              </a:rPr>
              <a:t> progress: </a:t>
            </a:r>
            <a:r>
              <a:rPr lang="en-US" sz="1200" dirty="0" smtClean="0">
                <a:latin typeface="Courier"/>
                <a:cs typeface="Courier"/>
              </a:rPr>
              <a:t>Binder&lt;</a:t>
            </a:r>
            <a:r>
              <a:rPr lang="en-US" sz="1200" dirty="0" err="1" smtClean="0">
                <a:latin typeface="Courier"/>
                <a:cs typeface="Courier"/>
              </a:rPr>
              <a:t>Int</a:t>
            </a:r>
            <a:r>
              <a:rPr lang="en-US" sz="1200" dirty="0">
                <a:latin typeface="Courier"/>
                <a:cs typeface="Courier"/>
              </a:rPr>
              <a:t>&gt; {</a:t>
            </a:r>
          </a:p>
          <a:p>
            <a:r>
              <a:rPr lang="en-US" sz="1200" dirty="0">
                <a:latin typeface="Courier"/>
                <a:cs typeface="Courier"/>
              </a:rPr>
              <a:t>        return </a:t>
            </a:r>
            <a:r>
              <a:rPr lang="en-US" sz="1200" dirty="0" smtClean="0">
                <a:latin typeface="Courier"/>
                <a:cs typeface="Courier"/>
              </a:rPr>
              <a:t>Binder(</a:t>
            </a:r>
            <a:r>
              <a:rPr lang="en-US" sz="1200" dirty="0" err="1" smtClean="0">
                <a:latin typeface="Courier"/>
                <a:cs typeface="Courier"/>
              </a:rPr>
              <a:t>self.base</a:t>
            </a:r>
            <a:r>
              <a:rPr lang="en-US" sz="1200" dirty="0">
                <a:latin typeface="Courier"/>
                <a:cs typeface="Courier"/>
              </a:rPr>
              <a:t>) { spinner, progress in</a:t>
            </a:r>
          </a:p>
          <a:p>
            <a:r>
              <a:rPr lang="en-US" sz="1200" dirty="0">
                <a:latin typeface="Courier"/>
                <a:cs typeface="Courier"/>
              </a:rPr>
              <a:t>            let progress = max(0, min(progress, 100))</a:t>
            </a:r>
          </a:p>
          <a:p>
            <a:r>
              <a:rPr lang="en-US" sz="1200" dirty="0">
                <a:latin typeface="Courier"/>
                <a:cs typeface="Courier"/>
              </a:rPr>
              <a:t>            </a:t>
            </a:r>
            <a:r>
              <a:rPr lang="en-US" sz="1200" dirty="0" err="1">
                <a:latin typeface="Courier"/>
                <a:cs typeface="Courier"/>
              </a:rPr>
              <a:t>SwiftSpinner.show</a:t>
            </a:r>
            <a:r>
              <a:rPr lang="en-US" sz="1200" dirty="0">
                <a:latin typeface="Courier"/>
                <a:cs typeface="Courier"/>
              </a:rPr>
              <a:t>(progress: Double(progress)/100.0, title: "\(progress)% completed")</a:t>
            </a:r>
          </a:p>
          <a:p>
            <a:r>
              <a:rPr lang="en-US" sz="1200" dirty="0">
                <a:latin typeface="Courier"/>
                <a:cs typeface="Courier"/>
              </a:rPr>
              <a:t>        }</a:t>
            </a:r>
          </a:p>
          <a:p>
            <a:r>
              <a:rPr lang="en-US" sz="1200" dirty="0">
                <a:latin typeface="Courier"/>
                <a:cs typeface="Courier"/>
              </a:rPr>
              <a:t>    }</a:t>
            </a:r>
          </a:p>
          <a:p>
            <a:r>
              <a:rPr lang="en-US" sz="1200" dirty="0">
                <a:latin typeface="Courier"/>
                <a:cs typeface="Courier"/>
              </a:rPr>
              <a:t>}</a:t>
            </a:r>
            <a:endParaRPr lang="en-US" sz="1200" b="1" dirty="0" smtClean="0">
              <a:latin typeface="Courier"/>
              <a:cs typeface="Courie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2617" y="1410200"/>
            <a:ext cx="2677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"/>
                <a:cs typeface="Courier"/>
              </a:rPr>
              <a:t>SwiftSpinner</a:t>
            </a:r>
            <a:endParaRPr lang="en-US" b="1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31115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RxSwift</a:t>
            </a:r>
            <a:r>
              <a:rPr lang="en-US" dirty="0" smtClean="0"/>
              <a:t> Basics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554601" y="1650424"/>
            <a:ext cx="8115791" cy="286211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Day 1 </a:t>
            </a:r>
            <a:r>
              <a:rPr lang="mr-IN" dirty="0" smtClean="0"/>
              <a:t>–</a:t>
            </a:r>
            <a:r>
              <a:rPr lang="en-US" dirty="0" smtClean="0"/>
              <a:t> Observable, Operator (Filter, Transform, Combine)</a:t>
            </a:r>
            <a:endParaRPr lang="en-US" b="1" dirty="0" smtClean="0"/>
          </a:p>
          <a:p>
            <a:r>
              <a:rPr lang="en-US" dirty="0"/>
              <a:t>Day </a:t>
            </a:r>
            <a:r>
              <a:rPr lang="en-US" dirty="0" smtClean="0"/>
              <a:t>2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Subject (</a:t>
            </a:r>
            <a:r>
              <a:rPr lang="en-US" dirty="0" err="1" smtClean="0"/>
              <a:t>flatMap</a:t>
            </a:r>
            <a:r>
              <a:rPr lang="en-US" dirty="0" smtClean="0"/>
              <a:t>, </a:t>
            </a:r>
            <a:r>
              <a:rPr lang="en-US" dirty="0" err="1" smtClean="0"/>
              <a:t>flatMapFirst</a:t>
            </a:r>
            <a:r>
              <a:rPr lang="en-US" dirty="0" smtClean="0"/>
              <a:t>, </a:t>
            </a:r>
            <a:r>
              <a:rPr lang="en-US" dirty="0" err="1" smtClean="0"/>
              <a:t>flatMapLatest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3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Two VCs communications with Subject, </a:t>
            </a:r>
            <a:r>
              <a:rPr lang="en-US" dirty="0" err="1" smtClean="0"/>
              <a:t>RxCocoa</a:t>
            </a:r>
            <a:r>
              <a:rPr lang="en-US" dirty="0" smtClean="0"/>
              <a:t> (Button)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4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Sequential, Merged Observable Calls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5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 smtClean="0"/>
              <a:t>RxCocoa</a:t>
            </a:r>
            <a:r>
              <a:rPr lang="en-US" dirty="0" smtClean="0"/>
              <a:t>, UI Binding (Button, </a:t>
            </a:r>
            <a:r>
              <a:rPr lang="en-US" dirty="0" err="1" smtClean="0"/>
              <a:t>TextField</a:t>
            </a:r>
            <a:r>
              <a:rPr lang="en-US" dirty="0" smtClean="0"/>
              <a:t>, Label, </a:t>
            </a:r>
            <a:r>
              <a:rPr lang="en-US" dirty="0" err="1" smtClean="0"/>
              <a:t>TableView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5794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5600876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RxDataSources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20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617" y="1859164"/>
            <a:ext cx="79094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</a:t>
            </a:r>
            <a:r>
              <a:rPr lang="en-US" b="1" dirty="0" err="1"/>
              <a:t>RxDataSources</a:t>
            </a:r>
            <a:r>
              <a:rPr lang="en-US" dirty="0"/>
              <a:t> requires more work to learn its idioms, but offers more powerful, advanced features. Instead of a simple array of data, it requires you to provide contents using objects which conform to the </a:t>
            </a:r>
            <a:r>
              <a:rPr lang="en-US" b="1" dirty="0" err="1"/>
              <a:t>SectionModelType</a:t>
            </a:r>
            <a:r>
              <a:rPr lang="en-US" dirty="0"/>
              <a:t> protocol.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Each </a:t>
            </a:r>
            <a:r>
              <a:rPr lang="en-US" dirty="0"/>
              <a:t>section itself contains the actual objects. For sections with multiple object types, use the </a:t>
            </a:r>
            <a:r>
              <a:rPr lang="en-US" dirty="0" err="1"/>
              <a:t>enum</a:t>
            </a:r>
            <a:r>
              <a:rPr lang="en-US" dirty="0"/>
              <a:t> technique shown above to differentiate the types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i="1" dirty="0"/>
              <a:t>https://</a:t>
            </a:r>
            <a:r>
              <a:rPr lang="en-US" b="1" i="1" dirty="0" err="1"/>
              <a:t>github.com</a:t>
            </a:r>
            <a:r>
              <a:rPr lang="en-US" b="1" i="1" dirty="0"/>
              <a:t>/</a:t>
            </a:r>
            <a:r>
              <a:rPr lang="en-US" b="1" i="1" dirty="0" err="1"/>
              <a:t>RxSwiftCommunity</a:t>
            </a:r>
            <a:r>
              <a:rPr lang="en-US" b="1" i="1" dirty="0"/>
              <a:t>/</a:t>
            </a:r>
            <a:r>
              <a:rPr lang="en-US" b="1" i="1" dirty="0" err="1"/>
              <a:t>RxDataSources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409506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5600876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" dirty="0" smtClean="0"/>
              <a:t>Lab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21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47552" y="2149844"/>
            <a:ext cx="536042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hlinkClick r:id="rId4"/>
              </a:rPr>
              <a:t>https://github.com/younghwankim/RxSwiftClass/tree/</a:t>
            </a:r>
            <a:r>
              <a:rPr lang="en-US" b="1" i="1" dirty="0" smtClean="0">
                <a:hlinkClick r:id="rId4"/>
              </a:rPr>
              <a:t>master</a:t>
            </a:r>
          </a:p>
          <a:p>
            <a:r>
              <a:rPr lang="en-US" b="1" i="1" dirty="0" smtClean="0">
                <a:hlinkClick r:id="rId4"/>
              </a:rPr>
              <a:t>/</a:t>
            </a:r>
            <a:r>
              <a:rPr lang="en-US" b="1" i="1" dirty="0" err="1">
                <a:hlinkClick r:id="rId4"/>
              </a:rPr>
              <a:t>AdvancedRxSwift</a:t>
            </a:r>
            <a:r>
              <a:rPr lang="en-US" b="1" i="1" dirty="0">
                <a:hlinkClick r:id="rId4"/>
              </a:rPr>
              <a:t>/day4/</a:t>
            </a:r>
            <a:r>
              <a:rPr lang="en-US" b="1" i="1" dirty="0" err="1" smtClean="0">
                <a:hlinkClick r:id="rId4"/>
              </a:rPr>
              <a:t>AdvancedTableView</a:t>
            </a:r>
            <a:endParaRPr lang="en-US" b="1" i="1" dirty="0" smtClean="0"/>
          </a:p>
          <a:p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330065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Advanced </a:t>
            </a:r>
            <a:r>
              <a:rPr lang="en-US" dirty="0" err="1" smtClean="0"/>
              <a:t>RxSwift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151129" y="1367692"/>
            <a:ext cx="8891026" cy="3775807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Day 1 </a:t>
            </a:r>
            <a:r>
              <a:rPr lang="mr-IN" dirty="0" smtClean="0"/>
              <a:t>–</a:t>
            </a:r>
            <a:r>
              <a:rPr lang="en-US" dirty="0" smtClean="0"/>
              <a:t> Protocol-Oriented Programming, Protocol Extension, </a:t>
            </a:r>
            <a:r>
              <a:rPr lang="en-US" dirty="0" err="1" smtClean="0"/>
              <a:t>Associatetype</a:t>
            </a:r>
            <a:endParaRPr lang="en-US" b="1" dirty="0" smtClean="0"/>
          </a:p>
          <a:p>
            <a:r>
              <a:rPr lang="en-US" dirty="0"/>
              <a:t>Day </a:t>
            </a:r>
            <a:r>
              <a:rPr lang="en-US" dirty="0" smtClean="0"/>
              <a:t>2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Network Call, Generic </a:t>
            </a:r>
            <a:r>
              <a:rPr lang="en-US" dirty="0" err="1" smtClean="0"/>
              <a:t>Enum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3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Binding Track Activity (show / hide ‘Loading’ </a:t>
            </a:r>
            <a:r>
              <a:rPr lang="en-US" dirty="0"/>
              <a:t>), Scan Operator</a:t>
            </a:r>
          </a:p>
          <a:p>
            <a:r>
              <a:rPr lang="en-US" b="1" dirty="0"/>
              <a:t>Day </a:t>
            </a:r>
            <a:r>
              <a:rPr lang="en-US" b="1" dirty="0" smtClean="0"/>
              <a:t>4 </a:t>
            </a:r>
            <a:r>
              <a:rPr lang="mr-IN" b="1" dirty="0" smtClean="0"/>
              <a:t>–</a:t>
            </a:r>
            <a:r>
              <a:rPr lang="en-US" b="1" dirty="0" smtClean="0"/>
              <a:t> Binding, KVO, 2-Way Bindings</a:t>
            </a:r>
          </a:p>
          <a:p>
            <a:pPr lvl="1">
              <a:buNone/>
            </a:pPr>
            <a:r>
              <a:rPr lang="en-US" b="1" dirty="0" smtClean="0"/>
              <a:t>               Adding </a:t>
            </a:r>
            <a:r>
              <a:rPr lang="en-US" b="1" dirty="0"/>
              <a:t>a Reactive Extension to Custom UI Element, </a:t>
            </a:r>
            <a:endParaRPr lang="en-US" b="1" dirty="0" smtClean="0"/>
          </a:p>
          <a:p>
            <a:pPr lvl="1">
              <a:buNone/>
            </a:pPr>
            <a:r>
              <a:rPr lang="en-US" b="1" dirty="0" smtClean="0"/>
              <a:t>                Advanced </a:t>
            </a:r>
            <a:r>
              <a:rPr lang="en-US" b="1" dirty="0" err="1"/>
              <a:t>TableView</a:t>
            </a:r>
            <a:r>
              <a:rPr lang="en-US" b="1" dirty="0"/>
              <a:t> </a:t>
            </a:r>
            <a:r>
              <a:rPr lang="mr-IN" b="1" dirty="0"/>
              <a:t>–</a:t>
            </a:r>
            <a:r>
              <a:rPr lang="en-US" b="1" dirty="0"/>
              <a:t> </a:t>
            </a:r>
            <a:r>
              <a:rPr lang="en-US" b="1" dirty="0" err="1" smtClean="0"/>
              <a:t>RxDataSources</a:t>
            </a:r>
            <a:endParaRPr lang="en-US" b="1" dirty="0" smtClean="0"/>
          </a:p>
          <a:p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5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Schedulers (</a:t>
            </a:r>
            <a:r>
              <a:rPr lang="en-US" dirty="0" err="1" smtClean="0"/>
              <a:t>observeOn</a:t>
            </a:r>
            <a:r>
              <a:rPr lang="en-US" dirty="0" smtClean="0"/>
              <a:t>, </a:t>
            </a:r>
            <a:r>
              <a:rPr lang="en-US" dirty="0" err="1" smtClean="0"/>
              <a:t>subscribeOn</a:t>
            </a:r>
            <a:r>
              <a:rPr lang="en-US" dirty="0" smtClean="0"/>
              <a:t>), 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	Unit Test (</a:t>
            </a:r>
            <a:r>
              <a:rPr lang="en-US" dirty="0" err="1" smtClean="0"/>
              <a:t>RxTest</a:t>
            </a:r>
            <a:r>
              <a:rPr lang="en-US" dirty="0" smtClean="0"/>
              <a:t>, </a:t>
            </a:r>
            <a:r>
              <a:rPr lang="en-US" dirty="0" err="1" smtClean="0"/>
              <a:t>RxBlocking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621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5600876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Binding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45795" y="2088402"/>
            <a:ext cx="43697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"/>
                <a:cs typeface="Courier"/>
              </a:rPr>
              <a:t>OneObject</a:t>
            </a:r>
            <a:r>
              <a:rPr lang="en-US" b="1" i="1" dirty="0" smtClean="0">
                <a:latin typeface="Courier"/>
                <a:cs typeface="Courier"/>
              </a:rPr>
              <a:t>: </a:t>
            </a:r>
            <a:r>
              <a:rPr lang="en-US" b="1" i="1" dirty="0" err="1" smtClean="0">
                <a:solidFill>
                  <a:srgbClr val="0000FF"/>
                </a:solidFill>
                <a:latin typeface="Courier"/>
                <a:cs typeface="Courier"/>
              </a:rPr>
              <a:t>ObservableType</a:t>
            </a:r>
            <a:endParaRPr lang="en-US" b="1" i="1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endParaRPr lang="en-US" b="1" dirty="0" smtClean="0">
              <a:latin typeface="Courier"/>
              <a:cs typeface="Courier"/>
            </a:endParaRPr>
          </a:p>
          <a:p>
            <a:r>
              <a:rPr lang="en-US" b="1" dirty="0" smtClean="0">
                <a:latin typeface="Courier"/>
                <a:cs typeface="Courier"/>
              </a:rPr>
              <a:t>    .bind(to: </a:t>
            </a:r>
            <a:r>
              <a:rPr lang="en-US" b="1" dirty="0" err="1" smtClean="0">
                <a:latin typeface="Courier"/>
                <a:cs typeface="Courier"/>
              </a:rPr>
              <a:t>TwoObject</a:t>
            </a:r>
            <a:r>
              <a:rPr lang="en-US" b="1" dirty="0" smtClean="0">
                <a:latin typeface="Courier"/>
                <a:cs typeface="Courier"/>
              </a:rPr>
              <a:t>: </a:t>
            </a:r>
            <a:r>
              <a:rPr lang="en-US" b="1" i="1" dirty="0" err="1" smtClean="0">
                <a:solidFill>
                  <a:srgbClr val="0000FF"/>
                </a:solidFill>
                <a:latin typeface="Courier"/>
                <a:cs typeface="Courier"/>
              </a:rPr>
              <a:t>ObserverType</a:t>
            </a:r>
            <a:r>
              <a:rPr lang="en-US" b="1" dirty="0" smtClean="0">
                <a:latin typeface="Courier"/>
                <a:cs typeface="Courier"/>
              </a:rPr>
              <a:t>)</a:t>
            </a:r>
          </a:p>
          <a:p>
            <a:endParaRPr lang="en-US" b="1" dirty="0" smtClean="0">
              <a:latin typeface="Courier"/>
              <a:cs typeface="Courier"/>
            </a:endParaRPr>
          </a:p>
          <a:p>
            <a:r>
              <a:rPr lang="en-US" b="1" dirty="0" smtClean="0">
                <a:latin typeface="Courier"/>
                <a:cs typeface="Courier"/>
              </a:rPr>
              <a:t>    .disposed(by </a:t>
            </a:r>
            <a:r>
              <a:rPr lang="en-US" b="1" dirty="0" err="1" smtClean="0">
                <a:latin typeface="Courier"/>
                <a:cs typeface="Courier"/>
              </a:rPr>
              <a:t>disposeBag</a:t>
            </a:r>
            <a:r>
              <a:rPr lang="en-US" b="1" dirty="0" smtClean="0">
                <a:latin typeface="Courier"/>
                <a:cs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47534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5600876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ObservableType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5332" y="1925583"/>
            <a:ext cx="81081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"/>
                <a:cs typeface="Courier"/>
              </a:rPr>
              <a:t>public </a:t>
            </a:r>
            <a:r>
              <a:rPr lang="en-US" b="1" dirty="0">
                <a:latin typeface="Courier"/>
                <a:cs typeface="Courier"/>
              </a:rPr>
              <a:t>protocol </a:t>
            </a:r>
            <a:r>
              <a:rPr lang="en-US" b="1" dirty="0" err="1">
                <a:latin typeface="Courier"/>
                <a:cs typeface="Courier"/>
              </a:rPr>
              <a:t>ControlPropertyType</a:t>
            </a:r>
            <a:r>
              <a:rPr lang="en-US" b="1" dirty="0">
                <a:latin typeface="Courier"/>
                <a:cs typeface="Courier"/>
              </a:rPr>
              <a:t> : </a:t>
            </a:r>
            <a:r>
              <a:rPr lang="en-US" b="1" dirty="0" err="1">
                <a:solidFill>
                  <a:srgbClr val="0000FF"/>
                </a:solidFill>
                <a:latin typeface="Courier"/>
                <a:cs typeface="Courier"/>
              </a:rPr>
              <a:t>ObservableType</a:t>
            </a:r>
            <a:r>
              <a:rPr lang="en-US" b="1" dirty="0">
                <a:latin typeface="Courier"/>
                <a:cs typeface="Courier"/>
              </a:rPr>
              <a:t>, </a:t>
            </a:r>
            <a:r>
              <a:rPr lang="en-US" b="1" dirty="0" err="1" smtClean="0">
                <a:latin typeface="Courier"/>
                <a:cs typeface="Courier"/>
              </a:rPr>
              <a:t>ObserverType</a:t>
            </a:r>
            <a:endParaRPr lang="en-US" b="1" dirty="0" smtClean="0">
              <a:latin typeface="Courier"/>
              <a:cs typeface="Courier"/>
            </a:endParaRPr>
          </a:p>
          <a:p>
            <a:endParaRPr lang="en-US" b="1" dirty="0">
              <a:latin typeface="Courier"/>
              <a:cs typeface="Courier"/>
            </a:endParaRPr>
          </a:p>
          <a:p>
            <a:r>
              <a:rPr lang="en-US" b="1" dirty="0">
                <a:latin typeface="Courier"/>
                <a:cs typeface="Courier"/>
              </a:rPr>
              <a:t>public </a:t>
            </a:r>
            <a:r>
              <a:rPr lang="en-US" b="1" dirty="0" err="1">
                <a:latin typeface="Courier"/>
                <a:cs typeface="Courier"/>
              </a:rPr>
              <a:t>struct</a:t>
            </a: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"/>
                <a:cs typeface="Courier"/>
              </a:rPr>
              <a:t>ControlProperty</a:t>
            </a:r>
            <a:r>
              <a:rPr lang="en-US" b="1" dirty="0">
                <a:latin typeface="Courier"/>
                <a:cs typeface="Courier"/>
              </a:rPr>
              <a:t>&lt;</a:t>
            </a:r>
            <a:r>
              <a:rPr lang="en-US" b="1" dirty="0" err="1">
                <a:latin typeface="Courier"/>
                <a:cs typeface="Courier"/>
              </a:rPr>
              <a:t>PropertyType</a:t>
            </a:r>
            <a:r>
              <a:rPr lang="en-US" b="1" dirty="0">
                <a:latin typeface="Courier"/>
                <a:cs typeface="Courier"/>
              </a:rPr>
              <a:t>&gt; : </a:t>
            </a:r>
            <a:r>
              <a:rPr lang="en-US" b="1" dirty="0" err="1" smtClean="0">
                <a:solidFill>
                  <a:srgbClr val="0000FF"/>
                </a:solidFill>
                <a:latin typeface="Courier"/>
                <a:cs typeface="Courier"/>
              </a:rPr>
              <a:t>ControlPropertyType</a:t>
            </a:r>
            <a:endParaRPr lang="en-US" b="1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endParaRPr lang="en-US" b="1" dirty="0" smtClean="0">
              <a:latin typeface="Courier"/>
              <a:cs typeface="Courier"/>
            </a:endParaRPr>
          </a:p>
          <a:p>
            <a:r>
              <a:rPr lang="en-US" b="1" dirty="0">
                <a:latin typeface="Courier"/>
                <a:cs typeface="Courier"/>
              </a:rPr>
              <a:t>public class 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Observable</a:t>
            </a:r>
            <a:r>
              <a:rPr lang="en-US" b="1" dirty="0">
                <a:latin typeface="Courier"/>
                <a:cs typeface="Courier"/>
              </a:rPr>
              <a:t>&lt;Element&gt; : </a:t>
            </a:r>
            <a:r>
              <a:rPr lang="en-US" b="1" dirty="0" err="1" smtClean="0">
                <a:solidFill>
                  <a:srgbClr val="0000FF"/>
                </a:solidFill>
                <a:latin typeface="Courier"/>
                <a:cs typeface="Courier"/>
              </a:rPr>
              <a:t>ObservableType</a:t>
            </a:r>
            <a:endParaRPr lang="en-US" b="1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endParaRPr lang="en-US" b="1" dirty="0" smtClean="0">
              <a:latin typeface="Courier"/>
              <a:cs typeface="Courier"/>
            </a:endParaRPr>
          </a:p>
          <a:p>
            <a:r>
              <a:rPr lang="en-US" b="1" dirty="0">
                <a:latin typeface="Courier"/>
                <a:cs typeface="Courier"/>
              </a:rPr>
              <a:t>public final class </a:t>
            </a:r>
            <a:r>
              <a:rPr lang="en-US" b="1" dirty="0" err="1">
                <a:solidFill>
                  <a:srgbClr val="FF0000"/>
                </a:solidFill>
                <a:latin typeface="Courier"/>
                <a:cs typeface="Courier"/>
              </a:rPr>
              <a:t>BehaviorRelay</a:t>
            </a:r>
            <a:r>
              <a:rPr lang="en-US" b="1" dirty="0">
                <a:latin typeface="Courier"/>
                <a:cs typeface="Courier"/>
              </a:rPr>
              <a:t>&lt;Element&gt;: </a:t>
            </a:r>
            <a:r>
              <a:rPr lang="en-US" b="1" dirty="0" err="1" smtClean="0">
                <a:solidFill>
                  <a:srgbClr val="0000FF"/>
                </a:solidFill>
                <a:latin typeface="Courier"/>
                <a:cs typeface="Courier"/>
              </a:rPr>
              <a:t>ObservableType</a:t>
            </a:r>
            <a:endParaRPr lang="en-US" b="1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b="1" i="1" dirty="0">
                <a:solidFill>
                  <a:srgbClr val="FF0000"/>
                </a:solidFill>
                <a:latin typeface="Courier"/>
                <a:cs typeface="Courier"/>
              </a:rPr>
              <a:t>=&gt; any Subject and Relay</a:t>
            </a:r>
            <a:endParaRPr lang="en-US" b="1" dirty="0" smtClean="0">
              <a:solidFill>
                <a:srgbClr val="0000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396571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5600876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ObserverType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1130" y="1925583"/>
            <a:ext cx="88105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"/>
                <a:cs typeface="Courier"/>
              </a:rPr>
              <a:t>public </a:t>
            </a:r>
            <a:r>
              <a:rPr lang="en-US" b="1" dirty="0" err="1">
                <a:latin typeface="Courier"/>
                <a:cs typeface="Courier"/>
              </a:rPr>
              <a:t>struct</a:t>
            </a: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Binder</a:t>
            </a:r>
            <a:r>
              <a:rPr lang="en-US" b="1" dirty="0">
                <a:latin typeface="Courier"/>
                <a:cs typeface="Courier"/>
              </a:rPr>
              <a:t>&lt;Value&gt;: </a:t>
            </a:r>
            <a:r>
              <a:rPr lang="en-US" b="1" dirty="0" err="1">
                <a:solidFill>
                  <a:srgbClr val="0000FF"/>
                </a:solidFill>
                <a:latin typeface="Courier"/>
                <a:cs typeface="Courier"/>
              </a:rPr>
              <a:t>ObserverType</a:t>
            </a:r>
            <a:endParaRPr lang="en-US" b="1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endParaRPr lang="en-US" b="1" dirty="0" smtClean="0">
              <a:latin typeface="Courier"/>
              <a:cs typeface="Courier"/>
            </a:endParaRPr>
          </a:p>
          <a:p>
            <a:r>
              <a:rPr lang="en-US" b="1" dirty="0" smtClean="0">
                <a:latin typeface="Courier"/>
                <a:cs typeface="Courier"/>
              </a:rPr>
              <a:t>public </a:t>
            </a:r>
            <a:r>
              <a:rPr lang="en-US" b="1" dirty="0">
                <a:latin typeface="Courier"/>
                <a:cs typeface="Courier"/>
              </a:rPr>
              <a:t>protocol </a:t>
            </a:r>
            <a:r>
              <a:rPr lang="en-US" b="1" dirty="0" err="1">
                <a:latin typeface="Courier"/>
                <a:cs typeface="Courier"/>
              </a:rPr>
              <a:t>ControlPropertyType</a:t>
            </a:r>
            <a:r>
              <a:rPr lang="en-US" b="1" dirty="0">
                <a:latin typeface="Courier"/>
                <a:cs typeface="Courier"/>
              </a:rPr>
              <a:t> : </a:t>
            </a:r>
            <a:r>
              <a:rPr lang="en-US" b="1" dirty="0" err="1">
                <a:solidFill>
                  <a:schemeClr val="tx1"/>
                </a:solidFill>
                <a:latin typeface="Courier"/>
                <a:cs typeface="Courier"/>
              </a:rPr>
              <a:t>ObservableType</a:t>
            </a:r>
            <a:r>
              <a:rPr lang="en-US" b="1" dirty="0">
                <a:latin typeface="Courier"/>
                <a:cs typeface="Courier"/>
              </a:rPr>
              <a:t>, </a:t>
            </a:r>
            <a:r>
              <a:rPr lang="en-US" b="1" dirty="0" err="1" smtClean="0">
                <a:solidFill>
                  <a:srgbClr val="0000FF"/>
                </a:solidFill>
                <a:latin typeface="Courier"/>
                <a:cs typeface="Courier"/>
              </a:rPr>
              <a:t>ObserverType</a:t>
            </a:r>
            <a:endParaRPr lang="en-US" b="1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endParaRPr lang="en-US" b="1" dirty="0">
              <a:latin typeface="Courier"/>
              <a:cs typeface="Courier"/>
            </a:endParaRPr>
          </a:p>
          <a:p>
            <a:r>
              <a:rPr lang="en-US" b="1" dirty="0">
                <a:latin typeface="Courier"/>
                <a:cs typeface="Courier"/>
              </a:rPr>
              <a:t>public </a:t>
            </a:r>
            <a:r>
              <a:rPr lang="en-US" b="1" dirty="0" err="1">
                <a:latin typeface="Courier"/>
                <a:cs typeface="Courier"/>
              </a:rPr>
              <a:t>struct</a:t>
            </a: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"/>
                <a:cs typeface="Courier"/>
              </a:rPr>
              <a:t>ControlProperty</a:t>
            </a:r>
            <a:r>
              <a:rPr lang="en-US" b="1" dirty="0">
                <a:latin typeface="Courier"/>
                <a:cs typeface="Courier"/>
              </a:rPr>
              <a:t>&lt;</a:t>
            </a:r>
            <a:r>
              <a:rPr lang="en-US" b="1" dirty="0" err="1">
                <a:latin typeface="Courier"/>
                <a:cs typeface="Courier"/>
              </a:rPr>
              <a:t>PropertyType</a:t>
            </a:r>
            <a:r>
              <a:rPr lang="en-US" b="1" dirty="0">
                <a:latin typeface="Courier"/>
                <a:cs typeface="Courier"/>
              </a:rPr>
              <a:t>&gt; : </a:t>
            </a:r>
            <a:r>
              <a:rPr lang="en-US" b="1" dirty="0" err="1" smtClean="0">
                <a:solidFill>
                  <a:srgbClr val="0000FF"/>
                </a:solidFill>
                <a:latin typeface="Courier"/>
                <a:cs typeface="Courier"/>
              </a:rPr>
              <a:t>ControlPropertyType</a:t>
            </a:r>
            <a:endParaRPr lang="en-US" b="1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endParaRPr lang="en-US" b="1" dirty="0" smtClean="0">
              <a:latin typeface="Courier"/>
              <a:cs typeface="Courier"/>
            </a:endParaRPr>
          </a:p>
          <a:p>
            <a:r>
              <a:rPr lang="en-US" b="1" dirty="0">
                <a:latin typeface="Courier"/>
                <a:cs typeface="Courier"/>
              </a:rPr>
              <a:t>public final class </a:t>
            </a:r>
            <a:r>
              <a:rPr lang="en-US" b="1" dirty="0" err="1">
                <a:solidFill>
                  <a:srgbClr val="FF0000"/>
                </a:solidFill>
                <a:latin typeface="Courier"/>
                <a:cs typeface="Courier"/>
              </a:rPr>
              <a:t>PublishSubject</a:t>
            </a:r>
            <a:r>
              <a:rPr lang="en-US" b="1" dirty="0">
                <a:latin typeface="Courier"/>
                <a:cs typeface="Courier"/>
              </a:rPr>
              <a:t>&lt;Element</a:t>
            </a:r>
            <a:r>
              <a:rPr lang="en-US" b="1" dirty="0" smtClean="0">
                <a:latin typeface="Courier"/>
                <a:cs typeface="Courier"/>
              </a:rPr>
              <a:t>&gt;: </a:t>
            </a:r>
            <a:r>
              <a:rPr lang="en-US" b="1" dirty="0">
                <a:latin typeface="Courier"/>
                <a:cs typeface="Courier"/>
              </a:rPr>
              <a:t>Observable&lt;Element</a:t>
            </a:r>
            <a:r>
              <a:rPr lang="en-US" b="1" dirty="0" smtClean="0">
                <a:latin typeface="Courier"/>
                <a:cs typeface="Courier"/>
              </a:rPr>
              <a:t>&gt;, </a:t>
            </a:r>
            <a:r>
              <a:rPr lang="en-US" b="1" dirty="0" err="1" smtClean="0">
                <a:latin typeface="Courier"/>
                <a:cs typeface="Courier"/>
              </a:rPr>
              <a:t>SubjectType</a:t>
            </a:r>
            <a:r>
              <a:rPr lang="en-US" b="1" dirty="0" smtClean="0">
                <a:latin typeface="Courier"/>
                <a:cs typeface="Courier"/>
              </a:rPr>
              <a:t> Cancelable, </a:t>
            </a:r>
            <a:r>
              <a:rPr lang="en-US" b="1" dirty="0" err="1" smtClean="0">
                <a:solidFill>
                  <a:srgbClr val="0000FF"/>
                </a:solidFill>
                <a:latin typeface="Courier"/>
                <a:cs typeface="Courier"/>
              </a:rPr>
              <a:t>ObserverType</a:t>
            </a:r>
            <a:r>
              <a:rPr lang="en-US" b="1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b="1" i="1" dirty="0" smtClean="0">
                <a:solidFill>
                  <a:srgbClr val="FF0000"/>
                </a:solidFill>
                <a:latin typeface="Courier"/>
                <a:cs typeface="Courier"/>
              </a:rPr>
              <a:t>=&gt; any Subject and Relay</a:t>
            </a:r>
          </a:p>
        </p:txBody>
      </p:sp>
    </p:spTree>
    <p:extLst>
      <p:ext uri="{BB962C8B-B14F-4D97-AF65-F5344CB8AC3E}">
        <p14:creationId xmlns:p14="http://schemas.microsoft.com/office/powerpoint/2010/main" val="1154880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5600876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Binder? Or </a:t>
            </a:r>
            <a:r>
              <a:rPr lang="en-US" dirty="0" err="1" smtClean="0"/>
              <a:t>ControlProperty</a:t>
            </a:r>
            <a:r>
              <a:rPr lang="en-US" dirty="0" smtClean="0"/>
              <a:t>?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34824" y="1650516"/>
            <a:ext cx="5195896" cy="3231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urier"/>
                <a:cs typeface="Courier"/>
              </a:rPr>
              <a:t>UIView</a:t>
            </a:r>
            <a:r>
              <a:rPr lang="en-US" sz="1200" dirty="0">
                <a:latin typeface="Courier"/>
                <a:cs typeface="Courier"/>
              </a:rPr>
              <a:t> - .</a:t>
            </a:r>
            <a:r>
              <a:rPr lang="en-US" sz="1200" dirty="0" err="1">
                <a:latin typeface="Courier"/>
                <a:cs typeface="Courier"/>
              </a:rPr>
              <a:t>isHidden</a:t>
            </a:r>
            <a:r>
              <a:rPr lang="en-US" sz="1200" dirty="0">
                <a:latin typeface="Courier"/>
                <a:cs typeface="Courier"/>
              </a:rPr>
              <a:t>, .alpha, </a:t>
            </a:r>
            <a:endParaRPr lang="en-US" sz="1200" dirty="0" smtClean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     .</a:t>
            </a:r>
            <a:r>
              <a:rPr lang="en-US" sz="1200" dirty="0" err="1">
                <a:latin typeface="Courier"/>
                <a:cs typeface="Courier"/>
              </a:rPr>
              <a:t>isUserInteractionEnabled</a:t>
            </a:r>
            <a:endParaRPr lang="en-US" sz="1200" dirty="0">
              <a:latin typeface="Courier"/>
              <a:cs typeface="Courier"/>
            </a:endParaRP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b="1" dirty="0" err="1">
                <a:latin typeface="Courier"/>
                <a:cs typeface="Courier"/>
              </a:rPr>
              <a:t>UILabel</a:t>
            </a:r>
            <a:r>
              <a:rPr lang="en-US" sz="1200" dirty="0">
                <a:latin typeface="Courier"/>
                <a:cs typeface="Courier"/>
              </a:rPr>
              <a:t> - .text, .</a:t>
            </a:r>
            <a:r>
              <a:rPr lang="en-US" sz="1200" dirty="0" err="1">
                <a:latin typeface="Courier"/>
                <a:cs typeface="Courier"/>
              </a:rPr>
              <a:t>attributedText</a:t>
            </a:r>
            <a:endParaRPr lang="en-US" sz="1200" dirty="0">
              <a:latin typeface="Courier"/>
              <a:cs typeface="Courier"/>
            </a:endParaRP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b="1" dirty="0" err="1">
                <a:latin typeface="Courier"/>
                <a:cs typeface="Courier"/>
              </a:rPr>
              <a:t>UIControl</a:t>
            </a:r>
            <a:r>
              <a:rPr lang="en-US" sz="1200" dirty="0">
                <a:latin typeface="Courier"/>
                <a:cs typeface="Courier"/>
              </a:rPr>
              <a:t> - </a:t>
            </a:r>
            <a:r>
              <a:rPr lang="en-US" sz="1200" dirty="0" err="1">
                <a:latin typeface="Courier"/>
                <a:cs typeface="Courier"/>
              </a:rPr>
              <a:t>isEnabled</a:t>
            </a:r>
            <a:r>
              <a:rPr lang="en-US" sz="1200" dirty="0">
                <a:latin typeface="Courier"/>
                <a:cs typeface="Courier"/>
              </a:rPr>
              <a:t>, .</a:t>
            </a:r>
            <a:r>
              <a:rPr lang="en-US" sz="1200" dirty="0" err="1">
                <a:latin typeface="Courier"/>
                <a:cs typeface="Courier"/>
              </a:rPr>
              <a:t>isSelected</a:t>
            </a:r>
            <a:endParaRPr lang="en-US" sz="1200" dirty="0">
              <a:latin typeface="Courier"/>
              <a:cs typeface="Courier"/>
            </a:endParaRP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b="1" dirty="0" err="1">
                <a:latin typeface="Courier"/>
                <a:cs typeface="Courier"/>
              </a:rPr>
              <a:t>UIButton</a:t>
            </a:r>
            <a:r>
              <a:rPr lang="en-US" sz="1200" b="1" dirty="0">
                <a:latin typeface="Courier"/>
                <a:cs typeface="Courier"/>
              </a:rPr>
              <a:t> </a:t>
            </a:r>
            <a:r>
              <a:rPr lang="en-US" sz="1200" b="1" dirty="0" smtClean="0">
                <a:latin typeface="Courier"/>
                <a:cs typeface="Courier"/>
              </a:rPr>
              <a:t> </a:t>
            </a:r>
          </a:p>
          <a:p>
            <a:r>
              <a:rPr lang="en-US" sz="1200" dirty="0" smtClean="0">
                <a:latin typeface="Courier"/>
                <a:cs typeface="Courier"/>
              </a:rPr>
              <a:t>  = </a:t>
            </a:r>
            <a:r>
              <a:rPr lang="en-US" sz="1200" dirty="0">
                <a:latin typeface="Courier"/>
                <a:cs typeface="Courier"/>
              </a:rPr>
              <a:t>.title, .image, .</a:t>
            </a:r>
            <a:r>
              <a:rPr lang="en-US" sz="1200" dirty="0" err="1">
                <a:latin typeface="Courier"/>
                <a:cs typeface="Courier"/>
              </a:rPr>
              <a:t>backgroundImage</a:t>
            </a:r>
            <a:r>
              <a:rPr lang="en-US" sz="1200" dirty="0" smtClean="0">
                <a:latin typeface="Courier"/>
                <a:cs typeface="Courier"/>
              </a:rPr>
              <a:t>,.</a:t>
            </a:r>
            <a:r>
              <a:rPr lang="en-US" sz="1200" dirty="0" err="1">
                <a:latin typeface="Courier"/>
                <a:cs typeface="Courier"/>
              </a:rPr>
              <a:t>attributedTitle</a:t>
            </a:r>
            <a:endParaRPr lang="en-US" sz="1200" dirty="0">
              <a:latin typeface="Courier"/>
              <a:cs typeface="Courier"/>
            </a:endParaRP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b="1" dirty="0" err="1">
                <a:latin typeface="Courier"/>
                <a:cs typeface="Courier"/>
              </a:rPr>
              <a:t>UIBarButtonItem</a:t>
            </a:r>
            <a:r>
              <a:rPr lang="en-US" sz="1200" dirty="0">
                <a:latin typeface="Courier"/>
                <a:cs typeface="Courier"/>
              </a:rPr>
              <a:t> - .</a:t>
            </a:r>
            <a:r>
              <a:rPr lang="en-US" sz="1200" dirty="0" err="1">
                <a:latin typeface="Courier"/>
                <a:cs typeface="Courier"/>
              </a:rPr>
              <a:t>isEnabled</a:t>
            </a:r>
            <a:r>
              <a:rPr lang="en-US" sz="1200" dirty="0">
                <a:latin typeface="Courier"/>
                <a:cs typeface="Courier"/>
              </a:rPr>
              <a:t>, .title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b="1" dirty="0" err="1">
                <a:latin typeface="Courier"/>
                <a:cs typeface="Courier"/>
              </a:rPr>
              <a:t>UIImageView</a:t>
            </a:r>
            <a:r>
              <a:rPr lang="en-US" sz="1200" dirty="0">
                <a:latin typeface="Courier"/>
                <a:cs typeface="Courier"/>
              </a:rPr>
              <a:t> = .image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b="1" dirty="0" err="1">
                <a:latin typeface="Courier"/>
                <a:cs typeface="Courier"/>
              </a:rPr>
              <a:t>UIRefreshControl</a:t>
            </a:r>
            <a:r>
              <a:rPr lang="en-US" sz="1200" dirty="0">
                <a:latin typeface="Courier"/>
                <a:cs typeface="Courier"/>
              </a:rPr>
              <a:t> = .</a:t>
            </a:r>
            <a:r>
              <a:rPr lang="en-US" sz="1200" dirty="0" err="1">
                <a:latin typeface="Courier"/>
                <a:cs typeface="Courier"/>
              </a:rPr>
              <a:t>isRefreshing</a:t>
            </a:r>
            <a:endParaRPr lang="en-US" sz="1200" dirty="0">
              <a:latin typeface="Courier"/>
              <a:cs typeface="Courier"/>
            </a:endParaRP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b="1" dirty="0" err="1">
                <a:latin typeface="Courier"/>
                <a:cs typeface="Courier"/>
              </a:rPr>
              <a:t>UIActivityIndicatorView</a:t>
            </a:r>
            <a:r>
              <a:rPr lang="en-US" sz="1200" dirty="0">
                <a:latin typeface="Courier"/>
                <a:cs typeface="Courier"/>
              </a:rPr>
              <a:t> - .</a:t>
            </a:r>
            <a:r>
              <a:rPr lang="en-US" sz="1200" dirty="0" err="1">
                <a:latin typeface="Courier"/>
                <a:cs typeface="Courier"/>
              </a:rPr>
              <a:t>isAnimating</a:t>
            </a:r>
            <a:endParaRPr lang="en-US" sz="1200" i="1" dirty="0" smtClean="0">
              <a:solidFill>
                <a:srgbClr val="FF0000"/>
              </a:solidFill>
              <a:latin typeface="Courier"/>
              <a:cs typeface="Couri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129" y="1419683"/>
            <a:ext cx="1159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Roboto Condensed"/>
                <a:cs typeface="Roboto Condensed"/>
              </a:rPr>
              <a:t>Binder</a:t>
            </a:r>
          </a:p>
        </p:txBody>
      </p:sp>
    </p:spTree>
    <p:extLst>
      <p:ext uri="{BB962C8B-B14F-4D97-AF65-F5344CB8AC3E}">
        <p14:creationId xmlns:p14="http://schemas.microsoft.com/office/powerpoint/2010/main" val="2325968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5600876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Binder? Or </a:t>
            </a:r>
            <a:r>
              <a:rPr lang="en-US" dirty="0" err="1" smtClean="0"/>
              <a:t>ControlProperty</a:t>
            </a:r>
            <a:r>
              <a:rPr lang="en-US" dirty="0" smtClean="0"/>
              <a:t>?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1129" y="1382614"/>
            <a:ext cx="1159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Roboto Condensed"/>
                <a:cs typeface="Roboto Condensed"/>
              </a:rPr>
              <a:t>Binder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33224" y="1502523"/>
            <a:ext cx="3968879" cy="3416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urier"/>
                <a:cs typeface="Courier"/>
              </a:rPr>
              <a:t>NSLayoutConstraint</a:t>
            </a:r>
            <a:r>
              <a:rPr lang="en-US" sz="1200" dirty="0">
                <a:latin typeface="Courier"/>
                <a:cs typeface="Courier"/>
              </a:rPr>
              <a:t> - .constant , .active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b="1" dirty="0" err="1">
                <a:latin typeface="Courier"/>
                <a:cs typeface="Courier"/>
              </a:rPr>
              <a:t>UIAlertAction</a:t>
            </a:r>
            <a:r>
              <a:rPr lang="en-US" sz="1200" dirty="0">
                <a:latin typeface="Courier"/>
                <a:cs typeface="Courier"/>
              </a:rPr>
              <a:t> - .</a:t>
            </a:r>
            <a:r>
              <a:rPr lang="en-US" sz="1200" dirty="0" err="1">
                <a:latin typeface="Courier"/>
                <a:cs typeface="Courier"/>
              </a:rPr>
              <a:t>isEnabled</a:t>
            </a:r>
            <a:endParaRPr lang="en-US" sz="1200" dirty="0">
              <a:latin typeface="Courier"/>
              <a:cs typeface="Courier"/>
            </a:endParaRP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b="1" dirty="0" err="1">
                <a:latin typeface="Courier"/>
                <a:cs typeface="Courier"/>
              </a:rPr>
              <a:t>UINavigationItem</a:t>
            </a:r>
            <a:r>
              <a:rPr lang="en-US" sz="1200" dirty="0">
                <a:latin typeface="Courier"/>
                <a:cs typeface="Courier"/>
              </a:rPr>
              <a:t> - .title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b="1" dirty="0" err="1">
                <a:latin typeface="Courier"/>
                <a:cs typeface="Courier"/>
              </a:rPr>
              <a:t>UIPageControl</a:t>
            </a:r>
            <a:r>
              <a:rPr lang="en-US" sz="1200" dirty="0">
                <a:latin typeface="Courier"/>
                <a:cs typeface="Courier"/>
              </a:rPr>
              <a:t> = .</a:t>
            </a:r>
            <a:r>
              <a:rPr lang="en-US" sz="1200" dirty="0" err="1">
                <a:latin typeface="Courier"/>
                <a:cs typeface="Courier"/>
              </a:rPr>
              <a:t>currentPage</a:t>
            </a:r>
            <a:r>
              <a:rPr lang="en-US" sz="1200" dirty="0">
                <a:latin typeface="Courier"/>
                <a:cs typeface="Courier"/>
              </a:rPr>
              <a:t>, </a:t>
            </a:r>
            <a:endParaRPr lang="en-US" sz="1200" dirty="0" smtClean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            .</a:t>
            </a:r>
            <a:r>
              <a:rPr lang="en-US" sz="1200" dirty="0" err="1">
                <a:latin typeface="Courier"/>
                <a:cs typeface="Courier"/>
              </a:rPr>
              <a:t>numberOfPage</a:t>
            </a:r>
            <a:endParaRPr lang="en-US" sz="1200" dirty="0">
              <a:latin typeface="Courier"/>
              <a:cs typeface="Courier"/>
            </a:endParaRP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b="1" dirty="0" err="1">
                <a:latin typeface="Courier"/>
                <a:cs typeface="Courier"/>
              </a:rPr>
              <a:t>UIProgressView</a:t>
            </a:r>
            <a:r>
              <a:rPr lang="en-US" sz="1200" dirty="0">
                <a:latin typeface="Courier"/>
                <a:cs typeface="Courier"/>
              </a:rPr>
              <a:t> - .progress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b="1" dirty="0" err="1">
                <a:latin typeface="Courier"/>
                <a:cs typeface="Courier"/>
              </a:rPr>
              <a:t>UIScrollView</a:t>
            </a:r>
            <a:r>
              <a:rPr lang="en-US" sz="1200" dirty="0">
                <a:latin typeface="Courier"/>
                <a:cs typeface="Courier"/>
              </a:rPr>
              <a:t> - .</a:t>
            </a:r>
            <a:r>
              <a:rPr lang="en-US" sz="1200" dirty="0" err="1">
                <a:latin typeface="Courier"/>
                <a:cs typeface="Courier"/>
              </a:rPr>
              <a:t>isScrollEnabled</a:t>
            </a:r>
            <a:endParaRPr lang="en-US" sz="1200" dirty="0">
              <a:latin typeface="Courier"/>
              <a:cs typeface="Courier"/>
            </a:endParaRP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b="1" dirty="0" err="1">
                <a:latin typeface="Courier"/>
                <a:cs typeface="Courier"/>
              </a:rPr>
              <a:t>UIStepper</a:t>
            </a:r>
            <a:r>
              <a:rPr lang="en-US" sz="1200" dirty="0">
                <a:latin typeface="Courier"/>
                <a:cs typeface="Courier"/>
              </a:rPr>
              <a:t> - .</a:t>
            </a:r>
            <a:r>
              <a:rPr lang="en-US" sz="1200" dirty="0" err="1">
                <a:latin typeface="Courier"/>
                <a:cs typeface="Courier"/>
              </a:rPr>
              <a:t>stepValue</a:t>
            </a:r>
            <a:endParaRPr lang="en-US" sz="1200" dirty="0">
              <a:latin typeface="Courier"/>
              <a:cs typeface="Courier"/>
            </a:endParaRP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b="1" dirty="0" err="1">
                <a:latin typeface="Courier"/>
                <a:cs typeface="Courier"/>
              </a:rPr>
              <a:t>UITabBarItem</a:t>
            </a:r>
            <a:r>
              <a:rPr lang="en-US" sz="1200" dirty="0">
                <a:latin typeface="Courier"/>
                <a:cs typeface="Courier"/>
              </a:rPr>
              <a:t> - .</a:t>
            </a:r>
            <a:r>
              <a:rPr lang="en-US" sz="1200" dirty="0" err="1">
                <a:latin typeface="Courier"/>
                <a:cs typeface="Courier"/>
              </a:rPr>
              <a:t>badgeValue</a:t>
            </a:r>
            <a:endParaRPr lang="en-US" sz="1200" dirty="0">
              <a:latin typeface="Courier"/>
              <a:cs typeface="Courier"/>
            </a:endParaRP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b="1" dirty="0" err="1">
                <a:latin typeface="Courier"/>
                <a:cs typeface="Courier"/>
              </a:rPr>
              <a:t>UIViewController</a:t>
            </a:r>
            <a:r>
              <a:rPr lang="en-US" sz="1200" dirty="0">
                <a:latin typeface="Courier"/>
                <a:cs typeface="Courier"/>
              </a:rPr>
              <a:t> = .title</a:t>
            </a:r>
            <a:endParaRPr lang="en-US" sz="1200" i="1" dirty="0" smtClean="0">
              <a:solidFill>
                <a:srgbClr val="FF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87445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5600876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Binder? Or </a:t>
            </a:r>
            <a:r>
              <a:rPr lang="en-US" dirty="0" err="1" smtClean="0"/>
              <a:t>ControlProperty</a:t>
            </a:r>
            <a:r>
              <a:rPr lang="en-US" dirty="0" smtClean="0"/>
              <a:t>?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1129" y="1382614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Roboto Condensed"/>
                <a:cs typeface="Roboto Condensed"/>
              </a:rPr>
              <a:t>ControlProperty</a:t>
            </a:r>
            <a:endParaRPr lang="en-US" sz="2400" b="1" dirty="0" smtClean="0">
              <a:latin typeface="Roboto Condensed"/>
              <a:cs typeface="Roboto Condense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10558" y="1357849"/>
            <a:ext cx="5310519" cy="3231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urier"/>
                <a:cs typeface="Courier"/>
              </a:rPr>
              <a:t>UITextField</a:t>
            </a:r>
            <a:r>
              <a:rPr lang="en-US" sz="1200" b="1" dirty="0">
                <a:latin typeface="Courier"/>
                <a:cs typeface="Courier"/>
              </a:rPr>
              <a:t> </a:t>
            </a:r>
            <a:r>
              <a:rPr lang="en-US" sz="1200" dirty="0">
                <a:latin typeface="Courier"/>
                <a:cs typeface="Courier"/>
              </a:rPr>
              <a:t>- .text, .</a:t>
            </a:r>
            <a:r>
              <a:rPr lang="en-US" sz="1200" dirty="0" err="1">
                <a:latin typeface="Courier"/>
                <a:cs typeface="Courier"/>
              </a:rPr>
              <a:t>attributedText</a:t>
            </a:r>
            <a:r>
              <a:rPr lang="en-US" sz="1200" dirty="0">
                <a:latin typeface="Courier"/>
                <a:cs typeface="Courier"/>
              </a:rPr>
              <a:t>, .</a:t>
            </a:r>
            <a:r>
              <a:rPr lang="en-US" sz="1200" dirty="0" err="1">
                <a:latin typeface="Courier"/>
                <a:cs typeface="Courier"/>
              </a:rPr>
              <a:t>textI</a:t>
            </a:r>
            <a:r>
              <a:rPr lang="en-US" sz="1200" b="1" dirty="0" err="1">
                <a:latin typeface="Courier"/>
                <a:cs typeface="Courier"/>
              </a:rPr>
              <a:t>nput</a:t>
            </a:r>
            <a:endParaRPr lang="en-US" sz="1200" b="1" dirty="0">
              <a:latin typeface="Courier"/>
              <a:cs typeface="Courier"/>
            </a:endParaRPr>
          </a:p>
          <a:p>
            <a:endParaRPr lang="en-US" sz="1200" b="1" dirty="0">
              <a:latin typeface="Courier"/>
              <a:cs typeface="Courier"/>
            </a:endParaRPr>
          </a:p>
          <a:p>
            <a:r>
              <a:rPr lang="en-US" sz="1200" b="1" dirty="0" err="1">
                <a:latin typeface="Courier"/>
                <a:cs typeface="Courier"/>
              </a:rPr>
              <a:t>UITextView</a:t>
            </a:r>
            <a:r>
              <a:rPr lang="en-US" sz="1200" b="1" dirty="0">
                <a:latin typeface="Courier"/>
                <a:cs typeface="Courier"/>
              </a:rPr>
              <a:t> </a:t>
            </a:r>
            <a:r>
              <a:rPr lang="en-US" sz="1200" dirty="0">
                <a:latin typeface="Courier"/>
                <a:cs typeface="Courier"/>
              </a:rPr>
              <a:t>- .text, .</a:t>
            </a:r>
            <a:r>
              <a:rPr lang="en-US" sz="1200" dirty="0" err="1">
                <a:latin typeface="Courier"/>
                <a:cs typeface="Courier"/>
              </a:rPr>
              <a:t>attributedText</a:t>
            </a:r>
            <a:r>
              <a:rPr lang="en-US" sz="1200" dirty="0">
                <a:latin typeface="Courier"/>
                <a:cs typeface="Courier"/>
              </a:rPr>
              <a:t>, .</a:t>
            </a:r>
            <a:r>
              <a:rPr lang="en-US" sz="1200" dirty="0" err="1">
                <a:latin typeface="Courier"/>
                <a:cs typeface="Courier"/>
              </a:rPr>
              <a:t>textInput</a:t>
            </a:r>
            <a:endParaRPr lang="en-US" sz="1200" dirty="0">
              <a:latin typeface="Courier"/>
              <a:cs typeface="Courier"/>
            </a:endParaRPr>
          </a:p>
          <a:p>
            <a:endParaRPr lang="en-US" sz="1200" b="1" dirty="0">
              <a:latin typeface="Courier"/>
              <a:cs typeface="Courier"/>
            </a:endParaRPr>
          </a:p>
          <a:p>
            <a:r>
              <a:rPr lang="en-US" sz="1200" b="1" dirty="0" err="1">
                <a:latin typeface="Courier"/>
                <a:cs typeface="Courier"/>
              </a:rPr>
              <a:t>UISearchBar</a:t>
            </a:r>
            <a:r>
              <a:rPr lang="en-US" sz="1200" b="1" dirty="0">
                <a:latin typeface="Courier"/>
                <a:cs typeface="Courier"/>
              </a:rPr>
              <a:t> </a:t>
            </a:r>
            <a:r>
              <a:rPr lang="en-US" sz="1200" dirty="0">
                <a:latin typeface="Courier"/>
                <a:cs typeface="Courier"/>
              </a:rPr>
              <a:t>- .text, .</a:t>
            </a:r>
            <a:r>
              <a:rPr lang="en-US" sz="1200" dirty="0" err="1">
                <a:latin typeface="Courier"/>
                <a:cs typeface="Courier"/>
              </a:rPr>
              <a:t>selectedScopeButtonIndex</a:t>
            </a:r>
            <a:endParaRPr lang="en-US" sz="1200" dirty="0">
              <a:latin typeface="Courier"/>
              <a:cs typeface="Courier"/>
            </a:endParaRPr>
          </a:p>
          <a:p>
            <a:endParaRPr lang="en-US" sz="1200" b="1" dirty="0">
              <a:latin typeface="Courier"/>
              <a:cs typeface="Courier"/>
            </a:endParaRPr>
          </a:p>
          <a:p>
            <a:r>
              <a:rPr lang="en-US" sz="1200" b="1" dirty="0" err="1">
                <a:latin typeface="Courier"/>
                <a:cs typeface="Courier"/>
              </a:rPr>
              <a:t>UISegementedControl</a:t>
            </a:r>
            <a:r>
              <a:rPr lang="en-US" sz="1200" b="1" dirty="0">
                <a:latin typeface="Courier"/>
                <a:cs typeface="Courier"/>
              </a:rPr>
              <a:t> </a:t>
            </a:r>
            <a:r>
              <a:rPr lang="en-US" sz="1200" dirty="0">
                <a:latin typeface="Courier"/>
                <a:cs typeface="Courier"/>
              </a:rPr>
              <a:t>- .</a:t>
            </a:r>
            <a:r>
              <a:rPr lang="en-US" sz="1200" dirty="0" err="1">
                <a:latin typeface="Courier"/>
                <a:cs typeface="Courier"/>
              </a:rPr>
              <a:t>selectedSegmentIndex</a:t>
            </a:r>
            <a:endParaRPr lang="en-US" sz="1200" dirty="0">
              <a:latin typeface="Courier"/>
              <a:cs typeface="Courier"/>
            </a:endParaRPr>
          </a:p>
          <a:p>
            <a:endParaRPr lang="en-US" sz="1200" b="1" dirty="0">
              <a:latin typeface="Courier"/>
              <a:cs typeface="Courier"/>
            </a:endParaRPr>
          </a:p>
          <a:p>
            <a:r>
              <a:rPr lang="en-US" sz="1200" b="1" dirty="0" err="1">
                <a:latin typeface="Courier"/>
                <a:cs typeface="Courier"/>
              </a:rPr>
              <a:t>UIDatePicker</a:t>
            </a:r>
            <a:r>
              <a:rPr lang="en-US" sz="1200" b="1" dirty="0">
                <a:latin typeface="Courier"/>
                <a:cs typeface="Courier"/>
              </a:rPr>
              <a:t> </a:t>
            </a:r>
            <a:r>
              <a:rPr lang="en-US" sz="1200" dirty="0">
                <a:latin typeface="Courier"/>
                <a:cs typeface="Courier"/>
              </a:rPr>
              <a:t>- .</a:t>
            </a:r>
            <a:r>
              <a:rPr lang="en-US" sz="1200" dirty="0" smtClean="0">
                <a:latin typeface="Courier"/>
                <a:cs typeface="Courier"/>
              </a:rPr>
              <a:t>date, </a:t>
            </a:r>
            <a:r>
              <a:rPr lang="en-US" sz="1200" dirty="0">
                <a:latin typeface="Courier"/>
                <a:cs typeface="Courier"/>
              </a:rPr>
              <a:t>.</a:t>
            </a:r>
            <a:r>
              <a:rPr lang="en-US" sz="1200" dirty="0" err="1">
                <a:latin typeface="Courier"/>
                <a:cs typeface="Courier"/>
              </a:rPr>
              <a:t>countDownDuration</a:t>
            </a:r>
            <a:endParaRPr lang="en-US" sz="1200" dirty="0">
              <a:latin typeface="Courier"/>
              <a:cs typeface="Courier"/>
            </a:endParaRPr>
          </a:p>
          <a:p>
            <a:endParaRPr lang="en-US" sz="1200" b="1" dirty="0">
              <a:latin typeface="Courier"/>
              <a:cs typeface="Courier"/>
            </a:endParaRPr>
          </a:p>
          <a:p>
            <a:r>
              <a:rPr lang="en-US" sz="1200" b="1" dirty="0" err="1">
                <a:latin typeface="Courier"/>
                <a:cs typeface="Courier"/>
              </a:rPr>
              <a:t>UISCrollView</a:t>
            </a:r>
            <a:r>
              <a:rPr lang="en-US" sz="1200" b="1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- </a:t>
            </a:r>
            <a:r>
              <a:rPr lang="en-US" sz="1200" dirty="0">
                <a:latin typeface="Courier"/>
                <a:cs typeface="Courier"/>
              </a:rPr>
              <a:t>.</a:t>
            </a:r>
            <a:r>
              <a:rPr lang="en-US" sz="1200" dirty="0" err="1">
                <a:latin typeface="Courier"/>
                <a:cs typeface="Courier"/>
              </a:rPr>
              <a:t>contentOffset</a:t>
            </a:r>
            <a:endParaRPr lang="en-US" sz="1200" dirty="0">
              <a:latin typeface="Courier"/>
              <a:cs typeface="Courier"/>
            </a:endParaRPr>
          </a:p>
          <a:p>
            <a:endParaRPr lang="en-US" sz="1200" b="1" dirty="0">
              <a:latin typeface="Courier"/>
              <a:cs typeface="Courier"/>
            </a:endParaRPr>
          </a:p>
          <a:p>
            <a:r>
              <a:rPr lang="en-US" sz="1200" b="1" dirty="0" err="1">
                <a:latin typeface="Courier"/>
                <a:cs typeface="Courier"/>
              </a:rPr>
              <a:t>UISlider</a:t>
            </a:r>
            <a:r>
              <a:rPr lang="en-US" sz="1200" b="1" dirty="0">
                <a:latin typeface="Courier"/>
                <a:cs typeface="Courier"/>
              </a:rPr>
              <a:t> </a:t>
            </a:r>
            <a:r>
              <a:rPr lang="en-US" sz="1200" dirty="0">
                <a:latin typeface="Courier"/>
                <a:cs typeface="Courier"/>
              </a:rPr>
              <a:t>- .value</a:t>
            </a:r>
          </a:p>
          <a:p>
            <a:endParaRPr lang="en-US" sz="1200" b="1" dirty="0">
              <a:latin typeface="Courier"/>
              <a:cs typeface="Courier"/>
            </a:endParaRPr>
          </a:p>
          <a:p>
            <a:r>
              <a:rPr lang="en-US" sz="1200" b="1" dirty="0" err="1">
                <a:latin typeface="Courier"/>
                <a:cs typeface="Courier"/>
              </a:rPr>
              <a:t>UIStepper</a:t>
            </a:r>
            <a:r>
              <a:rPr lang="en-US" sz="1200" b="1" dirty="0">
                <a:latin typeface="Courier"/>
                <a:cs typeface="Courier"/>
              </a:rPr>
              <a:t> </a:t>
            </a:r>
            <a:r>
              <a:rPr lang="en-US" sz="1200" dirty="0">
                <a:latin typeface="Courier"/>
                <a:cs typeface="Courier"/>
              </a:rPr>
              <a:t>- .value</a:t>
            </a:r>
          </a:p>
          <a:p>
            <a:endParaRPr lang="en-US" sz="1200" b="1" dirty="0">
              <a:latin typeface="Courier"/>
              <a:cs typeface="Courier"/>
            </a:endParaRPr>
          </a:p>
          <a:p>
            <a:r>
              <a:rPr lang="en-US" sz="1200" b="1" dirty="0" err="1">
                <a:latin typeface="Courier"/>
                <a:cs typeface="Courier"/>
              </a:rPr>
              <a:t>UISwitch</a:t>
            </a:r>
            <a:r>
              <a:rPr lang="en-US" sz="1200" b="1" dirty="0">
                <a:latin typeface="Courier"/>
                <a:cs typeface="Courier"/>
              </a:rPr>
              <a:t> </a:t>
            </a:r>
            <a:r>
              <a:rPr lang="en-US" sz="1200" dirty="0">
                <a:latin typeface="Courier"/>
                <a:cs typeface="Courier"/>
              </a:rPr>
              <a:t>- .</a:t>
            </a:r>
            <a:r>
              <a:rPr lang="en-US" sz="1200" dirty="0" err="1">
                <a:latin typeface="Courier"/>
                <a:cs typeface="Courier"/>
              </a:rPr>
              <a:t>isOn</a:t>
            </a:r>
            <a:endParaRPr lang="en-US" sz="1200" i="1" dirty="0" smtClean="0">
              <a:solidFill>
                <a:srgbClr val="FF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628528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1713</TotalTime>
  <Words>1597</Words>
  <Application>Microsoft Macintosh PowerPoint</Application>
  <PresentationFormat>On-screen Show (16:9)</PresentationFormat>
  <Paragraphs>305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Salerio template</vt:lpstr>
      <vt:lpstr>Advanced RxSwift – Day 4</vt:lpstr>
      <vt:lpstr>RxSwift Basics</vt:lpstr>
      <vt:lpstr>Advanced RxSwift</vt:lpstr>
      <vt:lpstr>Binding</vt:lpstr>
      <vt:lpstr>ObservableType</vt:lpstr>
      <vt:lpstr>ObserverType</vt:lpstr>
      <vt:lpstr>Binder? Or ControlProperty?</vt:lpstr>
      <vt:lpstr>Binder? Or ControlProperty?</vt:lpstr>
      <vt:lpstr>Binder? Or ControlProperty?</vt:lpstr>
      <vt:lpstr>Binding</vt:lpstr>
      <vt:lpstr>Binding - KVO</vt:lpstr>
      <vt:lpstr>Binding - KVO</vt:lpstr>
      <vt:lpstr>Binding - KVO</vt:lpstr>
      <vt:lpstr>KVO</vt:lpstr>
      <vt:lpstr>KVO</vt:lpstr>
      <vt:lpstr>2 Way Bindings</vt:lpstr>
      <vt:lpstr>2 Way Bindings</vt:lpstr>
      <vt:lpstr>Adding a reactive extension to Custom UI Element</vt:lpstr>
      <vt:lpstr>Adding a reactive extension to Custom UI Element</vt:lpstr>
      <vt:lpstr>RxDataSources</vt:lpstr>
      <vt:lpstr>Lab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Young Kim</cp:lastModifiedBy>
  <cp:revision>113</cp:revision>
  <dcterms:modified xsi:type="dcterms:W3CDTF">2018-06-06T01:18:34Z</dcterms:modified>
</cp:coreProperties>
</file>