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0517" autoAdjust="0"/>
  </p:normalViewPr>
  <p:slideViewPr>
    <p:cSldViewPr>
      <p:cViewPr varScale="1">
        <p:scale>
          <a:sx n="100" d="100"/>
          <a:sy n="100" d="100"/>
        </p:scale>
        <p:origin x="754" y="5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FA3773F-A995-4773-BF2B-2AA4E12E4CA2}" type="datetime1">
              <a:rPr lang="ko-KR" altLang="en-US"/>
              <a:pPr lvl="0">
                <a:defRPr/>
              </a:pPr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10F3225-6EF2-4FA5-83B0-A771CCA3CC0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0F3225-6EF2-4FA5-83B0-A771CCA3CC0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10F3225-6EF2-4FA5-83B0-A771CCA3CC08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9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A1B-55DE-4A55-804B-0BE63A231CA0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96B4-5EA1-4555-A429-2763FC37FFC7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0CF3-F4A4-4AF8-8D04-7A493B8A3CAD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2E21-560D-4D3B-83C7-0A0D02A76D0D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744C-1E90-4F81-9B11-AAD27E4A27E6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8AE-471F-45B0-BE21-3CD184764FB4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E90-6A7F-437F-9FB1-9BEA73E1188A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290B-C1AC-4270-B20F-CE39EAFB53DE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0A59-4B48-4E33-A75F-EE7669A0B272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42BA-3C40-4C54-9947-1614F1B136FF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2C3E-24B8-4A23-B6C3-1BFD65E404D8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FF10-F1F4-4940-AEB3-F2525D30ABD7}" type="datetime1">
              <a:rPr lang="en-US" altLang="ko-KR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53782"/>
            <a:ext cx="18303001" cy="3831933"/>
            <a:chOff x="0" y="6453782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53782"/>
              <a:ext cx="18303001" cy="383193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527300" y="2732265"/>
            <a:ext cx="10893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너의</a:t>
            </a:r>
            <a:r>
              <a:rPr lang="ko-KR" altLang="en-US" sz="9600" b="1" dirty="0" smtClean="0">
                <a:solidFill>
                  <a:srgbClr val="0E79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심리</a:t>
            </a:r>
            <a:r>
              <a:rPr lang="ko-KR" altLang="en-US" sz="96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9600" b="1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알려조</a:t>
            </a:r>
            <a:endParaRPr lang="ko-KR" altLang="en-US" sz="96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8082" y="1941257"/>
            <a:ext cx="2795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알려조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39883" y="7661862"/>
            <a:ext cx="431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20400" y="8369748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김정웅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노영재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신한길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0E797A"/>
                </a:solidFill>
              </a:rPr>
              <a:t>02 </a:t>
            </a:r>
            <a:r>
              <a:rPr lang="ko-KR" altLang="en-US" sz="8000" b="1" dirty="0" smtClean="0">
                <a:solidFill>
                  <a:srgbClr val="0E79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ko-KR" altLang="en-US" sz="8000" b="1" dirty="0">
              <a:solidFill>
                <a:srgbClr val="0E79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400300"/>
            <a:ext cx="9753599" cy="7272718"/>
          </a:xfrm>
          <a:prstGeom prst="rect">
            <a:avLst/>
          </a:prstGeom>
        </p:spPr>
      </p:pic>
      <p:sp>
        <p:nvSpPr>
          <p:cNvPr id="7" name="Google Shape;104;p19"/>
          <p:cNvSpPr txBox="1"/>
          <p:nvPr/>
        </p:nvSpPr>
        <p:spPr>
          <a:xfrm>
            <a:off x="762000" y="24003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400" dirty="0" smtClean="0">
                <a:latin typeface="Malgun Gothic"/>
                <a:ea typeface="Malgun Gothic"/>
                <a:cs typeface="Malgun Gothic"/>
                <a:sym typeface="Malgun Gothic"/>
              </a:rPr>
              <a:t>라이브러리 불러오기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33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04590"/>
            <a:ext cx="14518975" cy="6415088"/>
          </a:xfrm>
          <a:prstGeom prst="rect">
            <a:avLst/>
          </a:prstGeom>
        </p:spPr>
      </p:pic>
      <p:sp>
        <p:nvSpPr>
          <p:cNvPr id="5" name="Google Shape;104;p19"/>
          <p:cNvSpPr txBox="1"/>
          <p:nvPr/>
        </p:nvSpPr>
        <p:spPr>
          <a:xfrm>
            <a:off x="762000" y="24003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400" dirty="0" smtClean="0">
                <a:latin typeface="Malgun Gothic"/>
                <a:ea typeface="Malgun Gothic"/>
                <a:cs typeface="Malgun Gothic"/>
                <a:sym typeface="Malgun Gothic"/>
              </a:rPr>
              <a:t>데이터 불러오기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18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Google Shape;104;p19"/>
          <p:cNvSpPr txBox="1"/>
          <p:nvPr/>
        </p:nvSpPr>
        <p:spPr>
          <a:xfrm>
            <a:off x="762000" y="24003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400" dirty="0" err="1" smtClean="0">
                <a:latin typeface="Malgun Gothic"/>
                <a:ea typeface="Malgun Gothic"/>
                <a:cs typeface="Malgun Gothic"/>
                <a:sym typeface="Malgun Gothic"/>
              </a:rPr>
              <a:t>결측</a:t>
            </a:r>
            <a:r>
              <a:rPr lang="ko-KR" altLang="en-US" sz="2400" dirty="0" err="1" smtClean="0">
                <a:latin typeface="Malgun Gothic"/>
                <a:ea typeface="Malgun Gothic"/>
                <a:cs typeface="Malgun Gothic"/>
                <a:sym typeface="Malgun Gothic"/>
              </a:rPr>
              <a:t>치</a:t>
            </a:r>
            <a:r>
              <a:rPr lang="ko-KR" altLang="en-US" sz="2400" dirty="0" smtClean="0">
                <a:latin typeface="Malgun Gothic"/>
                <a:ea typeface="Malgun Gothic"/>
                <a:cs typeface="Malgun Gothic"/>
                <a:sym typeface="Malgun Gothic"/>
              </a:rPr>
              <a:t> 처리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619500"/>
            <a:ext cx="15287625" cy="45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Google Shape;104;p19"/>
          <p:cNvSpPr txBox="1"/>
          <p:nvPr/>
        </p:nvSpPr>
        <p:spPr>
          <a:xfrm>
            <a:off x="762000" y="24003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2400" dirty="0" smtClean="0">
                <a:solidFill>
                  <a:prstClr val="black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치 처리 결과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56" y="3094703"/>
            <a:ext cx="14075044" cy="66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Google Shape;104;p19"/>
          <p:cNvSpPr txBox="1"/>
          <p:nvPr/>
        </p:nvSpPr>
        <p:spPr>
          <a:xfrm>
            <a:off x="762000" y="26289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라벨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인코딩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2" y="3275918"/>
            <a:ext cx="9661529" cy="62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02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Google Shape;104;p19"/>
          <p:cNvSpPr txBox="1"/>
          <p:nvPr/>
        </p:nvSpPr>
        <p:spPr>
          <a:xfrm>
            <a:off x="762000" y="26289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라벨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인코딩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결과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123538"/>
            <a:ext cx="6781800" cy="80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Google Shape;160;p26"/>
          <p:cNvSpPr txBox="1">
            <a:spLocks/>
          </p:cNvSpPr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ko-KR" altLang="en-US" sz="40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데이터와 투표율의 관계 분석</a:t>
            </a:r>
          </a:p>
          <a:p>
            <a:pPr algn="l">
              <a:spcBef>
                <a:spcPts val="1200"/>
              </a:spcBef>
            </a:pPr>
            <a:r>
              <a:rPr lang="ko-KR" altLang="en-US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</a:t>
            </a:r>
            <a:endParaRPr lang="en-US" altLang="ko-KR" sz="2800" dirty="0" smtClean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l">
              <a:spcBef>
                <a:spcPts val="1200"/>
              </a:spcBef>
            </a:pPr>
            <a:r>
              <a:rPr lang="en-US" altLang="ko-KR" sz="28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수준</a:t>
            </a:r>
            <a:endParaRPr lang="en-US" altLang="ko-KR" sz="2800" dirty="0" smtClean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모국어 영어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형제 자매 수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주로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사용하는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손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결혼 여부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인종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종교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유년기 거주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076" y="2857500"/>
            <a:ext cx="6911848" cy="62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5234" y="2400300"/>
            <a:ext cx="9565965" cy="729096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3944600" y="8572500"/>
            <a:ext cx="2819400" cy="87439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연령이 높을 수록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6284" y="2400300"/>
            <a:ext cx="9515474" cy="728140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3944600" y="8572500"/>
            <a:ext cx="2819400" cy="87439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학력이 높을 수록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3240" y="2360712"/>
            <a:ext cx="9471760" cy="7278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7398" y="1714500"/>
            <a:ext cx="3542769" cy="18285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944538" y="3086100"/>
            <a:ext cx="1510924" cy="65226"/>
            <a:chOff x="1944538" y="3191196"/>
            <a:chExt cx="1510924" cy="65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44538" y="3191196"/>
              <a:ext cx="1510924" cy="6522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0915567" y="4369179"/>
            <a:ext cx="1173297" cy="5030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01</a:t>
            </a: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02</a:t>
            </a: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03</a:t>
            </a: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04</a:t>
            </a: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endParaRPr lang="en-US" altLang="ko-KR" sz="3600" b="1">
              <a:solidFill>
                <a:srgbClr val="0e797a"/>
              </a:solidFill>
              <a:latin typeface="+mj-lt"/>
              <a:ea typeface="맑은 고딕"/>
            </a:endParaRPr>
          </a:p>
          <a:p>
            <a:pPr lvl="0">
              <a:defRPr/>
            </a:pPr>
            <a:r>
              <a:rPr lang="en-US" altLang="ko-KR" sz="3600" b="1">
                <a:solidFill>
                  <a:srgbClr val="0e797a"/>
                </a:solidFill>
                <a:latin typeface="+mj-lt"/>
                <a:ea typeface="맑은 고딕"/>
              </a:rPr>
              <a:t>05</a:t>
            </a:r>
            <a:endParaRPr lang="ko-KR" altLang="en-US" sz="3600" b="1">
              <a:solidFill>
                <a:srgbClr val="0e797a"/>
              </a:solidFill>
              <a:latin typeface="+mj-lt"/>
              <a:ea typeface="맑은 고딕"/>
            </a:endParaRPr>
          </a:p>
        </p:txBody>
      </p:sp>
      <p:pic>
        <p:nvPicPr>
          <p:cNvPr id="13" name="shape1026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38400" y="4457699"/>
            <a:ext cx="6477000" cy="4901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88864" y="4369178"/>
            <a:ext cx="4446536" cy="5030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도입</a:t>
            </a:r>
            <a:endParaRPr lang="ko-KR" altLang="en-US" sz="36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36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데이터 전처리</a:t>
            </a:r>
            <a:endParaRPr lang="ko-KR" altLang="en-US" sz="36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36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데이터 분석</a:t>
            </a:r>
            <a:endParaRPr lang="ko-KR" altLang="en-US" sz="36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36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모델링</a:t>
            </a:r>
            <a:endParaRPr lang="ko-KR" altLang="en-US" sz="36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36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3600" b="1">
                <a:latin typeface="맑은 고딕"/>
                <a:ea typeface="맑은 고딕"/>
              </a:rPr>
              <a:t>결론</a:t>
            </a:r>
            <a:endParaRPr lang="ko-KR" altLang="en-US" sz="36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0363" y="2364570"/>
            <a:ext cx="9507294" cy="7223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61" y="2353253"/>
            <a:ext cx="9477519" cy="73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2351598"/>
            <a:ext cx="9469895" cy="72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3944600" y="8572500"/>
            <a:ext cx="3581400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기혼자의  투표율이 높음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9400" y="2476500"/>
            <a:ext cx="9741072" cy="72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92" y="2323648"/>
            <a:ext cx="9493908" cy="73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350869"/>
            <a:ext cx="9504088" cy="731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70330" y="2391212"/>
            <a:ext cx="9464670" cy="724808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3944600" y="8572500"/>
            <a:ext cx="3581400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유년시절 시골에 살은 경우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5" tIns="91425" rIns="91425" bIns="91425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ko-KR" altLang="en-US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긍정적 문제 답변 점수의 반전</a:t>
            </a:r>
            <a:endParaRPr kumimoji="0" lang="en-US" altLang="ko-KR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미공개된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8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개의 문항이 있음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각 문항의 상관계수를 바탕으로 미공개 질문이 긍정의 질문인지 부정의 질문인지를 유추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긍정의 질문은 점수를 반전시킴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ex) 1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점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-&gt;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5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점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반전시킨 긍정적인 문항</a:t>
            </a:r>
            <a:endParaRPr kumimoji="0" lang="ko-KR" altLang="en-US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=&gt;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a d e g i k n q r </a:t>
            </a:r>
            <a:endParaRPr kumimoji="0" lang="en-US" altLang="ko-KR" sz="28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3600" y="2362200"/>
            <a:ext cx="7924799" cy="65913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53600" y="9029700"/>
            <a:ext cx="8000998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05850" y="3196132"/>
            <a:ext cx="8972550" cy="4385767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13563600" y="8572500"/>
            <a:ext cx="3962400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테스트 점수가 높을 수록 투표율이 낮아진다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800" y="3295650"/>
            <a:ext cx="7871673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5" tIns="91425" rIns="91425" bIns="91425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TP </a:t>
            </a:r>
            <a:r>
              <a:rPr kumimoji="0" lang="ko-KR" altLang="en-US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성격 점수</a:t>
            </a:r>
            <a:endParaRPr kumimoji="0" lang="ko-KR" altLang="en-US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575" y="3390900"/>
            <a:ext cx="8353425" cy="621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50338" y="3390899"/>
            <a:ext cx="7929073" cy="6217619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13639799" y="2095500"/>
            <a:ext cx="3962400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외향적인 사람일 수록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0E797A"/>
                </a:solidFill>
              </a:rPr>
              <a:t>01 </a:t>
            </a:r>
            <a:r>
              <a:rPr lang="ko-KR" altLang="en-US" sz="8000" b="1" dirty="0" smtClean="0">
                <a:solidFill>
                  <a:srgbClr val="0E79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도입</a:t>
            </a:r>
            <a:endParaRPr lang="ko-KR" altLang="en-US" sz="8000" b="1" dirty="0">
              <a:solidFill>
                <a:srgbClr val="0E797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312730"/>
            <a:ext cx="15087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심리학 테스트의 분석 알고리즘 개발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심리학 테스트의 범주가 넓어짐에 따라 여러 분야의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관련 데이터를 분석 및 탐구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마키아벨리즘 심리테스트를 활용하여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참가자의 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국가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선거 투표 여부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03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분석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ko-KR" altLang="en-US" sz="4000">
                <a:solidFill>
                  <a:srgbClr val="434343"/>
                </a:solidFill>
                <a:latin typeface="맑은 고딕"/>
                <a:ea typeface="맑은 고딕"/>
                <a:cs typeface="맑은 고딕"/>
                <a:sym typeface="맑은 고딕"/>
              </a:rPr>
              <a:t>단어 개수</a:t>
            </a:r>
            <a:endParaRPr lang="ko-KR" altLang="en-US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83785" y="3086100"/>
            <a:ext cx="7366015" cy="5567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2001" y="4457700"/>
            <a:ext cx="8763000" cy="27432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3639799" y="2095500"/>
            <a:ext cx="3962401" cy="8743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단어를 많이 알 수 록 투표율이 높아짐</a:t>
            </a:r>
            <a:r>
              <a:rPr lang="en-US" altLang="ko-KR" sz="2600">
                <a:solidFill>
                  <a:schemeClr val="dk1"/>
                </a:solidFill>
              </a:rPr>
              <a:t>!!</a:t>
            </a:r>
            <a:endParaRPr lang="en-US" altLang="ko-KR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04 </a:t>
            </a: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knn, tree </a:t>
            </a:r>
            <a:endParaRPr kumimoji="0" lang="en-US" altLang="ko-KR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ko-KR" altLang="en-US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2259622"/>
            <a:ext cx="6400800" cy="5246077"/>
          </a:xfrm>
          <a:prstGeom prst="rect">
            <a:avLst/>
          </a:prstGeom>
        </p:spPr>
      </p:pic>
      <p:pic>
        <p:nvPicPr>
          <p:cNvPr id="9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7810500"/>
            <a:ext cx="7764379" cy="16764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34600" y="2324100"/>
            <a:ext cx="6655644" cy="50292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86465" y="7810500"/>
            <a:ext cx="8444333" cy="1739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04 pycaret</a:t>
            </a:r>
            <a:endParaRPr kumimoji="0" lang="en-US" altLang="ko-KR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52400" y="2324100"/>
            <a:ext cx="7620000" cy="7620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6400" y="3543299"/>
            <a:ext cx="4897833" cy="21336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65019" y="3086100"/>
            <a:ext cx="8292345" cy="541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04 modeling</a:t>
            </a:r>
            <a:endParaRPr kumimoji="0" lang="en-US" altLang="ko-KR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ko-KR" altLang="en-US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2552700"/>
            <a:ext cx="8153400" cy="7162800"/>
          </a:xfrm>
          <a:prstGeom prst="rect">
            <a:avLst/>
          </a:prstGeom>
        </p:spPr>
      </p:pic>
      <p:pic>
        <p:nvPicPr>
          <p:cNvPr id="13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2857499"/>
            <a:ext cx="8991600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131064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04 modeling</a:t>
            </a:r>
            <a:endParaRPr kumimoji="0" lang="en-US" altLang="ko-KR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Google Shape;160;p26"/>
          <p:cNvSpPr txBox="1"/>
          <p:nvPr/>
        </p:nvSpPr>
        <p:spPr>
          <a:xfrm>
            <a:off x="1752600" y="2400300"/>
            <a:ext cx="76200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ko-KR" altLang="en-US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233" y="2263740"/>
            <a:ext cx="6533766" cy="5759519"/>
          </a:xfrm>
          <a:prstGeom prst="rect">
            <a:avLst/>
          </a:prstGeom>
        </p:spPr>
      </p:pic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215" y="8343900"/>
            <a:ext cx="8404184" cy="13716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86600" y="1611273"/>
            <a:ext cx="7391400" cy="6504026"/>
          </a:xfrm>
          <a:prstGeom prst="rect">
            <a:avLst/>
          </a:prstGeom>
        </p:spPr>
      </p:pic>
      <p:pic>
        <p:nvPicPr>
          <p:cNvPr id="11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86799" y="8115300"/>
            <a:ext cx="9601200" cy="1761156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4477999" y="192405"/>
            <a:ext cx="3657601" cy="168211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</a:rPr>
              <a:t>투표기반 분류기를 사용하였을 때 점수가 조금 더 높게 나오는 것을 확인</a:t>
            </a:r>
            <a:endParaRPr lang="ko-KR" altLang="en-US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83820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04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딥러닝 모델링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0641" y="4229100"/>
            <a:ext cx="12886716" cy="11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0642" y="5755331"/>
            <a:ext cx="12886715" cy="114076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00643" y="2631465"/>
            <a:ext cx="12886713" cy="10642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96388" y="7253291"/>
            <a:ext cx="12895222" cy="1014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83820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04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결론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Google Shape;160;p26"/>
          <p:cNvSpPr txBox="1"/>
          <p:nvPr/>
        </p:nvSpPr>
        <p:spPr>
          <a:xfrm>
            <a:off x="1752600" y="2400300"/>
            <a:ext cx="14401800" cy="7543800"/>
          </a:xfrm>
          <a:prstGeom prst="rect">
            <a:avLst/>
          </a:prstGeom>
        </p:spPr>
        <p:txBody>
          <a:bodyPr vert="horz" wrap="square" lIns="91424" tIns="91424" rIns="91424" bIns="91424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en-US" altLang="ko-KR" sz="4000">
                <a:solidFill>
                  <a:srgbClr val="434343"/>
                </a:solidFill>
                <a:latin typeface="맑은 고딕"/>
                <a:ea typeface="맑은 고딕"/>
                <a:cs typeface="맑은 고딕"/>
                <a:sym typeface="맑은 고딕"/>
              </a:rPr>
              <a:t>1. </a:t>
            </a:r>
            <a:r>
              <a:rPr lang="ko-KR" altLang="en-US" sz="4000">
                <a:solidFill>
                  <a:srgbClr val="434343"/>
                </a:solidFill>
                <a:latin typeface="맑은 고딕"/>
                <a:ea typeface="맑은 고딕"/>
                <a:cs typeface="맑은 고딕"/>
                <a:sym typeface="맑은 고딕"/>
              </a:rPr>
              <a:t>생각보다 많은 분석을 도출하지 못함</a:t>
            </a:r>
            <a:r>
              <a:rPr lang="en-US" altLang="ko-KR" sz="4000">
                <a:solidFill>
                  <a:srgbClr val="434343"/>
                </a:solidFill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endParaRPr lang="en-US" altLang="ko-KR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lang="en-US" altLang="ko-KR" sz="4000">
              <a:solidFill>
                <a:srgbClr val="434343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설문조사를 국내로 설정했다면 다른 결과가 나왔을지 의문</a:t>
            </a:r>
            <a:r>
              <a:rPr kumimoji="0" lang="en-US" altLang="ko-KR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kumimoji="0" lang="en-US" altLang="ko-KR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3.</a:t>
            </a:r>
            <a:r>
              <a:rPr kumimoji="0" lang="ko-KR" altLang="en-US" sz="4000" b="0" i="0" u="none" strike="noStrike" kern="1200" cap="none" spc="0" normalizeH="0" baseline="0">
                <a:solidFill>
                  <a:srgbClr val="434343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 문제당 걸린 시간의 데이터를 사용하지 못함</a:t>
            </a:r>
            <a:endParaRPr kumimoji="0" lang="ko-KR" altLang="en-US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ko-KR" altLang="en-US" sz="4000" b="0" i="0" u="none" strike="noStrike" kern="1200" cap="none" spc="0" normalizeH="0" baseline="0">
              <a:solidFill>
                <a:srgbClr val="434343"/>
              </a:solidFill>
              <a:effectLst/>
              <a:uLnTx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62305" y="3795608"/>
            <a:ext cx="1335506" cy="1368723"/>
            <a:chOff x="7262305" y="3795608"/>
            <a:chExt cx="1335506" cy="1368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2305" y="3795608"/>
              <a:ext cx="1335506" cy="13687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187" y="3961307"/>
            <a:ext cx="4941192" cy="26637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707256"/>
            <a:ext cx="3667486" cy="6984381"/>
            <a:chOff x="0" y="1707256"/>
            <a:chExt cx="3667486" cy="69843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07256"/>
              <a:ext cx="3667486" cy="698438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755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마키아벨리즘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Machiavelism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성격 특성이란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목적을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위해서는 수단과 방법을 가리지 않는 교활한 성격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영화나 드라마에 등장하는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악역들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마키아벨리는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세기 이탈리아의 외교관으로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도덕이나 이상보다는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현실을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중시하는 그의 정치철학을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일컬음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정치적 용어였으나 미국의 사회심리학자인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Christie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Geis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마키아벨리즘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척도를 작성하면서부터 심리학에도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사용됨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테스트는 그들이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1970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년에 작성했던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MACH-IV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척도를 번역한 것으로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>
              <a:lnSpc>
                <a:spcPct val="12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마키아벨리즘을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측정하는 표준 도구로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https://umentia.com/psy31/3788)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0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703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요약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마키아벨리즘 심리테스트 답변 내용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(20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: </a:t>
            </a:r>
            <a:r>
              <a:rPr lang="en-US" altLang="ko-KR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QaA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~ </a:t>
            </a:r>
            <a:r>
              <a:rPr lang="en-US" altLang="ko-KR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QtA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편법을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쓰지 않으면 출세하기 힘들다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설문자는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1(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강한 부정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~ 5(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강한 긍정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 하나를 선택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- 8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 문항은 식별하지 못하게 정보가 가려져 있음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2)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마키아벨리즘 심리테스트 답변 시간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en-US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QaE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~ </a:t>
            </a:r>
            <a:r>
              <a:rPr lang="en-US" altLang="ko-KR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QtE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연속성 </a:t>
            </a:r>
            <a:r>
              <a:rPr lang="ko-KR" altLang="en-US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테이터로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상대적인 시간을 나타냄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데이터를 구현하기 어려울 정도로 넓은 범위 형성</a:t>
            </a:r>
            <a:endParaRPr lang="en-US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2800" b="1" i="1" u="sng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797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E797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638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요약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설문자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개인정보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(10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연령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age_group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: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10s ~ 70s+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수준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(education) : 0=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무응답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고졸 미만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학사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4=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석사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모국어 영어 여부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engnat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무응답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1=Yes, 2=No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유년기 거주 지역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(urban) :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무응답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1=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시골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2=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도심 주변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3=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도시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형제 자매 수</a:t>
            </a:r>
            <a:r>
              <a:rPr lang="en-US" altLang="ko-KR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noProof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familysize</a:t>
            </a:r>
            <a:r>
              <a:rPr lang="en-US" altLang="ko-KR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연속성 데이터</a:t>
            </a:r>
            <a:r>
              <a:rPr lang="en-US" altLang="ko-KR" sz="28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(1~2147483647)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성별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(gender) :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남자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여자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-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인종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race) :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아시아인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아랍인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흑인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호주 원주민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북미 원주민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백인</a:t>
            </a:r>
            <a:r>
              <a:rPr lang="en-US" altLang="ko-KR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sz="2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5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4531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요약</a:t>
            </a: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3)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설문자 개인정보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(10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개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	-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종교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(religion) :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불가지론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무교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불교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카톨릭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몰몬교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기독교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그 외 기독교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힌두교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	 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유대교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무슬림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시크교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기타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	-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주로 사용하는 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(hand) : 0=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무응답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1=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오른손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2=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왼손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3=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양손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결혼 여부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(married) : 0=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무응답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1=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미혼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2=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현재 결혼중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 3=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기혼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581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요약</a:t>
            </a: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4)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성격 유형 설문 답변 내용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(10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개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) : tp01 ~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tp10</a:t>
            </a: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Ten Item Personality Inventory	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인간의 성격을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가지 유형으로 분류하는 약식 버전의 검사</a:t>
            </a:r>
            <a:endParaRPr kumimoji="0" lang="ko-KR" altLang="en-US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외향성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친화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양심성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정서안정성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지적개방성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  	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설문자는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0(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강한 부정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) ~ 6(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강한 긍정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중 하나를 선택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-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7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인 경우 결측치</a:t>
            </a:r>
            <a:endParaRPr lang="ko-KR" altLang="en-US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- 2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 문항씩 짝지어 하나의 성격 유형에 대한 점수로 계산</a:t>
            </a:r>
            <a:endParaRPr kumimoji="0" lang="en-US" altLang="ko-KR" sz="2800" b="1" i="1" u="sng" strike="noStrike" kern="1200" cap="none" spc="0" normalizeH="0" baseline="0"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0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00100"/>
            <a:ext cx="3505200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Calibri"/>
                <a:cs typeface="+mn-cs"/>
              </a:rPr>
              <a:t>01 </a:t>
            </a:r>
            <a:r>
              <a:rPr kumimoji="0" lang="ko-KR" altLang="en-US" sz="8000" b="1" i="0" u="none" strike="noStrike" kern="1200" cap="none" spc="0" normalizeH="0" baseline="0">
                <a:solidFill>
                  <a:srgbClr val="0e797a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도입</a:t>
            </a:r>
            <a:endParaRPr kumimoji="0" lang="ko-KR" altLang="en-US" sz="8000" b="1" i="0" u="none" strike="noStrike" kern="1200" cap="none" spc="0" normalizeH="0" baseline="0">
              <a:solidFill>
                <a:srgbClr val="0e797a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295585"/>
            <a:ext cx="15240000" cy="6455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1.5 </a:t>
            </a:r>
            <a:r>
              <a:rPr kumimoji="0" lang="ko-KR" altLang="en-US" sz="4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데이터 요약</a:t>
            </a: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5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설문자의 어휘 능력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(16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 : wf01~wf03 / wr01 ~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wr13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개의 비실존 단어와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13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개이 실존 단어를 구별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 	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-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설문자는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0=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모른다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1=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안다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중 하나를 선택</a:t>
            </a:r>
            <a:endParaRPr kumimoji="0" lang="ko-KR" altLang="en-US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6)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투표 여부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(1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 : </a:t>
            </a:r>
            <a:r>
              <a:rPr kumimoji="0" lang="ko-KR" altLang="en-US" sz="2800" b="0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타겟 데이터</a:t>
            </a:r>
            <a:endParaRPr kumimoji="0" lang="ko-KR" altLang="en-US" sz="2800" b="0" i="0" u="none" strike="noStrike" kern="1200" cap="none" spc="0" normalizeH="0" baseline="0"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	- </a:t>
            </a:r>
            <a:r>
              <a:rPr lang="ko-KR" altLang="en-US" sz="2800">
                <a:solidFill>
                  <a:prstClr val="black"/>
                </a:solidFill>
                <a:latin typeface="맑은 고딕"/>
                <a:ea typeface="맑은 고딕"/>
              </a:rPr>
              <a:t>지난 해 국가 선거 투표 여부 </a:t>
            </a:r>
            <a:r>
              <a:rPr lang="en-US" altLang="ko-KR" sz="2800">
                <a:solidFill>
                  <a:prstClr val="black"/>
                </a:solidFill>
                <a:latin typeface="맑은 고딕"/>
                <a:ea typeface="맑은 고딕"/>
              </a:rPr>
              <a:t>: 1=Yes, 2=No</a:t>
            </a: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678</ep:Words>
  <ep:PresentationFormat>사용자 지정</ep:PresentationFormat>
  <ep:Paragraphs>151</ep:Paragraphs>
  <ep:Slides>37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2021-08-30T20:55:53.000</dcterms:created>
  <dc:creator>officegen</dc:creator>
  <cp:lastModifiedBy>woong</cp:lastModifiedBy>
  <dcterms:modified xsi:type="dcterms:W3CDTF">2021-11-03T03:59:39.408</dcterms:modified>
  <cp:revision>74</cp:revision>
  <dc:title>PowerPoint 프레젠테이션</dc:title>
  <cp:version>1000.0000.01</cp:version>
</cp:coreProperties>
</file>