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1235" y="445025"/>
            <a:ext cx="8521529" cy="623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1699" y="445025"/>
            <a:ext cx="8521065" cy="623570"/>
          </a:xfrm>
          <a:custGeom>
            <a:avLst/>
            <a:gdLst/>
            <a:ahLst/>
            <a:cxnLst/>
            <a:rect l="l" t="t" r="r" b="b"/>
            <a:pathLst>
              <a:path w="8521065" h="623569">
                <a:moveTo>
                  <a:pt x="8520599" y="623399"/>
                </a:moveTo>
                <a:lnTo>
                  <a:pt x="0" y="623399"/>
                </a:lnTo>
                <a:lnTo>
                  <a:pt x="0" y="0"/>
                </a:lnTo>
                <a:lnTo>
                  <a:pt x="8520599" y="0"/>
                </a:lnTo>
                <a:lnTo>
                  <a:pt x="8520599" y="623399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1699" y="232749"/>
            <a:ext cx="8521065" cy="909955"/>
          </a:xfrm>
          <a:custGeom>
            <a:avLst/>
            <a:gdLst/>
            <a:ahLst/>
            <a:cxnLst/>
            <a:rect l="l" t="t" r="r" b="b"/>
            <a:pathLst>
              <a:path w="8521065" h="909955">
                <a:moveTo>
                  <a:pt x="8520599" y="909599"/>
                </a:moveTo>
                <a:lnTo>
                  <a:pt x="0" y="909599"/>
                </a:lnTo>
                <a:lnTo>
                  <a:pt x="0" y="0"/>
                </a:lnTo>
                <a:lnTo>
                  <a:pt x="8520599" y="0"/>
                </a:lnTo>
                <a:lnTo>
                  <a:pt x="8520599" y="909599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0079" y="500184"/>
            <a:ext cx="278384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980" y="1676594"/>
            <a:ext cx="8178038" cy="2473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99" y="2651100"/>
            <a:ext cx="8982710" cy="2411730"/>
          </a:xfrm>
          <a:custGeom>
            <a:avLst/>
            <a:gdLst/>
            <a:ahLst/>
            <a:cxnLst/>
            <a:rect l="l" t="t" r="r" b="b"/>
            <a:pathLst>
              <a:path w="8982710" h="2411729">
                <a:moveTo>
                  <a:pt x="8982599" y="2411699"/>
                </a:moveTo>
                <a:lnTo>
                  <a:pt x="0" y="2411699"/>
                </a:lnTo>
                <a:lnTo>
                  <a:pt x="0" y="0"/>
                </a:lnTo>
                <a:lnTo>
                  <a:pt x="8982599" y="0"/>
                </a:lnTo>
                <a:lnTo>
                  <a:pt x="8982599" y="2411699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99" y="497089"/>
            <a:ext cx="6859270" cy="1303655"/>
          </a:xfrm>
          <a:prstGeom prst="rect"/>
        </p:spPr>
        <p:txBody>
          <a:bodyPr wrap="square" lIns="0" tIns="34925" rIns="0" bIns="0" rtlCol="0" vert="horz">
            <a:spAutoFit/>
          </a:bodyPr>
          <a:lstStyle/>
          <a:p>
            <a:pPr marL="1384300" marR="5080" indent="-1371600">
              <a:lnSpc>
                <a:spcPts val="5030"/>
              </a:lnSpc>
              <a:spcBef>
                <a:spcPts val="275"/>
              </a:spcBef>
            </a:pPr>
            <a:r>
              <a:rPr dirty="0" sz="4200" spc="75">
                <a:solidFill>
                  <a:srgbClr val="5E2B97"/>
                </a:solidFill>
              </a:rPr>
              <a:t>음식 사진 인식을 통한  칼로리정보와</a:t>
            </a:r>
            <a:r>
              <a:rPr dirty="0" sz="4200" spc="-440">
                <a:solidFill>
                  <a:srgbClr val="5E2B97"/>
                </a:solidFill>
              </a:rPr>
              <a:t> </a:t>
            </a:r>
            <a:r>
              <a:rPr dirty="0" sz="4200" spc="75">
                <a:solidFill>
                  <a:srgbClr val="5E2B97"/>
                </a:solidFill>
              </a:rPr>
              <a:t>음식추천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7051690" y="2007683"/>
            <a:ext cx="1328420" cy="2639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dirty="0" sz="2400" spc="40" b="1">
                <a:solidFill>
                  <a:srgbClr val="5E2B97"/>
                </a:solidFill>
                <a:latin typeface="굴림"/>
                <a:cs typeface="굴림"/>
              </a:rPr>
              <a:t>관리해조</a:t>
            </a:r>
            <a:endParaRPr sz="2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굴림"/>
              <a:cs typeface="굴림"/>
            </a:endParaRPr>
          </a:p>
          <a:p>
            <a:pPr algn="just" marL="12700" marR="5080">
              <a:lnSpc>
                <a:spcPct val="174100"/>
              </a:lnSpc>
            </a:pPr>
            <a:r>
              <a:rPr dirty="0" sz="1800" spc="30" b="1">
                <a:solidFill>
                  <a:srgbClr val="FFFFFF"/>
                </a:solidFill>
                <a:latin typeface="굴림"/>
                <a:cs typeface="굴림"/>
              </a:rPr>
              <a:t>조장</a:t>
            </a:r>
            <a:r>
              <a:rPr dirty="0" sz="1800" spc="-400" b="1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sz="1800" spc="30" b="1">
                <a:solidFill>
                  <a:srgbClr val="FFFFFF"/>
                </a:solidFill>
                <a:latin typeface="굴림"/>
                <a:cs typeface="굴림"/>
              </a:rPr>
              <a:t>손가현  팀원</a:t>
            </a:r>
            <a:r>
              <a:rPr dirty="0" sz="1800" spc="-400" b="1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sz="1800" spc="30" b="1">
                <a:solidFill>
                  <a:srgbClr val="FFFFFF"/>
                </a:solidFill>
                <a:latin typeface="굴림"/>
                <a:cs typeface="굴림"/>
              </a:rPr>
              <a:t>김정웅  팀원</a:t>
            </a:r>
            <a:r>
              <a:rPr dirty="0" sz="1800" spc="-400" b="1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sz="1800" spc="30" b="1">
                <a:solidFill>
                  <a:srgbClr val="FFFFFF"/>
                </a:solidFill>
                <a:latin typeface="굴림"/>
                <a:cs typeface="굴림"/>
              </a:rPr>
              <a:t>노영재  팀원</a:t>
            </a:r>
            <a:r>
              <a:rPr dirty="0" sz="1800" spc="-400" b="1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sz="1800" spc="30" b="1">
                <a:solidFill>
                  <a:srgbClr val="FFFFFF"/>
                </a:solidFill>
                <a:latin typeface="굴림"/>
                <a:cs typeface="굴림"/>
              </a:rPr>
              <a:t>송현욱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1065" cy="623570"/>
          </a:xfrm>
          <a:prstGeom prst="rect"/>
          <a:solidFill>
            <a:srgbClr val="5E2B97"/>
          </a:solidFill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pc="45">
                <a:latin typeface="Arial"/>
                <a:cs typeface="Arial"/>
              </a:rPr>
              <a:t>CNN</a:t>
            </a:r>
            <a:r>
              <a:rPr dirty="0" spc="45"/>
              <a:t>을</a:t>
            </a:r>
            <a:r>
              <a:rPr dirty="0" spc="-270"/>
              <a:t> </a:t>
            </a:r>
            <a:r>
              <a:rPr dirty="0" spc="55"/>
              <a:t>이용한</a:t>
            </a:r>
            <a:r>
              <a:rPr dirty="0" spc="-270"/>
              <a:t> </a:t>
            </a:r>
            <a:r>
              <a:rPr dirty="0" spc="55"/>
              <a:t>음식</a:t>
            </a:r>
            <a:r>
              <a:rPr dirty="0" spc="-270"/>
              <a:t> </a:t>
            </a:r>
            <a:r>
              <a:rPr dirty="0" spc="55"/>
              <a:t>분류</a:t>
            </a:r>
            <a:r>
              <a:rPr dirty="0" spc="-270"/>
              <a:t> </a:t>
            </a:r>
            <a:r>
              <a:rPr dirty="0" spc="55"/>
              <a:t>모델</a:t>
            </a:r>
            <a:r>
              <a:rPr dirty="0" spc="-270"/>
              <a:t> </a:t>
            </a:r>
            <a:r>
              <a:rPr dirty="0" spc="55"/>
              <a:t>결과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3929075"/>
            <a:ext cx="743204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marR="5080" indent="-320040">
              <a:lnSpc>
                <a:spcPct val="114599"/>
              </a:lnSpc>
              <a:spcBef>
                <a:spcPts val="100"/>
              </a:spcBef>
            </a:pP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제육을</a:t>
            </a:r>
            <a:r>
              <a:rPr dirty="0" sz="1800" spc="-229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넣을</a:t>
            </a:r>
            <a:r>
              <a:rPr dirty="0" sz="1800" spc="-229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경우</a:t>
            </a:r>
            <a:r>
              <a:rPr dirty="0" sz="1800" spc="-225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김치로</a:t>
            </a:r>
            <a:r>
              <a:rPr dirty="0" sz="1800" spc="-229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인식하는</a:t>
            </a:r>
            <a:r>
              <a:rPr dirty="0" sz="1800" spc="-229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경우가</a:t>
            </a:r>
            <a:r>
              <a:rPr dirty="0" sz="1800" spc="-225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5" b="1">
                <a:solidFill>
                  <a:srgbClr val="7F7F7F"/>
                </a:solidFill>
                <a:latin typeface="굴림"/>
                <a:cs typeface="굴림"/>
              </a:rPr>
              <a:t>있었다</a:t>
            </a:r>
            <a:r>
              <a:rPr dirty="0" sz="1800" spc="35" b="1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dirty="0" sz="1800" spc="-50" b="1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실제</a:t>
            </a:r>
            <a:r>
              <a:rPr dirty="0" sz="1800" spc="-229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정확도가</a:t>
            </a:r>
            <a:r>
              <a:rPr dirty="0" sz="1800" spc="-225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5" b="1">
                <a:solidFill>
                  <a:srgbClr val="7F7F7F"/>
                </a:solidFill>
                <a:latin typeface="굴림"/>
                <a:cs typeface="굴림"/>
              </a:rPr>
              <a:t>떨어졌다</a:t>
            </a:r>
            <a:r>
              <a:rPr dirty="0" sz="1800" spc="35" b="1">
                <a:solidFill>
                  <a:srgbClr val="7F7F7F"/>
                </a:solidFill>
                <a:latin typeface="Calibri"/>
                <a:cs typeface="Calibri"/>
              </a:rPr>
              <a:t>. 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정확도를</a:t>
            </a:r>
            <a:r>
              <a:rPr dirty="0" sz="1800" spc="-235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높이기</a:t>
            </a:r>
            <a:r>
              <a:rPr dirty="0" sz="1800" spc="-229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위해</a:t>
            </a:r>
            <a:r>
              <a:rPr dirty="0" sz="1800" spc="-229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잘</a:t>
            </a:r>
            <a:r>
              <a:rPr dirty="0" sz="1800" spc="-229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학습된</a:t>
            </a:r>
            <a:r>
              <a:rPr dirty="0" sz="1800" spc="-229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전이학습의</a:t>
            </a:r>
            <a:r>
              <a:rPr dirty="0" sz="1800" spc="-229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모델을</a:t>
            </a:r>
            <a:r>
              <a:rPr dirty="0" sz="1800" spc="-229" b="1">
                <a:solidFill>
                  <a:srgbClr val="7F7F7F"/>
                </a:solidFill>
                <a:latin typeface="굴림"/>
                <a:cs typeface="굴림"/>
              </a:rPr>
              <a:t> </a:t>
            </a:r>
            <a:r>
              <a:rPr dirty="0" sz="1800" spc="30" b="1">
                <a:solidFill>
                  <a:srgbClr val="7F7F7F"/>
                </a:solidFill>
                <a:latin typeface="굴림"/>
                <a:cs typeface="굴림"/>
              </a:rPr>
              <a:t>사용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769199"/>
            <a:ext cx="1846800" cy="162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94135" y="1719951"/>
            <a:ext cx="4258779" cy="191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41325" y="1769200"/>
            <a:ext cx="1847848" cy="1620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7638" y="1244288"/>
            <a:ext cx="25152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dirty="0" sz="1400" spc="25">
                <a:latin typeface="Calibri"/>
                <a:cs typeface="Calibri"/>
              </a:rPr>
              <a:t>input</a:t>
            </a:r>
            <a:r>
              <a:rPr dirty="0" sz="1400" spc="25">
                <a:latin typeface="Calibri"/>
                <a:cs typeface="Calibri"/>
              </a:rPr>
              <a:t>	</a:t>
            </a:r>
            <a:r>
              <a:rPr dirty="0" sz="1400" spc="20">
                <a:latin typeface="Calibri"/>
                <a:cs typeface="Calibri"/>
              </a:rPr>
              <a:t>output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9311" y="1218388"/>
            <a:ext cx="4508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20">
                <a:latin typeface="Calibri"/>
                <a:cs typeface="Calibri"/>
              </a:rPr>
              <a:t>esult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6949" y="4441625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 h="0">
                <a:moveTo>
                  <a:pt x="0" y="0"/>
                </a:moveTo>
                <a:lnTo>
                  <a:pt x="12914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6100" y="4425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6100" y="4425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800" y="417534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5" b="1">
                <a:solidFill>
                  <a:srgbClr val="FFFFFF"/>
                </a:solidFill>
                <a:latin typeface="굴림"/>
                <a:cs typeface="굴림"/>
              </a:rPr>
              <a:t>모델링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9449" y="2200424"/>
            <a:ext cx="3871124" cy="2518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1669" y="1483250"/>
            <a:ext cx="3958018" cy="2840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75025" y="1532150"/>
            <a:ext cx="4467675" cy="440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530" y="502810"/>
            <a:ext cx="39890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latin typeface="Arial"/>
                <a:cs typeface="Arial"/>
              </a:rPr>
              <a:t>Transfer </a:t>
            </a:r>
            <a:r>
              <a:rPr dirty="0" spc="30">
                <a:latin typeface="Arial"/>
                <a:cs typeface="Arial"/>
              </a:rPr>
              <a:t>learning</a:t>
            </a:r>
            <a:r>
              <a:rPr dirty="0" spc="-345">
                <a:latin typeface="Arial"/>
                <a:cs typeface="Arial"/>
              </a:rPr>
              <a:t> </a:t>
            </a:r>
            <a:r>
              <a:rPr dirty="0" spc="55"/>
              <a:t>모델</a:t>
            </a:r>
          </a:p>
        </p:txBody>
      </p:sp>
      <p:sp>
        <p:nvSpPr>
          <p:cNvPr id="3" name="object 3"/>
          <p:cNvSpPr/>
          <p:nvPr/>
        </p:nvSpPr>
        <p:spPr>
          <a:xfrm>
            <a:off x="2014024" y="1649950"/>
            <a:ext cx="1038225" cy="0"/>
          </a:xfrm>
          <a:custGeom>
            <a:avLst/>
            <a:gdLst/>
            <a:ahLst/>
            <a:cxnLst/>
            <a:rect l="l" t="t" r="r" b="b"/>
            <a:pathLst>
              <a:path w="1038225" h="0">
                <a:moveTo>
                  <a:pt x="0" y="0"/>
                </a:moveTo>
                <a:lnTo>
                  <a:pt x="1037999" y="0"/>
                </a:lnTo>
              </a:path>
            </a:pathLst>
          </a:custGeom>
          <a:ln w="28574">
            <a:solidFill>
              <a:srgbClr val="5E2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4850" y="1603475"/>
            <a:ext cx="7534274" cy="232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59849" y="2216174"/>
            <a:ext cx="1890395" cy="9525"/>
          </a:xfrm>
          <a:custGeom>
            <a:avLst/>
            <a:gdLst/>
            <a:ahLst/>
            <a:cxnLst/>
            <a:rect l="l" t="t" r="r" b="b"/>
            <a:pathLst>
              <a:path w="1890395" h="9525">
                <a:moveTo>
                  <a:pt x="0" y="0"/>
                </a:moveTo>
                <a:lnTo>
                  <a:pt x="1890299" y="9299"/>
                </a:lnTo>
              </a:path>
            </a:pathLst>
          </a:custGeom>
          <a:ln w="28574">
            <a:solidFill>
              <a:srgbClr val="5E2B9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0782" y="1168299"/>
            <a:ext cx="1895177" cy="3628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7066" y="3260400"/>
            <a:ext cx="5187870" cy="1536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1699" y="445025"/>
            <a:ext cx="8521065" cy="623570"/>
          </a:xfrm>
          <a:prstGeom prst="rect">
            <a:avLst/>
          </a:prstGeom>
          <a:solidFill>
            <a:srgbClr val="5E2B97"/>
          </a:solidFill>
        </p:spPr>
        <p:txBody>
          <a:bodyPr wrap="square" lIns="0" tIns="704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3000" spc="-15" b="1">
                <a:solidFill>
                  <a:srgbClr val="FFFFFF"/>
                </a:solidFill>
                <a:latin typeface="Arial"/>
                <a:cs typeface="Arial"/>
              </a:rPr>
              <a:t>Transfer </a:t>
            </a:r>
            <a:r>
              <a:rPr dirty="0" sz="3000" spc="30" b="1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3000" spc="-2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FFFFFF"/>
                </a:solidFill>
                <a:latin typeface="굴림"/>
                <a:cs typeface="굴림"/>
              </a:rPr>
              <a:t>모델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928" y="1635182"/>
            <a:ext cx="4619439" cy="1536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7775" y="1300900"/>
            <a:ext cx="32524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heavy" sz="1400" spc="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ResNet</a:t>
            </a:r>
            <a:r>
              <a:rPr dirty="0" u="heavy" sz="1400" spc="30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은</a:t>
            </a:r>
            <a:r>
              <a:rPr dirty="0" u="heavy" sz="1400" spc="-17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dirty="0" u="heavy" sz="1400" spc="2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깊이가</a:t>
            </a:r>
            <a:r>
              <a:rPr dirty="0" u="heavy" sz="1400" spc="-12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dirty="0" u="heavy" sz="1400" spc="2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깊어지면</a:t>
            </a:r>
            <a:r>
              <a:rPr dirty="0" u="heavy" sz="1400" spc="-100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dirty="0" u="heavy" sz="1400" spc="2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에러확률이</a:t>
            </a:r>
            <a:r>
              <a:rPr dirty="0" u="heavy" sz="1400" spc="-7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dirty="0" u="heavy" sz="1400" spc="2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더 </a:t>
            </a:r>
            <a:r>
              <a:rPr dirty="0" sz="1400" spc="25" b="1">
                <a:latin typeface="굴림"/>
                <a:cs typeface="굴림"/>
              </a:rPr>
              <a:t> </a:t>
            </a:r>
            <a:r>
              <a:rPr dirty="0" u="heavy" sz="1400" spc="50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낮아졌다</a:t>
            </a:r>
            <a:r>
              <a:rPr dirty="0" u="heavy" sz="1400" spc="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1399" y="2796375"/>
            <a:ext cx="542290" cy="248285"/>
          </a:xfrm>
          <a:custGeom>
            <a:avLst/>
            <a:gdLst/>
            <a:ahLst/>
            <a:cxnLst/>
            <a:rect l="l" t="t" r="r" b="b"/>
            <a:pathLst>
              <a:path w="542289" h="248285">
                <a:moveTo>
                  <a:pt x="0" y="123899"/>
                </a:moveTo>
                <a:lnTo>
                  <a:pt x="7158" y="95490"/>
                </a:lnTo>
                <a:lnTo>
                  <a:pt x="27549" y="69411"/>
                </a:lnTo>
                <a:lnTo>
                  <a:pt x="59546" y="46406"/>
                </a:lnTo>
                <a:lnTo>
                  <a:pt x="101521" y="27219"/>
                </a:lnTo>
                <a:lnTo>
                  <a:pt x="151848" y="12593"/>
                </a:lnTo>
                <a:lnTo>
                  <a:pt x="208900" y="3272"/>
                </a:lnTo>
                <a:lnTo>
                  <a:pt x="271049" y="0"/>
                </a:lnTo>
                <a:lnTo>
                  <a:pt x="333199" y="3272"/>
                </a:lnTo>
                <a:lnTo>
                  <a:pt x="390251" y="12593"/>
                </a:lnTo>
                <a:lnTo>
                  <a:pt x="440578" y="27219"/>
                </a:lnTo>
                <a:lnTo>
                  <a:pt x="482553" y="46406"/>
                </a:lnTo>
                <a:lnTo>
                  <a:pt x="514550" y="69411"/>
                </a:lnTo>
                <a:lnTo>
                  <a:pt x="542099" y="123899"/>
                </a:lnTo>
                <a:lnTo>
                  <a:pt x="514550" y="178388"/>
                </a:lnTo>
                <a:lnTo>
                  <a:pt x="482553" y="201393"/>
                </a:lnTo>
                <a:lnTo>
                  <a:pt x="440578" y="220580"/>
                </a:lnTo>
                <a:lnTo>
                  <a:pt x="390251" y="235206"/>
                </a:lnTo>
                <a:lnTo>
                  <a:pt x="333199" y="244527"/>
                </a:lnTo>
                <a:lnTo>
                  <a:pt x="271049" y="247799"/>
                </a:lnTo>
                <a:lnTo>
                  <a:pt x="208900" y="244527"/>
                </a:lnTo>
                <a:lnTo>
                  <a:pt x="151848" y="235206"/>
                </a:lnTo>
                <a:lnTo>
                  <a:pt x="101521" y="220580"/>
                </a:lnTo>
                <a:lnTo>
                  <a:pt x="59546" y="201393"/>
                </a:lnTo>
                <a:lnTo>
                  <a:pt x="27549" y="178388"/>
                </a:lnTo>
                <a:lnTo>
                  <a:pt x="7158" y="152309"/>
                </a:lnTo>
                <a:lnTo>
                  <a:pt x="0" y="123899"/>
                </a:lnTo>
                <a:close/>
              </a:path>
            </a:pathLst>
          </a:custGeom>
          <a:ln w="28574">
            <a:solidFill>
              <a:srgbClr val="5E2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40074" y="2362624"/>
            <a:ext cx="542290" cy="248285"/>
          </a:xfrm>
          <a:custGeom>
            <a:avLst/>
            <a:gdLst/>
            <a:ahLst/>
            <a:cxnLst/>
            <a:rect l="l" t="t" r="r" b="b"/>
            <a:pathLst>
              <a:path w="542289" h="248285">
                <a:moveTo>
                  <a:pt x="0" y="123899"/>
                </a:moveTo>
                <a:lnTo>
                  <a:pt x="7158" y="95490"/>
                </a:lnTo>
                <a:lnTo>
                  <a:pt x="27549" y="69411"/>
                </a:lnTo>
                <a:lnTo>
                  <a:pt x="59546" y="46406"/>
                </a:lnTo>
                <a:lnTo>
                  <a:pt x="101522" y="27219"/>
                </a:lnTo>
                <a:lnTo>
                  <a:pt x="151849" y="12593"/>
                </a:lnTo>
                <a:lnTo>
                  <a:pt x="208900" y="3272"/>
                </a:lnTo>
                <a:lnTo>
                  <a:pt x="271049" y="0"/>
                </a:lnTo>
                <a:lnTo>
                  <a:pt x="333199" y="3272"/>
                </a:lnTo>
                <a:lnTo>
                  <a:pt x="390250" y="12593"/>
                </a:lnTo>
                <a:lnTo>
                  <a:pt x="440577" y="27219"/>
                </a:lnTo>
                <a:lnTo>
                  <a:pt x="482553" y="46406"/>
                </a:lnTo>
                <a:lnTo>
                  <a:pt x="514550" y="69411"/>
                </a:lnTo>
                <a:lnTo>
                  <a:pt x="542099" y="123899"/>
                </a:lnTo>
                <a:lnTo>
                  <a:pt x="514550" y="178388"/>
                </a:lnTo>
                <a:lnTo>
                  <a:pt x="482553" y="201393"/>
                </a:lnTo>
                <a:lnTo>
                  <a:pt x="440577" y="220580"/>
                </a:lnTo>
                <a:lnTo>
                  <a:pt x="390250" y="235206"/>
                </a:lnTo>
                <a:lnTo>
                  <a:pt x="333199" y="244527"/>
                </a:lnTo>
                <a:lnTo>
                  <a:pt x="271049" y="247799"/>
                </a:lnTo>
                <a:lnTo>
                  <a:pt x="208900" y="244527"/>
                </a:lnTo>
                <a:lnTo>
                  <a:pt x="151849" y="235206"/>
                </a:lnTo>
                <a:lnTo>
                  <a:pt x="101522" y="220580"/>
                </a:lnTo>
                <a:lnTo>
                  <a:pt x="59546" y="201393"/>
                </a:lnTo>
                <a:lnTo>
                  <a:pt x="27549" y="178388"/>
                </a:lnTo>
                <a:lnTo>
                  <a:pt x="7158" y="152309"/>
                </a:lnTo>
                <a:lnTo>
                  <a:pt x="0" y="123899"/>
                </a:lnTo>
                <a:close/>
              </a:path>
            </a:pathLst>
          </a:custGeom>
          <a:ln w="28574">
            <a:solidFill>
              <a:srgbClr val="5E2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55199" y="4841086"/>
            <a:ext cx="21812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굴림"/>
                <a:cs typeface="굴림"/>
              </a:rPr>
              <a:t>그래프 출처</a:t>
            </a:r>
            <a:r>
              <a:rPr dirty="0" sz="800" spc="-180">
                <a:latin typeface="굴림"/>
                <a:cs typeface="굴림"/>
              </a:rPr>
              <a:t> </a:t>
            </a:r>
            <a:r>
              <a:rPr dirty="0" sz="800" spc="-15">
                <a:latin typeface="Calibri"/>
                <a:cs typeface="Calibri"/>
              </a:rPr>
              <a:t>: </a:t>
            </a:r>
            <a:r>
              <a:rPr dirty="0" sz="800" spc="-5">
                <a:latin typeface="Arial"/>
                <a:cs typeface="Arial"/>
              </a:rPr>
              <a:t>Deep Residual Learning for Image  Recognition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1065" cy="623570"/>
          </a:xfrm>
          <a:prstGeom prst="rect"/>
          <a:solidFill>
            <a:srgbClr val="5E2B97"/>
          </a:solidFill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pc="55"/>
              <a:t>추천</a:t>
            </a:r>
            <a:r>
              <a:rPr dirty="0" spc="-270"/>
              <a:t> </a:t>
            </a:r>
            <a:r>
              <a:rPr dirty="0" spc="55"/>
              <a:t>알고리즘</a:t>
            </a:r>
          </a:p>
        </p:txBody>
      </p:sp>
      <p:sp>
        <p:nvSpPr>
          <p:cNvPr id="3" name="object 3"/>
          <p:cNvSpPr/>
          <p:nvPr/>
        </p:nvSpPr>
        <p:spPr>
          <a:xfrm>
            <a:off x="1697791" y="2720724"/>
            <a:ext cx="361950" cy="213360"/>
          </a:xfrm>
          <a:custGeom>
            <a:avLst/>
            <a:gdLst/>
            <a:ahLst/>
            <a:cxnLst/>
            <a:rect l="l" t="t" r="r" b="b"/>
            <a:pathLst>
              <a:path w="361950" h="213360">
                <a:moveTo>
                  <a:pt x="361950" y="213359"/>
                </a:moveTo>
                <a:lnTo>
                  <a:pt x="0" y="213359"/>
                </a:lnTo>
                <a:lnTo>
                  <a:pt x="0" y="0"/>
                </a:lnTo>
                <a:lnTo>
                  <a:pt x="361950" y="0"/>
                </a:lnTo>
                <a:lnTo>
                  <a:pt x="361950" y="213359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4705" y="2968374"/>
            <a:ext cx="1387475" cy="213360"/>
          </a:xfrm>
          <a:custGeom>
            <a:avLst/>
            <a:gdLst/>
            <a:ahLst/>
            <a:cxnLst/>
            <a:rect l="l" t="t" r="r" b="b"/>
            <a:pathLst>
              <a:path w="1387475" h="213360">
                <a:moveTo>
                  <a:pt x="1387357" y="213359"/>
                </a:moveTo>
                <a:lnTo>
                  <a:pt x="0" y="213359"/>
                </a:lnTo>
                <a:lnTo>
                  <a:pt x="0" y="0"/>
                </a:lnTo>
                <a:lnTo>
                  <a:pt x="1387357" y="0"/>
                </a:lnTo>
                <a:lnTo>
                  <a:pt x="1387357" y="213359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6987" y="2666622"/>
            <a:ext cx="7992745" cy="5207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405130" indent="-393065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dirty="0" sz="1400" spc="25" b="1">
                <a:latin typeface="굴림"/>
                <a:cs typeface="굴림"/>
              </a:rPr>
              <a:t>입력값으로 </a:t>
            </a:r>
            <a:r>
              <a:rPr dirty="0" sz="1400" spc="40" b="1">
                <a:latin typeface="굴림"/>
                <a:cs typeface="굴림"/>
              </a:rPr>
              <a:t>성별을 </a:t>
            </a:r>
            <a:r>
              <a:rPr dirty="0" sz="1400" spc="25" b="1">
                <a:latin typeface="굴림"/>
                <a:cs typeface="굴림"/>
              </a:rPr>
              <a:t>받아 </a:t>
            </a:r>
            <a:r>
              <a:rPr dirty="0" sz="1400" spc="15" b="1">
                <a:latin typeface="굴림"/>
                <a:cs typeface="굴림"/>
              </a:rPr>
              <a:t>1일 </a:t>
            </a:r>
            <a:r>
              <a:rPr dirty="0" sz="1400" spc="25" b="1">
                <a:latin typeface="굴림"/>
                <a:cs typeface="굴림"/>
              </a:rPr>
              <a:t>권장 </a:t>
            </a:r>
            <a:r>
              <a:rPr dirty="0" sz="1400" spc="15" b="1">
                <a:latin typeface="굴림"/>
                <a:cs typeface="굴림"/>
              </a:rPr>
              <a:t>칼로리(남:2500kcal, </a:t>
            </a:r>
            <a:r>
              <a:rPr dirty="0" sz="1400" spc="10" b="1">
                <a:latin typeface="굴림"/>
                <a:cs typeface="굴림"/>
              </a:rPr>
              <a:t>여:2000kcal)를</a:t>
            </a:r>
            <a:r>
              <a:rPr dirty="0" sz="1400" spc="20" b="1">
                <a:latin typeface="굴림"/>
                <a:cs typeface="굴림"/>
              </a:rPr>
              <a:t> 정합니다.</a:t>
            </a:r>
            <a:endParaRPr sz="1400">
              <a:latin typeface="굴림"/>
              <a:cs typeface="굴림"/>
            </a:endParaRPr>
          </a:p>
          <a:p>
            <a:pPr marL="405130" indent="-39306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dirty="0" sz="1400" spc="25" b="1">
                <a:latin typeface="굴림"/>
                <a:cs typeface="굴림"/>
              </a:rPr>
              <a:t>분류 결과인 각 음식의 합인 총 섭취 칼로리양 을 </a:t>
            </a:r>
            <a:r>
              <a:rPr dirty="0" sz="1400" spc="15" b="1">
                <a:latin typeface="굴림"/>
                <a:cs typeface="굴림"/>
              </a:rPr>
              <a:t>1일 </a:t>
            </a:r>
            <a:r>
              <a:rPr dirty="0" sz="1400" spc="25" b="1">
                <a:latin typeface="굴림"/>
                <a:cs typeface="굴림"/>
              </a:rPr>
              <a:t>권장 칼로리 기준으로 식사 한끼</a:t>
            </a:r>
            <a:r>
              <a:rPr dirty="0" sz="1400" spc="-28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분량에서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987" y="3161922"/>
            <a:ext cx="8063230" cy="10160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405130">
              <a:lnSpc>
                <a:spcPct val="100000"/>
              </a:lnSpc>
              <a:spcBef>
                <a:spcPts val="370"/>
              </a:spcBef>
            </a:pPr>
            <a:r>
              <a:rPr dirty="0" sz="1400" spc="20" b="1">
                <a:latin typeface="굴림"/>
                <a:cs typeface="굴림"/>
              </a:rPr>
              <a:t>가감합니다. </a:t>
            </a:r>
            <a:r>
              <a:rPr dirty="0" sz="1400" spc="15" b="1">
                <a:latin typeface="굴림"/>
                <a:cs typeface="굴림"/>
              </a:rPr>
              <a:t>-&gt; </a:t>
            </a:r>
            <a:r>
              <a:rPr dirty="0" sz="1400" spc="25" b="1">
                <a:latin typeface="굴림"/>
                <a:cs typeface="굴림"/>
              </a:rPr>
              <a:t>잉여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칼로리</a:t>
            </a:r>
            <a:endParaRPr sz="1400">
              <a:latin typeface="굴림"/>
              <a:cs typeface="굴림"/>
            </a:endParaRPr>
          </a:p>
          <a:p>
            <a:pPr marL="405130" indent="-393065">
              <a:lnSpc>
                <a:spcPct val="100000"/>
              </a:lnSpc>
              <a:spcBef>
                <a:spcPts val="270"/>
              </a:spcBef>
              <a:buAutoNum type="arabicPeriod" startAt="3"/>
              <a:tabLst>
                <a:tab pos="405130" algn="l"/>
                <a:tab pos="405765" algn="l"/>
                <a:tab pos="4974590" algn="l"/>
              </a:tabLst>
            </a:pPr>
            <a:r>
              <a:rPr dirty="0" sz="1400" spc="25" b="1">
                <a:latin typeface="굴림"/>
                <a:cs typeface="굴림"/>
              </a:rPr>
              <a:t>다음 식사 한끼 칼로리에서 잉여 칼로리를</a:t>
            </a:r>
            <a:r>
              <a:rPr dirty="0" sz="1400" spc="-75" b="1">
                <a:latin typeface="굴림"/>
                <a:cs typeface="굴림"/>
              </a:rPr>
              <a:t> </a:t>
            </a:r>
            <a:r>
              <a:rPr dirty="0" sz="1400" spc="20" b="1">
                <a:latin typeface="굴림"/>
                <a:cs typeface="굴림"/>
              </a:rPr>
              <a:t>더합니다.</a:t>
            </a:r>
            <a:r>
              <a:rPr dirty="0" sz="1400" spc="10" b="1">
                <a:latin typeface="굴림"/>
                <a:cs typeface="굴림"/>
              </a:rPr>
              <a:t> </a:t>
            </a:r>
            <a:r>
              <a:rPr dirty="0" sz="1400" spc="15" b="1">
                <a:latin typeface="굴림"/>
                <a:cs typeface="굴림"/>
              </a:rPr>
              <a:t>-&gt;	</a:t>
            </a:r>
            <a:r>
              <a:rPr dirty="0" sz="1400" spc="25" b="1">
                <a:latin typeface="굴림"/>
                <a:cs typeface="굴림"/>
              </a:rPr>
              <a:t>다음 권장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칼로리량</a:t>
            </a:r>
            <a:endParaRPr sz="1400">
              <a:latin typeface="굴림"/>
              <a:cs typeface="굴림"/>
            </a:endParaRPr>
          </a:p>
          <a:p>
            <a:pPr marL="12700" marR="5080">
              <a:lnSpc>
                <a:spcPct val="116100"/>
              </a:lnSpc>
              <a:buAutoNum type="arabicPeriod" startAt="3"/>
              <a:tabLst>
                <a:tab pos="405130" algn="l"/>
                <a:tab pos="405765" algn="l"/>
              </a:tabLst>
            </a:pPr>
            <a:r>
              <a:rPr dirty="0" sz="1400" spc="25" b="1">
                <a:latin typeface="굴림"/>
                <a:cs typeface="굴림"/>
              </a:rPr>
              <a:t>음식 데이터에서 유클리디안 거리 기준으로 다음 식사 칼로리와 가장 가까운 음식을</a:t>
            </a:r>
            <a:r>
              <a:rPr dirty="0" sz="1400" spc="-245" b="1">
                <a:latin typeface="굴림"/>
                <a:cs typeface="굴림"/>
              </a:rPr>
              <a:t> </a:t>
            </a:r>
            <a:r>
              <a:rPr dirty="0" sz="1400" spc="20" b="1">
                <a:latin typeface="굴림"/>
                <a:cs typeface="굴림"/>
              </a:rPr>
              <a:t>뽑아냅니다.  </a:t>
            </a:r>
            <a:r>
              <a:rPr dirty="0" sz="1400" spc="5" b="1">
                <a:latin typeface="굴림"/>
                <a:cs typeface="굴림"/>
              </a:rPr>
              <a:t>5.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649" y="3939163"/>
            <a:ext cx="5405755" cy="238760"/>
          </a:xfrm>
          <a:prstGeom prst="rect">
            <a:avLst/>
          </a:prstGeom>
          <a:solidFill>
            <a:srgbClr val="D9D1E9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40" b="1">
                <a:latin typeface="굴림"/>
                <a:cs typeface="굴림"/>
              </a:rPr>
              <a:t>칼로리 </a:t>
            </a:r>
            <a:r>
              <a:rPr dirty="0" sz="1400" spc="45" b="1">
                <a:latin typeface="굴림"/>
                <a:cs typeface="굴림"/>
              </a:rPr>
              <a:t>기준으로 </a:t>
            </a:r>
            <a:r>
              <a:rPr dirty="0" sz="1400" spc="25" b="1">
                <a:latin typeface="굴림"/>
                <a:cs typeface="굴림"/>
              </a:rPr>
              <a:t>추출한 음식 중 최 상위 </a:t>
            </a:r>
            <a:r>
              <a:rPr dirty="0" sz="1400" spc="15" b="1">
                <a:latin typeface="굴림"/>
                <a:cs typeface="굴림"/>
              </a:rPr>
              <a:t>5개 </a:t>
            </a:r>
            <a:r>
              <a:rPr dirty="0" sz="1400" spc="25" b="1">
                <a:latin typeface="굴림"/>
                <a:cs typeface="굴림"/>
              </a:rPr>
              <a:t>중 위와 같은</a:t>
            </a:r>
            <a:r>
              <a:rPr dirty="0" sz="1400" spc="-28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방법으로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5112" y="3958975"/>
            <a:ext cx="1990725" cy="213360"/>
          </a:xfrm>
          <a:prstGeom prst="rect">
            <a:avLst/>
          </a:prstGeom>
          <a:solidFill>
            <a:srgbClr val="D9D1E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35" b="1">
                <a:latin typeface="굴림"/>
                <a:cs typeface="굴림"/>
              </a:rPr>
              <a:t>한끼 </a:t>
            </a:r>
            <a:r>
              <a:rPr dirty="0" sz="1400" spc="25" b="1">
                <a:latin typeface="굴림"/>
                <a:cs typeface="굴림"/>
              </a:rPr>
              <a:t>나트륨 권장</a:t>
            </a:r>
            <a:r>
              <a:rPr dirty="0" sz="1400" spc="-8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섭취량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950" y="4186813"/>
            <a:ext cx="5106035" cy="838835"/>
          </a:xfrm>
          <a:prstGeom prst="rect">
            <a:avLst/>
          </a:prstGeom>
          <a:solidFill>
            <a:srgbClr val="D9D1E9"/>
          </a:solidFill>
        </p:spPr>
        <p:txBody>
          <a:bodyPr wrap="square" lIns="0" tIns="12700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100"/>
              </a:spcBef>
            </a:pPr>
            <a:r>
              <a:rPr dirty="0" sz="1400" spc="35" b="1">
                <a:latin typeface="굴림"/>
                <a:cs typeface="굴림"/>
              </a:rPr>
              <a:t>기준으로 </a:t>
            </a:r>
            <a:r>
              <a:rPr dirty="0" sz="1400" spc="25" b="1">
                <a:latin typeface="굴림"/>
                <a:cs typeface="굴림"/>
              </a:rPr>
              <a:t>최종 거리가 가장 짧은 </a:t>
            </a:r>
            <a:r>
              <a:rPr dirty="0" sz="1400" spc="15" b="1">
                <a:latin typeface="굴림"/>
                <a:cs typeface="굴림"/>
              </a:rPr>
              <a:t>2가지 </a:t>
            </a:r>
            <a:r>
              <a:rPr dirty="0" sz="1400" spc="25" b="1">
                <a:latin typeface="굴림"/>
                <a:cs typeface="굴림"/>
              </a:rPr>
              <a:t>음식을</a:t>
            </a:r>
            <a:r>
              <a:rPr dirty="0" sz="1400" spc="-160" b="1">
                <a:latin typeface="굴림"/>
                <a:cs typeface="굴림"/>
              </a:rPr>
              <a:t> </a:t>
            </a:r>
            <a:r>
              <a:rPr dirty="0" sz="1400" spc="20" b="1">
                <a:latin typeface="굴림"/>
                <a:cs typeface="굴림"/>
              </a:rPr>
              <a:t>추천합니다.</a:t>
            </a:r>
            <a:endParaRPr sz="1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굴림"/>
                <a:cs typeface="굴림"/>
              </a:rPr>
              <a:t>음식</a:t>
            </a:r>
            <a:r>
              <a:rPr dirty="0" sz="1000" spc="-190">
                <a:latin typeface="굴림"/>
                <a:cs typeface="굴림"/>
              </a:rPr>
              <a:t> </a:t>
            </a:r>
            <a:r>
              <a:rPr dirty="0" sz="1000">
                <a:latin typeface="굴림"/>
                <a:cs typeface="굴림"/>
              </a:rPr>
              <a:t>영양소</a:t>
            </a:r>
            <a:r>
              <a:rPr dirty="0" sz="1000" spc="-210">
                <a:latin typeface="굴림"/>
                <a:cs typeface="굴림"/>
              </a:rPr>
              <a:t> </a:t>
            </a:r>
            <a:r>
              <a:rPr dirty="0" sz="1000">
                <a:latin typeface="굴림"/>
                <a:cs typeface="굴림"/>
              </a:rPr>
              <a:t>데이터</a:t>
            </a:r>
            <a:r>
              <a:rPr dirty="0" sz="1000" spc="-210">
                <a:latin typeface="굴림"/>
                <a:cs typeface="굴림"/>
              </a:rPr>
              <a:t> </a:t>
            </a:r>
            <a:r>
              <a:rPr dirty="0" sz="1000" spc="-25">
                <a:latin typeface="굴림"/>
                <a:cs typeface="굴림"/>
              </a:rPr>
              <a:t>출처</a:t>
            </a:r>
            <a:r>
              <a:rPr dirty="0" sz="1000" spc="-25">
                <a:latin typeface="Calibri"/>
                <a:cs typeface="Calibri"/>
              </a:rPr>
              <a:t>: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33333"/>
                </a:solidFill>
                <a:latin typeface="돋움"/>
                <a:cs typeface="돋움"/>
              </a:rPr>
              <a:t>농림수산식품교육문화정보원</a:t>
            </a:r>
            <a:endParaRPr sz="1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333333"/>
                </a:solidFill>
                <a:latin typeface="돋움"/>
                <a:cs typeface="돋움"/>
              </a:rPr>
              <a:t>성인 기준 1일 권장 칼로리 섭취량 출처</a:t>
            </a:r>
            <a:r>
              <a:rPr dirty="0" sz="1000" spc="-25">
                <a:solidFill>
                  <a:srgbClr val="333333"/>
                </a:solidFill>
                <a:latin typeface="돋움"/>
                <a:cs typeface="돋움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돋움"/>
                <a:cs typeface="돋움"/>
              </a:rPr>
              <a:t>:</a:t>
            </a:r>
            <a:r>
              <a:rPr dirty="0" sz="1000" spc="-10">
                <a:latin typeface="Arial"/>
                <a:cs typeface="Arial"/>
              </a:rPr>
              <a:t>https://m.mk.co.kr/news/it/view/2021/09/864261/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625" y="1254249"/>
            <a:ext cx="1834514" cy="959485"/>
          </a:xfrm>
          <a:custGeom>
            <a:avLst/>
            <a:gdLst/>
            <a:ahLst/>
            <a:cxnLst/>
            <a:rect l="l" t="t" r="r" b="b"/>
            <a:pathLst>
              <a:path w="1834514" h="959485">
                <a:moveTo>
                  <a:pt x="1674046" y="959099"/>
                </a:moveTo>
                <a:lnTo>
                  <a:pt x="159853" y="959099"/>
                </a:lnTo>
                <a:lnTo>
                  <a:pt x="109327" y="950950"/>
                </a:lnTo>
                <a:lnTo>
                  <a:pt x="65445" y="928257"/>
                </a:lnTo>
                <a:lnTo>
                  <a:pt x="30842" y="893654"/>
                </a:lnTo>
                <a:lnTo>
                  <a:pt x="8149" y="849772"/>
                </a:lnTo>
                <a:lnTo>
                  <a:pt x="0" y="799246"/>
                </a:lnTo>
                <a:lnTo>
                  <a:pt x="0" y="159853"/>
                </a:lnTo>
                <a:lnTo>
                  <a:pt x="8149" y="109327"/>
                </a:lnTo>
                <a:lnTo>
                  <a:pt x="30842" y="65446"/>
                </a:lnTo>
                <a:lnTo>
                  <a:pt x="65445" y="30842"/>
                </a:lnTo>
                <a:lnTo>
                  <a:pt x="109327" y="8149"/>
                </a:lnTo>
                <a:lnTo>
                  <a:pt x="159853" y="0"/>
                </a:lnTo>
                <a:lnTo>
                  <a:pt x="1674046" y="0"/>
                </a:lnTo>
                <a:lnTo>
                  <a:pt x="1735219" y="12168"/>
                </a:lnTo>
                <a:lnTo>
                  <a:pt x="1787079" y="46819"/>
                </a:lnTo>
                <a:lnTo>
                  <a:pt x="1821731" y="98680"/>
                </a:lnTo>
                <a:lnTo>
                  <a:pt x="1833899" y="159853"/>
                </a:lnTo>
                <a:lnTo>
                  <a:pt x="1833899" y="799246"/>
                </a:lnTo>
                <a:lnTo>
                  <a:pt x="1825750" y="849772"/>
                </a:lnTo>
                <a:lnTo>
                  <a:pt x="1803057" y="893654"/>
                </a:lnTo>
                <a:lnTo>
                  <a:pt x="1768454" y="928257"/>
                </a:lnTo>
                <a:lnTo>
                  <a:pt x="1724572" y="950950"/>
                </a:lnTo>
                <a:lnTo>
                  <a:pt x="1674046" y="959099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61066" y="1504438"/>
            <a:ext cx="102933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6830" marR="5080" indent="-24765">
              <a:lnSpc>
                <a:spcPts val="1650"/>
              </a:lnSpc>
              <a:spcBef>
                <a:spcPts val="180"/>
              </a:spcBef>
            </a:pP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잉여</a:t>
            </a:r>
            <a:r>
              <a:rPr dirty="0" sz="1400" spc="-105" b="1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400" spc="35" b="1">
                <a:solidFill>
                  <a:srgbClr val="FFFFFF"/>
                </a:solidFill>
                <a:latin typeface="굴림"/>
                <a:cs typeface="굴림"/>
              </a:rPr>
              <a:t>칼로리</a:t>
            </a:r>
            <a:r>
              <a:rPr dirty="0" sz="1400" spc="35" b="1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잉여</a:t>
            </a:r>
            <a:r>
              <a:rPr dirty="0" sz="1400" spc="-80" b="1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나트륨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57225" y="1254249"/>
            <a:ext cx="1834514" cy="959485"/>
          </a:xfrm>
          <a:custGeom>
            <a:avLst/>
            <a:gdLst/>
            <a:ahLst/>
            <a:cxnLst/>
            <a:rect l="l" t="t" r="r" b="b"/>
            <a:pathLst>
              <a:path w="1834514" h="959485">
                <a:moveTo>
                  <a:pt x="1674046" y="959099"/>
                </a:moveTo>
                <a:lnTo>
                  <a:pt x="159852" y="959099"/>
                </a:lnTo>
                <a:lnTo>
                  <a:pt x="109327" y="950950"/>
                </a:lnTo>
                <a:lnTo>
                  <a:pt x="65445" y="928257"/>
                </a:lnTo>
                <a:lnTo>
                  <a:pt x="30842" y="893654"/>
                </a:lnTo>
                <a:lnTo>
                  <a:pt x="8149" y="849772"/>
                </a:lnTo>
                <a:lnTo>
                  <a:pt x="0" y="799246"/>
                </a:lnTo>
                <a:lnTo>
                  <a:pt x="0" y="159853"/>
                </a:lnTo>
                <a:lnTo>
                  <a:pt x="8149" y="109327"/>
                </a:lnTo>
                <a:lnTo>
                  <a:pt x="30842" y="65446"/>
                </a:lnTo>
                <a:lnTo>
                  <a:pt x="65445" y="30842"/>
                </a:lnTo>
                <a:lnTo>
                  <a:pt x="109327" y="8149"/>
                </a:lnTo>
                <a:lnTo>
                  <a:pt x="159852" y="0"/>
                </a:lnTo>
                <a:lnTo>
                  <a:pt x="1674046" y="0"/>
                </a:lnTo>
                <a:lnTo>
                  <a:pt x="1735220" y="12168"/>
                </a:lnTo>
                <a:lnTo>
                  <a:pt x="1787079" y="46819"/>
                </a:lnTo>
                <a:lnTo>
                  <a:pt x="1821731" y="98680"/>
                </a:lnTo>
                <a:lnTo>
                  <a:pt x="1833899" y="159853"/>
                </a:lnTo>
                <a:lnTo>
                  <a:pt x="1833899" y="799246"/>
                </a:lnTo>
                <a:lnTo>
                  <a:pt x="1825750" y="849772"/>
                </a:lnTo>
                <a:lnTo>
                  <a:pt x="1803057" y="893654"/>
                </a:lnTo>
                <a:lnTo>
                  <a:pt x="1768454" y="928257"/>
                </a:lnTo>
                <a:lnTo>
                  <a:pt x="1724572" y="950950"/>
                </a:lnTo>
                <a:lnTo>
                  <a:pt x="1674046" y="959099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78691" y="1609213"/>
            <a:ext cx="13817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한끼 권장</a:t>
            </a:r>
            <a:r>
              <a:rPr dirty="0" sz="1400" spc="-150" b="1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섭취량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15392" y="1548130"/>
            <a:ext cx="119380" cy="125730"/>
          </a:xfrm>
          <a:custGeom>
            <a:avLst/>
            <a:gdLst/>
            <a:ahLst/>
            <a:cxnLst/>
            <a:rect l="l" t="t" r="r" b="b"/>
            <a:pathLst>
              <a:path w="119380" h="125730">
                <a:moveTo>
                  <a:pt x="0" y="0"/>
                </a:moveTo>
                <a:lnTo>
                  <a:pt x="118963" y="0"/>
                </a:lnTo>
                <a:lnTo>
                  <a:pt x="118963" y="125730"/>
                </a:lnTo>
                <a:lnTo>
                  <a:pt x="0" y="125730"/>
                </a:lnTo>
                <a:lnTo>
                  <a:pt x="0" y="0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61900" y="1673860"/>
            <a:ext cx="426084" cy="119380"/>
          </a:xfrm>
          <a:custGeom>
            <a:avLst/>
            <a:gdLst/>
            <a:ahLst/>
            <a:cxnLst/>
            <a:rect l="l" t="t" r="r" b="b"/>
            <a:pathLst>
              <a:path w="426085" h="119380">
                <a:moveTo>
                  <a:pt x="0" y="0"/>
                </a:moveTo>
                <a:lnTo>
                  <a:pt x="425947" y="0"/>
                </a:lnTo>
                <a:lnTo>
                  <a:pt x="425947" y="119379"/>
                </a:lnTo>
                <a:lnTo>
                  <a:pt x="0" y="119379"/>
                </a:lnTo>
                <a:lnTo>
                  <a:pt x="0" y="0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15392" y="1793239"/>
            <a:ext cx="119380" cy="127000"/>
          </a:xfrm>
          <a:custGeom>
            <a:avLst/>
            <a:gdLst/>
            <a:ahLst/>
            <a:cxnLst/>
            <a:rect l="l" t="t" r="r" b="b"/>
            <a:pathLst>
              <a:path w="119380" h="127000">
                <a:moveTo>
                  <a:pt x="0" y="0"/>
                </a:moveTo>
                <a:lnTo>
                  <a:pt x="118963" y="0"/>
                </a:lnTo>
                <a:lnTo>
                  <a:pt x="118963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55824" y="1254237"/>
            <a:ext cx="1834514" cy="959485"/>
          </a:xfrm>
          <a:custGeom>
            <a:avLst/>
            <a:gdLst/>
            <a:ahLst/>
            <a:cxnLst/>
            <a:rect l="l" t="t" r="r" b="b"/>
            <a:pathLst>
              <a:path w="1834515" h="959485">
                <a:moveTo>
                  <a:pt x="1674046" y="959099"/>
                </a:moveTo>
                <a:lnTo>
                  <a:pt x="159852" y="959099"/>
                </a:lnTo>
                <a:lnTo>
                  <a:pt x="109327" y="950950"/>
                </a:lnTo>
                <a:lnTo>
                  <a:pt x="65445" y="928257"/>
                </a:lnTo>
                <a:lnTo>
                  <a:pt x="30842" y="893654"/>
                </a:lnTo>
                <a:lnTo>
                  <a:pt x="8149" y="849772"/>
                </a:lnTo>
                <a:lnTo>
                  <a:pt x="0" y="799246"/>
                </a:lnTo>
                <a:lnTo>
                  <a:pt x="0" y="159853"/>
                </a:lnTo>
                <a:lnTo>
                  <a:pt x="8149" y="109327"/>
                </a:lnTo>
                <a:lnTo>
                  <a:pt x="30842" y="65446"/>
                </a:lnTo>
                <a:lnTo>
                  <a:pt x="65445" y="30842"/>
                </a:lnTo>
                <a:lnTo>
                  <a:pt x="109327" y="8149"/>
                </a:lnTo>
                <a:lnTo>
                  <a:pt x="159852" y="0"/>
                </a:lnTo>
                <a:lnTo>
                  <a:pt x="1674046" y="0"/>
                </a:lnTo>
                <a:lnTo>
                  <a:pt x="1735219" y="12168"/>
                </a:lnTo>
                <a:lnTo>
                  <a:pt x="1787080" y="46819"/>
                </a:lnTo>
                <a:lnTo>
                  <a:pt x="1821731" y="98680"/>
                </a:lnTo>
                <a:lnTo>
                  <a:pt x="1833899" y="159853"/>
                </a:lnTo>
                <a:lnTo>
                  <a:pt x="1833899" y="799246"/>
                </a:lnTo>
                <a:lnTo>
                  <a:pt x="1825750" y="849772"/>
                </a:lnTo>
                <a:lnTo>
                  <a:pt x="1803057" y="893654"/>
                </a:lnTo>
                <a:lnTo>
                  <a:pt x="1768454" y="928257"/>
                </a:lnTo>
                <a:lnTo>
                  <a:pt x="1724572" y="950950"/>
                </a:lnTo>
                <a:lnTo>
                  <a:pt x="1674046" y="959099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777291" y="1609200"/>
            <a:ext cx="13817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다음 권장</a:t>
            </a:r>
            <a:r>
              <a:rPr dirty="0" sz="1400" spc="-150" b="1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섭취량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73026" y="1619165"/>
            <a:ext cx="393700" cy="92075"/>
          </a:xfrm>
          <a:custGeom>
            <a:avLst/>
            <a:gdLst/>
            <a:ahLst/>
            <a:cxnLst/>
            <a:rect l="l" t="t" r="r" b="b"/>
            <a:pathLst>
              <a:path w="393700" h="92075">
                <a:moveTo>
                  <a:pt x="393097" y="91727"/>
                </a:moveTo>
                <a:lnTo>
                  <a:pt x="0" y="91727"/>
                </a:lnTo>
                <a:lnTo>
                  <a:pt x="0" y="0"/>
                </a:lnTo>
                <a:lnTo>
                  <a:pt x="393097" y="0"/>
                </a:lnTo>
                <a:lnTo>
                  <a:pt x="393097" y="91727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73026" y="1756756"/>
            <a:ext cx="393700" cy="92075"/>
          </a:xfrm>
          <a:custGeom>
            <a:avLst/>
            <a:gdLst/>
            <a:ahLst/>
            <a:cxnLst/>
            <a:rect l="l" t="t" r="r" b="b"/>
            <a:pathLst>
              <a:path w="393700" h="92075">
                <a:moveTo>
                  <a:pt x="393097" y="91727"/>
                </a:moveTo>
                <a:lnTo>
                  <a:pt x="0" y="91727"/>
                </a:lnTo>
                <a:lnTo>
                  <a:pt x="0" y="0"/>
                </a:lnTo>
                <a:lnTo>
                  <a:pt x="393097" y="0"/>
                </a:lnTo>
                <a:lnTo>
                  <a:pt x="393097" y="91727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699" y="445025"/>
            <a:ext cx="8521065" cy="623570"/>
          </a:xfrm>
          <a:prstGeom prst="rect">
            <a:avLst/>
          </a:prstGeom>
          <a:solidFill>
            <a:srgbClr val="5E2B97"/>
          </a:solidFill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3000" spc="55" b="1">
                <a:solidFill>
                  <a:srgbClr val="FFFFFF"/>
                </a:solidFill>
                <a:latin typeface="굴림"/>
                <a:cs typeface="굴림"/>
              </a:rPr>
              <a:t>웹 </a:t>
            </a:r>
            <a:r>
              <a:rPr dirty="0" sz="3000" spc="-90" b="1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dirty="0" sz="3000" spc="-5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FFFFFF"/>
                </a:solidFill>
                <a:latin typeface="굴림"/>
                <a:cs typeface="굴림"/>
              </a:rPr>
              <a:t>개발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2247" y="1490675"/>
            <a:ext cx="6839584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 marR="5080" indent="-329565">
              <a:lnSpc>
                <a:spcPct val="114599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Web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API</a:t>
            </a:r>
            <a:r>
              <a:rPr dirty="0" sz="1800" spc="10">
                <a:latin typeface="굴림"/>
                <a:cs typeface="굴림"/>
              </a:rPr>
              <a:t>를</a:t>
            </a:r>
            <a:r>
              <a:rPr dirty="0" sz="1800" spc="-25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개방하여</a:t>
            </a:r>
            <a:r>
              <a:rPr dirty="0" sz="1800" spc="-25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외부프로그램이</a:t>
            </a:r>
            <a:r>
              <a:rPr dirty="0" sz="1800" spc="-25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분류모델을</a:t>
            </a:r>
            <a:r>
              <a:rPr dirty="0" sz="1800" spc="-25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이용할</a:t>
            </a:r>
            <a:r>
              <a:rPr dirty="0" sz="1800" spc="-25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수</a:t>
            </a:r>
            <a:r>
              <a:rPr dirty="0" sz="1800" spc="-25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있도록</a:t>
            </a:r>
            <a:r>
              <a:rPr dirty="0" sz="1800" spc="-25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함  </a:t>
            </a:r>
            <a:r>
              <a:rPr dirty="0" sz="1800" spc="25">
                <a:latin typeface="Calibri"/>
                <a:cs typeface="Calibri"/>
              </a:rPr>
              <a:t>Ngrok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굴림"/>
                <a:cs typeface="굴림"/>
              </a:rPr>
              <a:t>을</a:t>
            </a:r>
            <a:r>
              <a:rPr dirty="0" sz="1800" spc="-24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이용하여</a:t>
            </a:r>
            <a:r>
              <a:rPr dirty="0" sz="1800" spc="-24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공인</a:t>
            </a:r>
            <a:r>
              <a:rPr dirty="0" sz="1800" spc="-245">
                <a:latin typeface="굴림"/>
                <a:cs typeface="굴림"/>
              </a:rPr>
              <a:t> </a:t>
            </a:r>
            <a:r>
              <a:rPr dirty="0" sz="1800" spc="15">
                <a:latin typeface="Calibri"/>
                <a:cs typeface="Calibri"/>
              </a:rPr>
              <a:t>ip</a:t>
            </a:r>
            <a:r>
              <a:rPr dirty="0" sz="1800" spc="15">
                <a:latin typeface="굴림"/>
                <a:cs typeface="굴림"/>
              </a:rPr>
              <a:t>주소를</a:t>
            </a:r>
            <a:r>
              <a:rPr dirty="0" sz="1800" spc="-24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할당받아</a:t>
            </a:r>
            <a:r>
              <a:rPr dirty="0" sz="1800" spc="-24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서버를</a:t>
            </a:r>
            <a:r>
              <a:rPr dirty="0" sz="1800" spc="-24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외부에</a:t>
            </a:r>
            <a:r>
              <a:rPr dirty="0" sz="1800" spc="-24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개방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7175" y="2299775"/>
            <a:ext cx="6169650" cy="2127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프로젝트</a:t>
            </a:r>
            <a:r>
              <a:rPr dirty="0" spc="-350"/>
              <a:t> </a:t>
            </a:r>
            <a:r>
              <a:rPr dirty="0" spc="55"/>
              <a:t>결과물</a:t>
            </a:r>
          </a:p>
        </p:txBody>
      </p:sp>
      <p:sp>
        <p:nvSpPr>
          <p:cNvPr id="3" name="object 3"/>
          <p:cNvSpPr/>
          <p:nvPr/>
        </p:nvSpPr>
        <p:spPr>
          <a:xfrm>
            <a:off x="2253750" y="114617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1999" y="3428999"/>
                </a:moveTo>
                <a:lnTo>
                  <a:pt x="0" y="34289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342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1065" cy="623570"/>
          </a:xfrm>
          <a:prstGeom prst="rect"/>
          <a:solidFill>
            <a:srgbClr val="5E2B97"/>
          </a:solidFill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pc="55"/>
              <a:t>프로젝트</a:t>
            </a:r>
            <a:r>
              <a:rPr dirty="0" spc="-270"/>
              <a:t> </a:t>
            </a:r>
            <a:r>
              <a:rPr dirty="0" spc="55"/>
              <a:t>결과물</a:t>
            </a:r>
          </a:p>
        </p:txBody>
      </p:sp>
      <p:sp>
        <p:nvSpPr>
          <p:cNvPr id="3" name="object 3"/>
          <p:cNvSpPr/>
          <p:nvPr/>
        </p:nvSpPr>
        <p:spPr>
          <a:xfrm>
            <a:off x="1480900" y="1200674"/>
            <a:ext cx="4141705" cy="357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5149" y="3609749"/>
            <a:ext cx="3300095" cy="229870"/>
          </a:xfrm>
          <a:custGeom>
            <a:avLst/>
            <a:gdLst/>
            <a:ahLst/>
            <a:cxnLst/>
            <a:rect l="l" t="t" r="r" b="b"/>
            <a:pathLst>
              <a:path w="3300095" h="229870">
                <a:moveTo>
                  <a:pt x="0" y="38300"/>
                </a:moveTo>
                <a:lnTo>
                  <a:pt x="3009" y="23392"/>
                </a:lnTo>
                <a:lnTo>
                  <a:pt x="11218" y="11217"/>
                </a:lnTo>
                <a:lnTo>
                  <a:pt x="23392" y="3009"/>
                </a:lnTo>
                <a:lnTo>
                  <a:pt x="38300" y="0"/>
                </a:lnTo>
                <a:lnTo>
                  <a:pt x="3261699" y="0"/>
                </a:lnTo>
                <a:lnTo>
                  <a:pt x="3297084" y="23643"/>
                </a:lnTo>
                <a:lnTo>
                  <a:pt x="3299999" y="38300"/>
                </a:lnTo>
                <a:lnTo>
                  <a:pt x="3299999" y="191499"/>
                </a:lnTo>
                <a:lnTo>
                  <a:pt x="3296990" y="206407"/>
                </a:lnTo>
                <a:lnTo>
                  <a:pt x="3288782" y="218582"/>
                </a:lnTo>
                <a:lnTo>
                  <a:pt x="3276607" y="226790"/>
                </a:lnTo>
                <a:lnTo>
                  <a:pt x="3261699" y="229799"/>
                </a:lnTo>
                <a:lnTo>
                  <a:pt x="38300" y="229799"/>
                </a:lnTo>
                <a:lnTo>
                  <a:pt x="23392" y="226790"/>
                </a:lnTo>
                <a:lnTo>
                  <a:pt x="11218" y="218582"/>
                </a:lnTo>
                <a:lnTo>
                  <a:pt x="3009" y="206407"/>
                </a:lnTo>
                <a:lnTo>
                  <a:pt x="0" y="191499"/>
                </a:lnTo>
                <a:lnTo>
                  <a:pt x="0" y="38300"/>
                </a:lnTo>
                <a:close/>
              </a:path>
            </a:pathLst>
          </a:custGeom>
          <a:ln w="28574">
            <a:solidFill>
              <a:srgbClr val="C770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93899" y="3963525"/>
            <a:ext cx="3535045" cy="178435"/>
          </a:xfrm>
          <a:custGeom>
            <a:avLst/>
            <a:gdLst/>
            <a:ahLst/>
            <a:cxnLst/>
            <a:rect l="l" t="t" r="r" b="b"/>
            <a:pathLst>
              <a:path w="3535045" h="178435">
                <a:moveTo>
                  <a:pt x="0" y="29700"/>
                </a:moveTo>
                <a:lnTo>
                  <a:pt x="2334" y="18139"/>
                </a:lnTo>
                <a:lnTo>
                  <a:pt x="8699" y="8699"/>
                </a:lnTo>
                <a:lnTo>
                  <a:pt x="18139" y="2333"/>
                </a:lnTo>
                <a:lnTo>
                  <a:pt x="29700" y="0"/>
                </a:lnTo>
                <a:lnTo>
                  <a:pt x="3505199" y="0"/>
                </a:lnTo>
                <a:lnTo>
                  <a:pt x="3513076" y="0"/>
                </a:lnTo>
                <a:lnTo>
                  <a:pt x="3520630" y="3129"/>
                </a:lnTo>
                <a:lnTo>
                  <a:pt x="3526200" y="8699"/>
                </a:lnTo>
                <a:lnTo>
                  <a:pt x="3531770" y="14269"/>
                </a:lnTo>
                <a:lnTo>
                  <a:pt x="3534899" y="21823"/>
                </a:lnTo>
                <a:lnTo>
                  <a:pt x="3534899" y="29700"/>
                </a:lnTo>
                <a:lnTo>
                  <a:pt x="3534899" y="148499"/>
                </a:lnTo>
                <a:lnTo>
                  <a:pt x="3532565" y="160060"/>
                </a:lnTo>
                <a:lnTo>
                  <a:pt x="3526200" y="169500"/>
                </a:lnTo>
                <a:lnTo>
                  <a:pt x="3516760" y="175865"/>
                </a:lnTo>
                <a:lnTo>
                  <a:pt x="3505199" y="178199"/>
                </a:lnTo>
                <a:lnTo>
                  <a:pt x="29700" y="178199"/>
                </a:lnTo>
                <a:lnTo>
                  <a:pt x="18139" y="175865"/>
                </a:lnTo>
                <a:lnTo>
                  <a:pt x="8699" y="169500"/>
                </a:lnTo>
                <a:lnTo>
                  <a:pt x="2334" y="160060"/>
                </a:lnTo>
                <a:lnTo>
                  <a:pt x="0" y="148499"/>
                </a:lnTo>
                <a:lnTo>
                  <a:pt x="0" y="29700"/>
                </a:lnTo>
                <a:close/>
              </a:path>
            </a:pathLst>
          </a:custGeom>
          <a:ln w="28574">
            <a:solidFill>
              <a:srgbClr val="C770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13800" y="4418024"/>
            <a:ext cx="2135505" cy="229870"/>
          </a:xfrm>
          <a:custGeom>
            <a:avLst/>
            <a:gdLst/>
            <a:ahLst/>
            <a:cxnLst/>
            <a:rect l="l" t="t" r="r" b="b"/>
            <a:pathLst>
              <a:path w="2135504" h="229870">
                <a:moveTo>
                  <a:pt x="0" y="38300"/>
                </a:moveTo>
                <a:lnTo>
                  <a:pt x="3009" y="23392"/>
                </a:lnTo>
                <a:lnTo>
                  <a:pt x="11218" y="11217"/>
                </a:lnTo>
                <a:lnTo>
                  <a:pt x="23392" y="3009"/>
                </a:lnTo>
                <a:lnTo>
                  <a:pt x="38300" y="0"/>
                </a:lnTo>
                <a:lnTo>
                  <a:pt x="2097099" y="0"/>
                </a:lnTo>
                <a:lnTo>
                  <a:pt x="2132484" y="23643"/>
                </a:lnTo>
                <a:lnTo>
                  <a:pt x="2135399" y="38300"/>
                </a:lnTo>
                <a:lnTo>
                  <a:pt x="2135399" y="191499"/>
                </a:lnTo>
                <a:lnTo>
                  <a:pt x="2132390" y="206407"/>
                </a:lnTo>
                <a:lnTo>
                  <a:pt x="2124182" y="218582"/>
                </a:lnTo>
                <a:lnTo>
                  <a:pt x="2112007" y="226790"/>
                </a:lnTo>
                <a:lnTo>
                  <a:pt x="2097099" y="229799"/>
                </a:lnTo>
                <a:lnTo>
                  <a:pt x="38300" y="229799"/>
                </a:lnTo>
                <a:lnTo>
                  <a:pt x="23392" y="226790"/>
                </a:lnTo>
                <a:lnTo>
                  <a:pt x="11218" y="218582"/>
                </a:lnTo>
                <a:lnTo>
                  <a:pt x="3009" y="206407"/>
                </a:lnTo>
                <a:lnTo>
                  <a:pt x="0" y="191499"/>
                </a:lnTo>
                <a:lnTo>
                  <a:pt x="0" y="38300"/>
                </a:lnTo>
                <a:close/>
              </a:path>
            </a:pathLst>
          </a:custGeom>
          <a:ln w="28574">
            <a:solidFill>
              <a:srgbClr val="5E2B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23675" y="3305163"/>
            <a:ext cx="5588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solidFill>
                  <a:srgbClr val="C77025"/>
                </a:solidFill>
                <a:latin typeface="굴림"/>
                <a:cs typeface="굴림"/>
              </a:rPr>
              <a:t>실제값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97080" y="3439350"/>
            <a:ext cx="654050" cy="229235"/>
          </a:xfrm>
          <a:custGeom>
            <a:avLst/>
            <a:gdLst/>
            <a:ahLst/>
            <a:cxnLst/>
            <a:rect l="l" t="t" r="r" b="b"/>
            <a:pathLst>
              <a:path w="654050" h="229235">
                <a:moveTo>
                  <a:pt x="653569" y="0"/>
                </a:moveTo>
                <a:lnTo>
                  <a:pt x="0" y="228677"/>
                </a:lnTo>
              </a:path>
            </a:pathLst>
          </a:custGeom>
          <a:ln w="28574">
            <a:solidFill>
              <a:srgbClr val="C770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60392" y="3609190"/>
            <a:ext cx="166562" cy="117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4725" y="3942963"/>
            <a:ext cx="5588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solidFill>
                  <a:srgbClr val="C77025"/>
                </a:solidFill>
                <a:latin typeface="굴림"/>
                <a:cs typeface="굴림"/>
              </a:rPr>
              <a:t>분류값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37687" y="4055550"/>
            <a:ext cx="696595" cy="34925"/>
          </a:xfrm>
          <a:custGeom>
            <a:avLst/>
            <a:gdLst/>
            <a:ahLst/>
            <a:cxnLst/>
            <a:rect l="l" t="t" r="r" b="b"/>
            <a:pathLst>
              <a:path w="696595" h="34925">
                <a:moveTo>
                  <a:pt x="696361" y="0"/>
                </a:moveTo>
                <a:lnTo>
                  <a:pt x="0" y="34673"/>
                </a:lnTo>
              </a:path>
            </a:pathLst>
          </a:custGeom>
          <a:ln w="28574">
            <a:solidFill>
              <a:srgbClr val="C770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93884" y="4028795"/>
            <a:ext cx="160437" cy="122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1580" y="3942963"/>
            <a:ext cx="5588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solidFill>
                  <a:srgbClr val="5E2B97"/>
                </a:solidFill>
                <a:latin typeface="굴림"/>
                <a:cs typeface="굴림"/>
              </a:rPr>
              <a:t>추천값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2875" y="4077149"/>
            <a:ext cx="410209" cy="345440"/>
          </a:xfrm>
          <a:custGeom>
            <a:avLst/>
            <a:gdLst/>
            <a:ahLst/>
            <a:cxnLst/>
            <a:rect l="l" t="t" r="r" b="b"/>
            <a:pathLst>
              <a:path w="410209" h="345439">
                <a:moveTo>
                  <a:pt x="0" y="0"/>
                </a:moveTo>
                <a:lnTo>
                  <a:pt x="409780" y="345233"/>
                </a:lnTo>
              </a:path>
            </a:pathLst>
          </a:custGeom>
          <a:ln w="28574">
            <a:solidFill>
              <a:srgbClr val="611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37957" y="4372000"/>
            <a:ext cx="158157" cy="148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1065" cy="623570"/>
          </a:xfrm>
          <a:prstGeom prst="rect"/>
          <a:solidFill>
            <a:srgbClr val="5E2B97"/>
          </a:solidFill>
        </p:spPr>
        <p:txBody>
          <a:bodyPr wrap="square" lIns="0" tIns="704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pc="55"/>
              <a:t>개선점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0946" y="1653090"/>
            <a:ext cx="6101080" cy="23114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300"/>
              </a:spcBef>
              <a:buFont typeface="Calibri"/>
              <a:buAutoNum type="arabicPeriod"/>
              <a:tabLst>
                <a:tab pos="450850" algn="l"/>
                <a:tab pos="452120" algn="l"/>
              </a:tabLst>
            </a:pP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음식</a:t>
            </a:r>
            <a:r>
              <a:rPr dirty="0" sz="2000" spc="-265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양</a:t>
            </a:r>
            <a:r>
              <a:rPr dirty="0" sz="2000" spc="-260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반영</a:t>
            </a:r>
            <a:endParaRPr sz="2000">
              <a:latin typeface="굴림"/>
              <a:cs typeface="굴림"/>
            </a:endParaRPr>
          </a:p>
          <a:p>
            <a:pPr marL="451484" indent="-439420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450850" algn="l"/>
                <a:tab pos="452120" algn="l"/>
              </a:tabLst>
            </a:pP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객체</a:t>
            </a:r>
            <a:r>
              <a:rPr dirty="0" sz="2000" spc="-265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감지</a:t>
            </a:r>
            <a:r>
              <a:rPr dirty="0" sz="2000" spc="-260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모델</a:t>
            </a:r>
            <a:r>
              <a:rPr dirty="0" sz="2000" spc="-260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필요성</a:t>
            </a:r>
            <a:endParaRPr sz="2000">
              <a:latin typeface="굴림"/>
              <a:cs typeface="굴림"/>
            </a:endParaRPr>
          </a:p>
          <a:p>
            <a:pPr marL="451484" marR="5080" indent="-439420">
              <a:lnSpc>
                <a:spcPct val="150000"/>
              </a:lnSpc>
              <a:buFont typeface="Calibri"/>
              <a:buAutoNum type="arabicPeriod"/>
              <a:tabLst>
                <a:tab pos="450850" algn="l"/>
                <a:tab pos="452120" algn="l"/>
              </a:tabLst>
            </a:pP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학습되지</a:t>
            </a:r>
            <a:r>
              <a:rPr dirty="0" sz="2000" spc="-270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않은</a:t>
            </a:r>
            <a:r>
              <a:rPr dirty="0" sz="2000" spc="-270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종류의</a:t>
            </a:r>
            <a:r>
              <a:rPr dirty="0" sz="2000" spc="-270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음식데이터</a:t>
            </a:r>
            <a:r>
              <a:rPr dirty="0" sz="2000" spc="-270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입력시</a:t>
            </a:r>
            <a:r>
              <a:rPr dirty="0" sz="2000" spc="-270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다른</a:t>
            </a:r>
            <a:r>
              <a:rPr dirty="0" sz="2000" spc="-265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결과  출력</a:t>
            </a:r>
            <a:endParaRPr sz="2000">
              <a:latin typeface="굴림"/>
              <a:cs typeface="굴림"/>
            </a:endParaRPr>
          </a:p>
          <a:p>
            <a:pPr marL="451484" indent="-439420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450850" algn="l"/>
                <a:tab pos="452120" algn="l"/>
              </a:tabLst>
            </a:pP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어플리케이션</a:t>
            </a:r>
            <a:r>
              <a:rPr dirty="0" sz="2000" spc="-265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제작</a:t>
            </a:r>
            <a:r>
              <a:rPr dirty="0" sz="2000" spc="-260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및</a:t>
            </a:r>
            <a:r>
              <a:rPr dirty="0" sz="2000" spc="-260" b="1">
                <a:solidFill>
                  <a:srgbClr val="212121"/>
                </a:solidFill>
                <a:latin typeface="굴림"/>
                <a:cs typeface="굴림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굴림"/>
                <a:cs typeface="굴림"/>
              </a:rPr>
              <a:t>배포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1065" cy="623570"/>
          </a:xfrm>
          <a:prstGeom prst="rect"/>
          <a:solidFill>
            <a:srgbClr val="5E2B97"/>
          </a:solidFill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pc="55"/>
              <a:t>문제 상황과</a:t>
            </a:r>
            <a:r>
              <a:rPr dirty="0" spc="-595"/>
              <a:t> </a:t>
            </a:r>
            <a:r>
              <a:rPr dirty="0" spc="55"/>
              <a:t>느낀점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980" y="1676594"/>
            <a:ext cx="8176259" cy="247332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135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30" b="1">
                <a:latin typeface="굴림"/>
                <a:cs typeface="굴림"/>
              </a:rPr>
              <a:t>한정된</a:t>
            </a:r>
            <a:r>
              <a:rPr dirty="0" sz="1700" spc="-150" b="1">
                <a:latin typeface="굴림"/>
                <a:cs typeface="굴림"/>
              </a:rPr>
              <a:t> </a:t>
            </a:r>
            <a:r>
              <a:rPr dirty="0" sz="1700" spc="30" b="1">
                <a:latin typeface="굴림"/>
                <a:cs typeface="굴림"/>
              </a:rPr>
              <a:t>자원</a:t>
            </a:r>
            <a:endParaRPr sz="1700">
              <a:latin typeface="굴림"/>
              <a:cs typeface="굴림"/>
            </a:endParaRPr>
          </a:p>
          <a:p>
            <a:pPr lvl="1" marL="371475" marR="5080" indent="-295910">
              <a:lnSpc>
                <a:spcPct val="113999"/>
              </a:lnSpc>
              <a:spcBef>
                <a:spcPts val="750"/>
              </a:spcBef>
              <a:buFont typeface="Calibri"/>
              <a:buChar char="-"/>
              <a:tabLst>
                <a:tab pos="371475" algn="l"/>
                <a:tab pos="372110" algn="l"/>
              </a:tabLst>
            </a:pPr>
            <a:r>
              <a:rPr dirty="0" sz="1700">
                <a:latin typeface="굴림"/>
                <a:cs typeface="굴림"/>
              </a:rPr>
              <a:t>스토리지</a:t>
            </a:r>
            <a:r>
              <a:rPr dirty="0" sz="1700" spc="-140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부족으로</a:t>
            </a:r>
            <a:r>
              <a:rPr dirty="0" sz="1700" spc="-140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많은</a:t>
            </a:r>
            <a:r>
              <a:rPr dirty="0" sz="1700" spc="-185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양의</a:t>
            </a:r>
            <a:r>
              <a:rPr dirty="0" sz="1700" spc="-185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데이터를</a:t>
            </a:r>
            <a:r>
              <a:rPr dirty="0" sz="1700" spc="-140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모두</a:t>
            </a:r>
            <a:r>
              <a:rPr dirty="0" sz="1700" spc="-185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사용할</a:t>
            </a:r>
            <a:r>
              <a:rPr dirty="0" sz="1700" spc="-165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수</a:t>
            </a:r>
            <a:r>
              <a:rPr dirty="0" sz="1700" spc="-210">
                <a:latin typeface="굴림"/>
                <a:cs typeface="굴림"/>
              </a:rPr>
              <a:t> </a:t>
            </a:r>
            <a:r>
              <a:rPr dirty="0" sz="1700" spc="15">
                <a:latin typeface="굴림"/>
                <a:cs typeface="굴림"/>
              </a:rPr>
              <a:t>없었고</a:t>
            </a:r>
            <a:r>
              <a:rPr dirty="0" sz="1700" spc="15">
                <a:latin typeface="Calibri"/>
                <a:cs typeface="Calibri"/>
              </a:rPr>
              <a:t>,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굴림"/>
                <a:cs typeface="굴림"/>
              </a:rPr>
              <a:t>좀</a:t>
            </a:r>
            <a:r>
              <a:rPr dirty="0" sz="1700" spc="-215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더</a:t>
            </a:r>
            <a:r>
              <a:rPr dirty="0" sz="1700" spc="-210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다양한</a:t>
            </a:r>
            <a:r>
              <a:rPr dirty="0" sz="1700" spc="-160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종류를  사용하기 위해 데이터를 한 종류씩 다운로드하여 확인 후 학습데이터로  </a:t>
            </a:r>
            <a:r>
              <a:rPr dirty="0" sz="1700" spc="20">
                <a:latin typeface="굴림"/>
                <a:cs typeface="굴림"/>
              </a:rPr>
              <a:t>만들었습니다</a:t>
            </a:r>
            <a:r>
              <a:rPr dirty="0" sz="1700" spc="2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lvl="1" marL="371475" indent="-296545">
              <a:lnSpc>
                <a:spcPct val="100000"/>
              </a:lnSpc>
              <a:spcBef>
                <a:spcPts val="284"/>
              </a:spcBef>
              <a:buFont typeface="Calibri"/>
              <a:buChar char="-"/>
              <a:tabLst>
                <a:tab pos="371475" algn="l"/>
                <a:tab pos="372110" algn="l"/>
              </a:tabLst>
            </a:pPr>
            <a:r>
              <a:rPr dirty="0" sz="1700">
                <a:latin typeface="굴림"/>
                <a:cs typeface="굴림"/>
              </a:rPr>
              <a:t>하드웨어의</a:t>
            </a:r>
            <a:r>
              <a:rPr dirty="0" sz="1700" spc="-110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성능제한으로</a:t>
            </a:r>
            <a:r>
              <a:rPr dirty="0" sz="1700" spc="-80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더</a:t>
            </a:r>
            <a:r>
              <a:rPr dirty="0" sz="1700" spc="-210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다양한</a:t>
            </a:r>
            <a:r>
              <a:rPr dirty="0" sz="1700" spc="-155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모델링을</a:t>
            </a:r>
            <a:r>
              <a:rPr dirty="0" sz="1700" spc="-135">
                <a:latin typeface="굴림"/>
                <a:cs typeface="굴림"/>
              </a:rPr>
              <a:t> </a:t>
            </a:r>
            <a:r>
              <a:rPr dirty="0" sz="1700">
                <a:latin typeface="굴림"/>
                <a:cs typeface="굴림"/>
              </a:rPr>
              <a:t>실행하지</a:t>
            </a:r>
            <a:r>
              <a:rPr dirty="0" sz="1700" spc="-130">
                <a:latin typeface="굴림"/>
                <a:cs typeface="굴림"/>
              </a:rPr>
              <a:t> </a:t>
            </a:r>
            <a:r>
              <a:rPr dirty="0" sz="1700" spc="15">
                <a:latin typeface="굴림"/>
                <a:cs typeface="굴림"/>
              </a:rPr>
              <a:t>못했습니다</a:t>
            </a:r>
            <a:r>
              <a:rPr dirty="0" sz="1700" spc="15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71475" indent="-359410">
              <a:lnSpc>
                <a:spcPct val="100000"/>
              </a:lnSpc>
              <a:spcBef>
                <a:spcPts val="1035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30" b="1">
                <a:latin typeface="굴림"/>
                <a:cs typeface="굴림"/>
              </a:rPr>
              <a:t>개인</a:t>
            </a:r>
            <a:r>
              <a:rPr dirty="0" sz="1700" spc="-175" b="1">
                <a:latin typeface="굴림"/>
                <a:cs typeface="굴림"/>
              </a:rPr>
              <a:t> </a:t>
            </a:r>
            <a:r>
              <a:rPr dirty="0" sz="1700" spc="30" b="1">
                <a:latin typeface="굴림"/>
                <a:cs typeface="굴림"/>
              </a:rPr>
              <a:t>맞춤형</a:t>
            </a:r>
            <a:r>
              <a:rPr dirty="0" sz="1700" spc="-145" b="1">
                <a:latin typeface="굴림"/>
                <a:cs typeface="굴림"/>
              </a:rPr>
              <a:t> </a:t>
            </a:r>
            <a:r>
              <a:rPr dirty="0" sz="1700" spc="30" b="1">
                <a:latin typeface="굴림"/>
                <a:cs typeface="굴림"/>
              </a:rPr>
              <a:t>음식</a:t>
            </a:r>
            <a:r>
              <a:rPr dirty="0" sz="1700" spc="-170" b="1">
                <a:latin typeface="굴림"/>
                <a:cs typeface="굴림"/>
              </a:rPr>
              <a:t> </a:t>
            </a:r>
            <a:r>
              <a:rPr dirty="0" sz="1700" spc="30" b="1">
                <a:latin typeface="굴림"/>
                <a:cs typeface="굴림"/>
              </a:rPr>
              <a:t>추천</a:t>
            </a:r>
            <a:r>
              <a:rPr dirty="0" sz="1700" spc="-170" b="1">
                <a:latin typeface="굴림"/>
                <a:cs typeface="굴림"/>
              </a:rPr>
              <a:t> </a:t>
            </a:r>
            <a:r>
              <a:rPr dirty="0" sz="1700" spc="30" b="1">
                <a:latin typeface="굴림"/>
                <a:cs typeface="굴림"/>
              </a:rPr>
              <a:t>알고리즘</a:t>
            </a:r>
            <a:endParaRPr sz="1700">
              <a:latin typeface="굴림"/>
              <a:cs typeface="굴림"/>
            </a:endParaRPr>
          </a:p>
          <a:p>
            <a:pPr marL="371475" indent="-359410">
              <a:lnSpc>
                <a:spcPct val="100000"/>
              </a:lnSpc>
              <a:spcBef>
                <a:spcPts val="1035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30" b="1">
                <a:latin typeface="굴림"/>
                <a:cs typeface="굴림"/>
              </a:rPr>
              <a:t>협업과 원활한</a:t>
            </a:r>
            <a:r>
              <a:rPr dirty="0" sz="1700" spc="-325" b="1">
                <a:latin typeface="굴림"/>
                <a:cs typeface="굴림"/>
              </a:rPr>
              <a:t> </a:t>
            </a:r>
            <a:r>
              <a:rPr dirty="0" sz="1700" spc="30" b="1">
                <a:latin typeface="굴림"/>
                <a:cs typeface="굴림"/>
              </a:rPr>
              <a:t>의사소통</a:t>
            </a:r>
            <a:endParaRPr sz="17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6799" y="80699"/>
            <a:ext cx="4426585" cy="4982210"/>
          </a:xfrm>
          <a:custGeom>
            <a:avLst/>
            <a:gdLst/>
            <a:ahLst/>
            <a:cxnLst/>
            <a:rect l="l" t="t" r="r" b="b"/>
            <a:pathLst>
              <a:path w="4426584" h="4982210">
                <a:moveTo>
                  <a:pt x="4426499" y="4982099"/>
                </a:moveTo>
                <a:lnTo>
                  <a:pt x="0" y="4982099"/>
                </a:lnTo>
                <a:lnTo>
                  <a:pt x="0" y="0"/>
                </a:lnTo>
                <a:lnTo>
                  <a:pt x="4426499" y="0"/>
                </a:lnTo>
                <a:lnTo>
                  <a:pt x="4426499" y="4982099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29675" y="449550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92899" y="2249233"/>
            <a:ext cx="99060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70" b="1">
                <a:solidFill>
                  <a:srgbClr val="5E2B97"/>
                </a:solidFill>
                <a:latin typeface="굴림"/>
                <a:cs typeface="굴림"/>
              </a:rPr>
              <a:t>목차</a:t>
            </a:r>
            <a:endParaRPr sz="38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37" y="725297"/>
            <a:ext cx="2922270" cy="336867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401955" indent="-389890">
              <a:lnSpc>
                <a:spcPct val="100000"/>
              </a:lnSpc>
              <a:spcBef>
                <a:spcPts val="505"/>
              </a:spcBef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프로젝트</a:t>
            </a:r>
            <a:r>
              <a:rPr dirty="0" sz="2100" spc="-29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배경</a:t>
            </a:r>
            <a:endParaRPr sz="2100">
              <a:latin typeface="굴림"/>
              <a:cs typeface="굴림"/>
            </a:endParaRPr>
          </a:p>
          <a:p>
            <a:pPr marL="401955" indent="-389890">
              <a:lnSpc>
                <a:spcPct val="100000"/>
              </a:lnSpc>
              <a:spcBef>
                <a:spcPts val="405"/>
              </a:spcBef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데이터</a:t>
            </a:r>
            <a:r>
              <a:rPr dirty="0" sz="2100" spc="-32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수집과</a:t>
            </a:r>
            <a:r>
              <a:rPr dirty="0" sz="2100" spc="-32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전처리</a:t>
            </a:r>
            <a:endParaRPr sz="2100">
              <a:latin typeface="굴림"/>
              <a:cs typeface="굴림"/>
            </a:endParaRPr>
          </a:p>
          <a:p>
            <a:pPr marL="401955" indent="-389890">
              <a:lnSpc>
                <a:spcPct val="100000"/>
              </a:lnSpc>
              <a:spcBef>
                <a:spcPts val="405"/>
              </a:spcBef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모델링</a:t>
            </a:r>
            <a:endParaRPr sz="2100">
              <a:latin typeface="굴림"/>
              <a:cs typeface="굴림"/>
            </a:endParaRPr>
          </a:p>
          <a:p>
            <a:pPr marL="401955" indent="-389890">
              <a:lnSpc>
                <a:spcPct val="100000"/>
              </a:lnSpc>
              <a:spcBef>
                <a:spcPts val="405"/>
              </a:spcBef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추천</a:t>
            </a:r>
            <a:r>
              <a:rPr dirty="0" sz="2100" spc="-29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알고리즘</a:t>
            </a:r>
            <a:endParaRPr sz="2100">
              <a:latin typeface="굴림"/>
              <a:cs typeface="굴림"/>
            </a:endParaRPr>
          </a:p>
          <a:p>
            <a:pPr marL="401955" indent="-389890">
              <a:lnSpc>
                <a:spcPct val="100000"/>
              </a:lnSpc>
              <a:spcBef>
                <a:spcPts val="405"/>
              </a:spcBef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dirty="0" sz="2100" spc="15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dirty="0" sz="21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개발</a:t>
            </a:r>
            <a:endParaRPr sz="2100">
              <a:latin typeface="굴림"/>
              <a:cs typeface="굴림"/>
            </a:endParaRPr>
          </a:p>
          <a:p>
            <a:pPr marL="401955" indent="-389890">
              <a:lnSpc>
                <a:spcPct val="100000"/>
              </a:lnSpc>
              <a:spcBef>
                <a:spcPts val="405"/>
              </a:spcBef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결과물</a:t>
            </a:r>
            <a:endParaRPr sz="2100">
              <a:latin typeface="굴림"/>
              <a:cs typeface="굴림"/>
            </a:endParaRPr>
          </a:p>
          <a:p>
            <a:pPr marL="401955" indent="-389890">
              <a:lnSpc>
                <a:spcPct val="100000"/>
              </a:lnSpc>
              <a:spcBef>
                <a:spcPts val="405"/>
              </a:spcBef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개선점</a:t>
            </a:r>
            <a:endParaRPr sz="2100">
              <a:latin typeface="굴림"/>
              <a:cs typeface="굴림"/>
            </a:endParaRPr>
          </a:p>
          <a:p>
            <a:pPr marL="401955" indent="-389890">
              <a:lnSpc>
                <a:spcPct val="100000"/>
              </a:lnSpc>
              <a:spcBef>
                <a:spcPts val="405"/>
              </a:spcBef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문제</a:t>
            </a:r>
            <a:r>
              <a:rPr dirty="0" sz="2100" spc="-29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상황과</a:t>
            </a:r>
            <a:r>
              <a:rPr dirty="0" sz="2100" spc="-29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100">
                <a:solidFill>
                  <a:srgbClr val="FFFFFF"/>
                </a:solidFill>
                <a:latin typeface="굴림"/>
                <a:cs typeface="굴림"/>
              </a:rPr>
              <a:t>느낀점</a:t>
            </a:r>
            <a:endParaRPr sz="2100">
              <a:latin typeface="굴림"/>
              <a:cs typeface="굴림"/>
            </a:endParaRPr>
          </a:p>
          <a:p>
            <a:pPr marL="401955" indent="-389890">
              <a:lnSpc>
                <a:spcPct val="100000"/>
              </a:lnSpc>
              <a:spcBef>
                <a:spcPts val="405"/>
              </a:spcBef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dirty="0" sz="2100" spc="-20">
                <a:solidFill>
                  <a:srgbClr val="FFFFFF"/>
                </a:solidFill>
                <a:latin typeface="Calibri"/>
                <a:cs typeface="Calibri"/>
              </a:rPr>
              <a:t>Q </a:t>
            </a:r>
            <a:r>
              <a:rPr dirty="0" sz="2100" spc="-155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1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-7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750" y="2315210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>
                <a:solidFill>
                  <a:srgbClr val="5E2B97"/>
                </a:solidFill>
              </a:rPr>
              <a:t>감사합니다</a:t>
            </a:r>
          </a:p>
        </p:txBody>
      </p:sp>
      <p:sp>
        <p:nvSpPr>
          <p:cNvPr id="3" name="object 3"/>
          <p:cNvSpPr/>
          <p:nvPr/>
        </p:nvSpPr>
        <p:spPr>
          <a:xfrm>
            <a:off x="3406499" y="0"/>
            <a:ext cx="5737860" cy="5143500"/>
          </a:xfrm>
          <a:custGeom>
            <a:avLst/>
            <a:gdLst/>
            <a:ahLst/>
            <a:cxnLst/>
            <a:rect l="l" t="t" r="r" b="b"/>
            <a:pathLst>
              <a:path w="5737859" h="5143500">
                <a:moveTo>
                  <a:pt x="0" y="5143499"/>
                </a:moveTo>
                <a:lnTo>
                  <a:pt x="0" y="0"/>
                </a:lnTo>
                <a:lnTo>
                  <a:pt x="5737499" y="0"/>
                </a:lnTo>
                <a:lnTo>
                  <a:pt x="5737499" y="5143499"/>
                </a:lnTo>
                <a:lnTo>
                  <a:pt x="0" y="5143499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0649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51434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39495" y="2093633"/>
            <a:ext cx="1471930" cy="77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00" spc="-10" b="1">
                <a:solidFill>
                  <a:srgbClr val="FFFFFF"/>
                </a:solidFill>
                <a:latin typeface="Calibri"/>
                <a:cs typeface="Calibri"/>
              </a:rPr>
              <a:t>Q </a:t>
            </a:r>
            <a:r>
              <a:rPr dirty="0" sz="4900" spc="-185" b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4900" spc="-3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900" spc="-16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99" y="2651100"/>
            <a:ext cx="8982710" cy="2411730"/>
          </a:xfrm>
          <a:custGeom>
            <a:avLst/>
            <a:gdLst/>
            <a:ahLst/>
            <a:cxnLst/>
            <a:rect l="l" t="t" r="r" b="b"/>
            <a:pathLst>
              <a:path w="8982710" h="2411729">
                <a:moveTo>
                  <a:pt x="8982599" y="2411699"/>
                </a:moveTo>
                <a:lnTo>
                  <a:pt x="0" y="2411699"/>
                </a:lnTo>
                <a:lnTo>
                  <a:pt x="0" y="0"/>
                </a:lnTo>
                <a:lnTo>
                  <a:pt x="8982599" y="0"/>
                </a:lnTo>
                <a:lnTo>
                  <a:pt x="8982599" y="2411699"/>
                </a:lnTo>
                <a:close/>
              </a:path>
            </a:pathLst>
          </a:custGeom>
          <a:solidFill>
            <a:srgbClr val="5E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594" y="525850"/>
            <a:ext cx="309626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70">
                <a:solidFill>
                  <a:srgbClr val="5E2B97"/>
                </a:solidFill>
              </a:rPr>
              <a:t>프로젝트</a:t>
            </a:r>
            <a:r>
              <a:rPr dirty="0" sz="3900" spc="-580">
                <a:solidFill>
                  <a:srgbClr val="5E2B97"/>
                </a:solidFill>
              </a:rPr>
              <a:t> </a:t>
            </a:r>
            <a:r>
              <a:rPr dirty="0" sz="3900" spc="70">
                <a:solidFill>
                  <a:srgbClr val="5E2B97"/>
                </a:solidFill>
              </a:rPr>
              <a:t>배경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32199" y="2865956"/>
            <a:ext cx="69303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식단</a:t>
            </a:r>
            <a:r>
              <a:rPr dirty="0" sz="1800" spc="-24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관리를</a:t>
            </a:r>
            <a:r>
              <a:rPr dirty="0" sz="1800" spc="-24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하고</a:t>
            </a:r>
            <a:r>
              <a:rPr dirty="0" sz="1800" spc="-24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싶어하는</a:t>
            </a:r>
            <a:r>
              <a:rPr dirty="0" sz="1800" spc="-24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고객의</a:t>
            </a:r>
            <a:r>
              <a:rPr dirty="0" sz="1800" spc="-24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편의성</a:t>
            </a:r>
            <a:r>
              <a:rPr dirty="0" sz="1800" spc="-24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증진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●"/>
            </a:pPr>
            <a:endParaRPr sz="1650">
              <a:latin typeface="굴림"/>
              <a:cs typeface="굴림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매끼</a:t>
            </a:r>
            <a:r>
              <a:rPr dirty="0" sz="1800" spc="-24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무엇을</a:t>
            </a:r>
            <a:r>
              <a:rPr dirty="0" sz="1800" spc="-24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먹을지</a:t>
            </a:r>
            <a:r>
              <a:rPr dirty="0" sz="1800" spc="-24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고민하는</a:t>
            </a:r>
            <a:r>
              <a:rPr dirty="0" sz="1800" spc="-24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사람들을</a:t>
            </a:r>
            <a:r>
              <a:rPr dirty="0" sz="1800" spc="-24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위한</a:t>
            </a:r>
            <a:r>
              <a:rPr dirty="0" sz="1800" spc="-24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솔루션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●"/>
            </a:pPr>
            <a:endParaRPr sz="1650">
              <a:latin typeface="굴림"/>
              <a:cs typeface="굴림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이미지와</a:t>
            </a:r>
            <a:r>
              <a:rPr dirty="0" sz="1800" spc="-254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관련된</a:t>
            </a:r>
            <a:r>
              <a:rPr dirty="0" sz="1800" spc="-25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주제</a:t>
            </a:r>
            <a:r>
              <a:rPr dirty="0" sz="1800" spc="-254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중</a:t>
            </a:r>
            <a:r>
              <a:rPr dirty="0" sz="1800" spc="-25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음식</a:t>
            </a:r>
            <a:r>
              <a:rPr dirty="0" sz="1800" spc="-254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추천이</a:t>
            </a:r>
            <a:r>
              <a:rPr dirty="0" sz="1800" spc="-25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적합한</a:t>
            </a:r>
            <a:r>
              <a:rPr dirty="0" sz="1800" spc="-25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데이터가</a:t>
            </a:r>
            <a:r>
              <a:rPr dirty="0" sz="1800" spc="-254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갖춰져있음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299" y="271025"/>
            <a:ext cx="8521700" cy="622935"/>
          </a:xfrm>
          <a:prstGeom prst="rect"/>
          <a:solidFill>
            <a:srgbClr val="5E2B97"/>
          </a:solidFill>
        </p:spPr>
        <p:txBody>
          <a:bodyPr wrap="square" lIns="0" tIns="673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pc="55"/>
              <a:t>동작</a:t>
            </a:r>
            <a:r>
              <a:rPr dirty="0" spc="-270"/>
              <a:t> </a:t>
            </a:r>
            <a:r>
              <a:rPr dirty="0" spc="55"/>
              <a:t>과정</a:t>
            </a:r>
          </a:p>
        </p:txBody>
      </p:sp>
      <p:sp>
        <p:nvSpPr>
          <p:cNvPr id="3" name="object 3"/>
          <p:cNvSpPr/>
          <p:nvPr/>
        </p:nvSpPr>
        <p:spPr>
          <a:xfrm>
            <a:off x="1666025" y="1290225"/>
            <a:ext cx="2045335" cy="1328420"/>
          </a:xfrm>
          <a:custGeom>
            <a:avLst/>
            <a:gdLst/>
            <a:ahLst/>
            <a:cxnLst/>
            <a:rect l="l" t="t" r="r" b="b"/>
            <a:pathLst>
              <a:path w="2045335" h="1328420">
                <a:moveTo>
                  <a:pt x="1823445" y="1328099"/>
                </a:moveTo>
                <a:lnTo>
                  <a:pt x="221354" y="1328099"/>
                </a:lnTo>
                <a:lnTo>
                  <a:pt x="176743" y="1323602"/>
                </a:lnTo>
                <a:lnTo>
                  <a:pt x="135193" y="1310704"/>
                </a:lnTo>
                <a:lnTo>
                  <a:pt x="97593" y="1290296"/>
                </a:lnTo>
                <a:lnTo>
                  <a:pt x="64833" y="1263266"/>
                </a:lnTo>
                <a:lnTo>
                  <a:pt x="37803" y="1230506"/>
                </a:lnTo>
                <a:lnTo>
                  <a:pt x="17395" y="1192906"/>
                </a:lnTo>
                <a:lnTo>
                  <a:pt x="4497" y="1151356"/>
                </a:lnTo>
                <a:lnTo>
                  <a:pt x="0" y="1106745"/>
                </a:lnTo>
                <a:lnTo>
                  <a:pt x="0" y="221354"/>
                </a:lnTo>
                <a:lnTo>
                  <a:pt x="4497" y="176743"/>
                </a:lnTo>
                <a:lnTo>
                  <a:pt x="17395" y="135193"/>
                </a:lnTo>
                <a:lnTo>
                  <a:pt x="37803" y="97593"/>
                </a:lnTo>
                <a:lnTo>
                  <a:pt x="64833" y="64833"/>
                </a:lnTo>
                <a:lnTo>
                  <a:pt x="97593" y="37803"/>
                </a:lnTo>
                <a:lnTo>
                  <a:pt x="135193" y="17395"/>
                </a:lnTo>
                <a:lnTo>
                  <a:pt x="176743" y="4497"/>
                </a:lnTo>
                <a:lnTo>
                  <a:pt x="221354" y="0"/>
                </a:lnTo>
                <a:lnTo>
                  <a:pt x="1823445" y="0"/>
                </a:lnTo>
                <a:lnTo>
                  <a:pt x="1866831" y="4292"/>
                </a:lnTo>
                <a:lnTo>
                  <a:pt x="1908154" y="16849"/>
                </a:lnTo>
                <a:lnTo>
                  <a:pt x="1946253" y="37190"/>
                </a:lnTo>
                <a:lnTo>
                  <a:pt x="1979966" y="64833"/>
                </a:lnTo>
                <a:lnTo>
                  <a:pt x="2007609" y="98546"/>
                </a:lnTo>
                <a:lnTo>
                  <a:pt x="2027950" y="136645"/>
                </a:lnTo>
                <a:lnTo>
                  <a:pt x="2040507" y="177968"/>
                </a:lnTo>
                <a:lnTo>
                  <a:pt x="2044799" y="221354"/>
                </a:lnTo>
                <a:lnTo>
                  <a:pt x="2044799" y="1106745"/>
                </a:lnTo>
                <a:lnTo>
                  <a:pt x="2040302" y="1151356"/>
                </a:lnTo>
                <a:lnTo>
                  <a:pt x="2027404" y="1192906"/>
                </a:lnTo>
                <a:lnTo>
                  <a:pt x="2006996" y="1230506"/>
                </a:lnTo>
                <a:lnTo>
                  <a:pt x="1979966" y="1263266"/>
                </a:lnTo>
                <a:lnTo>
                  <a:pt x="1947206" y="1290296"/>
                </a:lnTo>
                <a:lnTo>
                  <a:pt x="1909606" y="1310704"/>
                </a:lnTo>
                <a:lnTo>
                  <a:pt x="1868056" y="1323602"/>
                </a:lnTo>
                <a:lnTo>
                  <a:pt x="1823445" y="13280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79778" y="1809622"/>
            <a:ext cx="1417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" b="1">
                <a:solidFill>
                  <a:srgbClr val="FFFFFF"/>
                </a:solidFill>
                <a:latin typeface="굴림"/>
                <a:cs typeface="굴림"/>
              </a:rPr>
              <a:t>모델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600" spc="10" b="1">
                <a:solidFill>
                  <a:srgbClr val="FFFFFF"/>
                </a:solidFill>
                <a:latin typeface="굴림"/>
                <a:cs typeface="굴림"/>
              </a:rPr>
              <a:t>음식</a:t>
            </a:r>
            <a:r>
              <a:rPr dirty="0" sz="1600" spc="-195" b="1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b="1">
                <a:solidFill>
                  <a:srgbClr val="FFFFFF"/>
                </a:solidFill>
                <a:latin typeface="굴림"/>
                <a:cs typeface="굴림"/>
              </a:rPr>
              <a:t>분류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5200" y="1290225"/>
            <a:ext cx="2045335" cy="1328420"/>
          </a:xfrm>
          <a:custGeom>
            <a:avLst/>
            <a:gdLst/>
            <a:ahLst/>
            <a:cxnLst/>
            <a:rect l="l" t="t" r="r" b="b"/>
            <a:pathLst>
              <a:path w="2045334" h="1328420">
                <a:moveTo>
                  <a:pt x="1823444" y="1328099"/>
                </a:moveTo>
                <a:lnTo>
                  <a:pt x="221354" y="1328099"/>
                </a:lnTo>
                <a:lnTo>
                  <a:pt x="176743" y="1323602"/>
                </a:lnTo>
                <a:lnTo>
                  <a:pt x="135193" y="1310704"/>
                </a:lnTo>
                <a:lnTo>
                  <a:pt x="97593" y="1290296"/>
                </a:lnTo>
                <a:lnTo>
                  <a:pt x="64833" y="1263266"/>
                </a:lnTo>
                <a:lnTo>
                  <a:pt x="37803" y="1230506"/>
                </a:lnTo>
                <a:lnTo>
                  <a:pt x="17395" y="1192906"/>
                </a:lnTo>
                <a:lnTo>
                  <a:pt x="4497" y="1151356"/>
                </a:lnTo>
                <a:lnTo>
                  <a:pt x="0" y="1106745"/>
                </a:lnTo>
                <a:lnTo>
                  <a:pt x="0" y="221354"/>
                </a:lnTo>
                <a:lnTo>
                  <a:pt x="4497" y="176743"/>
                </a:lnTo>
                <a:lnTo>
                  <a:pt x="17395" y="135193"/>
                </a:lnTo>
                <a:lnTo>
                  <a:pt x="37803" y="97593"/>
                </a:lnTo>
                <a:lnTo>
                  <a:pt x="64833" y="64833"/>
                </a:lnTo>
                <a:lnTo>
                  <a:pt x="97593" y="37803"/>
                </a:lnTo>
                <a:lnTo>
                  <a:pt x="135193" y="17395"/>
                </a:lnTo>
                <a:lnTo>
                  <a:pt x="176743" y="4497"/>
                </a:lnTo>
                <a:lnTo>
                  <a:pt x="221354" y="0"/>
                </a:lnTo>
                <a:lnTo>
                  <a:pt x="1823444" y="0"/>
                </a:lnTo>
                <a:lnTo>
                  <a:pt x="1866831" y="4292"/>
                </a:lnTo>
                <a:lnTo>
                  <a:pt x="1908154" y="16849"/>
                </a:lnTo>
                <a:lnTo>
                  <a:pt x="1946253" y="37190"/>
                </a:lnTo>
                <a:lnTo>
                  <a:pt x="1979966" y="64833"/>
                </a:lnTo>
                <a:lnTo>
                  <a:pt x="2007609" y="98546"/>
                </a:lnTo>
                <a:lnTo>
                  <a:pt x="2027950" y="136645"/>
                </a:lnTo>
                <a:lnTo>
                  <a:pt x="2040507" y="177968"/>
                </a:lnTo>
                <a:lnTo>
                  <a:pt x="2044799" y="221354"/>
                </a:lnTo>
                <a:lnTo>
                  <a:pt x="2044799" y="1106745"/>
                </a:lnTo>
                <a:lnTo>
                  <a:pt x="2040302" y="1151356"/>
                </a:lnTo>
                <a:lnTo>
                  <a:pt x="2027404" y="1192906"/>
                </a:lnTo>
                <a:lnTo>
                  <a:pt x="2006996" y="1230506"/>
                </a:lnTo>
                <a:lnTo>
                  <a:pt x="1979966" y="1263266"/>
                </a:lnTo>
                <a:lnTo>
                  <a:pt x="1947206" y="1290296"/>
                </a:lnTo>
                <a:lnTo>
                  <a:pt x="1909606" y="1310704"/>
                </a:lnTo>
                <a:lnTo>
                  <a:pt x="1868055" y="1323602"/>
                </a:lnTo>
                <a:lnTo>
                  <a:pt x="1823444" y="13280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34825" y="1809622"/>
            <a:ext cx="12446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 b="1">
                <a:solidFill>
                  <a:srgbClr val="FFFFFF"/>
                </a:solidFill>
                <a:latin typeface="굴림"/>
                <a:cs typeface="굴림"/>
              </a:rPr>
              <a:t>추천알고리즘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874" y="1680224"/>
            <a:ext cx="1138555" cy="548640"/>
          </a:xfrm>
          <a:custGeom>
            <a:avLst/>
            <a:gdLst/>
            <a:ahLst/>
            <a:cxnLst/>
            <a:rect l="l" t="t" r="r" b="b"/>
            <a:pathLst>
              <a:path w="1138555" h="548639">
                <a:moveTo>
                  <a:pt x="864149" y="548099"/>
                </a:moveTo>
                <a:lnTo>
                  <a:pt x="864149" y="411074"/>
                </a:lnTo>
                <a:lnTo>
                  <a:pt x="0" y="411074"/>
                </a:lnTo>
                <a:lnTo>
                  <a:pt x="0" y="137024"/>
                </a:lnTo>
                <a:lnTo>
                  <a:pt x="864149" y="137024"/>
                </a:lnTo>
                <a:lnTo>
                  <a:pt x="864149" y="0"/>
                </a:lnTo>
                <a:lnTo>
                  <a:pt x="1138199" y="274049"/>
                </a:lnTo>
                <a:lnTo>
                  <a:pt x="864149" y="5480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2899" y="1460838"/>
            <a:ext cx="792480" cy="60769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710"/>
              </a:spcBef>
            </a:pPr>
            <a:r>
              <a:rPr dirty="0" sz="1400" spc="20">
                <a:latin typeface="Calibri"/>
                <a:cs typeface="Calibri"/>
              </a:rPr>
              <a:t>Input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음식</a:t>
            </a:r>
            <a:r>
              <a:rPr dirty="0" sz="1400" spc="-100" b="1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사진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60075" y="4072675"/>
            <a:ext cx="2045335" cy="548640"/>
          </a:xfrm>
          <a:custGeom>
            <a:avLst/>
            <a:gdLst/>
            <a:ahLst/>
            <a:cxnLst/>
            <a:rect l="l" t="t" r="r" b="b"/>
            <a:pathLst>
              <a:path w="2045334" h="548639">
                <a:moveTo>
                  <a:pt x="1953448" y="548099"/>
                </a:moveTo>
                <a:lnTo>
                  <a:pt x="91351" y="548099"/>
                </a:lnTo>
                <a:lnTo>
                  <a:pt x="55793" y="540921"/>
                </a:lnTo>
                <a:lnTo>
                  <a:pt x="26756" y="521343"/>
                </a:lnTo>
                <a:lnTo>
                  <a:pt x="7178" y="492306"/>
                </a:lnTo>
                <a:lnTo>
                  <a:pt x="0" y="456747"/>
                </a:lnTo>
                <a:lnTo>
                  <a:pt x="0" y="91351"/>
                </a:lnTo>
                <a:lnTo>
                  <a:pt x="7178" y="55793"/>
                </a:lnTo>
                <a:lnTo>
                  <a:pt x="26756" y="26756"/>
                </a:lnTo>
                <a:lnTo>
                  <a:pt x="55793" y="7178"/>
                </a:lnTo>
                <a:lnTo>
                  <a:pt x="91351" y="0"/>
                </a:lnTo>
                <a:lnTo>
                  <a:pt x="1953448" y="0"/>
                </a:lnTo>
                <a:lnTo>
                  <a:pt x="2004130" y="15348"/>
                </a:lnTo>
                <a:lnTo>
                  <a:pt x="2037846" y="56393"/>
                </a:lnTo>
                <a:lnTo>
                  <a:pt x="2044799" y="91351"/>
                </a:lnTo>
                <a:lnTo>
                  <a:pt x="2044799" y="456747"/>
                </a:lnTo>
                <a:lnTo>
                  <a:pt x="2037621" y="492306"/>
                </a:lnTo>
                <a:lnTo>
                  <a:pt x="2018043" y="521343"/>
                </a:lnTo>
                <a:lnTo>
                  <a:pt x="1989006" y="540921"/>
                </a:lnTo>
                <a:lnTo>
                  <a:pt x="1953448" y="5480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20424" y="1680224"/>
            <a:ext cx="1138555" cy="548640"/>
          </a:xfrm>
          <a:custGeom>
            <a:avLst/>
            <a:gdLst/>
            <a:ahLst/>
            <a:cxnLst/>
            <a:rect l="l" t="t" r="r" b="b"/>
            <a:pathLst>
              <a:path w="1138554" h="548639">
                <a:moveTo>
                  <a:pt x="864149" y="548099"/>
                </a:moveTo>
                <a:lnTo>
                  <a:pt x="864149" y="411074"/>
                </a:lnTo>
                <a:lnTo>
                  <a:pt x="0" y="411074"/>
                </a:lnTo>
                <a:lnTo>
                  <a:pt x="0" y="137024"/>
                </a:lnTo>
                <a:lnTo>
                  <a:pt x="864149" y="137024"/>
                </a:lnTo>
                <a:lnTo>
                  <a:pt x="864149" y="0"/>
                </a:lnTo>
                <a:lnTo>
                  <a:pt x="1138199" y="274049"/>
                </a:lnTo>
                <a:lnTo>
                  <a:pt x="864149" y="5480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93450" y="1460838"/>
            <a:ext cx="792480" cy="60769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710"/>
              </a:spcBef>
            </a:pPr>
            <a:r>
              <a:rPr dirty="0" sz="1400" spc="15">
                <a:latin typeface="Calibri"/>
                <a:cs typeface="Calibri"/>
              </a:rPr>
              <a:t>Output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추천</a:t>
            </a:r>
            <a:r>
              <a:rPr dirty="0" sz="1400" spc="-100" b="1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음식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98912" y="1680224"/>
            <a:ext cx="1138555" cy="548640"/>
          </a:xfrm>
          <a:custGeom>
            <a:avLst/>
            <a:gdLst/>
            <a:ahLst/>
            <a:cxnLst/>
            <a:rect l="l" t="t" r="r" b="b"/>
            <a:pathLst>
              <a:path w="1138554" h="548639">
                <a:moveTo>
                  <a:pt x="864149" y="548099"/>
                </a:moveTo>
                <a:lnTo>
                  <a:pt x="864149" y="411074"/>
                </a:lnTo>
                <a:lnTo>
                  <a:pt x="0" y="411074"/>
                </a:lnTo>
                <a:lnTo>
                  <a:pt x="0" y="137024"/>
                </a:lnTo>
                <a:lnTo>
                  <a:pt x="864149" y="137024"/>
                </a:lnTo>
                <a:lnTo>
                  <a:pt x="864149" y="0"/>
                </a:lnTo>
                <a:lnTo>
                  <a:pt x="1138199" y="274049"/>
                </a:lnTo>
                <a:lnTo>
                  <a:pt x="864149" y="5480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71937" y="1829687"/>
            <a:ext cx="7924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분류</a:t>
            </a:r>
            <a:r>
              <a:rPr dirty="0" sz="1400" spc="-100" b="1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결과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31775" y="2726300"/>
            <a:ext cx="697230" cy="1238885"/>
          </a:xfrm>
          <a:custGeom>
            <a:avLst/>
            <a:gdLst/>
            <a:ahLst/>
            <a:cxnLst/>
            <a:rect l="l" t="t" r="r" b="b"/>
            <a:pathLst>
              <a:path w="697229" h="1238885">
                <a:moveTo>
                  <a:pt x="348449" y="1238399"/>
                </a:moveTo>
                <a:lnTo>
                  <a:pt x="0" y="954510"/>
                </a:lnTo>
                <a:lnTo>
                  <a:pt x="174224" y="954510"/>
                </a:lnTo>
                <a:lnTo>
                  <a:pt x="174224" y="283889"/>
                </a:lnTo>
                <a:lnTo>
                  <a:pt x="0" y="283889"/>
                </a:lnTo>
                <a:lnTo>
                  <a:pt x="348449" y="0"/>
                </a:lnTo>
                <a:lnTo>
                  <a:pt x="696899" y="283889"/>
                </a:lnTo>
                <a:lnTo>
                  <a:pt x="522674" y="283889"/>
                </a:lnTo>
                <a:lnTo>
                  <a:pt x="522674" y="954510"/>
                </a:lnTo>
                <a:lnTo>
                  <a:pt x="696899" y="954510"/>
                </a:lnTo>
                <a:lnTo>
                  <a:pt x="348449" y="12383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96504" y="2801813"/>
            <a:ext cx="1562735" cy="16592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694690" marR="681355">
              <a:lnSpc>
                <a:spcPts val="1650"/>
              </a:lnSpc>
              <a:spcBef>
                <a:spcPts val="180"/>
              </a:spcBef>
            </a:pPr>
            <a:r>
              <a:rPr dirty="0" sz="1400" spc="15" b="1">
                <a:solidFill>
                  <a:srgbClr val="FFFFFF"/>
                </a:solidFill>
                <a:latin typeface="굴림"/>
                <a:cs typeface="굴림"/>
              </a:rPr>
              <a:t>음  식  데  이  터</a:t>
            </a:r>
            <a:endParaRPr sz="1400">
              <a:latin typeface="굴림"/>
              <a:cs typeface="굴림"/>
            </a:endParaRPr>
          </a:p>
          <a:p>
            <a:pPr>
              <a:lnSpc>
                <a:spcPct val="100000"/>
              </a:lnSpc>
            </a:pPr>
            <a:endParaRPr sz="14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음식 칼로리</a:t>
            </a:r>
            <a:r>
              <a:rPr dirty="0" sz="1400" spc="-125" b="1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굴림"/>
                <a:cs typeface="굴림"/>
              </a:rPr>
              <a:t>데이터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232749"/>
            <a:ext cx="8521065" cy="909955"/>
          </a:xfrm>
          <a:prstGeom prst="rect"/>
          <a:solidFill>
            <a:srgbClr val="5E2B97"/>
          </a:solidFill>
        </p:spPr>
        <p:txBody>
          <a:bodyPr wrap="square" lIns="0" tIns="1974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5"/>
              </a:spcBef>
            </a:pPr>
            <a:r>
              <a:rPr dirty="0" spc="55"/>
              <a:t>데이터</a:t>
            </a:r>
            <a:r>
              <a:rPr dirty="0" spc="-270"/>
              <a:t> </a:t>
            </a:r>
            <a:r>
              <a:rPr dirty="0" spc="55"/>
              <a:t>수집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3" y="1364862"/>
            <a:ext cx="66274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solidFill>
                  <a:srgbClr val="333333"/>
                </a:solidFill>
                <a:latin typeface="굴림"/>
                <a:cs typeface="굴림"/>
              </a:rPr>
              <a:t>음식 사진 데이터는 한국지능정보사회진흥원의 사업결과이며 </a:t>
            </a:r>
            <a:r>
              <a:rPr dirty="0" sz="1400" spc="-5">
                <a:solidFill>
                  <a:srgbClr val="333333"/>
                </a:solidFill>
                <a:latin typeface="Arial"/>
                <a:cs typeface="Arial"/>
              </a:rPr>
              <a:t>AI hub </a:t>
            </a:r>
            <a:r>
              <a:rPr dirty="0" sz="1400">
                <a:solidFill>
                  <a:srgbClr val="333333"/>
                </a:solidFill>
                <a:latin typeface="굴림"/>
                <a:cs typeface="굴림"/>
              </a:rPr>
              <a:t>에서</a:t>
            </a:r>
            <a:r>
              <a:rPr dirty="0" sz="1400" spc="60">
                <a:solidFill>
                  <a:srgbClr val="333333"/>
                </a:solidFill>
                <a:latin typeface="굴림"/>
                <a:cs typeface="굴림"/>
              </a:rPr>
              <a:t> </a:t>
            </a:r>
            <a:r>
              <a:rPr dirty="0" sz="1400">
                <a:solidFill>
                  <a:srgbClr val="333333"/>
                </a:solidFill>
                <a:latin typeface="굴림"/>
                <a:cs typeface="굴림"/>
              </a:rPr>
              <a:t>수집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993" y="1684902"/>
            <a:ext cx="5636895" cy="87884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1270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solidFill>
                  <a:srgbClr val="333333"/>
                </a:solidFill>
                <a:latin typeface="돋움"/>
                <a:cs typeface="돋움"/>
              </a:rPr>
              <a:t>각 음식의 영양소 데이터는 농림수산식품교육문화정보원에서</a:t>
            </a:r>
            <a:r>
              <a:rPr dirty="0" sz="1400" spc="-120">
                <a:solidFill>
                  <a:srgbClr val="333333"/>
                </a:solidFill>
                <a:latin typeface="돋움"/>
                <a:cs typeface="돋움"/>
              </a:rPr>
              <a:t> </a:t>
            </a:r>
            <a:r>
              <a:rPr dirty="0" sz="1400">
                <a:solidFill>
                  <a:srgbClr val="333333"/>
                </a:solidFill>
                <a:latin typeface="돋움"/>
                <a:cs typeface="돋움"/>
              </a:rPr>
              <a:t>수집</a:t>
            </a:r>
            <a:endParaRPr sz="1400">
              <a:latin typeface="돋움"/>
              <a:cs typeface="돋움"/>
            </a:endParaRPr>
          </a:p>
          <a:p>
            <a:pPr marL="348615" indent="-336550">
              <a:lnSpc>
                <a:spcPct val="100000"/>
              </a:lnSpc>
              <a:spcBef>
                <a:spcPts val="84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0">
                <a:latin typeface="Calibri"/>
                <a:cs typeface="Calibri"/>
              </a:rPr>
              <a:t>400</a:t>
            </a:r>
            <a:r>
              <a:rPr dirty="0" sz="1400" spc="-10">
                <a:latin typeface="굴림"/>
                <a:cs typeface="굴림"/>
              </a:rPr>
              <a:t>종류</a:t>
            </a:r>
            <a:r>
              <a:rPr dirty="0" sz="1400" spc="-15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이상의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음식</a:t>
            </a:r>
            <a:r>
              <a:rPr dirty="0" sz="1400" spc="-14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분류와</a:t>
            </a:r>
            <a:r>
              <a:rPr dirty="0" sz="1400" spc="-12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각</a:t>
            </a:r>
            <a:r>
              <a:rPr dirty="0" sz="1400" spc="-170">
                <a:latin typeface="굴림"/>
                <a:cs typeface="굴림"/>
              </a:rPr>
              <a:t> </a:t>
            </a:r>
            <a:r>
              <a:rPr dirty="0" sz="1400" spc="-15">
                <a:latin typeface="Calibri"/>
                <a:cs typeface="Calibri"/>
              </a:rPr>
              <a:t>2000</a:t>
            </a:r>
            <a:r>
              <a:rPr dirty="0" sz="1400" spc="-15">
                <a:latin typeface="굴림"/>
                <a:cs typeface="굴림"/>
              </a:rPr>
              <a:t>장</a:t>
            </a:r>
            <a:r>
              <a:rPr dirty="0" sz="1400" spc="-17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이상의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총</a:t>
            </a:r>
            <a:r>
              <a:rPr dirty="0" sz="1400" spc="-17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용량</a:t>
            </a:r>
            <a:r>
              <a:rPr dirty="0" sz="1400" spc="-150">
                <a:latin typeface="굴림"/>
                <a:cs typeface="굴림"/>
              </a:rPr>
              <a:t> </a:t>
            </a:r>
            <a:r>
              <a:rPr dirty="0" sz="1400" spc="35">
                <a:latin typeface="Calibri"/>
                <a:cs typeface="Calibri"/>
              </a:rPr>
              <a:t>2TB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굴림"/>
                <a:cs typeface="굴림"/>
              </a:rPr>
              <a:t>데이터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중</a:t>
            </a:r>
            <a:endParaRPr sz="1400">
              <a:latin typeface="굴림"/>
              <a:cs typeface="굴림"/>
            </a:endParaRPr>
          </a:p>
          <a:p>
            <a:pPr marL="348615">
              <a:lnSpc>
                <a:spcPct val="100000"/>
              </a:lnSpc>
              <a:spcBef>
                <a:spcPts val="840"/>
              </a:spcBef>
            </a:pPr>
            <a:r>
              <a:rPr dirty="0" sz="1400" spc="-5">
                <a:latin typeface="Calibri"/>
                <a:cs typeface="Calibri"/>
              </a:rPr>
              <a:t>5</a:t>
            </a:r>
            <a:r>
              <a:rPr dirty="0" sz="1400" spc="-5">
                <a:latin typeface="굴림"/>
                <a:cs typeface="굴림"/>
              </a:rPr>
              <a:t>종류의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음식</a:t>
            </a:r>
            <a:r>
              <a:rPr dirty="0" sz="1400" spc="-14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분류와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각</a:t>
            </a:r>
            <a:r>
              <a:rPr dirty="0" sz="1400" spc="-170">
                <a:latin typeface="굴림"/>
                <a:cs typeface="굴림"/>
              </a:rPr>
              <a:t> </a:t>
            </a:r>
            <a:r>
              <a:rPr dirty="0" sz="1400" spc="-10">
                <a:latin typeface="Calibri"/>
                <a:cs typeface="Calibri"/>
              </a:rPr>
              <a:t>300</a:t>
            </a:r>
            <a:r>
              <a:rPr dirty="0" sz="1400" spc="-10">
                <a:latin typeface="굴림"/>
                <a:cs typeface="굴림"/>
              </a:rPr>
              <a:t>장의</a:t>
            </a:r>
            <a:r>
              <a:rPr dirty="0" sz="1400" spc="-14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이미지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파일을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다운받아</a:t>
            </a:r>
            <a:r>
              <a:rPr dirty="0" sz="1400" spc="-9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진행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5150" y="3051337"/>
            <a:ext cx="2460049" cy="1941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09200" y="3099450"/>
            <a:ext cx="3273004" cy="184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4927" y="2764787"/>
            <a:ext cx="4679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015" algn="l"/>
              </a:tabLst>
            </a:pPr>
            <a:r>
              <a:rPr dirty="0" sz="1100" spc="20" b="1">
                <a:latin typeface="굴림"/>
                <a:cs typeface="굴림"/>
              </a:rPr>
              <a:t>데이터</a:t>
            </a:r>
            <a:r>
              <a:rPr dirty="0" sz="1100" spc="-65" b="1">
                <a:latin typeface="굴림"/>
                <a:cs typeface="굴림"/>
              </a:rPr>
              <a:t> </a:t>
            </a:r>
            <a:r>
              <a:rPr dirty="0" sz="1100" spc="20" b="1">
                <a:latin typeface="굴림"/>
                <a:cs typeface="굴림"/>
              </a:rPr>
              <a:t>구성	데이터</a:t>
            </a:r>
            <a:r>
              <a:rPr dirty="0" sz="1100" spc="-140" b="1">
                <a:latin typeface="굴림"/>
                <a:cs typeface="굴림"/>
              </a:rPr>
              <a:t> </a:t>
            </a:r>
            <a:r>
              <a:rPr dirty="0" sz="1100" spc="20" b="1">
                <a:latin typeface="굴림"/>
                <a:cs typeface="굴림"/>
              </a:rPr>
              <a:t>예시</a:t>
            </a:r>
            <a:endParaRPr sz="11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232749"/>
            <a:ext cx="8521065" cy="909955"/>
          </a:xfrm>
          <a:prstGeom prst="rect"/>
          <a:solidFill>
            <a:srgbClr val="5E2B97"/>
          </a:solidFill>
        </p:spPr>
        <p:txBody>
          <a:bodyPr wrap="square" lIns="0" tIns="1974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5"/>
              </a:spcBef>
            </a:pPr>
            <a:r>
              <a:rPr dirty="0" spc="55"/>
              <a:t>데이터</a:t>
            </a:r>
            <a:r>
              <a:rPr dirty="0" spc="-270"/>
              <a:t> </a:t>
            </a:r>
            <a:r>
              <a:rPr dirty="0" spc="55"/>
              <a:t>전처리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84463"/>
            <a:ext cx="31280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이미지</a:t>
            </a:r>
            <a:r>
              <a:rPr dirty="0" sz="1400" spc="-1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넘파이</a:t>
            </a:r>
            <a:r>
              <a:rPr dirty="0" sz="1400" spc="-1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배열</a:t>
            </a:r>
            <a:r>
              <a:rPr dirty="0" sz="1400" spc="-14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및</a:t>
            </a:r>
            <a:r>
              <a:rPr dirty="0" sz="1400" spc="-16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라벨링</a:t>
            </a:r>
            <a:r>
              <a:rPr dirty="0" sz="1400" spc="-1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전환</a:t>
            </a:r>
            <a:r>
              <a:rPr dirty="0" sz="1400" spc="-14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작업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66239" y="1741165"/>
            <a:ext cx="1848787" cy="1525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73374" y="3415925"/>
            <a:ext cx="1066799" cy="1142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25675" y="1360663"/>
            <a:ext cx="381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결과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1700" y="1618750"/>
            <a:ext cx="6022587" cy="3219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800" y="457997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5" b="1">
                <a:solidFill>
                  <a:srgbClr val="FFFFFF"/>
                </a:solidFill>
                <a:latin typeface="굴림"/>
                <a:cs typeface="굴림"/>
              </a:rPr>
              <a:t>모델링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0074" y="2110775"/>
            <a:ext cx="4384550" cy="269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3232" y="1277057"/>
            <a:ext cx="2741113" cy="3654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79809" y="1439877"/>
            <a:ext cx="5352489" cy="391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25" y="698800"/>
            <a:ext cx="3111099" cy="2977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64025" y="762000"/>
            <a:ext cx="2839399" cy="3623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03425" y="802453"/>
            <a:ext cx="3064374" cy="30744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8724" y="3522900"/>
            <a:ext cx="1116965" cy="168275"/>
          </a:xfrm>
          <a:custGeom>
            <a:avLst/>
            <a:gdLst/>
            <a:ahLst/>
            <a:cxnLst/>
            <a:rect l="l" t="t" r="r" b="b"/>
            <a:pathLst>
              <a:path w="1116965" h="168275">
                <a:moveTo>
                  <a:pt x="0" y="27950"/>
                </a:moveTo>
                <a:lnTo>
                  <a:pt x="2196" y="17070"/>
                </a:lnTo>
                <a:lnTo>
                  <a:pt x="8186" y="8186"/>
                </a:lnTo>
                <a:lnTo>
                  <a:pt x="17070" y="2196"/>
                </a:lnTo>
                <a:lnTo>
                  <a:pt x="27950" y="0"/>
                </a:lnTo>
                <a:lnTo>
                  <a:pt x="1088949" y="0"/>
                </a:lnTo>
                <a:lnTo>
                  <a:pt x="1096362" y="0"/>
                </a:lnTo>
                <a:lnTo>
                  <a:pt x="1103471" y="2944"/>
                </a:lnTo>
                <a:lnTo>
                  <a:pt x="1108713" y="8186"/>
                </a:lnTo>
                <a:lnTo>
                  <a:pt x="1113955" y="13427"/>
                </a:lnTo>
                <a:lnTo>
                  <a:pt x="1116899" y="20537"/>
                </a:lnTo>
                <a:lnTo>
                  <a:pt x="1116899" y="27950"/>
                </a:lnTo>
                <a:lnTo>
                  <a:pt x="1116899" y="139749"/>
                </a:lnTo>
                <a:lnTo>
                  <a:pt x="1114703" y="150629"/>
                </a:lnTo>
                <a:lnTo>
                  <a:pt x="1108713" y="159513"/>
                </a:lnTo>
                <a:lnTo>
                  <a:pt x="1099829" y="165503"/>
                </a:lnTo>
                <a:lnTo>
                  <a:pt x="1088949" y="167699"/>
                </a:lnTo>
                <a:lnTo>
                  <a:pt x="27950" y="167699"/>
                </a:lnTo>
                <a:lnTo>
                  <a:pt x="17070" y="165503"/>
                </a:lnTo>
                <a:lnTo>
                  <a:pt x="8186" y="159513"/>
                </a:lnTo>
                <a:lnTo>
                  <a:pt x="2196" y="150629"/>
                </a:lnTo>
                <a:lnTo>
                  <a:pt x="0" y="139749"/>
                </a:lnTo>
                <a:lnTo>
                  <a:pt x="0" y="27950"/>
                </a:lnTo>
                <a:close/>
              </a:path>
            </a:pathLst>
          </a:custGeom>
          <a:ln w="28574">
            <a:solidFill>
              <a:srgbClr val="C770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16049" y="1587574"/>
            <a:ext cx="1377315" cy="1002665"/>
          </a:xfrm>
          <a:custGeom>
            <a:avLst/>
            <a:gdLst/>
            <a:ahLst/>
            <a:cxnLst/>
            <a:rect l="l" t="t" r="r" b="b"/>
            <a:pathLst>
              <a:path w="1377314" h="1002664">
                <a:moveTo>
                  <a:pt x="0" y="167053"/>
                </a:moveTo>
                <a:lnTo>
                  <a:pt x="5967" y="122643"/>
                </a:lnTo>
                <a:lnTo>
                  <a:pt x="22807" y="82738"/>
                </a:lnTo>
                <a:lnTo>
                  <a:pt x="48928" y="48928"/>
                </a:lnTo>
                <a:lnTo>
                  <a:pt x="82738" y="22807"/>
                </a:lnTo>
                <a:lnTo>
                  <a:pt x="122644" y="5967"/>
                </a:lnTo>
                <a:lnTo>
                  <a:pt x="167053" y="0"/>
                </a:lnTo>
                <a:lnTo>
                  <a:pt x="1210246" y="0"/>
                </a:lnTo>
                <a:lnTo>
                  <a:pt x="1274175" y="12716"/>
                </a:lnTo>
                <a:lnTo>
                  <a:pt x="1328370" y="48928"/>
                </a:lnTo>
                <a:lnTo>
                  <a:pt x="1364583" y="103124"/>
                </a:lnTo>
                <a:lnTo>
                  <a:pt x="1377299" y="167053"/>
                </a:lnTo>
                <a:lnTo>
                  <a:pt x="1377299" y="835246"/>
                </a:lnTo>
                <a:lnTo>
                  <a:pt x="1371332" y="879656"/>
                </a:lnTo>
                <a:lnTo>
                  <a:pt x="1354492" y="919561"/>
                </a:lnTo>
                <a:lnTo>
                  <a:pt x="1328371" y="953371"/>
                </a:lnTo>
                <a:lnTo>
                  <a:pt x="1294561" y="979492"/>
                </a:lnTo>
                <a:lnTo>
                  <a:pt x="1254655" y="996332"/>
                </a:lnTo>
                <a:lnTo>
                  <a:pt x="1210246" y="1002299"/>
                </a:lnTo>
                <a:lnTo>
                  <a:pt x="167053" y="1002299"/>
                </a:lnTo>
                <a:lnTo>
                  <a:pt x="122644" y="996332"/>
                </a:lnTo>
                <a:lnTo>
                  <a:pt x="82738" y="979492"/>
                </a:lnTo>
                <a:lnTo>
                  <a:pt x="48928" y="953371"/>
                </a:lnTo>
                <a:lnTo>
                  <a:pt x="22807" y="919561"/>
                </a:lnTo>
                <a:lnTo>
                  <a:pt x="5967" y="879656"/>
                </a:lnTo>
                <a:lnTo>
                  <a:pt x="0" y="835246"/>
                </a:lnTo>
                <a:lnTo>
                  <a:pt x="0" y="167053"/>
                </a:lnTo>
                <a:close/>
              </a:path>
            </a:pathLst>
          </a:custGeom>
          <a:ln w="28574">
            <a:solidFill>
              <a:srgbClr val="611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17350" y="1628325"/>
            <a:ext cx="1353185" cy="399415"/>
          </a:xfrm>
          <a:custGeom>
            <a:avLst/>
            <a:gdLst/>
            <a:ahLst/>
            <a:cxnLst/>
            <a:rect l="l" t="t" r="r" b="b"/>
            <a:pathLst>
              <a:path w="1353184" h="399414">
                <a:moveTo>
                  <a:pt x="0" y="66551"/>
                </a:moveTo>
                <a:lnTo>
                  <a:pt x="5229" y="40646"/>
                </a:lnTo>
                <a:lnTo>
                  <a:pt x="19492" y="19492"/>
                </a:lnTo>
                <a:lnTo>
                  <a:pt x="40646" y="5229"/>
                </a:lnTo>
                <a:lnTo>
                  <a:pt x="66551" y="0"/>
                </a:lnTo>
                <a:lnTo>
                  <a:pt x="1286448" y="0"/>
                </a:lnTo>
                <a:lnTo>
                  <a:pt x="1323371" y="11181"/>
                </a:lnTo>
                <a:lnTo>
                  <a:pt x="1347934" y="41083"/>
                </a:lnTo>
                <a:lnTo>
                  <a:pt x="1352999" y="66551"/>
                </a:lnTo>
                <a:lnTo>
                  <a:pt x="1352999" y="332748"/>
                </a:lnTo>
                <a:lnTo>
                  <a:pt x="1347770" y="358653"/>
                </a:lnTo>
                <a:lnTo>
                  <a:pt x="1333507" y="379807"/>
                </a:lnTo>
                <a:lnTo>
                  <a:pt x="1312353" y="394070"/>
                </a:lnTo>
                <a:lnTo>
                  <a:pt x="1286448" y="399299"/>
                </a:lnTo>
                <a:lnTo>
                  <a:pt x="66551" y="399299"/>
                </a:lnTo>
                <a:lnTo>
                  <a:pt x="40646" y="394070"/>
                </a:lnTo>
                <a:lnTo>
                  <a:pt x="19492" y="379807"/>
                </a:lnTo>
                <a:lnTo>
                  <a:pt x="5229" y="358653"/>
                </a:lnTo>
                <a:lnTo>
                  <a:pt x="0" y="332748"/>
                </a:lnTo>
                <a:lnTo>
                  <a:pt x="0" y="66551"/>
                </a:lnTo>
                <a:close/>
              </a:path>
            </a:pathLst>
          </a:custGeom>
          <a:ln w="28574">
            <a:solidFill>
              <a:srgbClr val="611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700" y="1880949"/>
            <a:ext cx="1369695" cy="0"/>
          </a:xfrm>
          <a:custGeom>
            <a:avLst/>
            <a:gdLst/>
            <a:ahLst/>
            <a:cxnLst/>
            <a:rect l="l" t="t" r="r" b="b"/>
            <a:pathLst>
              <a:path w="1369695" h="0">
                <a:moveTo>
                  <a:pt x="0" y="0"/>
                </a:moveTo>
                <a:lnTo>
                  <a:pt x="1369199" y="0"/>
                </a:lnTo>
              </a:path>
            </a:pathLst>
          </a:custGeom>
          <a:ln w="28574">
            <a:solidFill>
              <a:srgbClr val="611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03425" y="3759899"/>
            <a:ext cx="1245235" cy="168275"/>
          </a:xfrm>
          <a:custGeom>
            <a:avLst/>
            <a:gdLst/>
            <a:ahLst/>
            <a:cxnLst/>
            <a:rect l="l" t="t" r="r" b="b"/>
            <a:pathLst>
              <a:path w="1245234" h="168275">
                <a:moveTo>
                  <a:pt x="0" y="27950"/>
                </a:moveTo>
                <a:lnTo>
                  <a:pt x="2196" y="17070"/>
                </a:lnTo>
                <a:lnTo>
                  <a:pt x="8186" y="8186"/>
                </a:lnTo>
                <a:lnTo>
                  <a:pt x="17070" y="2196"/>
                </a:lnTo>
                <a:lnTo>
                  <a:pt x="27950" y="0"/>
                </a:lnTo>
                <a:lnTo>
                  <a:pt x="1216749" y="0"/>
                </a:lnTo>
                <a:lnTo>
                  <a:pt x="1224162" y="0"/>
                </a:lnTo>
                <a:lnTo>
                  <a:pt x="1231271" y="2944"/>
                </a:lnTo>
                <a:lnTo>
                  <a:pt x="1236513" y="8186"/>
                </a:lnTo>
                <a:lnTo>
                  <a:pt x="1241755" y="13427"/>
                </a:lnTo>
                <a:lnTo>
                  <a:pt x="1244699" y="20537"/>
                </a:lnTo>
                <a:lnTo>
                  <a:pt x="1244699" y="27950"/>
                </a:lnTo>
                <a:lnTo>
                  <a:pt x="1244699" y="139749"/>
                </a:lnTo>
                <a:lnTo>
                  <a:pt x="1242503" y="150629"/>
                </a:lnTo>
                <a:lnTo>
                  <a:pt x="1236513" y="159513"/>
                </a:lnTo>
                <a:lnTo>
                  <a:pt x="1227628" y="165503"/>
                </a:lnTo>
                <a:lnTo>
                  <a:pt x="1216749" y="167699"/>
                </a:lnTo>
                <a:lnTo>
                  <a:pt x="27950" y="167699"/>
                </a:lnTo>
                <a:lnTo>
                  <a:pt x="17070" y="165503"/>
                </a:lnTo>
                <a:lnTo>
                  <a:pt x="8186" y="159513"/>
                </a:lnTo>
                <a:lnTo>
                  <a:pt x="2196" y="150629"/>
                </a:lnTo>
                <a:lnTo>
                  <a:pt x="0" y="139749"/>
                </a:lnTo>
                <a:lnTo>
                  <a:pt x="0" y="27950"/>
                </a:lnTo>
                <a:close/>
              </a:path>
            </a:pathLst>
          </a:custGeom>
          <a:ln w="28574">
            <a:solidFill>
              <a:srgbClr val="C770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16049" y="4247050"/>
            <a:ext cx="1183005" cy="217804"/>
          </a:xfrm>
          <a:custGeom>
            <a:avLst/>
            <a:gdLst/>
            <a:ahLst/>
            <a:cxnLst/>
            <a:rect l="l" t="t" r="r" b="b"/>
            <a:pathLst>
              <a:path w="1183004" h="217804">
                <a:moveTo>
                  <a:pt x="0" y="36250"/>
                </a:moveTo>
                <a:lnTo>
                  <a:pt x="2848" y="22140"/>
                </a:lnTo>
                <a:lnTo>
                  <a:pt x="10617" y="10617"/>
                </a:lnTo>
                <a:lnTo>
                  <a:pt x="22140" y="2848"/>
                </a:lnTo>
                <a:lnTo>
                  <a:pt x="36250" y="0"/>
                </a:lnTo>
                <a:lnTo>
                  <a:pt x="1146349" y="0"/>
                </a:lnTo>
                <a:lnTo>
                  <a:pt x="1179840" y="22378"/>
                </a:lnTo>
                <a:lnTo>
                  <a:pt x="1182599" y="36250"/>
                </a:lnTo>
                <a:lnTo>
                  <a:pt x="1182599" y="181249"/>
                </a:lnTo>
                <a:lnTo>
                  <a:pt x="1179751" y="195359"/>
                </a:lnTo>
                <a:lnTo>
                  <a:pt x="1171982" y="206882"/>
                </a:lnTo>
                <a:lnTo>
                  <a:pt x="1160459" y="214651"/>
                </a:lnTo>
                <a:lnTo>
                  <a:pt x="1146349" y="217499"/>
                </a:lnTo>
                <a:lnTo>
                  <a:pt x="36250" y="217499"/>
                </a:lnTo>
                <a:lnTo>
                  <a:pt x="22140" y="214651"/>
                </a:lnTo>
                <a:lnTo>
                  <a:pt x="10617" y="206882"/>
                </a:lnTo>
                <a:lnTo>
                  <a:pt x="2848" y="195359"/>
                </a:lnTo>
                <a:lnTo>
                  <a:pt x="0" y="181249"/>
                </a:lnTo>
                <a:lnTo>
                  <a:pt x="0" y="36250"/>
                </a:lnTo>
                <a:close/>
              </a:path>
            </a:pathLst>
          </a:custGeom>
          <a:ln w="28574">
            <a:solidFill>
              <a:srgbClr val="C770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1025" y="812671"/>
            <a:ext cx="3091548" cy="3497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2350" y="1872237"/>
            <a:ext cx="1400810" cy="328930"/>
          </a:xfrm>
          <a:custGeom>
            <a:avLst/>
            <a:gdLst/>
            <a:ahLst/>
            <a:cxnLst/>
            <a:rect l="l" t="t" r="r" b="b"/>
            <a:pathLst>
              <a:path w="1400810" h="328930">
                <a:moveTo>
                  <a:pt x="0" y="54751"/>
                </a:moveTo>
                <a:lnTo>
                  <a:pt x="4302" y="33439"/>
                </a:lnTo>
                <a:lnTo>
                  <a:pt x="16036" y="16036"/>
                </a:lnTo>
                <a:lnTo>
                  <a:pt x="33439" y="4302"/>
                </a:lnTo>
                <a:lnTo>
                  <a:pt x="54751" y="0"/>
                </a:lnTo>
                <a:lnTo>
                  <a:pt x="1345648" y="0"/>
                </a:lnTo>
                <a:lnTo>
                  <a:pt x="1384363" y="16036"/>
                </a:lnTo>
                <a:lnTo>
                  <a:pt x="1400399" y="54751"/>
                </a:lnTo>
                <a:lnTo>
                  <a:pt x="1400399" y="273748"/>
                </a:lnTo>
                <a:lnTo>
                  <a:pt x="1396097" y="295060"/>
                </a:lnTo>
                <a:lnTo>
                  <a:pt x="1384363" y="312463"/>
                </a:lnTo>
                <a:lnTo>
                  <a:pt x="1366960" y="324197"/>
                </a:lnTo>
                <a:lnTo>
                  <a:pt x="1345648" y="328499"/>
                </a:lnTo>
                <a:lnTo>
                  <a:pt x="54751" y="328499"/>
                </a:lnTo>
                <a:lnTo>
                  <a:pt x="33439" y="324197"/>
                </a:lnTo>
                <a:lnTo>
                  <a:pt x="16036" y="312463"/>
                </a:lnTo>
                <a:lnTo>
                  <a:pt x="4302" y="295060"/>
                </a:lnTo>
                <a:lnTo>
                  <a:pt x="0" y="273748"/>
                </a:lnTo>
                <a:lnTo>
                  <a:pt x="0" y="54751"/>
                </a:lnTo>
                <a:close/>
              </a:path>
            </a:pathLst>
          </a:custGeom>
          <a:ln w="28574">
            <a:solidFill>
              <a:srgbClr val="611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1025" y="4155462"/>
            <a:ext cx="2138680" cy="217804"/>
          </a:xfrm>
          <a:custGeom>
            <a:avLst/>
            <a:gdLst/>
            <a:ahLst/>
            <a:cxnLst/>
            <a:rect l="l" t="t" r="r" b="b"/>
            <a:pathLst>
              <a:path w="2138679" h="217804">
                <a:moveTo>
                  <a:pt x="0" y="36250"/>
                </a:moveTo>
                <a:lnTo>
                  <a:pt x="2848" y="22140"/>
                </a:lnTo>
                <a:lnTo>
                  <a:pt x="10617" y="10617"/>
                </a:lnTo>
                <a:lnTo>
                  <a:pt x="22140" y="2848"/>
                </a:lnTo>
                <a:lnTo>
                  <a:pt x="36250" y="0"/>
                </a:lnTo>
                <a:lnTo>
                  <a:pt x="2101849" y="0"/>
                </a:lnTo>
                <a:lnTo>
                  <a:pt x="2135340" y="22378"/>
                </a:lnTo>
                <a:lnTo>
                  <a:pt x="2138099" y="36250"/>
                </a:lnTo>
                <a:lnTo>
                  <a:pt x="2138099" y="181249"/>
                </a:lnTo>
                <a:lnTo>
                  <a:pt x="2135251" y="195359"/>
                </a:lnTo>
                <a:lnTo>
                  <a:pt x="2127482" y="206882"/>
                </a:lnTo>
                <a:lnTo>
                  <a:pt x="2115959" y="214651"/>
                </a:lnTo>
                <a:lnTo>
                  <a:pt x="2101849" y="217499"/>
                </a:lnTo>
                <a:lnTo>
                  <a:pt x="36250" y="217499"/>
                </a:lnTo>
                <a:lnTo>
                  <a:pt x="22140" y="214651"/>
                </a:lnTo>
                <a:lnTo>
                  <a:pt x="10617" y="206882"/>
                </a:lnTo>
                <a:lnTo>
                  <a:pt x="2848" y="195359"/>
                </a:lnTo>
                <a:lnTo>
                  <a:pt x="0" y="181249"/>
                </a:lnTo>
                <a:lnTo>
                  <a:pt x="0" y="36250"/>
                </a:lnTo>
                <a:close/>
              </a:path>
            </a:pathLst>
          </a:custGeom>
          <a:ln w="28574">
            <a:solidFill>
              <a:srgbClr val="C770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40800" y="807594"/>
            <a:ext cx="2692174" cy="3447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40799" y="1702699"/>
            <a:ext cx="1195070" cy="398780"/>
          </a:xfrm>
          <a:custGeom>
            <a:avLst/>
            <a:gdLst/>
            <a:ahLst/>
            <a:cxnLst/>
            <a:rect l="l" t="t" r="r" b="b"/>
            <a:pathLst>
              <a:path w="1195070" h="398780">
                <a:moveTo>
                  <a:pt x="0" y="66451"/>
                </a:moveTo>
                <a:lnTo>
                  <a:pt x="5222" y="40585"/>
                </a:lnTo>
                <a:lnTo>
                  <a:pt x="19463" y="19463"/>
                </a:lnTo>
                <a:lnTo>
                  <a:pt x="40585" y="5222"/>
                </a:lnTo>
                <a:lnTo>
                  <a:pt x="66451" y="0"/>
                </a:lnTo>
                <a:lnTo>
                  <a:pt x="1128148" y="0"/>
                </a:lnTo>
                <a:lnTo>
                  <a:pt x="1165015" y="11164"/>
                </a:lnTo>
                <a:lnTo>
                  <a:pt x="1189541" y="41021"/>
                </a:lnTo>
                <a:lnTo>
                  <a:pt x="1194599" y="66451"/>
                </a:lnTo>
                <a:lnTo>
                  <a:pt x="1194599" y="332248"/>
                </a:lnTo>
                <a:lnTo>
                  <a:pt x="1189377" y="358114"/>
                </a:lnTo>
                <a:lnTo>
                  <a:pt x="1175136" y="379236"/>
                </a:lnTo>
                <a:lnTo>
                  <a:pt x="1154014" y="393477"/>
                </a:lnTo>
                <a:lnTo>
                  <a:pt x="1128148" y="398699"/>
                </a:lnTo>
                <a:lnTo>
                  <a:pt x="66451" y="398699"/>
                </a:lnTo>
                <a:lnTo>
                  <a:pt x="40585" y="393477"/>
                </a:lnTo>
                <a:lnTo>
                  <a:pt x="19463" y="379236"/>
                </a:lnTo>
                <a:lnTo>
                  <a:pt x="5222" y="358114"/>
                </a:lnTo>
                <a:lnTo>
                  <a:pt x="0" y="332248"/>
                </a:lnTo>
                <a:lnTo>
                  <a:pt x="0" y="66451"/>
                </a:lnTo>
                <a:close/>
              </a:path>
            </a:pathLst>
          </a:custGeom>
          <a:ln w="28574">
            <a:solidFill>
              <a:srgbClr val="611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02574" y="4076274"/>
            <a:ext cx="2005330" cy="217804"/>
          </a:xfrm>
          <a:custGeom>
            <a:avLst/>
            <a:gdLst/>
            <a:ahLst/>
            <a:cxnLst/>
            <a:rect l="l" t="t" r="r" b="b"/>
            <a:pathLst>
              <a:path w="2005329" h="217804">
                <a:moveTo>
                  <a:pt x="0" y="36250"/>
                </a:moveTo>
                <a:lnTo>
                  <a:pt x="2848" y="22140"/>
                </a:lnTo>
                <a:lnTo>
                  <a:pt x="10617" y="10617"/>
                </a:lnTo>
                <a:lnTo>
                  <a:pt x="22140" y="2848"/>
                </a:lnTo>
                <a:lnTo>
                  <a:pt x="36250" y="0"/>
                </a:lnTo>
                <a:lnTo>
                  <a:pt x="1968649" y="0"/>
                </a:lnTo>
                <a:lnTo>
                  <a:pt x="2002140" y="22378"/>
                </a:lnTo>
                <a:lnTo>
                  <a:pt x="2004899" y="36250"/>
                </a:lnTo>
                <a:lnTo>
                  <a:pt x="2004899" y="181249"/>
                </a:lnTo>
                <a:lnTo>
                  <a:pt x="2002051" y="195359"/>
                </a:lnTo>
                <a:lnTo>
                  <a:pt x="1994282" y="206882"/>
                </a:lnTo>
                <a:lnTo>
                  <a:pt x="1982759" y="214651"/>
                </a:lnTo>
                <a:lnTo>
                  <a:pt x="1968649" y="217499"/>
                </a:lnTo>
                <a:lnTo>
                  <a:pt x="36250" y="217499"/>
                </a:lnTo>
                <a:lnTo>
                  <a:pt x="22140" y="214651"/>
                </a:lnTo>
                <a:lnTo>
                  <a:pt x="10617" y="206882"/>
                </a:lnTo>
                <a:lnTo>
                  <a:pt x="2848" y="195359"/>
                </a:lnTo>
                <a:lnTo>
                  <a:pt x="0" y="181249"/>
                </a:lnTo>
                <a:lnTo>
                  <a:pt x="0" y="36250"/>
                </a:lnTo>
                <a:close/>
              </a:path>
            </a:pathLst>
          </a:custGeom>
          <a:ln w="28574">
            <a:solidFill>
              <a:srgbClr val="C770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관리해조PPT</dc:title>
  <dcterms:created xsi:type="dcterms:W3CDTF">2021-12-13T07:49:12Z</dcterms:created>
  <dcterms:modified xsi:type="dcterms:W3CDTF">2021-12-13T07:49:12Z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