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16"/>
  </p:sldMasterIdLst>
  <p:notesMasterIdLst>
    <p:notesMasterId r:id="rId18"/>
  </p:notesMasterIdLst>
  <p:sldIdLst>
    <p:sldId id="256" r:id="rId20"/>
    <p:sldId id="257" r:id="rId21"/>
    <p:sldId id="258" r:id="rId22"/>
    <p:sldId id="260" r:id="rId24"/>
    <p:sldId id="261" r:id="rId26"/>
    <p:sldId id="274" r:id="rId28"/>
    <p:sldId id="263" r:id="rId30"/>
    <p:sldId id="275" r:id="rId32"/>
    <p:sldId id="276" r:id="rId34"/>
    <p:sldId id="277" r:id="rId36"/>
    <p:sldId id="278" r:id="rId38"/>
    <p:sldId id="279" r:id="rId40"/>
    <p:sldId id="280" r:id="rId42"/>
    <p:sldId id="282" r:id="rId44"/>
    <p:sldId id="281" r:id="rId46"/>
    <p:sldId id="283" r:id="rId48"/>
    <p:sldId id="284" r:id="rId50"/>
    <p:sldId id="285" r:id="rId52"/>
    <p:sldId id="286" r:id="rId54"/>
    <p:sldId id="287" r:id="rId56"/>
    <p:sldId id="289" r:id="rId58"/>
    <p:sldId id="290" r:id="rId60"/>
    <p:sldId id="291" r:id="rId62"/>
    <p:sldId id="292" r:id="rId64"/>
    <p:sldId id="293" r:id="rId66"/>
    <p:sldId id="294" r:id="rId68"/>
    <p:sldId id="295" r:id="rId70"/>
    <p:sldId id="296" r:id="rId72"/>
    <p:sldId id="297" r:id="rId74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0">
          <p15:clr>
            <a:srgbClr val="A4A3A4"/>
          </p15:clr>
        </p15:guide>
        <p15:guide id="2" pos="2876" userDrawn="0">
          <p15:clr>
            <a:srgbClr val="A4A3A4"/>
          </p15:clr>
        </p15:guide>
      </p15:sldGuideLst>
    </p:ext>
  </p:extLst>
  <p:embeddedFontLst>
    <p:embeddedFont>
      <p:font typeface="Open Sans" panose="" pitchFamily="0" charset="0">
        <p:regular r:id="rId1"/>
        <p:bold r:id="rId3"/>
        <p:italic r:id="rId2"/>
        <p:boldItalic r:id="rId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6"/>
        <p:guide pos="2876"/>
      </p:guideLst>
    </p:cSldViewPr>
  </p:slide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OpenSans-regular.fntdata"></Relationship><Relationship Id="rId2" Type="http://schemas.openxmlformats.org/officeDocument/2006/relationships/font" Target="fonts/OpenSans-italic.fntdata"></Relationship><Relationship Id="rId3" Type="http://schemas.openxmlformats.org/officeDocument/2006/relationships/font" Target="fonts/OpenSans-bold.fntdata"></Relationship><Relationship Id="rId4" Type="http://schemas.openxmlformats.org/officeDocument/2006/relationships/font" Target="fonts/OpenSans-boldItalic.fntdata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4" Type="http://schemas.openxmlformats.org/officeDocument/2006/relationships/slide" Target="slides/slide9.xml"></Relationship><Relationship Id="rId36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40" Type="http://schemas.openxmlformats.org/officeDocument/2006/relationships/slide" Target="slides/slide12.xml"></Relationship><Relationship Id="rId42" Type="http://schemas.openxmlformats.org/officeDocument/2006/relationships/slide" Target="slides/slide13.xml"></Relationship><Relationship Id="rId44" Type="http://schemas.openxmlformats.org/officeDocument/2006/relationships/slide" Target="slides/slide14.xml"></Relationship><Relationship Id="rId46" Type="http://schemas.openxmlformats.org/officeDocument/2006/relationships/slide" Target="slides/slide15.xml"></Relationship><Relationship Id="rId48" Type="http://schemas.openxmlformats.org/officeDocument/2006/relationships/slide" Target="slides/slide16.xml"></Relationship><Relationship Id="rId50" Type="http://schemas.openxmlformats.org/officeDocument/2006/relationships/slide" Target="slides/slide17.xml"></Relationship><Relationship Id="rId52" Type="http://schemas.openxmlformats.org/officeDocument/2006/relationships/slide" Target="slides/slide18.xml"></Relationship><Relationship Id="rId54" Type="http://schemas.openxmlformats.org/officeDocument/2006/relationships/slide" Target="slides/slide19.xml"></Relationship><Relationship Id="rId56" Type="http://schemas.openxmlformats.org/officeDocument/2006/relationships/slide" Target="slides/slide20.xml"></Relationship><Relationship Id="rId58" Type="http://schemas.openxmlformats.org/officeDocument/2006/relationships/slide" Target="slides/slide21.xml"></Relationship><Relationship Id="rId60" Type="http://schemas.openxmlformats.org/officeDocument/2006/relationships/slide" Target="slides/slide22.xml"></Relationship><Relationship Id="rId62" Type="http://schemas.openxmlformats.org/officeDocument/2006/relationships/slide" Target="slides/slide23.xml"></Relationship><Relationship Id="rId64" Type="http://schemas.openxmlformats.org/officeDocument/2006/relationships/slide" Target="slides/slide24.xml"></Relationship><Relationship Id="rId66" Type="http://schemas.openxmlformats.org/officeDocument/2006/relationships/slide" Target="slides/slide25.xml"></Relationship><Relationship Id="rId68" Type="http://schemas.openxmlformats.org/officeDocument/2006/relationships/slide" Target="slides/slide26.xml"></Relationship><Relationship Id="rId70" Type="http://schemas.openxmlformats.org/officeDocument/2006/relationships/slide" Target="slides/slide27.xml"></Relationship><Relationship Id="rId72" Type="http://schemas.openxmlformats.org/officeDocument/2006/relationships/slide" Target="slides/slide28.xml"></Relationship><Relationship Id="rId74" Type="http://schemas.openxmlformats.org/officeDocument/2006/relationships/slide" Target="slides/slide29.xml"></Relationship><Relationship Id="rId77" Type="http://schemas.openxmlformats.org/officeDocument/2006/relationships/viewProps" Target="viewProps.xml"></Relationship><Relationship Id="rId7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180ecb89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180ecb89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180ecb89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180ecb89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180ecb898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180ecb89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180ecb89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180ecb89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180ecb898_0_365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87" name="Google Shape;87;g1c180ecb898_0_365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c180ecb898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170" y="466344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1035233546962.pn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54063674464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979013685705.png"></Relationship><Relationship Id="rId3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67593698145.pn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slideLayout" Target="../slideLayouts/slideLayout1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883713783281.png"></Relationship><Relationship Id="rId3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494433796827.png"></Relationship><Relationship Id="rId3" Type="http://schemas.openxmlformats.org/officeDocument/2006/relationships/notesSlide" Target="../notesSlides/notesSlide15.xml"></Relationship><Relationship Id="rId4" Type="http://schemas.openxmlformats.org/officeDocument/2006/relationships/slideLayout" Target="../slideLayouts/slideLayout1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62053869961.png"></Relationship><Relationship Id="rId3" Type="http://schemas.openxmlformats.org/officeDocument/2006/relationships/image" Target="../media/fImage43314387491.png"></Relationship><Relationship Id="rId4" Type="http://schemas.openxmlformats.org/officeDocument/2006/relationships/notesSlide" Target="../notesSlides/notesSlide16.xml"></Relationship><Relationship Id="rId5" Type="http://schemas.openxmlformats.org/officeDocument/2006/relationships/slideLayout" Target="../slideLayouts/slideLayout1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481213932995.png"></Relationship><Relationship Id="rId3" Type="http://schemas.openxmlformats.org/officeDocument/2006/relationships/image" Target="../media/fImage386863941942.png"></Relationship><Relationship Id="rId4" Type="http://schemas.openxmlformats.org/officeDocument/2006/relationships/notesSlide" Target="../notesSlides/notesSlide17.xml"></Relationship><Relationship Id="rId5" Type="http://schemas.openxmlformats.org/officeDocument/2006/relationships/slideLayout" Target="../slideLayouts/slideLayout11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334914004827.png"></Relationship><Relationship Id="rId3" Type="http://schemas.openxmlformats.org/officeDocument/2006/relationships/notesSlide" Target="../notesSlides/notesSlide18.xml"></Relationship><Relationship Id="rId4" Type="http://schemas.openxmlformats.org/officeDocument/2006/relationships/slideLayout" Target="../slideLayouts/slideLayout11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292254055436.png"></Relationship><Relationship Id="rId3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232294312391.png"></Relationship><Relationship Id="rId3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219504424604.png"></Relationship><Relationship Id="rId3" Type="http://schemas.openxmlformats.org/officeDocument/2006/relationships/image" Target="../media/fImage193274493902.png"></Relationship><Relationship Id="rId4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20356459153.png"></Relationship><Relationship Id="rId3" Type="http://schemas.openxmlformats.org/officeDocument/2006/relationships/image" Target="../media/fImage8703460292.png"></Relationship><Relationship Id="rId4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184844722382.png"></Relationship><Relationship Id="rId3" Type="http://schemas.openxmlformats.org/officeDocument/2006/relationships/image" Target="../media/fImage229264737421.png"></Relationship><Relationship Id="rId4" Type="http://schemas.openxmlformats.org/officeDocument/2006/relationships/image" Target="../media/fImage342384748716.png"></Relationship><Relationship Id="rId5" Type="http://schemas.openxmlformats.org/officeDocument/2006/relationships/notesSlide" Target="../notesSlides/notesSlide23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424984879718.png"></Relationship><Relationship Id="rId3" Type="http://schemas.openxmlformats.org/officeDocument/2006/relationships/notesSlide" Target="../notesSlides/notesSlide24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169045059895.png"></Relationship><Relationship Id="rId3" Type="http://schemas.openxmlformats.org/officeDocument/2006/relationships/image" Target="../media/fImage132755065447.png"></Relationship><Relationship Id="rId4" Type="http://schemas.openxmlformats.org/officeDocument/2006/relationships/notesSlide" Target="../notesSlides/notesSlide25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461905161726.png"></Relationship><Relationship Id="rId3" Type="http://schemas.openxmlformats.org/officeDocument/2006/relationships/notesSlide" Target="../notesSlides/notesSlide26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237275214771.png"></Relationship><Relationship Id="rId3" Type="http://schemas.openxmlformats.org/officeDocument/2006/relationships/image" Target="../media/fImage256115221538.png"></Relationship><Relationship Id="rId4" Type="http://schemas.openxmlformats.org/officeDocument/2006/relationships/notesSlide" Target="../notesSlides/notesSlide27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200835291869.png"></Relationship><Relationship Id="rId3" Type="http://schemas.openxmlformats.org/officeDocument/2006/relationships/image" Target="../media/fImage214865309912.png"></Relationship><Relationship Id="rId4" Type="http://schemas.openxmlformats.org/officeDocument/2006/relationships/notesSlide" Target="../notesSlides/notesSlide28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5" Type="http://schemas.openxmlformats.org/officeDocument/2006/relationships/image" Target="../media/fImage5774418641.png"></Relationship><Relationship Id="rId6" Type="http://schemas.openxmlformats.org/officeDocument/2006/relationships/image" Target="../media/fImage618471878467.png"></Relationship><Relationship Id="rId7" Type="http://schemas.openxmlformats.org/officeDocument/2006/relationships/image" Target="../media/fImage232821886334.png"></Relationship><Relationship Id="rId8" Type="http://schemas.openxmlformats.org/officeDocument/2006/relationships/image" Target="../media/fImage239291896500.png"></Relationship><Relationship Id="rId9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4" Type="http://schemas.openxmlformats.org/officeDocument/2006/relationships/image" Target="../media/fImage497421919169.png"></Relationship><Relationship Id="rId5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notesSlide" Target="../notesSlides/notesSlide6.xml"></Relationship><Relationship Id="rId4" Type="http://schemas.openxmlformats.org/officeDocument/2006/relationships/image" Target="../media/fImage3720028141.png"></Relationship><Relationship Id="rId5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1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257553441478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1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630793539358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11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/>
          </p:cNvSpPr>
          <p:nvPr>
            <p:ph type="subTitle" idx="1"/>
          </p:nvPr>
        </p:nvSpPr>
        <p:spPr>
          <a:xfrm rot="0">
            <a:off x="3044825" y="3116580"/>
            <a:ext cx="3415030" cy="9848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/>
              <a:t> </a:t>
            </a:r>
            <a:r>
              <a:rPr sz="2500" b="1">
                <a:solidFill>
                  <a:srgbClr val="783F04"/>
                </a:solidFill>
              </a:rPr>
              <a:t>팀명 :        코뽕</a:t>
            </a:r>
            <a:endParaRPr lang="ko-KR" altLang="en-US" sz="2500" b="1">
              <a:solidFill>
                <a:srgbClr val="783F04"/>
              </a:solidFill>
            </a:endParaRPr>
          </a:p>
          <a:p>
            <a:pPr marL="0" indent="0" rtl="0" algn="l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팀원</a:t>
            </a:r>
            <a:r>
              <a:rPr lang="ko-KR"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ko-KR"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이</a:t>
            </a:r>
            <a:r>
              <a:rPr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종원</a:t>
            </a:r>
            <a:r>
              <a:rPr sz="2500" b="1">
                <a:solidFill>
                  <a:srgbClr val="783F04"/>
                </a:solidFill>
              </a:rPr>
              <a:t> 최영재</a:t>
            </a:r>
            <a:endParaRPr lang="ko-KR" altLang="en-US" sz="2500" b="1">
              <a:solidFill>
                <a:srgbClr val="783F04"/>
              </a:solidFill>
            </a:endParaRPr>
          </a:p>
        </p:txBody>
      </p:sp>
      <p:sp>
        <p:nvSpPr>
          <p:cNvPr id="55" name="Google Shape;55;p13"/>
          <p:cNvSpPr txBox="1">
            <a:spLocks/>
          </p:cNvSpPr>
          <p:nvPr>
            <p:ph type="ctrTitle"/>
          </p:nvPr>
        </p:nvSpPr>
        <p:spPr>
          <a:xfrm rot="0">
            <a:off x="236855" y="799465"/>
            <a:ext cx="8522335" cy="205422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rmAutofit fontScale="100000" lnSpcReduction="0"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1" strike="noStrike">
                <a:solidFill>
                  <a:srgbClr val="1155CC"/>
                </a:solidFill>
                <a:latin typeface="Impact" charset="0"/>
                <a:ea typeface="Impact" charset="0"/>
                <a:cs typeface="Impact" charset="0"/>
              </a:rPr>
              <a:t>SMART</a:t>
            </a:r>
            <a:r>
              <a:rPr sz="2800" b="1">
                <a:solidFill>
                  <a:srgbClr val="1155CC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sz="2800" b="1">
                <a:solidFill>
                  <a:srgbClr val="1155CC"/>
                </a:solidFill>
                <a:latin typeface="Impact" charset="0"/>
                <a:ea typeface="Impact" charset="0"/>
                <a:cs typeface="Impact" charset="0"/>
              </a:rPr>
              <a:t>FACTORY</a:t>
            </a:r>
            <a:endParaRPr lang="ko-KR" altLang="en-US" sz="2800" b="1">
              <a:solidFill>
                <a:srgbClr val="1155CC"/>
              </a:solidFill>
              <a:latin typeface="Impact" charset="0"/>
              <a:ea typeface="Impact" charset="0"/>
              <a:cs typeface="Impact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1" strike="noStrike">
                <a:solidFill>
                  <a:srgbClr val="1155CC"/>
                </a:solidFill>
                <a:latin typeface="Impact" charset="0"/>
                <a:ea typeface="Impact" charset="0"/>
                <a:cs typeface="Impact" charset="0"/>
              </a:rPr>
              <a:t>MINI</a:t>
            </a:r>
            <a:r>
              <a:rPr sz="2800" b="1">
                <a:solidFill>
                  <a:srgbClr val="1155CC"/>
                </a:solidFill>
                <a:latin typeface="Impact" charset="0"/>
                <a:ea typeface="Impact" charset="0"/>
                <a:cs typeface="Impact" charset="0"/>
              </a:rPr>
              <a:t> PROJECT</a:t>
            </a:r>
            <a:endParaRPr lang="ko-KR" altLang="en-US" sz="2800" b="1">
              <a:solidFill>
                <a:srgbClr val="1155CC"/>
              </a:solidFill>
              <a:latin typeface="Impact" charset="0"/>
              <a:ea typeface="Impact" charset="0"/>
              <a:cs typeface="Impact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1">
              <a:solidFill>
                <a:srgbClr val="1155CC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6" descr="C:/Users/admin/AppData/Roaming/PolarisOffice/ETemp/17552_21942424/fImage10352335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10310"/>
            <a:ext cx="9144635" cy="34442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073150"/>
            <a:ext cx="9144635" cy="3841750"/>
          </a:xfrm>
          <a:prstGeom prst="rect"/>
          <a:noFill/>
        </p:spPr>
      </p:pic>
      <p:sp>
        <p:nvSpPr>
          <p:cNvPr id="157" name="텍스트 상자 8"/>
          <p:cNvSpPr txBox="1">
            <a:spLocks/>
          </p:cNvSpPr>
          <p:nvPr/>
        </p:nvSpPr>
        <p:spPr>
          <a:xfrm rot="0">
            <a:off x="523875" y="3703955"/>
            <a:ext cx="121920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검사이력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해더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조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10"/>
          <p:cNvSpPr txBox="1">
            <a:spLocks/>
          </p:cNvSpPr>
          <p:nvPr/>
        </p:nvSpPr>
        <p:spPr>
          <a:xfrm rot="0">
            <a:off x="3246755" y="3703955"/>
            <a:ext cx="121920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검사이력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바디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조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9" name="텍스트 상자 11"/>
          <p:cNvSpPr txBox="1">
            <a:spLocks/>
          </p:cNvSpPr>
          <p:nvPr/>
        </p:nvSpPr>
        <p:spPr>
          <a:xfrm rot="0">
            <a:off x="5452110" y="3703955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불량원인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등록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8" descr="C:/Users/admin/AppData/Roaming/PolarisOffice/ETemp/17552_21942424/fImage97901368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18565"/>
            <a:ext cx="9144635" cy="37541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191260"/>
            <a:ext cx="9144635" cy="3782695"/>
          </a:xfrm>
          <a:prstGeom prst="rect"/>
          <a:noFill/>
        </p:spPr>
      </p:pic>
      <p:sp>
        <p:nvSpPr>
          <p:cNvPr id="157" name="텍스트 상자 12"/>
          <p:cNvSpPr txBox="1">
            <a:spLocks/>
          </p:cNvSpPr>
          <p:nvPr/>
        </p:nvSpPr>
        <p:spPr>
          <a:xfrm rot="0">
            <a:off x="523875" y="3703955"/>
            <a:ext cx="121920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합격/N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G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수량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조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13"/>
          <p:cNvSpPr txBox="1">
            <a:spLocks/>
          </p:cNvSpPr>
          <p:nvPr/>
        </p:nvSpPr>
        <p:spPr>
          <a:xfrm rot="0">
            <a:off x="3158490" y="3703955"/>
            <a:ext cx="121920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일자별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불량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조회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70" descr="C:/Users/admin/AppData/Roaming/PolarisOffice/ETemp/17552_21942424/fImage88371378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075055"/>
            <a:ext cx="9144635" cy="39897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71" descr="C:/Users/admin/AppData/Roaming/PolarisOffice/ETemp/29784_21729736/fImage49443379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243330"/>
            <a:ext cx="9145270" cy="3447415"/>
          </a:xfrm>
          <a:prstGeom prst="rect"/>
          <a:noFill/>
        </p:spPr>
      </p:pic>
      <p:sp>
        <p:nvSpPr>
          <p:cNvPr id="157" name="텍스트 상자 15"/>
          <p:cNvSpPr txBox="1">
            <a:spLocks/>
          </p:cNvSpPr>
          <p:nvPr/>
        </p:nvSpPr>
        <p:spPr>
          <a:xfrm rot="0">
            <a:off x="816610" y="3778885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제품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재고 조회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테이블 기술서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8" name="그림 7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6615" y="1066800"/>
            <a:ext cx="5032375" cy="2051685"/>
          </a:xfrm>
          <a:prstGeom prst="rect"/>
          <a:noFill/>
        </p:spPr>
      </p:pic>
      <p:pic>
        <p:nvPicPr>
          <p:cNvPr id="159" name="그림 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550" y="3179445"/>
            <a:ext cx="5046980" cy="1776095"/>
          </a:xfrm>
          <a:prstGeom prst="rect"/>
          <a:noFill/>
        </p:spPr>
      </p:pic>
      <p:sp>
        <p:nvSpPr>
          <p:cNvPr id="160" name="텍스트 상자 16"/>
          <p:cNvSpPr txBox="1">
            <a:spLocks/>
          </p:cNvSpPr>
          <p:nvPr/>
        </p:nvSpPr>
        <p:spPr>
          <a:xfrm rot="0">
            <a:off x="6575425" y="1689100"/>
            <a:ext cx="143065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품목 리스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트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1" name="텍스트 상자 17"/>
          <p:cNvSpPr txBox="1">
            <a:spLocks/>
          </p:cNvSpPr>
          <p:nvPr/>
        </p:nvSpPr>
        <p:spPr>
          <a:xfrm rot="0">
            <a:off x="6575425" y="3581400"/>
            <a:ext cx="14649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검사항목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리스트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테이블 기술서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7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8650" y="1067435"/>
            <a:ext cx="5090160" cy="1928495"/>
          </a:xfrm>
          <a:prstGeom prst="rect"/>
          <a:noFill/>
        </p:spPr>
      </p:pic>
      <p:pic>
        <p:nvPicPr>
          <p:cNvPr id="157" name="그림 7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4840" y="3124835"/>
            <a:ext cx="5414010" cy="1827530"/>
          </a:xfrm>
          <a:prstGeom prst="rect"/>
          <a:noFill/>
        </p:spPr>
      </p:pic>
      <p:sp>
        <p:nvSpPr>
          <p:cNvPr id="160" name="텍스트 상자 18"/>
          <p:cNvSpPr txBox="1">
            <a:spLocks/>
          </p:cNvSpPr>
          <p:nvPr/>
        </p:nvSpPr>
        <p:spPr>
          <a:xfrm rot="0">
            <a:off x="6575425" y="3581400"/>
            <a:ext cx="18732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결과 바디 테이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블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1" name="텍스트 상자 19"/>
          <p:cNvSpPr txBox="1">
            <a:spLocks/>
          </p:cNvSpPr>
          <p:nvPr/>
        </p:nvSpPr>
        <p:spPr>
          <a:xfrm rot="0">
            <a:off x="6684645" y="1797685"/>
            <a:ext cx="19545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검사결과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해더 테이블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테이블 기술서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7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5955" y="1291590"/>
            <a:ext cx="6022340" cy="1799590"/>
          </a:xfrm>
          <a:prstGeom prst="rect"/>
          <a:noFill/>
        </p:spPr>
      </p:pic>
      <p:sp>
        <p:nvSpPr>
          <p:cNvPr id="157" name="텍스트 상자 20"/>
          <p:cNvSpPr txBox="1">
            <a:spLocks/>
          </p:cNvSpPr>
          <p:nvPr/>
        </p:nvSpPr>
        <p:spPr>
          <a:xfrm rot="0">
            <a:off x="7058660" y="1913255"/>
            <a:ext cx="18732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제품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재고 테이블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개발리스트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79" descr="C:/Users/admin/AppData/Roaming/PolarisOffice/ETemp/17552_21942424/fImage29225405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946910"/>
            <a:ext cx="9144635" cy="20567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04260" y="222250"/>
            <a:ext cx="1421130" cy="14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목차</a:t>
            </a:r>
            <a:endParaRPr sz="40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텍스트 상자 2"/>
          <p:cNvSpPr txBox="1">
            <a:spLocks/>
          </p:cNvSpPr>
          <p:nvPr/>
        </p:nvSpPr>
        <p:spPr>
          <a:xfrm rot="0">
            <a:off x="1149985" y="1273175"/>
            <a:ext cx="3526790" cy="28936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1.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프로젝트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주제</a:t>
            </a: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2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개발환경</a:t>
            </a: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3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개발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산출물</a:t>
            </a: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4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주요화면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및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코딩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94" descr="C:/Users/admin/AppData/Roaming/PolarisOffice/ETemp/17552_21942424/fImage23229431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245" y="1014730"/>
            <a:ext cx="5781675" cy="3416300"/>
          </a:xfrm>
          <a:prstGeom prst="rect"/>
          <a:noFill/>
        </p:spPr>
      </p:pic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현장 프로그램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도형 83"/>
          <p:cNvSpPr>
            <a:spLocks/>
          </p:cNvSpPr>
          <p:nvPr/>
        </p:nvSpPr>
        <p:spPr>
          <a:xfrm rot="0">
            <a:off x="3451225" y="1300480"/>
            <a:ext cx="2348865" cy="1355090"/>
          </a:xfrm>
          <a:prstGeom prst="borderCallout1">
            <a:avLst>
              <a:gd name="adj1" fmla="val 49227"/>
              <a:gd name="adj2" fmla="val 99718"/>
              <a:gd name="adj3" fmla="val 53912"/>
              <a:gd name="adj4" fmla="val 137861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87"/>
          <p:cNvSpPr txBox="1">
            <a:spLocks/>
          </p:cNvSpPr>
          <p:nvPr/>
        </p:nvSpPr>
        <p:spPr>
          <a:xfrm rot="0">
            <a:off x="6759575" y="1518285"/>
            <a:ext cx="20364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ItemMas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t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er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테이블에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서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조회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한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완제품 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9" name="도형 88"/>
          <p:cNvSpPr>
            <a:spLocks/>
          </p:cNvSpPr>
          <p:nvPr/>
        </p:nvSpPr>
        <p:spPr>
          <a:xfrm rot="0">
            <a:off x="3566795" y="2736850"/>
            <a:ext cx="633730" cy="1702435"/>
          </a:xfrm>
          <a:prstGeom prst="borderCallout1">
            <a:avLst>
              <a:gd name="adj1" fmla="val 99176"/>
              <a:gd name="adj2" fmla="val 48435"/>
              <a:gd name="adj3" fmla="val 119176"/>
              <a:gd name="adj4" fmla="val -146199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0" name="텍스트 상자 89"/>
          <p:cNvSpPr txBox="1">
            <a:spLocks/>
          </p:cNvSpPr>
          <p:nvPr/>
        </p:nvSpPr>
        <p:spPr>
          <a:xfrm rot="0">
            <a:off x="309880" y="4687570"/>
            <a:ext cx="5041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기본값 세팅, 판정기준에 따라 입력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1" name="도형 90"/>
          <p:cNvSpPr>
            <a:spLocks/>
          </p:cNvSpPr>
          <p:nvPr/>
        </p:nvSpPr>
        <p:spPr>
          <a:xfrm rot="0">
            <a:off x="4359910" y="2733675"/>
            <a:ext cx="1536065" cy="1702435"/>
          </a:xfrm>
          <a:prstGeom prst="borderCallout1">
            <a:avLst>
              <a:gd name="adj1" fmla="val 50963"/>
              <a:gd name="adj2" fmla="val 99546"/>
              <a:gd name="adj3" fmla="val 60968"/>
              <a:gd name="adj4" fmla="val 158523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2" name="텍스트 상자 91"/>
          <p:cNvSpPr txBox="1">
            <a:spLocks/>
          </p:cNvSpPr>
          <p:nvPr/>
        </p:nvSpPr>
        <p:spPr>
          <a:xfrm rot="0">
            <a:off x="6303645" y="3740785"/>
            <a:ext cx="27031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작업자명,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 수량 입력 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후 등록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/>
            </a:r>
            <a:b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</a:b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 - 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TB_ItemISPResult</a:t>
            </a:r>
            <a:endParaRPr lang="ko-KR" altLang="en-US" sz="1400" cap="none" i="0" b="0" strike="noStrike">
              <a:latin typeface="맑은 고딕" charset="0"/>
              <a:ea typeface="맑은 고딕" charset="0"/>
              <a:cs typeface="Arial" charset="0"/>
            </a:endParaRPr>
          </a:p>
          <a:p>
            <a:pPr marL="0" indent="0" algn="l" hangingPunct="1"/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 - TB_ItemISPResult_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Detail</a:t>
            </a:r>
            <a:endParaRPr lang="ko-KR" altLang="en-US" sz="1400" cap="none" i="0" b="0" strike="noStrike">
              <a:latin typeface="맑은 고딕" charset="0"/>
              <a:ea typeface="맑은 고딕" charset="0"/>
              <a:cs typeface="Arial" charset="0"/>
            </a:endParaRPr>
          </a:p>
          <a:p>
            <a:pPr marL="0" indent="0" algn="l" hangingPunct="1"/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 - TB-ItemHouse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현장 프로그램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Picture " descr="C:/Users/admin/AppData/Roaming/PolarisOffice/ETemp/17552_21942424/fImage21950442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150" y="1116330"/>
            <a:ext cx="4066540" cy="3694430"/>
          </a:xfrm>
          <a:prstGeom prst="rect"/>
          <a:noFill/>
        </p:spPr>
      </p:pic>
      <p:sp>
        <p:nvSpPr>
          <p:cNvPr id="157" name="Rect 0"/>
          <p:cNvSpPr>
            <a:spLocks/>
          </p:cNvSpPr>
          <p:nvPr/>
        </p:nvSpPr>
        <p:spPr>
          <a:xfrm rot="0">
            <a:off x="619760" y="1449705"/>
            <a:ext cx="3581400" cy="2022475"/>
          </a:xfrm>
          <a:prstGeom prst="borderCallout1">
            <a:avLst>
              <a:gd name="adj1" fmla="val 50963"/>
              <a:gd name="adj2" fmla="val 99546"/>
              <a:gd name="adj3" fmla="val -407"/>
              <a:gd name="adj4" fmla="val 122231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8" name="Rect 0"/>
          <p:cNvSpPr>
            <a:spLocks/>
          </p:cNvSpPr>
          <p:nvPr/>
        </p:nvSpPr>
        <p:spPr>
          <a:xfrm rot="0">
            <a:off x="473710" y="3696335"/>
            <a:ext cx="3581400" cy="895985"/>
          </a:xfrm>
          <a:prstGeom prst="borderCallout1">
            <a:avLst>
              <a:gd name="adj1" fmla="val 50963"/>
              <a:gd name="adj2" fmla="val 99546"/>
              <a:gd name="adj3" fmla="val -135671"/>
              <a:gd name="adj4" fmla="val 128208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9" name="Rect 0"/>
          <p:cNvSpPr txBox="1">
            <a:spLocks/>
          </p:cNvSpPr>
          <p:nvPr/>
        </p:nvSpPr>
        <p:spPr>
          <a:xfrm rot="0">
            <a:off x="4935220" y="1075690"/>
            <a:ext cx="4025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출하검사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결과 종합 검사 결과를 확인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Arial" charset="0"/>
            </a:endParaRPr>
          </a:p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- 개별검사 결과 NG가 하나라도     발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생되면 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종합결과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 -&gt; NG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0" name="Rect 0"/>
          <p:cNvSpPr txBox="1">
            <a:spLocks/>
          </p:cNvSpPr>
          <p:nvPr/>
        </p:nvSpPr>
        <p:spPr>
          <a:xfrm rot="0">
            <a:off x="4938395" y="2085975"/>
            <a:ext cx="4025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DB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Helper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를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이용해서 프로시져 세팅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및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실행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1" name="그림 104" descr="C:/Users/admin/AppData/Roaming/PolarisOffice/ETemp/17552_21942424/fImage1932744939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4870" y="2501900"/>
            <a:ext cx="3016885" cy="2312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그림 106" descr="C:/Users/admin/AppData/Roaming/PolarisOffice/ETemp/17552_21942424/fImage20356459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5595" y="1080770"/>
            <a:ext cx="3736975" cy="3535680"/>
          </a:xfrm>
          <a:prstGeom prst="rect"/>
          <a:noFill/>
        </p:spPr>
      </p:pic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현장 프로그램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Rect 0"/>
          <p:cNvSpPr>
            <a:spLocks/>
          </p:cNvSpPr>
          <p:nvPr/>
        </p:nvSpPr>
        <p:spPr>
          <a:xfrm rot="0">
            <a:off x="271780" y="1162685"/>
            <a:ext cx="3936365" cy="3297555"/>
          </a:xfrm>
          <a:prstGeom prst="borderCallout1">
            <a:avLst>
              <a:gd name="adj1" fmla="val 99995"/>
              <a:gd name="adj2" fmla="val 50273"/>
              <a:gd name="adj3" fmla="val 109491"/>
              <a:gd name="adj4" fmla="val 45431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9" name="Rect 0"/>
          <p:cNvSpPr txBox="1">
            <a:spLocks/>
          </p:cNvSpPr>
          <p:nvPr/>
        </p:nvSpPr>
        <p:spPr>
          <a:xfrm rot="0">
            <a:off x="271145" y="4774565"/>
            <a:ext cx="4025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출하검사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결과 개별 검사 결과를 등록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Arial" charset="0"/>
            </a:endParaRPr>
          </a:p>
        </p:txBody>
      </p:sp>
      <p:pic>
        <p:nvPicPr>
          <p:cNvPr id="162" name="그림 107" descr="C:/Users/admin/AppData/Roaming/PolarisOffice/ETemp/17552_21942424/fImage87034602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1820" y="1162685"/>
            <a:ext cx="4801235" cy="2315210"/>
          </a:xfrm>
          <a:prstGeom prst="rect"/>
          <a:noFill/>
        </p:spPr>
      </p:pic>
      <p:sp>
        <p:nvSpPr>
          <p:cNvPr id="163" name="도형 108"/>
          <p:cNvSpPr>
            <a:spLocks/>
          </p:cNvSpPr>
          <p:nvPr/>
        </p:nvSpPr>
        <p:spPr>
          <a:xfrm rot="0">
            <a:off x="4613275" y="1515745"/>
            <a:ext cx="3936365" cy="1285875"/>
          </a:xfrm>
          <a:prstGeom prst="borderCallout1">
            <a:avLst>
              <a:gd name="adj1" fmla="val 102616"/>
              <a:gd name="adj2" fmla="val 49120"/>
              <a:gd name="adj3" fmla="val 207361"/>
              <a:gd name="adj4" fmla="val 57597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4" name="텍스트 상자 109"/>
          <p:cNvSpPr txBox="1">
            <a:spLocks/>
          </p:cNvSpPr>
          <p:nvPr/>
        </p:nvSpPr>
        <p:spPr>
          <a:xfrm rot="0">
            <a:off x="4803140" y="4138295"/>
            <a:ext cx="4025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출하검사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종합결과 OK 인 제품을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제품창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고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테이블에 등록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현장 프로그램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110" descr="C:/Users/admin/AppData/Roaming/PolarisOffice/ETemp/17552_21942424/fImage18484472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7885" y="1009650"/>
            <a:ext cx="3330575" cy="2131695"/>
          </a:xfrm>
          <a:prstGeom prst="rect"/>
          <a:noFill/>
        </p:spPr>
      </p:pic>
      <p:pic>
        <p:nvPicPr>
          <p:cNvPr id="157" name="그림 111" descr="C:/Users/admin/AppData/Roaming/PolarisOffice/ETemp/17552_21942424/fImage2292647374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2175" y="3141345"/>
            <a:ext cx="3194685" cy="1762760"/>
          </a:xfrm>
          <a:prstGeom prst="rect"/>
          <a:noFill/>
        </p:spPr>
      </p:pic>
      <p:pic>
        <p:nvPicPr>
          <p:cNvPr id="158" name="그림 112" descr="C:/Users/admin/AppData/Roaming/PolarisOffice/ETemp/17552_21942424/fImage34238474871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86910" y="1012825"/>
            <a:ext cx="3378200" cy="3988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203835" y="438150"/>
            <a:ext cx="862901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출하검사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이력조</a:t>
            </a:r>
            <a:r>
              <a:rPr lang="ko-KR"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회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113" descr="C:/Users/admin/AppData/Roaming/PolarisOffice/ETemp/17552_21942424/fImage424984879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376045"/>
            <a:ext cx="9144635" cy="2391410"/>
          </a:xfrm>
          <a:prstGeom prst="rect"/>
          <a:noFill/>
        </p:spPr>
      </p:pic>
      <p:sp>
        <p:nvSpPr>
          <p:cNvPr id="157" name="도형 114"/>
          <p:cNvSpPr>
            <a:spLocks/>
          </p:cNvSpPr>
          <p:nvPr/>
        </p:nvSpPr>
        <p:spPr>
          <a:xfrm rot="0">
            <a:off x="312420" y="1950720"/>
            <a:ext cx="775970" cy="429260"/>
          </a:xfrm>
          <a:prstGeom prst="borderCallout1">
            <a:avLst>
              <a:gd name="adj1" fmla="val 54051"/>
              <a:gd name="adj2" fmla="val 99079"/>
              <a:gd name="adj3" fmla="val 55537"/>
              <a:gd name="adj4" fmla="val 159597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115"/>
          <p:cNvSpPr txBox="1">
            <a:spLocks/>
          </p:cNvSpPr>
          <p:nvPr/>
        </p:nvSpPr>
        <p:spPr>
          <a:xfrm rot="0">
            <a:off x="1564005" y="2011680"/>
            <a:ext cx="62210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종합판정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결과 NG인 행의 귀책사유를 입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력하는  콤보박스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9" name="도형 116"/>
          <p:cNvSpPr>
            <a:spLocks/>
          </p:cNvSpPr>
          <p:nvPr/>
        </p:nvSpPr>
        <p:spPr>
          <a:xfrm rot="0">
            <a:off x="1941195" y="1464945"/>
            <a:ext cx="996315" cy="357505"/>
          </a:xfrm>
          <a:prstGeom prst="borderCallout1">
            <a:avLst>
              <a:gd name="adj1" fmla="val 49903"/>
              <a:gd name="adj2" fmla="val 100394"/>
              <a:gd name="adj3" fmla="val -72125"/>
              <a:gd name="adj4" fmla="val 153866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0" name="텍스트 상자 117"/>
          <p:cNvSpPr txBox="1">
            <a:spLocks/>
          </p:cNvSpPr>
          <p:nvPr/>
        </p:nvSpPr>
        <p:spPr>
          <a:xfrm rot="0">
            <a:off x="3467100" y="1097915"/>
            <a:ext cx="59156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체크박스</a:t>
            </a:r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선택 시 귀책사유를 입력해야하는 데이터 </a:t>
            </a:r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표시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61" name="도형 118"/>
          <p:cNvSpPr>
            <a:spLocks/>
          </p:cNvSpPr>
          <p:nvPr/>
        </p:nvSpPr>
        <p:spPr>
          <a:xfrm rot="0">
            <a:off x="4787265" y="2379345"/>
            <a:ext cx="4228465" cy="1305560"/>
          </a:xfrm>
          <a:prstGeom prst="borderCallout1">
            <a:avLst>
              <a:gd name="adj1" fmla="val 100037"/>
              <a:gd name="adj2" fmla="val 49505"/>
              <a:gd name="adj3" fmla="val 142759"/>
              <a:gd name="adj4" fmla="val 29556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2" name="텍스트 상자 119"/>
          <p:cNvSpPr txBox="1">
            <a:spLocks/>
          </p:cNvSpPr>
          <p:nvPr/>
        </p:nvSpPr>
        <p:spPr>
          <a:xfrm rot="0">
            <a:off x="2586355" y="4201160"/>
            <a:ext cx="59156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메인테이블에서</a:t>
            </a:r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특정 행 선택 시 해당하는 상세 정보 표시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121" descr="C:/Users/admin/AppData/Roaming/PolarisOffice/ETemp/17552_21942424/fImage1690450598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6380" y="1176020"/>
            <a:ext cx="3473450" cy="3073400"/>
          </a:xfrm>
          <a:prstGeom prst="rect"/>
          <a:noFill/>
        </p:spPr>
      </p:pic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203835" y="438150"/>
            <a:ext cx="862901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출하검사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이력조</a:t>
            </a:r>
            <a:r>
              <a:rPr lang="ko-KR"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회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4" name="그림 122" descr="C:/Users/admin/AppData/Roaming/PolarisOffice/ETemp/17552_21942424/fImage13275506544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0200" y="1177290"/>
            <a:ext cx="3991610" cy="3020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203835" y="438150"/>
            <a:ext cx="862901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일자별 불량 현황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124" descr="C:/Users/admin/AppData/Roaming/PolarisOffice/ETemp/17552_21942424/fImage4619051617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8435" y="1353185"/>
            <a:ext cx="6139815" cy="2815590"/>
          </a:xfrm>
          <a:prstGeom prst="rect"/>
          <a:noFill/>
        </p:spPr>
      </p:pic>
      <p:sp>
        <p:nvSpPr>
          <p:cNvPr id="157" name="도형 125"/>
          <p:cNvSpPr>
            <a:spLocks/>
          </p:cNvSpPr>
          <p:nvPr/>
        </p:nvSpPr>
        <p:spPr>
          <a:xfrm rot="0">
            <a:off x="1444625" y="2403475"/>
            <a:ext cx="996315" cy="1282065"/>
          </a:xfrm>
          <a:prstGeom prst="borderCallout1">
            <a:avLst>
              <a:gd name="adj1" fmla="val 48509"/>
              <a:gd name="adj2" fmla="val -319"/>
              <a:gd name="adj3" fmla="val 92009"/>
              <a:gd name="adj4" fmla="val -74736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126"/>
          <p:cNvSpPr txBox="1">
            <a:spLocks/>
          </p:cNvSpPr>
          <p:nvPr/>
        </p:nvSpPr>
        <p:spPr>
          <a:xfrm rot="0">
            <a:off x="108585" y="3569335"/>
            <a:ext cx="14147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조회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기간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동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안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OK/NG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비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9" name="도형 127"/>
          <p:cNvSpPr>
            <a:spLocks/>
          </p:cNvSpPr>
          <p:nvPr/>
        </p:nvSpPr>
        <p:spPr>
          <a:xfrm rot="0">
            <a:off x="2563495" y="1877060"/>
            <a:ext cx="4990465" cy="2345690"/>
          </a:xfrm>
          <a:prstGeom prst="borderCallout1">
            <a:avLst>
              <a:gd name="adj1" fmla="val 99106"/>
              <a:gd name="adj2" fmla="val 49444"/>
              <a:gd name="adj3" fmla="val 106060"/>
              <a:gd name="adj4" fmla="val 39778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0" name="텍스트 상자 128"/>
          <p:cNvSpPr txBox="1">
            <a:spLocks/>
          </p:cNvSpPr>
          <p:nvPr/>
        </p:nvSpPr>
        <p:spPr>
          <a:xfrm rot="0">
            <a:off x="2444115" y="4375150"/>
            <a:ext cx="60210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조회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기간동안 일자별 불량 발생 건수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203835" y="438150"/>
            <a:ext cx="862901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출하검사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이력조</a:t>
            </a:r>
            <a:r>
              <a:rPr lang="ko-KR"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회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129" descr="C:/Users/admin/AppData/Roaming/PolarisOffice/ETemp/17552_21942424/fImage23727521477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00525" y="1257300"/>
            <a:ext cx="3081655" cy="3009265"/>
          </a:xfrm>
          <a:prstGeom prst="rect"/>
          <a:noFill/>
        </p:spPr>
      </p:pic>
      <p:pic>
        <p:nvPicPr>
          <p:cNvPr id="157" name="그림 130" descr="C:/Users/admin/AppData/Roaming/PolarisOffice/ETemp/17552_21942424/fImage25611522153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780" y="1257935"/>
            <a:ext cx="2978150" cy="2794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203835" y="438150"/>
            <a:ext cx="862901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제품 창고 현황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132" descr="C:/Users/admin/AppData/Roaming/PolarisOffice/ETemp/17552_21942424/fImage2008352918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3550" y="1175385"/>
            <a:ext cx="4303395" cy="2326005"/>
          </a:xfrm>
          <a:prstGeom prst="rect"/>
          <a:noFill/>
        </p:spPr>
      </p:pic>
      <p:pic>
        <p:nvPicPr>
          <p:cNvPr id="157" name="그림 133" descr="C:/Users/admin/AppData/Roaming/PolarisOffice/ETemp/17552_21942424/fImage2148653099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27955" y="1107440"/>
            <a:ext cx="3155950" cy="2931160"/>
          </a:xfrm>
          <a:prstGeom prst="rect"/>
          <a:noFill/>
        </p:spPr>
      </p:pic>
      <p:sp>
        <p:nvSpPr>
          <p:cNvPr id="158" name="텍스트 상자 134"/>
          <p:cNvSpPr txBox="1">
            <a:spLocks/>
          </p:cNvSpPr>
          <p:nvPr/>
        </p:nvSpPr>
        <p:spPr>
          <a:xfrm rot="0">
            <a:off x="741045" y="3936365"/>
            <a:ext cx="363156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cap="none" i="0" b="0" strike="noStrike">
                <a:latin typeface="맑은 고딕" charset="0"/>
                <a:ea typeface="맑은 고딕" charset="0"/>
                <a:cs typeface="Arial" charset="0"/>
              </a:rPr>
              <a:t>T</a:t>
            </a:r>
            <a:r>
              <a:rPr sz="1800" cap="none" i="0" b="0" strike="noStrike">
                <a:latin typeface="맑은 고딕" charset="0"/>
                <a:ea typeface="맑은 고딕" charset="0"/>
                <a:cs typeface="Arial" charset="0"/>
              </a:rPr>
              <a:t>B_ITEMHOUSE</a:t>
            </a:r>
            <a:r>
              <a:rPr sz="1800" cap="none" i="0" b="0" strike="noStrike">
                <a:latin typeface="맑은 고딕" charset="0"/>
                <a:ea typeface="맑은 고딕" charset="0"/>
                <a:cs typeface="Arial" charset="0"/>
              </a:rPr>
              <a:t> 테이블의 제품별 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Arial" charset="0"/>
            </a:endParaRPr>
          </a:p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재고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수량을 조회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287270" y="1647190"/>
            <a:ext cx="5235575" cy="14465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800" cap="none" i="0" b="0" strike="noStrike">
                <a:latin typeface="맑은 고딕" charset="0"/>
                <a:ea typeface="맑은 고딕" charset="0"/>
                <a:cs typeface="Arial" charset="0"/>
              </a:rPr>
              <a:t>Q</a:t>
            </a:r>
            <a:r>
              <a:rPr lang="ko-KR" sz="8800" cap="none" i="0" b="0" strike="noStrike">
                <a:latin typeface="맑은 고딕" charset="0"/>
                <a:ea typeface="맑은 고딕" charset="0"/>
                <a:cs typeface="Arial" charset="0"/>
              </a:rPr>
              <a:t> &amp; A</a:t>
            </a:r>
            <a:endParaRPr lang="ko-KR" altLang="en-US" sz="8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/>
          </p:cNvSpPr>
          <p:nvPr/>
        </p:nvSpPr>
        <p:spPr>
          <a:xfrm rot="0">
            <a:off x="710565" y="370205"/>
            <a:ext cx="3938905" cy="189039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700" cap="none" i="0" b="0" strike="noStrike"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ko-KR" sz="3700" cap="none" i="0" b="0" strike="noStrike"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sz="3700" cap="none" i="0" b="0" strike="noStrike">
                <a:latin typeface="Open Sans" charset="0"/>
                <a:ea typeface="Open Sans" charset="0"/>
                <a:cs typeface="Open Sans" charset="0"/>
              </a:rPr>
              <a:t>프로젝트</a:t>
            </a:r>
            <a:r>
              <a:rPr sz="370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3700" cap="none" i="0" b="0" strike="noStrike">
                <a:latin typeface="Open Sans" charset="0"/>
                <a:ea typeface="Open Sans" charset="0"/>
                <a:cs typeface="Open Sans" charset="0"/>
              </a:rPr>
              <a:t>주제</a:t>
            </a:r>
            <a:endParaRPr lang="ko-KR" altLang="en-US" sz="3700"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00"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0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117600" y="1228725"/>
            <a:ext cx="1139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330" y="323215"/>
            <a:ext cx="3673475" cy="398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/>
          </p:cNvSpPr>
          <p:nvPr/>
        </p:nvSpPr>
        <p:spPr>
          <a:xfrm rot="0">
            <a:off x="651510" y="998855"/>
            <a:ext cx="3493770" cy="4006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0" name="Google Shape;70;p15"/>
          <p:cNvSpPr txBox="1">
            <a:spLocks/>
          </p:cNvSpPr>
          <p:nvPr/>
        </p:nvSpPr>
        <p:spPr>
          <a:xfrm>
            <a:off x="760095" y="1398270"/>
            <a:ext cx="3442335" cy="11372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출하검사</a:t>
            </a:r>
            <a:r>
              <a:rPr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를</a:t>
            </a:r>
            <a:r>
              <a:rPr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통한 </a:t>
            </a:r>
            <a:endParaRPr lang="ko-KR" altLang="en-US" sz="3100" cap="none" i="0" b="0" strike="noStrike">
              <a:solidFill>
                <a:schemeClr val="accent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제품</a:t>
            </a:r>
            <a:r>
              <a:rPr lang="ko-KR"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ko-KR"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이력 관리</a:t>
            </a:r>
            <a:endParaRPr lang="ko-KR" altLang="en-US" sz="3100">
              <a:solidFill>
                <a:schemeClr val="accent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11760" y="189865"/>
            <a:ext cx="8521065" cy="831850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rmAutofit fontScale="100000" lnSpcReduction="0"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solidFill>
                  <a:srgbClr val="0000FF"/>
                </a:solidFill>
              </a:rPr>
              <a:t>    2.개발환경</a:t>
            </a:r>
            <a:endParaRPr lang="ko-KR" altLang="en-US">
              <a:solidFill>
                <a:srgbClr val="0000FF"/>
              </a:solidFill>
            </a:endParaRPr>
          </a:p>
        </p:txBody>
      </p:sp>
      <p:pic>
        <p:nvPicPr>
          <p:cNvPr id="85" name="그림 2" descr="C:/Users/admin/AppData/Roaming/PolarisOffice/ETemp/32088_23372136/fImage57744186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17980" y="3272155"/>
            <a:ext cx="2143125" cy="1388110"/>
          </a:xfrm>
          <a:prstGeom prst="rect"/>
          <a:noFill/>
        </p:spPr>
      </p:pic>
      <p:pic>
        <p:nvPicPr>
          <p:cNvPr id="86" name="그림 3" descr="C:/Users/admin/AppData/Roaming/PolarisOffice/ETemp/32088_23372136/fImage61847187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49140" y="1462405"/>
            <a:ext cx="2033905" cy="1333500"/>
          </a:xfrm>
          <a:prstGeom prst="rect"/>
          <a:noFill/>
        </p:spPr>
      </p:pic>
      <p:pic>
        <p:nvPicPr>
          <p:cNvPr id="87" name="그림 4" descr="C:/Users/admin/AppData/Roaming/PolarisOffice/ETemp/32088_23372136/fImage23282188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68825" y="3039745"/>
            <a:ext cx="2014220" cy="1696085"/>
          </a:xfrm>
          <a:prstGeom prst="rect"/>
          <a:noFill/>
        </p:spPr>
      </p:pic>
      <p:pic>
        <p:nvPicPr>
          <p:cNvPr id="88" name="그림 5" descr="C:/Users/admin/AppData/Roaming/PolarisOffice/ETemp/32088_23372136/fImage23929189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19250" y="1473835"/>
            <a:ext cx="1984375" cy="1735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85" y="445135"/>
            <a:ext cx="8521065" cy="573405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/>
              <a:t>                  </a:t>
            </a:r>
            <a:r>
              <a:rPr sz="3500"/>
              <a:t> </a:t>
            </a:r>
            <a:r>
              <a:rPr sz="3500">
                <a:solidFill>
                  <a:srgbClr val="0000FF"/>
                </a:solidFill>
              </a:rPr>
              <a:t>개발 산출물 - 일정 계획 관리</a:t>
            </a:r>
            <a:endParaRPr lang="ko-KR" altLang="en-US" sz="3500">
              <a:solidFill>
                <a:srgbClr val="0000FF"/>
              </a:solidFill>
            </a:endParaRPr>
          </a:p>
        </p:txBody>
      </p:sp>
      <p:pic>
        <p:nvPicPr>
          <p:cNvPr id="90" name="그림 7" descr="C:/Users/admin/AppData/Roaming/PolarisOffice/ETemp/17552_21942424/fImage49742191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43330"/>
            <a:ext cx="9144635" cy="3420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/>
          </p:cNvSpPr>
          <p:nvPr>
            <p:ph type="title"/>
          </p:nvPr>
        </p:nvSpPr>
        <p:spPr>
          <a:xfrm rot="0">
            <a:off x="311785" y="438150"/>
            <a:ext cx="8521700" cy="5740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요구사항 정의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0" name="그림 1" descr="C:/Users/admin/AppData/Roaming/PolarisOffice/ETemp/29784_21729736/fImage37200281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91590"/>
            <a:ext cx="9144635" cy="3582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3264535" y="2118995"/>
            <a:ext cx="1007745" cy="399415"/>
            <a:chOff x="3264535" y="2118995"/>
            <a:chExt cx="1007745" cy="399415"/>
          </a:xfrm>
        </p:grpSpPr>
        <p:sp>
          <p:nvSpPr>
            <p:cNvPr id="103" name="Google Shape;103;p20"/>
            <p:cNvSpPr txBox="1">
              <a:spLocks/>
            </p:cNvSpPr>
            <p:nvPr/>
          </p:nvSpPr>
          <p:spPr>
            <a:xfrm rot="0">
              <a:off x="3264535" y="2118995"/>
              <a:ext cx="1008380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검사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대상을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선택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한다.</a:t>
              </a:r>
              <a:endParaRPr lang="ko-KR" altLang="en-US"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04" name="Google Shape;104;p20"/>
            <p:cNvSpPr txBox="1">
              <a:spLocks/>
            </p:cNvSpPr>
            <p:nvPr/>
          </p:nvSpPr>
          <p:spPr>
            <a:xfrm rot="0">
              <a:off x="3264535" y="2409825"/>
              <a:ext cx="1008380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출하검사</a:t>
              </a:r>
              <a:endParaRPr lang="ko-KR" altLang="en-US" sz="900" cap="none" i="0" b="1" strike="noStrike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sp>
        <p:nvSpPr>
          <p:cNvPr id="105" name="Google Shape;105;p20"/>
          <p:cNvSpPr txBox="1">
            <a:spLocks/>
          </p:cNvSpPr>
          <p:nvPr/>
        </p:nvSpPr>
        <p:spPr>
          <a:xfrm rot="0">
            <a:off x="581025" y="2178685"/>
            <a:ext cx="1007745" cy="29083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63500" dist="17960" dir="2700000" rotWithShape="1">
              <a:srgbClr val="000000"/>
            </a:outerShdw>
          </a:effectLst>
        </p:spPr>
        <p:txBody>
          <a:bodyPr wrap="square" lIns="79375" tIns="39370" rIns="79375" bIns="3937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rPr>
              <a:t>출하검사</a:t>
            </a:r>
            <a:endParaRPr lang="ko-KR" altLang="en-US" sz="900" cap="none" i="0" b="1" strike="noStrike">
              <a:solidFill>
                <a:srgbClr val="0B0B0B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 rot="0">
            <a:off x="1595120" y="2322830"/>
            <a:ext cx="300355" cy="2540"/>
          </a:xfrm>
          <a:prstGeom prst="bentConnector3">
            <a:avLst>
              <a:gd name="adj1" fmla="val 10779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oogle Shape;107;p20"/>
          <p:cNvCxnSpPr/>
          <p:nvPr/>
        </p:nvCxnSpPr>
        <p:spPr>
          <a:xfrm rot="0">
            <a:off x="2922905" y="2315845"/>
            <a:ext cx="343535" cy="63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0"/>
          <p:cNvCxnSpPr/>
          <p:nvPr/>
        </p:nvCxnSpPr>
        <p:spPr>
          <a:xfrm rot="0">
            <a:off x="4286885" y="2308860"/>
            <a:ext cx="342265" cy="63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oogle Shape;109;p20"/>
          <p:cNvGrpSpPr/>
          <p:nvPr/>
        </p:nvGrpSpPr>
        <p:grpSpPr>
          <a:xfrm>
            <a:off x="4635500" y="2117725"/>
            <a:ext cx="1005840" cy="399415"/>
            <a:chOff x="4635500" y="2117725"/>
            <a:chExt cx="1005840" cy="399415"/>
          </a:xfrm>
        </p:grpSpPr>
        <p:sp>
          <p:nvSpPr>
            <p:cNvPr id="110" name="Google Shape;110;p20"/>
            <p:cNvSpPr txBox="1">
              <a:spLocks/>
            </p:cNvSpPr>
            <p:nvPr/>
          </p:nvSpPr>
          <p:spPr>
            <a:xfrm rot="0">
              <a:off x="4635500" y="2117725"/>
              <a:ext cx="1006475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검사항목별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판단값과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수량을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입력한다.(값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또는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육안)</a:t>
              </a:r>
              <a:endParaRPr lang="ko-KR" altLang="en-US" sz="7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11" name="Google Shape;111;p20"/>
            <p:cNvSpPr txBox="1">
              <a:spLocks/>
            </p:cNvSpPr>
            <p:nvPr/>
          </p:nvSpPr>
          <p:spPr>
            <a:xfrm rot="0">
              <a:off x="4635500" y="2409190"/>
              <a:ext cx="100647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출하검사</a:t>
              </a:r>
              <a:endParaRPr lang="ko-KR" altLang="en-US" sz="900" cap="none" i="0" b="1" strike="noStrike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grpSp>
        <p:nvGrpSpPr>
          <p:cNvPr id="112" name="Google Shape;112;p20"/>
          <p:cNvGrpSpPr/>
          <p:nvPr/>
        </p:nvGrpSpPr>
        <p:grpSpPr>
          <a:xfrm>
            <a:off x="6401435" y="2115820"/>
            <a:ext cx="1007110" cy="399415"/>
            <a:chOff x="6401435" y="2115820"/>
            <a:chExt cx="1007110" cy="399415"/>
          </a:xfrm>
        </p:grpSpPr>
        <p:sp>
          <p:nvSpPr>
            <p:cNvPr id="113" name="Google Shape;113;p20"/>
            <p:cNvSpPr txBox="1">
              <a:spLocks/>
            </p:cNvSpPr>
            <p:nvPr/>
          </p:nvSpPr>
          <p:spPr>
            <a:xfrm rot="0">
              <a:off x="6401435" y="2115820"/>
              <a:ext cx="1007745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모든수량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검사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후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내역을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등록한다.</a:t>
              </a:r>
              <a:endParaRPr lang="ko-KR" altLang="en-US"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14" name="Google Shape;114;p20"/>
            <p:cNvSpPr txBox="1">
              <a:spLocks/>
            </p:cNvSpPr>
            <p:nvPr/>
          </p:nvSpPr>
          <p:spPr>
            <a:xfrm rot="0">
              <a:off x="6401435" y="2406015"/>
              <a:ext cx="1007745" cy="10985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출하검사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cxnSp>
        <p:nvCxnSpPr>
          <p:cNvPr id="115" name="Google Shape;115;p20"/>
          <p:cNvCxnSpPr/>
          <p:nvPr/>
        </p:nvCxnSpPr>
        <p:spPr>
          <a:xfrm rot="10800000" flipH="1">
            <a:off x="5668645" y="2276475"/>
            <a:ext cx="680085" cy="889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Google Shape;116;p20"/>
          <p:cNvSpPr txBox="1">
            <a:spLocks/>
          </p:cNvSpPr>
          <p:nvPr/>
        </p:nvSpPr>
        <p:spPr>
          <a:xfrm rot="0">
            <a:off x="6450330" y="3193415"/>
            <a:ext cx="1009015" cy="29083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63500" dist="19756" dir="2700000" rotWithShape="1">
              <a:srgbClr val="000000">
                <a:alpha val="98823"/>
              </a:srgbClr>
            </a:outerShdw>
          </a:effectLst>
        </p:spPr>
        <p:txBody>
          <a:bodyPr wrap="square" lIns="79375" tIns="39370" rIns="79375" bIns="3937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rPr>
              <a:t>검사이력관리</a:t>
            </a:r>
            <a:endParaRPr lang="ko-KR" altLang="en-US" sz="900" i="0" b="1">
              <a:solidFill>
                <a:srgbClr val="0B0B0B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 rot="0" flipH="1">
            <a:off x="6898005" y="2515235"/>
            <a:ext cx="7620" cy="67183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oogle Shape;118;p20"/>
          <p:cNvCxnSpPr/>
          <p:nvPr/>
        </p:nvCxnSpPr>
        <p:spPr>
          <a:xfrm rot="10800000">
            <a:off x="5528310" y="3049905"/>
            <a:ext cx="922655" cy="288925"/>
          </a:xfrm>
          <a:prstGeom prst="bentConnector3">
            <a:avLst>
              <a:gd name="adj1" fmla="val 10816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oogle Shape;119;p20"/>
          <p:cNvCxnSpPr/>
          <p:nvPr/>
        </p:nvCxnSpPr>
        <p:spPr>
          <a:xfrm rot="0" flipH="1">
            <a:off x="5528310" y="3337560"/>
            <a:ext cx="922655" cy="2209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oogle Shape;120;p20"/>
          <p:cNvGrpSpPr/>
          <p:nvPr/>
        </p:nvGrpSpPr>
        <p:grpSpPr>
          <a:xfrm>
            <a:off x="4514215" y="2854960"/>
            <a:ext cx="1007110" cy="398145"/>
            <a:chOff x="4514215" y="2854960"/>
            <a:chExt cx="1007110" cy="398145"/>
          </a:xfrm>
        </p:grpSpPr>
        <p:sp>
          <p:nvSpPr>
            <p:cNvPr id="121" name="Google Shape;121;p20"/>
            <p:cNvSpPr txBox="1">
              <a:spLocks/>
            </p:cNvSpPr>
            <p:nvPr/>
          </p:nvSpPr>
          <p:spPr>
            <a:xfrm rot="0">
              <a:off x="4514215" y="2854960"/>
              <a:ext cx="1007745" cy="28956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불량이력을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확인한다.</a:t>
              </a:r>
              <a:endParaRPr lang="ko-KR" altLang="en-US" sz="7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22" name="Google Shape;122;p20"/>
            <p:cNvSpPr txBox="1">
              <a:spLocks/>
            </p:cNvSpPr>
            <p:nvPr/>
          </p:nvSpPr>
          <p:spPr>
            <a:xfrm rot="0">
              <a:off x="4514215" y="3144520"/>
              <a:ext cx="100774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불량판별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sp>
        <p:nvSpPr>
          <p:cNvPr id="123" name="Google Shape;123;p20"/>
          <p:cNvSpPr txBox="1">
            <a:spLocks/>
          </p:cNvSpPr>
          <p:nvPr/>
        </p:nvSpPr>
        <p:spPr>
          <a:xfrm rot="0">
            <a:off x="555625" y="4039235"/>
            <a:ext cx="1006475" cy="29083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63500" dist="19756" dir="2700000" rotWithShape="1">
              <a:srgbClr val="000000">
                <a:alpha val="98823"/>
              </a:srgbClr>
            </a:outerShdw>
          </a:effectLst>
        </p:spPr>
        <p:txBody>
          <a:bodyPr wrap="square" lIns="79375" tIns="39370" rIns="79375" bIns="3937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rPr>
              <a:t>재고현황조회</a:t>
            </a:r>
            <a:endParaRPr lang="ko-KR" altLang="en-US" sz="900" i="0" b="1">
              <a:solidFill>
                <a:srgbClr val="0B0B0B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24" name="Google Shape;124;p20"/>
          <p:cNvSpPr txBox="1">
            <a:spLocks/>
          </p:cNvSpPr>
          <p:nvPr/>
        </p:nvSpPr>
        <p:spPr>
          <a:xfrm rot="0">
            <a:off x="2986405" y="1504315"/>
            <a:ext cx="1007745" cy="28956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63500" dist="19756" dir="2700000" rotWithShape="1">
              <a:srgbClr val="000000">
                <a:alpha val="98823"/>
              </a:srgbClr>
            </a:outerShdw>
          </a:effectLst>
        </p:spPr>
        <p:txBody>
          <a:bodyPr wrap="square" lIns="79375" tIns="39370" rIns="79375" bIns="3937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rPr>
              <a:t>품목</a:t>
            </a:r>
            <a:r>
              <a:rPr sz="9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rPr>
              <a:t> 관리</a:t>
            </a:r>
            <a:endParaRPr lang="ko-KR" altLang="en-US" sz="900" i="0" b="1">
              <a:solidFill>
                <a:srgbClr val="0B0B0B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 rot="0">
            <a:off x="1561465" y="4184650"/>
            <a:ext cx="476885" cy="2540"/>
          </a:xfrm>
          <a:prstGeom prst="bentConnector3">
            <a:avLst>
              <a:gd name="adj1" fmla="val 10788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oogle Shape;126;p20"/>
          <p:cNvGrpSpPr/>
          <p:nvPr/>
        </p:nvGrpSpPr>
        <p:grpSpPr>
          <a:xfrm>
            <a:off x="2037715" y="4040505"/>
            <a:ext cx="1005840" cy="399415"/>
            <a:chOff x="2037715" y="4040505"/>
            <a:chExt cx="1005840" cy="399415"/>
          </a:xfrm>
        </p:grpSpPr>
        <p:sp>
          <p:nvSpPr>
            <p:cNvPr id="127" name="Google Shape;127;p20"/>
            <p:cNvSpPr txBox="1">
              <a:spLocks/>
            </p:cNvSpPr>
            <p:nvPr/>
          </p:nvSpPr>
          <p:spPr>
            <a:xfrm rot="0">
              <a:off x="2037715" y="4040505"/>
              <a:ext cx="1006475" cy="291465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8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품목명,</a:t>
              </a:r>
              <a:r>
                <a:rPr sz="8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8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품목상세,기간(날짜)을</a:t>
              </a:r>
              <a:r>
                <a:rPr sz="8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8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입력한다.</a:t>
              </a:r>
              <a:endParaRPr lang="ko-KR" altLang="en-US" sz="8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28" name="Google Shape;128;p20"/>
            <p:cNvSpPr txBox="1">
              <a:spLocks/>
            </p:cNvSpPr>
            <p:nvPr/>
          </p:nvSpPr>
          <p:spPr>
            <a:xfrm rot="0">
              <a:off x="2037715" y="4331335"/>
              <a:ext cx="100647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재고현황조회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grpSp>
        <p:nvGrpSpPr>
          <p:cNvPr id="129" name="Google Shape;129;p20"/>
          <p:cNvGrpSpPr/>
          <p:nvPr/>
        </p:nvGrpSpPr>
        <p:grpSpPr>
          <a:xfrm>
            <a:off x="3312160" y="4041140"/>
            <a:ext cx="1007745" cy="400050"/>
            <a:chOff x="3312160" y="4041140"/>
            <a:chExt cx="1007745" cy="400050"/>
          </a:xfrm>
        </p:grpSpPr>
        <p:sp>
          <p:nvSpPr>
            <p:cNvPr id="130" name="Google Shape;130;p20"/>
            <p:cNvSpPr txBox="1">
              <a:spLocks/>
            </p:cNvSpPr>
            <p:nvPr/>
          </p:nvSpPr>
          <p:spPr>
            <a:xfrm rot="0">
              <a:off x="3312160" y="4041140"/>
              <a:ext cx="1008380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조회</a:t>
              </a:r>
              <a:r>
                <a:rPr sz="9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후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확인한다.</a:t>
              </a:r>
              <a:endParaRPr lang="ko-KR" altLang="en-US" sz="9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31" name="Google Shape;131;p20"/>
            <p:cNvSpPr txBox="1">
              <a:spLocks/>
            </p:cNvSpPr>
            <p:nvPr/>
          </p:nvSpPr>
          <p:spPr>
            <a:xfrm rot="0">
              <a:off x="3312160" y="4331335"/>
              <a:ext cx="1008380" cy="110490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재고현황조회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cxnSp>
        <p:nvCxnSpPr>
          <p:cNvPr id="132" name="Google Shape;132;p20"/>
          <p:cNvCxnSpPr/>
          <p:nvPr/>
        </p:nvCxnSpPr>
        <p:spPr>
          <a:xfrm rot="0">
            <a:off x="3042920" y="4184650"/>
            <a:ext cx="269240" cy="2540"/>
          </a:xfrm>
          <a:prstGeom prst="bentConnector3">
            <a:avLst>
              <a:gd name="adj1" fmla="val 10798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oogle Shape;133;p20"/>
          <p:cNvGrpSpPr/>
          <p:nvPr/>
        </p:nvGrpSpPr>
        <p:grpSpPr>
          <a:xfrm>
            <a:off x="4512945" y="3362325"/>
            <a:ext cx="1007110" cy="400050"/>
            <a:chOff x="4512945" y="3362325"/>
            <a:chExt cx="1007110" cy="400050"/>
          </a:xfrm>
        </p:grpSpPr>
        <p:sp>
          <p:nvSpPr>
            <p:cNvPr id="134" name="Google Shape;134;p20"/>
            <p:cNvSpPr txBox="1">
              <a:spLocks/>
            </p:cNvSpPr>
            <p:nvPr/>
          </p:nvSpPr>
          <p:spPr>
            <a:xfrm rot="0">
              <a:off x="4512945" y="3362325"/>
              <a:ext cx="1007745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일자,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품목을 입력 후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조회한다.</a:t>
              </a:r>
              <a:endParaRPr lang="ko-KR" altLang="en-US" sz="7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35" name="Google Shape;135;p20"/>
            <p:cNvSpPr txBox="1">
              <a:spLocks/>
            </p:cNvSpPr>
            <p:nvPr/>
          </p:nvSpPr>
          <p:spPr>
            <a:xfrm rot="0">
              <a:off x="4512945" y="3654425"/>
              <a:ext cx="100774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합/NG</a:t>
              </a:r>
              <a:r>
                <a:rPr sz="900" i="0" b="1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 이력조회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1881505" y="2854960"/>
            <a:ext cx="1005840" cy="398145"/>
            <a:chOff x="1881505" y="2854960"/>
            <a:chExt cx="1005840" cy="398145"/>
          </a:xfrm>
        </p:grpSpPr>
        <p:sp>
          <p:nvSpPr>
            <p:cNvPr id="137" name="Google Shape;137;p20"/>
            <p:cNvSpPr txBox="1">
              <a:spLocks/>
            </p:cNvSpPr>
            <p:nvPr/>
          </p:nvSpPr>
          <p:spPr>
            <a:xfrm rot="0">
              <a:off x="1881505" y="2854960"/>
              <a:ext cx="1006475" cy="28956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불량판정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후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판정내역(원자재,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사람,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공정)을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등록한다.</a:t>
              </a:r>
              <a:endParaRPr lang="ko-KR" altLang="en-US" sz="7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38" name="Google Shape;138;p20"/>
            <p:cNvSpPr txBox="1">
              <a:spLocks/>
            </p:cNvSpPr>
            <p:nvPr/>
          </p:nvSpPr>
          <p:spPr>
            <a:xfrm rot="0">
              <a:off x="1881505" y="3144520"/>
              <a:ext cx="100647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불량판별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3199130" y="2854960"/>
            <a:ext cx="1005840" cy="398145"/>
            <a:chOff x="3199130" y="2854960"/>
            <a:chExt cx="1005840" cy="398145"/>
          </a:xfrm>
        </p:grpSpPr>
        <p:sp>
          <p:nvSpPr>
            <p:cNvPr id="140" name="Google Shape;140;p20"/>
            <p:cNvSpPr txBox="1">
              <a:spLocks/>
            </p:cNvSpPr>
            <p:nvPr/>
          </p:nvSpPr>
          <p:spPr>
            <a:xfrm rot="0">
              <a:off x="3199130" y="2854960"/>
              <a:ext cx="1006475" cy="28956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판정자를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등록한다.</a:t>
              </a:r>
              <a:endParaRPr lang="ko-KR" altLang="en-US" sz="7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41" name="Google Shape;141;p20"/>
            <p:cNvSpPr txBox="1">
              <a:spLocks/>
            </p:cNvSpPr>
            <p:nvPr/>
          </p:nvSpPr>
          <p:spPr>
            <a:xfrm rot="0">
              <a:off x="3199130" y="3144520"/>
              <a:ext cx="100647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불량판별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3196590" y="3357245"/>
            <a:ext cx="1007110" cy="399415"/>
            <a:chOff x="3196590" y="3357245"/>
            <a:chExt cx="1007110" cy="399415"/>
          </a:xfrm>
        </p:grpSpPr>
        <p:sp>
          <p:nvSpPr>
            <p:cNvPr id="143" name="Google Shape;143;p20"/>
            <p:cNvSpPr txBox="1">
              <a:spLocks/>
            </p:cNvSpPr>
            <p:nvPr/>
          </p:nvSpPr>
          <p:spPr>
            <a:xfrm rot="0">
              <a:off x="3196590" y="3357245"/>
              <a:ext cx="1007745" cy="28956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일자별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NG이력 및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차트를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확인한다.</a:t>
              </a:r>
              <a:endParaRPr lang="ko-KR" altLang="en-US" sz="7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44" name="Google Shape;144;p20"/>
            <p:cNvSpPr txBox="1">
              <a:spLocks/>
            </p:cNvSpPr>
            <p:nvPr/>
          </p:nvSpPr>
          <p:spPr>
            <a:xfrm rot="0">
              <a:off x="3196590" y="3648075"/>
              <a:ext cx="100774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합/NG</a:t>
              </a:r>
              <a:r>
                <a:rPr sz="900" i="0" b="1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 이력조회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cxnSp>
        <p:nvCxnSpPr>
          <p:cNvPr id="145" name="Google Shape;145;p20"/>
          <p:cNvCxnSpPr/>
          <p:nvPr/>
        </p:nvCxnSpPr>
        <p:spPr>
          <a:xfrm rot="10800000">
            <a:off x="4204970" y="2999105"/>
            <a:ext cx="309880" cy="63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oogle Shape;146;p20"/>
          <p:cNvCxnSpPr/>
          <p:nvPr/>
        </p:nvCxnSpPr>
        <p:spPr>
          <a:xfrm rot="10800000">
            <a:off x="2887345" y="2999105"/>
            <a:ext cx="312420" cy="63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oogle Shape;147;p20"/>
          <p:cNvCxnSpPr/>
          <p:nvPr/>
        </p:nvCxnSpPr>
        <p:spPr>
          <a:xfrm rot="10800000">
            <a:off x="4203700" y="3501390"/>
            <a:ext cx="309880" cy="635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oogle Shape;148;p20"/>
          <p:cNvGrpSpPr/>
          <p:nvPr/>
        </p:nvGrpSpPr>
        <p:grpSpPr>
          <a:xfrm>
            <a:off x="1896110" y="2118995"/>
            <a:ext cx="1007110" cy="399415"/>
            <a:chOff x="1896110" y="2118995"/>
            <a:chExt cx="1007110" cy="399415"/>
          </a:xfrm>
        </p:grpSpPr>
        <p:sp>
          <p:nvSpPr>
            <p:cNvPr id="149" name="Google Shape;149;p20"/>
            <p:cNvSpPr txBox="1">
              <a:spLocks/>
            </p:cNvSpPr>
            <p:nvPr/>
          </p:nvSpPr>
          <p:spPr>
            <a:xfrm rot="0">
              <a:off x="1896110" y="2118995"/>
              <a:ext cx="1007745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검사</a:t>
              </a:r>
              <a:r>
                <a:rPr sz="9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대상 조회</a:t>
              </a:r>
              <a:endParaRPr lang="ko-KR" altLang="en-US" sz="9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50" name="Google Shape;150;p20"/>
            <p:cNvSpPr txBox="1">
              <a:spLocks/>
            </p:cNvSpPr>
            <p:nvPr/>
          </p:nvSpPr>
          <p:spPr>
            <a:xfrm rot="0">
              <a:off x="1896110" y="2409825"/>
              <a:ext cx="100774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출하검사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cxnSp>
        <p:nvCxnSpPr>
          <p:cNvPr id="151" name="Google Shape;151;p20"/>
          <p:cNvCxnSpPr/>
          <p:nvPr/>
        </p:nvCxnSpPr>
        <p:spPr>
          <a:xfrm rot="0" flipH="1">
            <a:off x="2399030" y="1793240"/>
            <a:ext cx="1090930" cy="32639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Google Shape;152;p20"/>
          <p:cNvSpPr txBox="1">
            <a:spLocks/>
          </p:cNvSpPr>
          <p:nvPr/>
        </p:nvSpPr>
        <p:spPr>
          <a:xfrm rot="0">
            <a:off x="3989070" y="1515745"/>
            <a:ext cx="4231005" cy="265430"/>
          </a:xfrm>
          <a:prstGeom prst="rect"/>
          <a:noFill/>
          <a:ln w="0">
            <a:noFill/>
            <a:prstDash/>
          </a:ln>
        </p:spPr>
        <p:txBody>
          <a:bodyPr wrap="square" lIns="79375" tIns="39370" rIns="79375" bIns="3937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1.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제공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된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업체의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품목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리스트를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관리하는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기능</a:t>
            </a:r>
            <a:endParaRPr lang="ko-KR" altLang="en-US" sz="12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53" name="Google Shape;153;p20"/>
          <p:cNvSpPr txBox="1">
            <a:spLocks/>
          </p:cNvSpPr>
          <p:nvPr/>
        </p:nvSpPr>
        <p:spPr>
          <a:xfrm rot="0">
            <a:off x="2988310" y="1390015"/>
            <a:ext cx="920750" cy="327025"/>
          </a:xfrm>
          <a:prstGeom prst="rect"/>
          <a:noFill/>
          <a:ln w="0">
            <a:noFill/>
            <a:prstDash/>
          </a:ln>
        </p:spPr>
        <p:txBody>
          <a:bodyPr wrap="square" lIns="79375" tIns="39370" rIns="79375" bIns="3937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1</a:t>
            </a:r>
            <a:endParaRPr lang="ko-KR" altLang="en-US" sz="16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54" name="Google Shape;154;p20"/>
          <p:cNvSpPr txBox="1">
            <a:spLocks/>
          </p:cNvSpPr>
          <p:nvPr/>
        </p:nvSpPr>
        <p:spPr>
          <a:xfrm rot="0">
            <a:off x="4688840" y="4036060"/>
            <a:ext cx="4232910" cy="1003935"/>
          </a:xfrm>
          <a:prstGeom prst="rect"/>
          <a:noFill/>
          <a:ln w="0">
            <a:noFill/>
            <a:prstDash/>
          </a:ln>
        </p:spPr>
        <p:txBody>
          <a:bodyPr wrap="square" lIns="79375" tIns="39370" rIns="79375" bIns="3937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*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출하검사 내역 등록시 필수 입력값(작업자, 양품/NG, 수량) </a:t>
            </a:r>
            <a:r>
              <a:rPr sz="12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확인</a:t>
            </a:r>
            <a:endParaRPr lang="ko-KR" altLang="en-US" sz="12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*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불량 판별시 필수 입력값(판정자, 판정내역) 확인</a:t>
            </a:r>
            <a:endParaRPr lang="ko-KR" altLang="en-US" sz="12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*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불량 판정 내역으로 원자재 / 사람 / 공정 으로 구분한다.</a:t>
            </a:r>
            <a:endParaRPr lang="ko-KR" altLang="en-US" sz="12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TO-BE Process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4" descr="C:/Users/admin/AppData/Roaming/PolarisOffice/ETemp/29784_21729736/fImage125755344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014095"/>
            <a:ext cx="9150350" cy="3642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5" descr="C:/Users/admin/AppData/Roaming/PolarisOffice/ETemp/29784_21729736/fImage63079353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014730"/>
            <a:ext cx="8667115" cy="4069715"/>
          </a:xfrm>
          <a:prstGeom prst="rect"/>
          <a:noFill/>
        </p:spPr>
      </p:pic>
      <p:sp>
        <p:nvSpPr>
          <p:cNvPr id="157" name="텍스트 상자 2"/>
          <p:cNvSpPr txBox="1">
            <a:spLocks/>
          </p:cNvSpPr>
          <p:nvPr/>
        </p:nvSpPr>
        <p:spPr>
          <a:xfrm rot="0">
            <a:off x="2954020" y="3261360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검사항목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조회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3"/>
          <p:cNvSpPr txBox="1">
            <a:spLocks/>
          </p:cNvSpPr>
          <p:nvPr/>
        </p:nvSpPr>
        <p:spPr>
          <a:xfrm rot="0">
            <a:off x="4785360" y="3261360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9" name="텍스트 상자 4"/>
          <p:cNvSpPr txBox="1">
            <a:spLocks/>
          </p:cNvSpPr>
          <p:nvPr/>
        </p:nvSpPr>
        <p:spPr>
          <a:xfrm rot="0">
            <a:off x="6854825" y="3261360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검사이력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등록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0" name="텍스트 상자 5"/>
          <p:cNvSpPr txBox="1">
            <a:spLocks/>
          </p:cNvSpPr>
          <p:nvPr/>
        </p:nvSpPr>
        <p:spPr>
          <a:xfrm rot="0">
            <a:off x="401320" y="3261360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검사품목조회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1" name="텍스트 상자 6"/>
          <p:cNvSpPr txBox="1">
            <a:spLocks/>
          </p:cNvSpPr>
          <p:nvPr/>
        </p:nvSpPr>
        <p:spPr>
          <a:xfrm rot="0">
            <a:off x="4982845" y="3261360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검사이력등록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2" name="텍스트 상자 7"/>
          <p:cNvSpPr txBox="1">
            <a:spLocks/>
          </p:cNvSpPr>
          <p:nvPr/>
        </p:nvSpPr>
        <p:spPr>
          <a:xfrm rot="0">
            <a:off x="1259205" y="4575175"/>
            <a:ext cx="121920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재고현황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업데이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트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gshowo131</cp:lastModifiedBy>
  <cp:version>9.104.151.49087</cp:version>
</cp:coreProperties>
</file>