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9"/>
  </p:notesMasterIdLst>
  <p:handoutMasterIdLst>
    <p:handoutMasterId r:id="rId20"/>
  </p:handoutMasterIdLst>
  <p:sldIdLst>
    <p:sldId id="256" r:id="rId3"/>
    <p:sldId id="260" r:id="rId4"/>
    <p:sldId id="257" r:id="rId5"/>
    <p:sldId id="259"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0CA3D7"/>
    <a:srgbClr val="666666"/>
    <a:srgbClr val="77D2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3" autoAdjust="0"/>
    <p:restoredTop sz="94660"/>
  </p:normalViewPr>
  <p:slideViewPr>
    <p:cSldViewPr>
      <p:cViewPr varScale="1">
        <p:scale>
          <a:sx n="116" d="100"/>
          <a:sy n="116" d="100"/>
        </p:scale>
        <p:origin x="17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van Vujovic" userId="fef3a068a8c2b1de" providerId="LiveId" clId="{4DB10030-A3E3-49FE-B768-82AA64511F73}"/>
    <pc:docChg chg="modSld">
      <pc:chgData name="Jovan Vujovic" userId="fef3a068a8c2b1de" providerId="LiveId" clId="{4DB10030-A3E3-49FE-B768-82AA64511F73}" dt="2021-01-13T12:42:35.751" v="201" actId="1076"/>
      <pc:docMkLst>
        <pc:docMk/>
      </pc:docMkLst>
      <pc:sldChg chg="modSp mod">
        <pc:chgData name="Jovan Vujovic" userId="fef3a068a8c2b1de" providerId="LiveId" clId="{4DB10030-A3E3-49FE-B768-82AA64511F73}" dt="2021-01-13T12:26:19.189" v="199" actId="20577"/>
        <pc:sldMkLst>
          <pc:docMk/>
          <pc:sldMk cId="0" sldId="259"/>
        </pc:sldMkLst>
        <pc:spChg chg="mod">
          <ac:chgData name="Jovan Vujovic" userId="fef3a068a8c2b1de" providerId="LiveId" clId="{4DB10030-A3E3-49FE-B768-82AA64511F73}" dt="2021-01-13T12:26:19.189" v="199" actId="20577"/>
          <ac:spMkLst>
            <pc:docMk/>
            <pc:sldMk cId="0" sldId="259"/>
            <ac:spMk id="195587" creationId="{00000000-0000-0000-0000-000000000000}"/>
          </ac:spMkLst>
        </pc:spChg>
      </pc:sldChg>
      <pc:sldChg chg="modSp mod">
        <pc:chgData name="Jovan Vujovic" userId="fef3a068a8c2b1de" providerId="LiveId" clId="{4DB10030-A3E3-49FE-B768-82AA64511F73}" dt="2021-01-13T12:23:35.071" v="196" actId="20577"/>
        <pc:sldMkLst>
          <pc:docMk/>
          <pc:sldMk cId="2318570336" sldId="260"/>
        </pc:sldMkLst>
        <pc:spChg chg="mod">
          <ac:chgData name="Jovan Vujovic" userId="fef3a068a8c2b1de" providerId="LiveId" clId="{4DB10030-A3E3-49FE-B768-82AA64511F73}" dt="2021-01-13T12:23:35.071" v="196" actId="20577"/>
          <ac:spMkLst>
            <pc:docMk/>
            <pc:sldMk cId="2318570336" sldId="260"/>
            <ac:spMk id="3" creationId="{684C854F-0FD1-413B-B512-38F7DDBFA83A}"/>
          </ac:spMkLst>
        </pc:spChg>
      </pc:sldChg>
      <pc:sldChg chg="modSp mod">
        <pc:chgData name="Jovan Vujovic" userId="fef3a068a8c2b1de" providerId="LiveId" clId="{4DB10030-A3E3-49FE-B768-82AA64511F73}" dt="2021-01-13T12:42:35.751" v="201" actId="1076"/>
        <pc:sldMkLst>
          <pc:docMk/>
          <pc:sldMk cId="3896843751" sldId="271"/>
        </pc:sldMkLst>
        <pc:picChg chg="mod">
          <ac:chgData name="Jovan Vujovic" userId="fef3a068a8c2b1de" providerId="LiveId" clId="{4DB10030-A3E3-49FE-B768-82AA64511F73}" dt="2021-01-13T12:42:35.751" v="201" actId="1076"/>
          <ac:picMkLst>
            <pc:docMk/>
            <pc:sldMk cId="3896843751" sldId="271"/>
            <ac:picMk id="5" creationId="{30E07A1E-51F1-4B52-A8AF-F4E53C9AEE7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420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25680182-982F-4BD8-82BC-0E6BFC807664}" type="slidenum">
              <a:rPr lang="ru-RU"/>
              <a:pPr/>
              <a:t>‹#›</a:t>
            </a:fld>
            <a:endParaRPr lang="ru-RU"/>
          </a:p>
        </p:txBody>
      </p:sp>
    </p:spTree>
    <p:extLst>
      <p:ext uri="{BB962C8B-B14F-4D97-AF65-F5344CB8AC3E}">
        <p14:creationId xmlns:p14="http://schemas.microsoft.com/office/powerpoint/2010/main" val="19087321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39750" y="620713"/>
            <a:ext cx="4392613" cy="1079500"/>
          </a:xfrm>
          <a:effectLst>
            <a:outerShdw dist="17961" dir="2700000" algn="ctr" rotWithShape="0">
              <a:schemeClr val="bg2"/>
            </a:outerShdw>
          </a:effectLst>
        </p:spPr>
        <p:txBody>
          <a:bodyPr/>
          <a:lstStyle>
            <a:lvl1pPr>
              <a:defRPr/>
            </a:lvl1pPr>
          </a:lstStyle>
          <a:p>
            <a:pPr lvl="0"/>
            <a:r>
              <a:rPr lang="ru-RU" noProof="0"/>
              <a:t>Образец заголовка</a:t>
            </a:r>
          </a:p>
        </p:txBody>
      </p:sp>
      <p:sp>
        <p:nvSpPr>
          <p:cNvPr id="5123" name="Rectangle 3"/>
          <p:cNvSpPr>
            <a:spLocks noGrp="1" noChangeArrowheads="1"/>
          </p:cNvSpPr>
          <p:nvPr>
            <p:ph type="subTitle" idx="1"/>
          </p:nvPr>
        </p:nvSpPr>
        <p:spPr>
          <a:xfrm>
            <a:off x="539750" y="2349500"/>
            <a:ext cx="4392613" cy="407988"/>
          </a:xfrm>
          <a:effectLst>
            <a:outerShdw dist="17961" dir="2700000" algn="ctr" rotWithShape="0">
              <a:schemeClr val="bg2"/>
            </a:outerShdw>
          </a:effectLst>
        </p:spPr>
        <p:txBody>
          <a:bodyPr/>
          <a:lstStyle>
            <a:lvl1pPr marL="0" indent="0">
              <a:buFontTx/>
              <a:buNone/>
              <a:defRPr>
                <a:solidFill>
                  <a:srgbClr val="77D21A"/>
                </a:solidFill>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08625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15125" y="260350"/>
            <a:ext cx="2033588" cy="62642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11188" y="260350"/>
            <a:ext cx="5951537" cy="62642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41770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E04882C-925F-4B28-8EDA-8B88A67BCEE2}" type="slidenum">
              <a:rPr lang="ru-RU"/>
              <a:pPr/>
              <a:t>‹#›</a:t>
            </a:fld>
            <a:endParaRPr lang="ru-RU"/>
          </a:p>
        </p:txBody>
      </p:sp>
    </p:spTree>
    <p:extLst>
      <p:ext uri="{BB962C8B-B14F-4D97-AF65-F5344CB8AC3E}">
        <p14:creationId xmlns:p14="http://schemas.microsoft.com/office/powerpoint/2010/main" val="3797456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50CEF26-0BEC-49B5-81C8-0EEDFF3A8FF5}" type="slidenum">
              <a:rPr lang="ru-RU"/>
              <a:pPr/>
              <a:t>‹#›</a:t>
            </a:fld>
            <a:endParaRPr lang="ru-RU"/>
          </a:p>
        </p:txBody>
      </p:sp>
    </p:spTree>
    <p:extLst>
      <p:ext uri="{BB962C8B-B14F-4D97-AF65-F5344CB8AC3E}">
        <p14:creationId xmlns:p14="http://schemas.microsoft.com/office/powerpoint/2010/main" val="316639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E876713-EC0C-4ACF-AF83-BBCEEBB74D15}" type="slidenum">
              <a:rPr lang="ru-RU"/>
              <a:pPr/>
              <a:t>‹#›</a:t>
            </a:fld>
            <a:endParaRPr lang="ru-RU"/>
          </a:p>
        </p:txBody>
      </p:sp>
    </p:spTree>
    <p:extLst>
      <p:ext uri="{BB962C8B-B14F-4D97-AF65-F5344CB8AC3E}">
        <p14:creationId xmlns:p14="http://schemas.microsoft.com/office/powerpoint/2010/main" val="1503944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A733EE02-CA7D-4340-BD5D-DE9BFFA825AD}" type="slidenum">
              <a:rPr lang="ru-RU"/>
              <a:pPr/>
              <a:t>‹#›</a:t>
            </a:fld>
            <a:endParaRPr lang="ru-RU"/>
          </a:p>
        </p:txBody>
      </p:sp>
    </p:spTree>
    <p:extLst>
      <p:ext uri="{BB962C8B-B14F-4D97-AF65-F5344CB8AC3E}">
        <p14:creationId xmlns:p14="http://schemas.microsoft.com/office/powerpoint/2010/main" val="166256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0A31F569-5B34-4266-BBCD-24714C389F1E}" type="slidenum">
              <a:rPr lang="ru-RU"/>
              <a:pPr/>
              <a:t>‹#›</a:t>
            </a:fld>
            <a:endParaRPr lang="ru-RU"/>
          </a:p>
        </p:txBody>
      </p:sp>
    </p:spTree>
    <p:extLst>
      <p:ext uri="{BB962C8B-B14F-4D97-AF65-F5344CB8AC3E}">
        <p14:creationId xmlns:p14="http://schemas.microsoft.com/office/powerpoint/2010/main" val="3574380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6086FDB6-70BE-4C80-A6E3-6C797EA1558F}" type="slidenum">
              <a:rPr lang="ru-RU"/>
              <a:pPr/>
              <a:t>‹#›</a:t>
            </a:fld>
            <a:endParaRPr lang="ru-RU"/>
          </a:p>
        </p:txBody>
      </p:sp>
    </p:spTree>
    <p:extLst>
      <p:ext uri="{BB962C8B-B14F-4D97-AF65-F5344CB8AC3E}">
        <p14:creationId xmlns:p14="http://schemas.microsoft.com/office/powerpoint/2010/main" val="2646493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3BC8C529-4897-48FC-BA54-F1D0F1338036}" type="slidenum">
              <a:rPr lang="ru-RU"/>
              <a:pPr/>
              <a:t>‹#›</a:t>
            </a:fld>
            <a:endParaRPr lang="ru-RU"/>
          </a:p>
        </p:txBody>
      </p:sp>
    </p:spTree>
    <p:extLst>
      <p:ext uri="{BB962C8B-B14F-4D97-AF65-F5344CB8AC3E}">
        <p14:creationId xmlns:p14="http://schemas.microsoft.com/office/powerpoint/2010/main" val="1165076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BBDD08E2-9206-4366-A777-291F7B6FD065}" type="slidenum">
              <a:rPr lang="ru-RU"/>
              <a:pPr/>
              <a:t>‹#›</a:t>
            </a:fld>
            <a:endParaRPr lang="ru-RU"/>
          </a:p>
        </p:txBody>
      </p:sp>
    </p:spTree>
    <p:extLst>
      <p:ext uri="{BB962C8B-B14F-4D97-AF65-F5344CB8AC3E}">
        <p14:creationId xmlns:p14="http://schemas.microsoft.com/office/powerpoint/2010/main" val="380839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437202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2D3056B-08F4-4A8D-8874-659D0A30CDE1}" type="slidenum">
              <a:rPr lang="ru-RU"/>
              <a:pPr/>
              <a:t>‹#›</a:t>
            </a:fld>
            <a:endParaRPr lang="ru-RU"/>
          </a:p>
        </p:txBody>
      </p:sp>
    </p:spTree>
    <p:extLst>
      <p:ext uri="{BB962C8B-B14F-4D97-AF65-F5344CB8AC3E}">
        <p14:creationId xmlns:p14="http://schemas.microsoft.com/office/powerpoint/2010/main" val="1096211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22A9DBD-154D-436B-9716-1CFD14EA20E7}" type="slidenum">
              <a:rPr lang="ru-RU"/>
              <a:pPr/>
              <a:t>‹#›</a:t>
            </a:fld>
            <a:endParaRPr lang="ru-RU"/>
          </a:p>
        </p:txBody>
      </p:sp>
    </p:spTree>
    <p:extLst>
      <p:ext uri="{BB962C8B-B14F-4D97-AF65-F5344CB8AC3E}">
        <p14:creationId xmlns:p14="http://schemas.microsoft.com/office/powerpoint/2010/main" val="2224927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9F2845B-3EC2-4DA1-928C-CC6EDDE30CA8}" type="slidenum">
              <a:rPr lang="ru-RU"/>
              <a:pPr/>
              <a:t>‹#›</a:t>
            </a:fld>
            <a:endParaRPr lang="ru-RU"/>
          </a:p>
        </p:txBody>
      </p:sp>
    </p:spTree>
    <p:extLst>
      <p:ext uri="{BB962C8B-B14F-4D97-AF65-F5344CB8AC3E}">
        <p14:creationId xmlns:p14="http://schemas.microsoft.com/office/powerpoint/2010/main" val="86348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356217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11188" y="1339850"/>
            <a:ext cx="3992562"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756150" y="1339850"/>
            <a:ext cx="3992563"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16375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99536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231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72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7248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4814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260350"/>
            <a:ext cx="81375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611188" y="1339850"/>
            <a:ext cx="8137525"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a:solidFill>
            <a:srgbClr val="0CA3D7"/>
          </a:solidFill>
          <a:latin typeface="+mj-lt"/>
          <a:ea typeface="+mj-ea"/>
          <a:cs typeface="+mj-cs"/>
        </a:defRPr>
      </a:lvl1pPr>
      <a:lvl2pPr algn="l" rtl="0" eaLnBrk="1" fontAlgn="base" hangingPunct="1">
        <a:spcBef>
          <a:spcPct val="0"/>
        </a:spcBef>
        <a:spcAft>
          <a:spcPct val="0"/>
        </a:spcAft>
        <a:defRPr sz="3600">
          <a:solidFill>
            <a:srgbClr val="0CA3D7"/>
          </a:solidFill>
          <a:latin typeface="Dosis" pitchFamily="2" charset="0"/>
        </a:defRPr>
      </a:lvl2pPr>
      <a:lvl3pPr algn="l" rtl="0" eaLnBrk="1" fontAlgn="base" hangingPunct="1">
        <a:spcBef>
          <a:spcPct val="0"/>
        </a:spcBef>
        <a:spcAft>
          <a:spcPct val="0"/>
        </a:spcAft>
        <a:defRPr sz="3600">
          <a:solidFill>
            <a:srgbClr val="0CA3D7"/>
          </a:solidFill>
          <a:latin typeface="Dosis" pitchFamily="2" charset="0"/>
        </a:defRPr>
      </a:lvl3pPr>
      <a:lvl4pPr algn="l" rtl="0" eaLnBrk="1" fontAlgn="base" hangingPunct="1">
        <a:spcBef>
          <a:spcPct val="0"/>
        </a:spcBef>
        <a:spcAft>
          <a:spcPct val="0"/>
        </a:spcAft>
        <a:defRPr sz="3600">
          <a:solidFill>
            <a:srgbClr val="0CA3D7"/>
          </a:solidFill>
          <a:latin typeface="Dosis" pitchFamily="2" charset="0"/>
        </a:defRPr>
      </a:lvl4pPr>
      <a:lvl5pPr algn="l" rtl="0" eaLnBrk="1" fontAlgn="base" hangingPunct="1">
        <a:spcBef>
          <a:spcPct val="0"/>
        </a:spcBef>
        <a:spcAft>
          <a:spcPct val="0"/>
        </a:spcAft>
        <a:defRPr sz="3600">
          <a:solidFill>
            <a:srgbClr val="0CA3D7"/>
          </a:solidFill>
          <a:latin typeface="Dosis" pitchFamily="2" charset="0"/>
        </a:defRPr>
      </a:lvl5pPr>
      <a:lvl6pPr marL="457200" algn="l" rtl="0" eaLnBrk="1" fontAlgn="base" hangingPunct="1">
        <a:spcBef>
          <a:spcPct val="0"/>
        </a:spcBef>
        <a:spcAft>
          <a:spcPct val="0"/>
        </a:spcAft>
        <a:defRPr sz="3600">
          <a:solidFill>
            <a:srgbClr val="0CA3D7"/>
          </a:solidFill>
          <a:latin typeface="Dosis" pitchFamily="2" charset="0"/>
        </a:defRPr>
      </a:lvl6pPr>
      <a:lvl7pPr marL="914400" algn="l" rtl="0" eaLnBrk="1" fontAlgn="base" hangingPunct="1">
        <a:spcBef>
          <a:spcPct val="0"/>
        </a:spcBef>
        <a:spcAft>
          <a:spcPct val="0"/>
        </a:spcAft>
        <a:defRPr sz="3600">
          <a:solidFill>
            <a:srgbClr val="0CA3D7"/>
          </a:solidFill>
          <a:latin typeface="Dosis" pitchFamily="2" charset="0"/>
        </a:defRPr>
      </a:lvl7pPr>
      <a:lvl8pPr marL="1371600" algn="l" rtl="0" eaLnBrk="1" fontAlgn="base" hangingPunct="1">
        <a:spcBef>
          <a:spcPct val="0"/>
        </a:spcBef>
        <a:spcAft>
          <a:spcPct val="0"/>
        </a:spcAft>
        <a:defRPr sz="3600">
          <a:solidFill>
            <a:srgbClr val="0CA3D7"/>
          </a:solidFill>
          <a:latin typeface="Dosis" pitchFamily="2" charset="0"/>
        </a:defRPr>
      </a:lvl8pPr>
      <a:lvl9pPr marL="1828800" algn="l" rtl="0" eaLnBrk="1" fontAlgn="base" hangingPunct="1">
        <a:spcBef>
          <a:spcPct val="0"/>
        </a:spcBef>
        <a:spcAft>
          <a:spcPct val="0"/>
        </a:spcAft>
        <a:defRPr sz="3600">
          <a:solidFill>
            <a:srgbClr val="0CA3D7"/>
          </a:solidFill>
          <a:latin typeface="Dosis" pitchFamily="2" charset="0"/>
        </a:defRPr>
      </a:lvl9pPr>
    </p:titleStyle>
    <p:bodyStyle>
      <a:lvl1pPr marL="342900" indent="-342900" algn="l" rtl="0" eaLnBrk="1" fontAlgn="base" hangingPunct="1">
        <a:spcBef>
          <a:spcPct val="20000"/>
        </a:spcBef>
        <a:spcAft>
          <a:spcPct val="0"/>
        </a:spcAft>
        <a:buChar char="•"/>
        <a:defRPr sz="20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a:solidFill>
            <a:srgbClr val="666666"/>
          </a:solidFill>
          <a:latin typeface="+mn-lt"/>
        </a:defRPr>
      </a:lvl2pPr>
      <a:lvl3pPr marL="1143000" indent="-228600" algn="l" rtl="0" eaLnBrk="1" fontAlgn="base" hangingPunct="1">
        <a:spcBef>
          <a:spcPct val="20000"/>
        </a:spcBef>
        <a:spcAft>
          <a:spcPct val="0"/>
        </a:spcAft>
        <a:buChar char="•"/>
        <a:defRPr sz="2000">
          <a:solidFill>
            <a:srgbClr val="666666"/>
          </a:solidFill>
          <a:latin typeface="+mn-lt"/>
        </a:defRPr>
      </a:lvl3pPr>
      <a:lvl4pPr marL="1600200" indent="-228600" algn="l" rtl="0" eaLnBrk="1" fontAlgn="base" hangingPunct="1">
        <a:spcBef>
          <a:spcPct val="20000"/>
        </a:spcBef>
        <a:spcAft>
          <a:spcPct val="0"/>
        </a:spcAft>
        <a:buChar char="–"/>
        <a:defRPr sz="2000">
          <a:solidFill>
            <a:srgbClr val="666666"/>
          </a:solidFill>
          <a:latin typeface="+mn-lt"/>
        </a:defRPr>
      </a:lvl4pPr>
      <a:lvl5pPr marL="2057400" indent="-228600" algn="l" rtl="0" eaLnBrk="1" fontAlgn="base" hangingPunct="1">
        <a:spcBef>
          <a:spcPct val="20000"/>
        </a:spcBef>
        <a:spcAft>
          <a:spcPct val="0"/>
        </a:spcAft>
        <a:buChar char="»"/>
        <a:defRPr sz="2000">
          <a:solidFill>
            <a:srgbClr val="666666"/>
          </a:solidFill>
          <a:latin typeface="+mn-lt"/>
        </a:defRPr>
      </a:lvl5pPr>
      <a:lvl6pPr marL="2514600" indent="-228600" algn="l" rtl="0" eaLnBrk="1" fontAlgn="base" hangingPunct="1">
        <a:spcBef>
          <a:spcPct val="20000"/>
        </a:spcBef>
        <a:spcAft>
          <a:spcPct val="0"/>
        </a:spcAft>
        <a:buChar char="»"/>
        <a:defRPr sz="2000">
          <a:solidFill>
            <a:srgbClr val="666666"/>
          </a:solidFill>
          <a:latin typeface="+mn-lt"/>
        </a:defRPr>
      </a:lvl6pPr>
      <a:lvl7pPr marL="2971800" indent="-228600" algn="l" rtl="0" eaLnBrk="1" fontAlgn="base" hangingPunct="1">
        <a:spcBef>
          <a:spcPct val="20000"/>
        </a:spcBef>
        <a:spcAft>
          <a:spcPct val="0"/>
        </a:spcAft>
        <a:buChar char="»"/>
        <a:defRPr sz="2000">
          <a:solidFill>
            <a:srgbClr val="666666"/>
          </a:solidFill>
          <a:latin typeface="+mn-lt"/>
        </a:defRPr>
      </a:lvl7pPr>
      <a:lvl8pPr marL="3429000" indent="-228600" algn="l" rtl="0" eaLnBrk="1" fontAlgn="base" hangingPunct="1">
        <a:spcBef>
          <a:spcPct val="20000"/>
        </a:spcBef>
        <a:spcAft>
          <a:spcPct val="0"/>
        </a:spcAft>
        <a:buChar char="»"/>
        <a:defRPr sz="2000">
          <a:solidFill>
            <a:srgbClr val="666666"/>
          </a:solidFill>
          <a:latin typeface="+mn-lt"/>
        </a:defRPr>
      </a:lvl8pPr>
      <a:lvl9pPr marL="3886200" indent="-228600" algn="l" rtl="0" eaLnBrk="1" fontAlgn="base" hangingPunct="1">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C70EB21F-1B73-4F8E-87FB-3359FC403A60}"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77D21A"/>
          </a:solidFill>
          <a:latin typeface="+mj-lt"/>
          <a:ea typeface="+mj-ea"/>
          <a:cs typeface="+mj-cs"/>
        </a:defRPr>
      </a:lvl1pPr>
      <a:lvl2pPr algn="l" rtl="0" fontAlgn="base">
        <a:spcBef>
          <a:spcPct val="0"/>
        </a:spcBef>
        <a:spcAft>
          <a:spcPct val="0"/>
        </a:spcAft>
        <a:defRPr sz="3600">
          <a:solidFill>
            <a:srgbClr val="77D21A"/>
          </a:solidFill>
          <a:latin typeface="Dosis" pitchFamily="2" charset="0"/>
        </a:defRPr>
      </a:lvl2pPr>
      <a:lvl3pPr algn="l" rtl="0" fontAlgn="base">
        <a:spcBef>
          <a:spcPct val="0"/>
        </a:spcBef>
        <a:spcAft>
          <a:spcPct val="0"/>
        </a:spcAft>
        <a:defRPr sz="3600">
          <a:solidFill>
            <a:srgbClr val="77D21A"/>
          </a:solidFill>
          <a:latin typeface="Dosis" pitchFamily="2" charset="0"/>
        </a:defRPr>
      </a:lvl3pPr>
      <a:lvl4pPr algn="l" rtl="0" fontAlgn="base">
        <a:spcBef>
          <a:spcPct val="0"/>
        </a:spcBef>
        <a:spcAft>
          <a:spcPct val="0"/>
        </a:spcAft>
        <a:defRPr sz="3600">
          <a:solidFill>
            <a:srgbClr val="77D21A"/>
          </a:solidFill>
          <a:latin typeface="Dosis" pitchFamily="2" charset="0"/>
        </a:defRPr>
      </a:lvl4pPr>
      <a:lvl5pPr algn="l" rtl="0" fontAlgn="base">
        <a:spcBef>
          <a:spcPct val="0"/>
        </a:spcBef>
        <a:spcAft>
          <a:spcPct val="0"/>
        </a:spcAft>
        <a:defRPr sz="3600">
          <a:solidFill>
            <a:srgbClr val="77D21A"/>
          </a:solidFill>
          <a:latin typeface="Dosis" pitchFamily="2" charset="0"/>
        </a:defRPr>
      </a:lvl5pPr>
      <a:lvl6pPr marL="457200" algn="l" rtl="0" fontAlgn="base">
        <a:spcBef>
          <a:spcPct val="0"/>
        </a:spcBef>
        <a:spcAft>
          <a:spcPct val="0"/>
        </a:spcAft>
        <a:defRPr sz="3600">
          <a:solidFill>
            <a:srgbClr val="77D21A"/>
          </a:solidFill>
          <a:latin typeface="Dosis" pitchFamily="2" charset="0"/>
        </a:defRPr>
      </a:lvl6pPr>
      <a:lvl7pPr marL="914400" algn="l" rtl="0" fontAlgn="base">
        <a:spcBef>
          <a:spcPct val="0"/>
        </a:spcBef>
        <a:spcAft>
          <a:spcPct val="0"/>
        </a:spcAft>
        <a:defRPr sz="3600">
          <a:solidFill>
            <a:srgbClr val="77D21A"/>
          </a:solidFill>
          <a:latin typeface="Dosis" pitchFamily="2" charset="0"/>
        </a:defRPr>
      </a:lvl7pPr>
      <a:lvl8pPr marL="1371600" algn="l" rtl="0" fontAlgn="base">
        <a:spcBef>
          <a:spcPct val="0"/>
        </a:spcBef>
        <a:spcAft>
          <a:spcPct val="0"/>
        </a:spcAft>
        <a:defRPr sz="3600">
          <a:solidFill>
            <a:srgbClr val="77D21A"/>
          </a:solidFill>
          <a:latin typeface="Dosis" pitchFamily="2" charset="0"/>
        </a:defRPr>
      </a:lvl8pPr>
      <a:lvl9pPr marL="1828800" algn="l" rtl="0" fontAlgn="base">
        <a:spcBef>
          <a:spcPct val="0"/>
        </a:spcBef>
        <a:spcAft>
          <a:spcPct val="0"/>
        </a:spcAft>
        <a:defRPr sz="3600">
          <a:solidFill>
            <a:srgbClr val="77D21A"/>
          </a:solidFill>
          <a:latin typeface="Dosis"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684213" y="765175"/>
            <a:ext cx="4464050" cy="1728788"/>
          </a:xfrm>
        </p:spPr>
        <p:txBody>
          <a:bodyPr/>
          <a:lstStyle/>
          <a:p>
            <a:r>
              <a:rPr lang="en-US" dirty="0"/>
              <a:t>User story </a:t>
            </a:r>
            <a:br>
              <a:rPr lang="en-US" dirty="0"/>
            </a:br>
            <a:r>
              <a:rPr lang="en-US" dirty="0"/>
              <a:t>vs</a:t>
            </a:r>
            <a:br>
              <a:rPr lang="en-US" dirty="0"/>
            </a:br>
            <a:r>
              <a:rPr lang="en-US" dirty="0"/>
              <a:t>Use case</a:t>
            </a:r>
            <a:br>
              <a:rPr lang="en-US" dirty="0"/>
            </a:br>
            <a:endParaRPr lang="en-US" dirty="0"/>
          </a:p>
        </p:txBody>
      </p:sp>
      <p:sp>
        <p:nvSpPr>
          <p:cNvPr id="34832" name="Rectangle 16"/>
          <p:cNvSpPr>
            <a:spLocks noGrp="1" noChangeArrowheads="1"/>
          </p:cNvSpPr>
          <p:nvPr>
            <p:ph type="subTitle" idx="1"/>
          </p:nvPr>
        </p:nvSpPr>
        <p:spPr>
          <a:xfrm>
            <a:off x="684213" y="2924944"/>
            <a:ext cx="3167707" cy="1727200"/>
          </a:xfrm>
          <a:noFill/>
          <a:ln/>
        </p:spPr>
        <p:txBody>
          <a:bodyPr/>
          <a:lstStyle/>
          <a:p>
            <a:pPr>
              <a:spcBef>
                <a:spcPct val="0"/>
              </a:spcBef>
            </a:pPr>
            <a:r>
              <a:rPr lang="en-US" dirty="0" err="1"/>
              <a:t>Predmet</a:t>
            </a:r>
            <a:r>
              <a:rPr lang="en-US" dirty="0"/>
              <a:t>: SE322 – </a:t>
            </a:r>
            <a:r>
              <a:rPr lang="sr-Latn-RS" dirty="0"/>
              <a:t>Inženjerstvo zahteva</a:t>
            </a:r>
          </a:p>
          <a:p>
            <a:pPr>
              <a:spcBef>
                <a:spcPct val="0"/>
              </a:spcBef>
            </a:pPr>
            <a:r>
              <a:rPr lang="sr-Latn-RS" dirty="0"/>
              <a:t>Student: Jovan Vujović</a:t>
            </a:r>
          </a:p>
          <a:p>
            <a:pPr>
              <a:spcBef>
                <a:spcPct val="0"/>
              </a:spcBef>
            </a:pPr>
            <a:r>
              <a:rPr lang="sr-Latn-RS" dirty="0"/>
              <a:t>Indeks:3860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40D6D-85D7-49ED-9CE6-A5E71904823C}"/>
              </a:ext>
            </a:extLst>
          </p:cNvPr>
          <p:cNvSpPr>
            <a:spLocks noGrp="1"/>
          </p:cNvSpPr>
          <p:nvPr>
            <p:ph idx="1"/>
          </p:nvPr>
        </p:nvSpPr>
        <p:spPr>
          <a:xfrm>
            <a:off x="1908175" y="260648"/>
            <a:ext cx="6778625" cy="5865515"/>
          </a:xfrm>
        </p:spPr>
        <p:txBody>
          <a:bodyPr/>
          <a:lstStyle/>
          <a:p>
            <a:r>
              <a:rPr lang="sr-Latn-RS" dirty="0"/>
              <a:t>T</a:t>
            </a:r>
            <a:r>
              <a:rPr lang="en-US" dirty="0" err="1"/>
              <a:t>ako</a:t>
            </a:r>
            <a:r>
              <a:rPr lang="en-US" dirty="0"/>
              <a:t> da [</a:t>
            </a:r>
            <a:r>
              <a:rPr lang="sr-Latn-RS" dirty="0"/>
              <a:t>neki razlog</a:t>
            </a:r>
            <a:r>
              <a:rPr lang="en-US" dirty="0"/>
              <a:t>]</a:t>
            </a:r>
            <a:endParaRPr lang="sr-Latn-RS" dirty="0"/>
          </a:p>
          <a:p>
            <a:pPr lvl="1"/>
            <a:r>
              <a:rPr lang="sr-Latn-RS" dirty="0"/>
              <a:t>Kako se njihova neposredna želja da urade nešto uklapa u širu sliku? Koju ukupnu korist pokušavaju da postignu? Koji je veliki problem koji treba rešiti?</a:t>
            </a:r>
          </a:p>
        </p:txBody>
      </p:sp>
      <p:pic>
        <p:nvPicPr>
          <p:cNvPr id="5" name="Picture 4">
            <a:extLst>
              <a:ext uri="{FF2B5EF4-FFF2-40B4-BE49-F238E27FC236}">
                <a16:creationId xmlns:a16="http://schemas.microsoft.com/office/drawing/2014/main" id="{11CE6EFA-DC37-40D7-83A2-9776AAD66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857" y="2046689"/>
            <a:ext cx="5145260" cy="4079401"/>
          </a:xfrm>
          <a:prstGeom prst="rect">
            <a:avLst/>
          </a:prstGeom>
          <a:ln>
            <a:noFill/>
          </a:ln>
          <a:effectLst>
            <a:softEdge rad="112500"/>
          </a:effectLst>
        </p:spPr>
      </p:pic>
    </p:spTree>
    <p:extLst>
      <p:ext uri="{BB962C8B-B14F-4D97-AF65-F5344CB8AC3E}">
        <p14:creationId xmlns:p14="http://schemas.microsoft.com/office/powerpoint/2010/main" val="96460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AA55-7EFC-46CE-ADD9-A98474B23F2B}"/>
              </a:ext>
            </a:extLst>
          </p:cNvPr>
          <p:cNvSpPr>
            <a:spLocks noGrp="1"/>
          </p:cNvSpPr>
          <p:nvPr>
            <p:ph type="title"/>
          </p:nvPr>
        </p:nvSpPr>
        <p:spPr/>
        <p:txBody>
          <a:bodyPr/>
          <a:lstStyle/>
          <a:p>
            <a:r>
              <a:rPr lang="sr-Latn-RS" dirty="0"/>
              <a:t>Kriterijumi prihvatanja</a:t>
            </a:r>
            <a:endParaRPr lang="en-US" dirty="0"/>
          </a:p>
        </p:txBody>
      </p:sp>
      <p:sp>
        <p:nvSpPr>
          <p:cNvPr id="3" name="Content Placeholder 2">
            <a:extLst>
              <a:ext uri="{FF2B5EF4-FFF2-40B4-BE49-F238E27FC236}">
                <a16:creationId xmlns:a16="http://schemas.microsoft.com/office/drawing/2014/main" id="{767B269C-5B6F-4016-80FD-033D31844461}"/>
              </a:ext>
            </a:extLst>
          </p:cNvPr>
          <p:cNvSpPr>
            <a:spLocks noGrp="1"/>
          </p:cNvSpPr>
          <p:nvPr>
            <p:ph idx="1"/>
          </p:nvPr>
        </p:nvSpPr>
        <p:spPr/>
        <p:txBody>
          <a:bodyPr/>
          <a:lstStyle/>
          <a:p>
            <a:r>
              <a:rPr lang="sr-Latn-RS" dirty="0"/>
              <a:t>Često prate korisničku priču</a:t>
            </a:r>
          </a:p>
          <a:p>
            <a:endParaRPr lang="sr-Latn-RS" dirty="0"/>
          </a:p>
          <a:p>
            <a:r>
              <a:rPr lang="sr-Latn-RS" dirty="0"/>
              <a:t>Predstavljaju granice korisničke priče(karakteristike) i u suštini određuju kada je korisnička priča završena</a:t>
            </a:r>
          </a:p>
          <a:p>
            <a:endParaRPr lang="sr-Latn-RS" dirty="0"/>
          </a:p>
          <a:p>
            <a:r>
              <a:rPr lang="sr-Latn-RS" dirty="0"/>
              <a:t>Kriterijumi prihvatanja su takođe ono za šta će izvođač napisati a zatim i sprovesti svoje testove</a:t>
            </a:r>
          </a:p>
          <a:p>
            <a:endParaRPr lang="sr-Latn-RS" dirty="0"/>
          </a:p>
          <a:p>
            <a:r>
              <a:rPr lang="sr-Latn-RS" dirty="0"/>
              <a:t>Kriterijume prihvatanja možete smatrati funkcionalnim zahtevima koji podržavaju korisničku priču</a:t>
            </a:r>
            <a:endParaRPr lang="en-US" dirty="0"/>
          </a:p>
        </p:txBody>
      </p:sp>
    </p:spTree>
    <p:extLst>
      <p:ext uri="{BB962C8B-B14F-4D97-AF65-F5344CB8AC3E}">
        <p14:creationId xmlns:p14="http://schemas.microsoft.com/office/powerpoint/2010/main" val="88123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E60B-AD1F-415B-A9EF-4909B82AC7A1}"/>
              </a:ext>
            </a:extLst>
          </p:cNvPr>
          <p:cNvSpPr>
            <a:spLocks noGrp="1"/>
          </p:cNvSpPr>
          <p:nvPr>
            <p:ph type="title"/>
          </p:nvPr>
        </p:nvSpPr>
        <p:spPr/>
        <p:txBody>
          <a:bodyPr/>
          <a:lstStyle/>
          <a:p>
            <a:r>
              <a:rPr lang="sr-Latn-RS" dirty="0"/>
              <a:t>Format kriterijuma prihvatanja</a:t>
            </a:r>
            <a:endParaRPr lang="en-US" dirty="0"/>
          </a:p>
        </p:txBody>
      </p:sp>
      <p:sp>
        <p:nvSpPr>
          <p:cNvPr id="3" name="Content Placeholder 2">
            <a:extLst>
              <a:ext uri="{FF2B5EF4-FFF2-40B4-BE49-F238E27FC236}">
                <a16:creationId xmlns:a16="http://schemas.microsoft.com/office/drawing/2014/main" id="{E116AA69-EBEF-41D1-BD28-590D3EBBD3C5}"/>
              </a:ext>
            </a:extLst>
          </p:cNvPr>
          <p:cNvSpPr>
            <a:spLocks noGrp="1"/>
          </p:cNvSpPr>
          <p:nvPr>
            <p:ph idx="1"/>
          </p:nvPr>
        </p:nvSpPr>
        <p:spPr/>
        <p:txBody>
          <a:bodyPr/>
          <a:lstStyle/>
          <a:p>
            <a:r>
              <a:rPr lang="sr-Latn-RS" dirty="0"/>
              <a:t>Scenario </a:t>
            </a:r>
          </a:p>
          <a:p>
            <a:pPr lvl="1"/>
            <a:r>
              <a:rPr lang="sr-Latn-RS" dirty="0"/>
              <a:t>Naziv za ponašanje koje će biti opisano</a:t>
            </a:r>
          </a:p>
          <a:p>
            <a:r>
              <a:rPr lang="sr-Latn-RS" dirty="0" err="1"/>
              <a:t>Given</a:t>
            </a:r>
            <a:r>
              <a:rPr lang="sr-Latn-RS" dirty="0"/>
              <a:t> </a:t>
            </a:r>
          </a:p>
          <a:p>
            <a:pPr lvl="1"/>
            <a:r>
              <a:rPr lang="sr-Latn-RS" dirty="0"/>
              <a:t>Početno stanje scenarija</a:t>
            </a:r>
          </a:p>
          <a:p>
            <a:r>
              <a:rPr lang="sr-Latn-RS" dirty="0" err="1"/>
              <a:t>When</a:t>
            </a:r>
            <a:endParaRPr lang="sr-Latn-RS" dirty="0"/>
          </a:p>
          <a:p>
            <a:pPr lvl="1"/>
            <a:r>
              <a:rPr lang="sr-Latn-RS" dirty="0"/>
              <a:t>Specifična radnja koju korisnik izvrši</a:t>
            </a:r>
          </a:p>
          <a:p>
            <a:r>
              <a:rPr lang="sr-Latn-RS" dirty="0" err="1"/>
              <a:t>Then</a:t>
            </a:r>
            <a:r>
              <a:rPr lang="sr-Latn-RS" dirty="0"/>
              <a:t> </a:t>
            </a:r>
          </a:p>
          <a:p>
            <a:pPr lvl="1"/>
            <a:r>
              <a:rPr lang="sr-Latn-RS" dirty="0"/>
              <a:t>Ishod akcije u „</a:t>
            </a:r>
            <a:r>
              <a:rPr lang="sr-Latn-RS" dirty="0" err="1"/>
              <a:t>When</a:t>
            </a:r>
            <a:r>
              <a:rPr lang="sr-Latn-RS" dirty="0"/>
              <a:t>“</a:t>
            </a:r>
          </a:p>
          <a:p>
            <a:r>
              <a:rPr lang="sr-Latn-RS" dirty="0" err="1"/>
              <a:t>And</a:t>
            </a:r>
            <a:r>
              <a:rPr lang="sr-Latn-RS" dirty="0"/>
              <a:t> </a:t>
            </a:r>
          </a:p>
          <a:p>
            <a:pPr lvl="1"/>
            <a:r>
              <a:rPr lang="sr-Latn-RS" dirty="0"/>
              <a:t>Koristi se za nastavak bilo koje od tri prethodne izjave</a:t>
            </a:r>
          </a:p>
          <a:p>
            <a:pPr lvl="1"/>
            <a:endParaRPr lang="sr-Latn-RS" dirty="0"/>
          </a:p>
          <a:p>
            <a:pPr lvl="1"/>
            <a:endParaRPr lang="sr-Latn-RS" dirty="0"/>
          </a:p>
          <a:p>
            <a:pPr lvl="1"/>
            <a:endParaRPr lang="sr-Latn-RS" dirty="0"/>
          </a:p>
          <a:p>
            <a:pPr lvl="1"/>
            <a:endParaRPr lang="sr-Latn-RS" dirty="0"/>
          </a:p>
        </p:txBody>
      </p:sp>
    </p:spTree>
    <p:extLst>
      <p:ext uri="{BB962C8B-B14F-4D97-AF65-F5344CB8AC3E}">
        <p14:creationId xmlns:p14="http://schemas.microsoft.com/office/powerpoint/2010/main" val="4375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AE9A-7F02-4F5E-BAC6-EA825994DD89}"/>
              </a:ext>
            </a:extLst>
          </p:cNvPr>
          <p:cNvSpPr>
            <a:spLocks noGrp="1"/>
          </p:cNvSpPr>
          <p:nvPr>
            <p:ph type="title"/>
          </p:nvPr>
        </p:nvSpPr>
        <p:spPr/>
        <p:txBody>
          <a:bodyPr/>
          <a:lstStyle/>
          <a:p>
            <a:r>
              <a:rPr lang="sr-Latn-RS" dirty="0"/>
              <a:t>Primer 1</a:t>
            </a:r>
            <a:endParaRPr lang="en-US" dirty="0"/>
          </a:p>
        </p:txBody>
      </p:sp>
      <p:sp>
        <p:nvSpPr>
          <p:cNvPr id="3" name="Content Placeholder 2">
            <a:extLst>
              <a:ext uri="{FF2B5EF4-FFF2-40B4-BE49-F238E27FC236}">
                <a16:creationId xmlns:a16="http://schemas.microsoft.com/office/drawing/2014/main" id="{BD95FCE7-BE40-4D24-B94D-00A7504BE932}"/>
              </a:ext>
            </a:extLst>
          </p:cNvPr>
          <p:cNvSpPr>
            <a:spLocks noGrp="1"/>
          </p:cNvSpPr>
          <p:nvPr>
            <p:ph idx="1"/>
          </p:nvPr>
        </p:nvSpPr>
        <p:spPr/>
        <p:txBody>
          <a:bodyPr/>
          <a:lstStyle/>
          <a:p>
            <a:r>
              <a:rPr lang="sr-Latn-RS" dirty="0"/>
              <a:t>Korisnička priča:</a:t>
            </a:r>
          </a:p>
          <a:p>
            <a:pPr lvl="1"/>
            <a:r>
              <a:rPr lang="sr-Latn-RS" dirty="0"/>
              <a:t>Kao korisnik, želim da mogu da povratim lozinku svog naloga, tako da ću moći da pristupim svom nalogu u slučaju da zaboravim lozinku</a:t>
            </a:r>
          </a:p>
          <a:p>
            <a:r>
              <a:rPr lang="sr-Latn-RS" dirty="0"/>
              <a:t>Scenario:</a:t>
            </a:r>
          </a:p>
          <a:p>
            <a:pPr lvl="1"/>
            <a:r>
              <a:rPr lang="sr-Latn-RS" dirty="0"/>
              <a:t>Zaboravljena lozinka</a:t>
            </a:r>
          </a:p>
          <a:p>
            <a:r>
              <a:rPr lang="sr-Latn-RS" dirty="0" err="1"/>
              <a:t>Given</a:t>
            </a:r>
            <a:r>
              <a:rPr lang="sr-Latn-RS" dirty="0"/>
              <a:t>:</a:t>
            </a:r>
          </a:p>
          <a:p>
            <a:pPr lvl="1"/>
            <a:r>
              <a:rPr lang="sr-Latn-RS" dirty="0"/>
              <a:t>Korisnik se nalazi na stranici za prijavljivanje</a:t>
            </a:r>
          </a:p>
          <a:p>
            <a:r>
              <a:rPr lang="sr-Latn-RS" dirty="0" err="1"/>
              <a:t>When</a:t>
            </a:r>
            <a:r>
              <a:rPr lang="sr-Latn-RS" dirty="0"/>
              <a:t>:</a:t>
            </a:r>
          </a:p>
          <a:p>
            <a:pPr lvl="1"/>
            <a:r>
              <a:rPr lang="sr-Latn-RS" dirty="0"/>
              <a:t>Korisnik je izabrao opciju zaboravljene lozinke</a:t>
            </a:r>
          </a:p>
          <a:p>
            <a:r>
              <a:rPr lang="sr-Latn-RS" dirty="0" err="1"/>
              <a:t>And</a:t>
            </a:r>
            <a:r>
              <a:rPr lang="sr-Latn-RS" dirty="0"/>
              <a:t>:</a:t>
            </a:r>
          </a:p>
          <a:p>
            <a:pPr lvl="1"/>
            <a:r>
              <a:rPr lang="sr-Latn-RS" dirty="0"/>
              <a:t>Korisnik je uneo važeći email da bi dobio link za povratak lozinke</a:t>
            </a:r>
          </a:p>
          <a:p>
            <a:r>
              <a:rPr lang="sr-Latn-RS" dirty="0" err="1"/>
              <a:t>Then</a:t>
            </a:r>
            <a:r>
              <a:rPr lang="sr-Latn-RS" dirty="0"/>
              <a:t>:</a:t>
            </a:r>
          </a:p>
          <a:p>
            <a:pPr lvl="1"/>
            <a:r>
              <a:rPr lang="sr-Latn-RS" dirty="0"/>
              <a:t>Sistem je poslao link na uneti email</a:t>
            </a:r>
            <a:endParaRPr lang="en-US" dirty="0"/>
          </a:p>
        </p:txBody>
      </p:sp>
    </p:spTree>
    <p:extLst>
      <p:ext uri="{BB962C8B-B14F-4D97-AF65-F5344CB8AC3E}">
        <p14:creationId xmlns:p14="http://schemas.microsoft.com/office/powerpoint/2010/main" val="263471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40B4C-2C60-4994-9B52-F752EBEA44B5}"/>
              </a:ext>
            </a:extLst>
          </p:cNvPr>
          <p:cNvSpPr>
            <a:spLocks noGrp="1"/>
          </p:cNvSpPr>
          <p:nvPr>
            <p:ph idx="1"/>
          </p:nvPr>
        </p:nvSpPr>
        <p:spPr>
          <a:xfrm>
            <a:off x="1908175" y="260648"/>
            <a:ext cx="6778625" cy="5865515"/>
          </a:xfrm>
        </p:spPr>
        <p:txBody>
          <a:bodyPr/>
          <a:lstStyle/>
          <a:p>
            <a:r>
              <a:rPr lang="sr-Latn-RS" dirty="0" err="1"/>
              <a:t>Given</a:t>
            </a:r>
            <a:r>
              <a:rPr lang="sr-Latn-RS" dirty="0"/>
              <a:t>:</a:t>
            </a:r>
          </a:p>
          <a:p>
            <a:pPr lvl="1"/>
            <a:r>
              <a:rPr lang="sr-Latn-RS" dirty="0"/>
              <a:t>Korisnik je dobio link putem email-a</a:t>
            </a:r>
          </a:p>
          <a:p>
            <a:r>
              <a:rPr lang="sr-Latn-RS" dirty="0" err="1"/>
              <a:t>When</a:t>
            </a:r>
            <a:r>
              <a:rPr lang="sr-Latn-RS" dirty="0"/>
              <a:t>:</a:t>
            </a:r>
          </a:p>
          <a:p>
            <a:pPr lvl="1"/>
            <a:r>
              <a:rPr lang="sr-Latn-RS" dirty="0"/>
              <a:t>Korisnik je otišao na link koji je dobio u email-u</a:t>
            </a:r>
          </a:p>
          <a:p>
            <a:r>
              <a:rPr lang="sr-Latn-RS" dirty="0" err="1"/>
              <a:t>Then</a:t>
            </a:r>
            <a:r>
              <a:rPr lang="sr-Latn-RS" dirty="0"/>
              <a:t>:</a:t>
            </a:r>
          </a:p>
          <a:p>
            <a:pPr lvl="1"/>
            <a:r>
              <a:rPr lang="sr-Latn-RS" dirty="0"/>
              <a:t>Sistem omogućava korisniku da postavi novu lozinku</a:t>
            </a:r>
          </a:p>
          <a:p>
            <a:pPr lvl="1"/>
            <a:endParaRPr lang="sr-Latn-RS" dirty="0"/>
          </a:p>
          <a:p>
            <a:pPr lvl="1"/>
            <a:endParaRPr lang="sr-Latn-RS" dirty="0"/>
          </a:p>
          <a:p>
            <a:endParaRPr lang="en-US" dirty="0"/>
          </a:p>
        </p:txBody>
      </p:sp>
      <p:pic>
        <p:nvPicPr>
          <p:cNvPr id="5" name="Picture 4">
            <a:extLst>
              <a:ext uri="{FF2B5EF4-FFF2-40B4-BE49-F238E27FC236}">
                <a16:creationId xmlns:a16="http://schemas.microsoft.com/office/drawing/2014/main" id="{30E07A1E-51F1-4B52-A8AF-F4E53C9AE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163" y="2636912"/>
            <a:ext cx="5832648" cy="3811434"/>
          </a:xfrm>
          <a:prstGeom prst="rect">
            <a:avLst/>
          </a:prstGeom>
          <a:ln>
            <a:noFill/>
          </a:ln>
          <a:effectLst>
            <a:softEdge rad="112500"/>
          </a:effectLst>
        </p:spPr>
      </p:pic>
    </p:spTree>
    <p:extLst>
      <p:ext uri="{BB962C8B-B14F-4D97-AF65-F5344CB8AC3E}">
        <p14:creationId xmlns:p14="http://schemas.microsoft.com/office/powerpoint/2010/main" val="389684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F0C5-0CC2-49BA-8D7E-3188DE024F93}"/>
              </a:ext>
            </a:extLst>
          </p:cNvPr>
          <p:cNvSpPr>
            <a:spLocks noGrp="1"/>
          </p:cNvSpPr>
          <p:nvPr>
            <p:ph type="title"/>
          </p:nvPr>
        </p:nvSpPr>
        <p:spPr/>
        <p:txBody>
          <a:bodyPr/>
          <a:lstStyle/>
          <a:p>
            <a:r>
              <a:rPr lang="sr-Latn-RS" dirty="0"/>
              <a:t>Primer 2</a:t>
            </a:r>
            <a:endParaRPr lang="en-US" dirty="0"/>
          </a:p>
        </p:txBody>
      </p:sp>
      <p:sp>
        <p:nvSpPr>
          <p:cNvPr id="3" name="Content Placeholder 2">
            <a:extLst>
              <a:ext uri="{FF2B5EF4-FFF2-40B4-BE49-F238E27FC236}">
                <a16:creationId xmlns:a16="http://schemas.microsoft.com/office/drawing/2014/main" id="{86EB827B-5437-425D-A170-8BC23DDA7250}"/>
              </a:ext>
            </a:extLst>
          </p:cNvPr>
          <p:cNvSpPr>
            <a:spLocks noGrp="1"/>
          </p:cNvSpPr>
          <p:nvPr>
            <p:ph idx="1"/>
          </p:nvPr>
        </p:nvSpPr>
        <p:spPr/>
        <p:txBody>
          <a:bodyPr/>
          <a:lstStyle/>
          <a:p>
            <a:r>
              <a:rPr lang="sr-Latn-RS" dirty="0"/>
              <a:t>Korisnička priča:</a:t>
            </a:r>
          </a:p>
          <a:p>
            <a:pPr lvl="1"/>
            <a:r>
              <a:rPr lang="sr-Latn-RS" dirty="0"/>
              <a:t>Kao korisnik, želim da mogu da zatražim gotovinu sa svog računa na bankomatu kako bih mogao brzo da primim novac sa svog računa na različitim mestima</a:t>
            </a:r>
          </a:p>
          <a:p>
            <a:r>
              <a:rPr lang="sr-Latn-RS" dirty="0" err="1"/>
              <a:t>Given</a:t>
            </a:r>
            <a:r>
              <a:rPr lang="sr-Latn-RS" dirty="0"/>
              <a:t>:</a:t>
            </a:r>
          </a:p>
          <a:p>
            <a:pPr lvl="1"/>
            <a:r>
              <a:rPr lang="sr-Latn-RS" dirty="0"/>
              <a:t>Račun je kreditno sposoban</a:t>
            </a:r>
          </a:p>
          <a:p>
            <a:r>
              <a:rPr lang="sr-Latn-RS" dirty="0" err="1"/>
              <a:t>And</a:t>
            </a:r>
            <a:r>
              <a:rPr lang="sr-Latn-RS" dirty="0"/>
              <a:t>:</a:t>
            </a:r>
          </a:p>
          <a:p>
            <a:pPr lvl="1"/>
            <a:r>
              <a:rPr lang="sr-Latn-RS" dirty="0"/>
              <a:t>Kartica je važeća</a:t>
            </a:r>
          </a:p>
          <a:p>
            <a:r>
              <a:rPr lang="sr-Latn-RS" dirty="0" err="1"/>
              <a:t>And</a:t>
            </a:r>
            <a:r>
              <a:rPr lang="sr-Latn-RS" dirty="0"/>
              <a:t>:</a:t>
            </a:r>
          </a:p>
          <a:p>
            <a:pPr lvl="1"/>
            <a:r>
              <a:rPr lang="sr-Latn-RS" dirty="0"/>
              <a:t>Bankomat ima novac</a:t>
            </a:r>
          </a:p>
          <a:p>
            <a:r>
              <a:rPr lang="sr-Latn-RS" dirty="0" err="1"/>
              <a:t>When</a:t>
            </a:r>
            <a:r>
              <a:rPr lang="sr-Latn-RS" dirty="0"/>
              <a:t>:</a:t>
            </a:r>
          </a:p>
          <a:p>
            <a:pPr lvl="1"/>
            <a:r>
              <a:rPr lang="sr-Latn-RS" dirty="0"/>
              <a:t>Kupac zahteva gotovinu</a:t>
            </a:r>
            <a:endParaRPr lang="en-US" dirty="0"/>
          </a:p>
          <a:p>
            <a:endParaRPr lang="en-US" dirty="0"/>
          </a:p>
        </p:txBody>
      </p:sp>
    </p:spTree>
    <p:extLst>
      <p:ext uri="{BB962C8B-B14F-4D97-AF65-F5344CB8AC3E}">
        <p14:creationId xmlns:p14="http://schemas.microsoft.com/office/powerpoint/2010/main" val="25830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95535-EF5A-410B-85C4-08CDD548CD92}"/>
              </a:ext>
            </a:extLst>
          </p:cNvPr>
          <p:cNvSpPr>
            <a:spLocks noGrp="1"/>
          </p:cNvSpPr>
          <p:nvPr>
            <p:ph idx="1"/>
          </p:nvPr>
        </p:nvSpPr>
        <p:spPr>
          <a:xfrm>
            <a:off x="1908175" y="260648"/>
            <a:ext cx="6778625" cy="5865515"/>
          </a:xfrm>
        </p:spPr>
        <p:txBody>
          <a:bodyPr/>
          <a:lstStyle/>
          <a:p>
            <a:r>
              <a:rPr lang="sr-Latn-RS" dirty="0" err="1"/>
              <a:t>Then</a:t>
            </a:r>
            <a:r>
              <a:rPr lang="sr-Latn-RS" dirty="0"/>
              <a:t>:</a:t>
            </a:r>
          </a:p>
          <a:p>
            <a:pPr lvl="1"/>
            <a:r>
              <a:rPr lang="sr-Latn-RS" dirty="0"/>
              <a:t>Provera da li je novac skinut sa računa</a:t>
            </a:r>
          </a:p>
          <a:p>
            <a:r>
              <a:rPr lang="sr-Latn-RS" dirty="0" err="1"/>
              <a:t>Then</a:t>
            </a:r>
            <a:r>
              <a:rPr lang="sr-Latn-RS" dirty="0"/>
              <a:t>:</a:t>
            </a:r>
          </a:p>
          <a:p>
            <a:pPr lvl="1"/>
            <a:r>
              <a:rPr lang="sr-Latn-RS" dirty="0"/>
              <a:t>Provera da je bankomat izbacio novac</a:t>
            </a:r>
          </a:p>
          <a:p>
            <a:r>
              <a:rPr lang="sr-Latn-RS" dirty="0" err="1"/>
              <a:t>Then</a:t>
            </a:r>
            <a:r>
              <a:rPr lang="sr-Latn-RS" dirty="0"/>
              <a:t>:</a:t>
            </a:r>
          </a:p>
          <a:p>
            <a:pPr lvl="1"/>
            <a:r>
              <a:rPr lang="sr-Latn-RS" dirty="0"/>
              <a:t>Provera da je kartica vraćena</a:t>
            </a:r>
          </a:p>
          <a:p>
            <a:endParaRPr lang="en-US" dirty="0"/>
          </a:p>
        </p:txBody>
      </p:sp>
      <p:pic>
        <p:nvPicPr>
          <p:cNvPr id="6" name="Picture 5">
            <a:extLst>
              <a:ext uri="{FF2B5EF4-FFF2-40B4-BE49-F238E27FC236}">
                <a16:creationId xmlns:a16="http://schemas.microsoft.com/office/drawing/2014/main" id="{7C137CAB-7436-487A-BD30-47BF7D97A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996952"/>
            <a:ext cx="5868144" cy="3300204"/>
          </a:xfrm>
          <a:prstGeom prst="rect">
            <a:avLst/>
          </a:prstGeom>
        </p:spPr>
      </p:pic>
    </p:spTree>
    <p:extLst>
      <p:ext uri="{BB962C8B-B14F-4D97-AF65-F5344CB8AC3E}">
        <p14:creationId xmlns:p14="http://schemas.microsoft.com/office/powerpoint/2010/main" val="90807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5028-F074-4B98-8D10-69459ADB0D86}"/>
              </a:ext>
            </a:extLst>
          </p:cNvPr>
          <p:cNvSpPr>
            <a:spLocks noGrp="1"/>
          </p:cNvSpPr>
          <p:nvPr>
            <p:ph type="title"/>
          </p:nvPr>
        </p:nvSpPr>
        <p:spPr/>
        <p:txBody>
          <a:bodyPr/>
          <a:lstStyle/>
          <a:p>
            <a:r>
              <a:rPr lang="sr-Latn-RS" dirty="0"/>
              <a:t>Sadržaj</a:t>
            </a:r>
            <a:endParaRPr lang="en-US" dirty="0"/>
          </a:p>
        </p:txBody>
      </p:sp>
      <p:sp>
        <p:nvSpPr>
          <p:cNvPr id="3" name="Content Placeholder 2">
            <a:extLst>
              <a:ext uri="{FF2B5EF4-FFF2-40B4-BE49-F238E27FC236}">
                <a16:creationId xmlns:a16="http://schemas.microsoft.com/office/drawing/2014/main" id="{684C854F-0FD1-413B-B512-38F7DDBFA83A}"/>
              </a:ext>
            </a:extLst>
          </p:cNvPr>
          <p:cNvSpPr>
            <a:spLocks noGrp="1"/>
          </p:cNvSpPr>
          <p:nvPr>
            <p:ph idx="1"/>
          </p:nvPr>
        </p:nvSpPr>
        <p:spPr/>
        <p:txBody>
          <a:bodyPr/>
          <a:lstStyle/>
          <a:p>
            <a:pPr marL="457200" indent="-457200">
              <a:buFont typeface="+mj-lt"/>
              <a:buAutoNum type="arabicPeriod"/>
            </a:pPr>
            <a:r>
              <a:rPr lang="sr-Latn-RS" dirty="0"/>
              <a:t>Šta je </a:t>
            </a:r>
            <a:r>
              <a:rPr lang="sr-Latn-RS" dirty="0" err="1"/>
              <a:t>user</a:t>
            </a:r>
            <a:r>
              <a:rPr lang="sr-Latn-RS" dirty="0"/>
              <a:t> </a:t>
            </a:r>
            <a:r>
              <a:rPr lang="sr-Latn-RS" dirty="0" err="1"/>
              <a:t>story</a:t>
            </a:r>
            <a:r>
              <a:rPr lang="sr-Latn-RS" dirty="0"/>
              <a:t>?</a:t>
            </a:r>
          </a:p>
          <a:p>
            <a:pPr marL="457200" indent="-457200">
              <a:buFont typeface="+mj-lt"/>
              <a:buAutoNum type="arabicPeriod"/>
            </a:pPr>
            <a:r>
              <a:rPr lang="sr-Latn-RS" dirty="0"/>
              <a:t>Zašto se kreiraju korisničke priče?</a:t>
            </a:r>
          </a:p>
          <a:p>
            <a:pPr marL="457200" indent="-457200">
              <a:buFont typeface="+mj-lt"/>
              <a:buAutoNum type="arabicPeriod"/>
            </a:pPr>
            <a:r>
              <a:rPr lang="sr-Latn-RS" dirty="0"/>
              <a:t>Preporuke pri pisanju korisničkih priča</a:t>
            </a:r>
          </a:p>
          <a:p>
            <a:pPr marL="457200" indent="-457200">
              <a:buFont typeface="+mj-lt"/>
              <a:buAutoNum type="arabicPeriod"/>
            </a:pPr>
            <a:r>
              <a:rPr lang="sr-Latn-RS" dirty="0"/>
              <a:t>Kako izgledaju korisničke priče?</a:t>
            </a:r>
          </a:p>
          <a:p>
            <a:pPr marL="457200" indent="-457200">
              <a:buFont typeface="+mj-lt"/>
              <a:buAutoNum type="arabicPeriod"/>
            </a:pPr>
            <a:r>
              <a:rPr lang="sr-Latn-RS" dirty="0"/>
              <a:t>Kriterijumi prihvatanja</a:t>
            </a:r>
          </a:p>
          <a:p>
            <a:pPr marL="457200" indent="-457200">
              <a:buFont typeface="+mj-lt"/>
              <a:buAutoNum type="arabicPeriod"/>
            </a:pPr>
            <a:r>
              <a:rPr lang="sr-Latn-RS" dirty="0"/>
              <a:t>Primeri</a:t>
            </a:r>
          </a:p>
          <a:p>
            <a:pPr marL="457200" indent="-457200">
              <a:buFont typeface="+mj-lt"/>
              <a:buAutoNum type="arabicPeriod"/>
            </a:pPr>
            <a:endParaRPr lang="sr-Latn-RS" dirty="0"/>
          </a:p>
          <a:p>
            <a:pPr marL="457200" indent="-457200">
              <a:buFont typeface="+mj-lt"/>
              <a:buAutoNum type="arabicPeriod"/>
            </a:pPr>
            <a:endParaRPr lang="sr-Latn-RS" dirty="0"/>
          </a:p>
          <a:p>
            <a:pPr marL="457200" indent="-457200">
              <a:buFont typeface="+mj-lt"/>
              <a:buAutoNum type="arabicPeriod"/>
            </a:pPr>
            <a:endParaRPr lang="en-US" dirty="0"/>
          </a:p>
        </p:txBody>
      </p:sp>
    </p:spTree>
    <p:extLst>
      <p:ext uri="{BB962C8B-B14F-4D97-AF65-F5344CB8AC3E}">
        <p14:creationId xmlns:p14="http://schemas.microsoft.com/office/powerpoint/2010/main" val="231857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1188" y="333375"/>
            <a:ext cx="7777162" cy="649288"/>
          </a:xfrm>
        </p:spPr>
        <p:txBody>
          <a:bodyPr/>
          <a:lstStyle/>
          <a:p>
            <a:r>
              <a:rPr lang="sr-Latn-RS" dirty="0"/>
              <a:t>Šta je </a:t>
            </a:r>
            <a:r>
              <a:rPr lang="sr-Latn-RS" dirty="0" err="1"/>
              <a:t>user</a:t>
            </a:r>
            <a:r>
              <a:rPr lang="sr-Latn-RS" dirty="0"/>
              <a:t> </a:t>
            </a:r>
            <a:r>
              <a:rPr lang="sr-Latn-RS" dirty="0" err="1"/>
              <a:t>story</a:t>
            </a:r>
            <a:r>
              <a:rPr lang="sr-Latn-RS" dirty="0"/>
              <a:t>?</a:t>
            </a:r>
            <a:endParaRPr lang="uk-UA" dirty="0"/>
          </a:p>
        </p:txBody>
      </p:sp>
      <p:sp>
        <p:nvSpPr>
          <p:cNvPr id="36867" name="Rectangle 3"/>
          <p:cNvSpPr>
            <a:spLocks noGrp="1" noChangeArrowheads="1"/>
          </p:cNvSpPr>
          <p:nvPr>
            <p:ph type="body" idx="1"/>
          </p:nvPr>
        </p:nvSpPr>
        <p:spPr>
          <a:xfrm>
            <a:off x="611188" y="1412875"/>
            <a:ext cx="7777162" cy="5111750"/>
          </a:xfrm>
        </p:spPr>
        <p:txBody>
          <a:bodyPr/>
          <a:lstStyle/>
          <a:p>
            <a:pPr>
              <a:lnSpc>
                <a:spcPct val="80000"/>
              </a:lnSpc>
            </a:pPr>
            <a:r>
              <a:rPr lang="sr-Latn-RS" altLang="ko-KR" dirty="0" err="1">
                <a:ea typeface="굴림" charset="-127"/>
              </a:rPr>
              <a:t>User</a:t>
            </a:r>
            <a:r>
              <a:rPr lang="sr-Latn-RS" altLang="ko-KR" dirty="0">
                <a:ea typeface="굴림" charset="-127"/>
              </a:rPr>
              <a:t> </a:t>
            </a:r>
            <a:r>
              <a:rPr lang="sr-Latn-RS" altLang="ko-KR" dirty="0" err="1">
                <a:ea typeface="굴림" charset="-127"/>
              </a:rPr>
              <a:t>story</a:t>
            </a:r>
            <a:r>
              <a:rPr lang="sr-Latn-RS" altLang="ko-KR" dirty="0">
                <a:ea typeface="굴림" charset="-127"/>
              </a:rPr>
              <a:t> (korisnička priča) je najmanja jedinica rada u agilnom razvoju softvera</a:t>
            </a:r>
            <a:endParaRPr lang="en-US" altLang="ko-KR" dirty="0">
              <a:ea typeface="굴림" charset="-127"/>
            </a:endParaRPr>
          </a:p>
          <a:p>
            <a:pPr>
              <a:lnSpc>
                <a:spcPct val="80000"/>
              </a:lnSpc>
            </a:pPr>
            <a:endParaRPr lang="en-US" altLang="ko-KR" dirty="0">
              <a:ea typeface="굴림" charset="-127"/>
            </a:endParaRPr>
          </a:p>
          <a:p>
            <a:pPr>
              <a:lnSpc>
                <a:spcPct val="80000"/>
              </a:lnSpc>
            </a:pPr>
            <a:r>
              <a:rPr lang="sr-Latn-RS" altLang="ko-KR" dirty="0" err="1">
                <a:ea typeface="굴림" charset="-127"/>
              </a:rPr>
              <a:t>User</a:t>
            </a:r>
            <a:r>
              <a:rPr lang="sr-Latn-RS" altLang="ko-KR" dirty="0">
                <a:ea typeface="굴림" charset="-127"/>
              </a:rPr>
              <a:t> </a:t>
            </a:r>
            <a:r>
              <a:rPr lang="sr-Latn-RS" altLang="ko-KR" dirty="0" err="1">
                <a:ea typeface="굴림" charset="-127"/>
              </a:rPr>
              <a:t>story</a:t>
            </a:r>
            <a:r>
              <a:rPr lang="sr-Latn-RS" altLang="ko-KR" dirty="0">
                <a:ea typeface="굴림" charset="-127"/>
              </a:rPr>
              <a:t> je krajnji cilj, a ne karakteristika sistema</a:t>
            </a:r>
          </a:p>
          <a:p>
            <a:pPr>
              <a:lnSpc>
                <a:spcPct val="80000"/>
              </a:lnSpc>
            </a:pPr>
            <a:endParaRPr lang="sr-Latn-RS" altLang="ko-KR" dirty="0">
              <a:ea typeface="굴림" charset="-127"/>
            </a:endParaRPr>
          </a:p>
          <a:p>
            <a:pPr>
              <a:lnSpc>
                <a:spcPct val="80000"/>
              </a:lnSpc>
            </a:pPr>
            <a:r>
              <a:rPr lang="sr-Latn-RS" dirty="0"/>
              <a:t>Predstavlja neformalno, opšte objašnjenje funkcije softvera</a:t>
            </a:r>
            <a:endParaRPr lang="sr-Latn-RS" altLang="ko-KR" dirty="0">
              <a:ea typeface="굴림" charset="-127"/>
            </a:endParaRPr>
          </a:p>
          <a:p>
            <a:pPr>
              <a:lnSpc>
                <a:spcPct val="80000"/>
              </a:lnSpc>
            </a:pPr>
            <a:endParaRPr lang="en-US" altLang="ko-KR" dirty="0">
              <a:ea typeface="굴림" charset="-127"/>
            </a:endParaRPr>
          </a:p>
          <a:p>
            <a:pPr>
              <a:lnSpc>
                <a:spcPct val="80000"/>
              </a:lnSpc>
            </a:pPr>
            <a:r>
              <a:rPr lang="sr-Latn-RS" dirty="0">
                <a:ea typeface="굴림" charset="-127"/>
              </a:rPr>
              <a:t>Izražava se iz perspektive korisnika softvera</a:t>
            </a:r>
          </a:p>
          <a:p>
            <a:pPr>
              <a:lnSpc>
                <a:spcPct val="80000"/>
              </a:lnSpc>
            </a:pPr>
            <a:endParaRPr lang="sr-Latn-RS" dirty="0">
              <a:ea typeface="굴림" charset="-127"/>
            </a:endParaRPr>
          </a:p>
        </p:txBody>
      </p:sp>
      <p:pic>
        <p:nvPicPr>
          <p:cNvPr id="3" name="Picture 2">
            <a:extLst>
              <a:ext uri="{FF2B5EF4-FFF2-40B4-BE49-F238E27FC236}">
                <a16:creationId xmlns:a16="http://schemas.microsoft.com/office/drawing/2014/main" id="{3DF4B428-8F33-4A35-AC91-38EA1CF3F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014" y="4077072"/>
            <a:ext cx="5089971" cy="254498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1907704" y="188640"/>
            <a:ext cx="6778625" cy="5327650"/>
          </a:xfrm>
        </p:spPr>
        <p:txBody>
          <a:bodyPr/>
          <a:lstStyle/>
          <a:p>
            <a:pPr>
              <a:lnSpc>
                <a:spcPct val="80000"/>
              </a:lnSpc>
            </a:pPr>
            <a:r>
              <a:rPr lang="sr-Latn-RS" altLang="ko-KR" dirty="0">
                <a:ea typeface="굴림" charset="-127"/>
              </a:rPr>
              <a:t>Svrha korisničke priče je da prilaže kako će funkcija sistema doneti kupcu određenu vrednost</a:t>
            </a:r>
            <a:endParaRPr lang="en-US" altLang="ko-KR" dirty="0">
              <a:ea typeface="굴림" charset="-127"/>
            </a:endParaRPr>
          </a:p>
          <a:p>
            <a:pPr>
              <a:lnSpc>
                <a:spcPct val="80000"/>
              </a:lnSpc>
            </a:pPr>
            <a:endParaRPr lang="en-US" altLang="ko-KR" dirty="0">
              <a:ea typeface="굴림" charset="-127"/>
            </a:endParaRPr>
          </a:p>
          <a:p>
            <a:pPr>
              <a:lnSpc>
                <a:spcPct val="80000"/>
              </a:lnSpc>
            </a:pPr>
            <a:r>
              <a:rPr lang="sr-Latn-RS" altLang="ko-KR" dirty="0">
                <a:ea typeface="굴림" charset="-127"/>
              </a:rPr>
              <a:t>„Kupac“ u tom slučaju ne mora biti spoljni krajnji korisnik u tradicionalnom smislu, to može biti interni kupac ili bilo koji kolega koji zavisi od vašeg tima</a:t>
            </a:r>
            <a:endParaRPr lang="en-US" altLang="ko-KR" dirty="0">
              <a:ea typeface="굴림" charset="-127"/>
            </a:endParaRPr>
          </a:p>
          <a:p>
            <a:pPr>
              <a:lnSpc>
                <a:spcPct val="80000"/>
              </a:lnSpc>
            </a:pPr>
            <a:endParaRPr lang="en-US" altLang="ko-KR" dirty="0">
              <a:ea typeface="굴림" charset="-127"/>
            </a:endParaRPr>
          </a:p>
          <a:p>
            <a:pPr>
              <a:lnSpc>
                <a:spcPct val="80000"/>
              </a:lnSpc>
            </a:pPr>
            <a:r>
              <a:rPr lang="sr-Latn-RS" altLang="ko-KR" dirty="0">
                <a:ea typeface="굴림" charset="-127"/>
              </a:rPr>
              <a:t>Korisničku priču čine nekoliko rečenica napisane jednostavno i ona daje željeni ishod</a:t>
            </a:r>
          </a:p>
          <a:p>
            <a:pPr>
              <a:lnSpc>
                <a:spcPct val="80000"/>
              </a:lnSpc>
            </a:pPr>
            <a:endParaRPr lang="sr-Latn-RS" dirty="0">
              <a:ea typeface="굴림" charset="-127"/>
            </a:endParaRPr>
          </a:p>
          <a:p>
            <a:pPr>
              <a:lnSpc>
                <a:spcPct val="80000"/>
              </a:lnSpc>
            </a:pPr>
            <a:r>
              <a:rPr lang="sr-Latn-RS" dirty="0">
                <a:ea typeface="굴림" charset="-127"/>
              </a:rPr>
              <a:t>Ne ulazi se u detalje</a:t>
            </a:r>
          </a:p>
          <a:p>
            <a:pPr>
              <a:lnSpc>
                <a:spcPct val="80000"/>
              </a:lnSpc>
            </a:pPr>
            <a:endParaRPr lang="sr-Latn-RS" dirty="0">
              <a:ea typeface="굴림" charset="-127"/>
            </a:endParaRPr>
          </a:p>
          <a:p>
            <a:pPr>
              <a:lnSpc>
                <a:spcPct val="80000"/>
              </a:lnSpc>
            </a:pPr>
            <a:r>
              <a:rPr lang="sr-Latn-RS" dirty="0">
                <a:ea typeface="굴림" charset="-127"/>
              </a:rPr>
              <a:t>Savršeno se uklapaju u SCRUM tehnologiju i često se koriste u sprintovima</a:t>
            </a:r>
            <a:endParaRPr lang="uk-UA" dirty="0"/>
          </a:p>
          <a:p>
            <a:pPr>
              <a:lnSpc>
                <a:spcPct val="80000"/>
              </a:lnSpc>
            </a:pPr>
            <a:endParaRPr lang="en-US" dirty="0"/>
          </a:p>
        </p:txBody>
      </p:sp>
      <p:pic>
        <p:nvPicPr>
          <p:cNvPr id="4" name="Picture 3">
            <a:extLst>
              <a:ext uri="{FF2B5EF4-FFF2-40B4-BE49-F238E27FC236}">
                <a16:creationId xmlns:a16="http://schemas.microsoft.com/office/drawing/2014/main" id="{560B4C83-A1A5-4733-801D-D8FDDF877E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0752" y="4821931"/>
            <a:ext cx="4752528" cy="20360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A6ED-6B8A-4EB0-8943-25F4BF3E0B63}"/>
              </a:ext>
            </a:extLst>
          </p:cNvPr>
          <p:cNvSpPr>
            <a:spLocks noGrp="1"/>
          </p:cNvSpPr>
          <p:nvPr>
            <p:ph type="title"/>
          </p:nvPr>
        </p:nvSpPr>
        <p:spPr/>
        <p:txBody>
          <a:bodyPr/>
          <a:lstStyle/>
          <a:p>
            <a:r>
              <a:rPr lang="sr-Latn-RS" dirty="0"/>
              <a:t>Zašto se kreiraju korisničke priče?</a:t>
            </a:r>
            <a:endParaRPr lang="en-US" dirty="0"/>
          </a:p>
        </p:txBody>
      </p:sp>
      <p:sp>
        <p:nvSpPr>
          <p:cNvPr id="3" name="Content Placeholder 2">
            <a:extLst>
              <a:ext uri="{FF2B5EF4-FFF2-40B4-BE49-F238E27FC236}">
                <a16:creationId xmlns:a16="http://schemas.microsoft.com/office/drawing/2014/main" id="{CC8B830D-3D07-4B81-B704-D0209E2B0490}"/>
              </a:ext>
            </a:extLst>
          </p:cNvPr>
          <p:cNvSpPr>
            <a:spLocks noGrp="1"/>
          </p:cNvSpPr>
          <p:nvPr>
            <p:ph idx="1"/>
          </p:nvPr>
        </p:nvSpPr>
        <p:spPr/>
        <p:txBody>
          <a:bodyPr/>
          <a:lstStyle/>
          <a:p>
            <a:r>
              <a:rPr lang="sr-Latn-RS" dirty="0"/>
              <a:t>Za razvojne timove koji su novi u agilnom razvoju, ovo predstavlja dodatan korak </a:t>
            </a:r>
          </a:p>
          <a:p>
            <a:endParaRPr lang="sr-Latn-RS" dirty="0"/>
          </a:p>
          <a:p>
            <a:r>
              <a:rPr lang="sr-Latn-RS" dirty="0"/>
              <a:t>Priče timu daju važan kontekst i povezuju zadatke sa onim što zadaci donose</a:t>
            </a:r>
          </a:p>
          <a:p>
            <a:endParaRPr lang="sr-Latn-RS" dirty="0"/>
          </a:p>
          <a:p>
            <a:r>
              <a:rPr lang="sr-Latn-RS" dirty="0"/>
              <a:t>Ključni benefiti: </a:t>
            </a:r>
          </a:p>
          <a:p>
            <a:endParaRPr lang="sr-Latn-RS" dirty="0"/>
          </a:p>
          <a:p>
            <a:pPr lvl="1"/>
            <a:r>
              <a:rPr lang="sr-Latn-RS" dirty="0"/>
              <a:t>Priče zadržavaju fokus na korisniku</a:t>
            </a:r>
          </a:p>
          <a:p>
            <a:pPr lvl="2"/>
            <a:r>
              <a:rPr lang="sr-Latn-RS" dirty="0" err="1"/>
              <a:t>ToDo</a:t>
            </a:r>
            <a:r>
              <a:rPr lang="sr-Latn-RS" dirty="0"/>
              <a:t> lista čini tim usredsređenim na zadatke koje treba odraditi, ali kolekcija korisničkih priča održava tim usredsređenim na rešavanje problema stvarnih korisnika</a:t>
            </a:r>
          </a:p>
          <a:p>
            <a:endParaRPr lang="sr-Latn-RS" dirty="0"/>
          </a:p>
        </p:txBody>
      </p:sp>
    </p:spTree>
    <p:extLst>
      <p:ext uri="{BB962C8B-B14F-4D97-AF65-F5344CB8AC3E}">
        <p14:creationId xmlns:p14="http://schemas.microsoft.com/office/powerpoint/2010/main" val="32976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BF5F1-CB43-49C0-A1C8-082F501F4ECF}"/>
              </a:ext>
            </a:extLst>
          </p:cNvPr>
          <p:cNvSpPr>
            <a:spLocks noGrp="1"/>
          </p:cNvSpPr>
          <p:nvPr>
            <p:ph idx="1"/>
          </p:nvPr>
        </p:nvSpPr>
        <p:spPr>
          <a:xfrm>
            <a:off x="1908175" y="260648"/>
            <a:ext cx="6778625" cy="5865515"/>
          </a:xfrm>
        </p:spPr>
        <p:txBody>
          <a:bodyPr/>
          <a:lstStyle/>
          <a:p>
            <a:pPr lvl="1"/>
            <a:r>
              <a:rPr lang="sr-Latn-RS" dirty="0"/>
              <a:t>Priče omogućavaju saradnju</a:t>
            </a:r>
          </a:p>
          <a:p>
            <a:pPr lvl="2"/>
            <a:r>
              <a:rPr lang="sr-Latn-RS" dirty="0"/>
              <a:t>Sa definisanim krajnjim ciljem, tim može zajedno da odluči kako najbolje doći do rešenja i ispuniti taj cilj</a:t>
            </a:r>
          </a:p>
          <a:p>
            <a:pPr lvl="2"/>
            <a:endParaRPr lang="sr-Latn-RS" dirty="0"/>
          </a:p>
          <a:p>
            <a:pPr lvl="1"/>
            <a:r>
              <a:rPr lang="sr-Latn-RS" dirty="0"/>
              <a:t>Priče pokreću kreativna rešenja</a:t>
            </a:r>
          </a:p>
          <a:p>
            <a:pPr lvl="2"/>
            <a:r>
              <a:rPr lang="sr-Latn-RS" dirty="0"/>
              <a:t>Priče podstiču tim na kritičko i kreativno razmišljanje kako najbolje rešiti krajnji cilj</a:t>
            </a:r>
          </a:p>
          <a:p>
            <a:pPr lvl="2"/>
            <a:endParaRPr lang="sr-Latn-RS" dirty="0"/>
          </a:p>
          <a:p>
            <a:pPr lvl="1"/>
            <a:r>
              <a:rPr lang="sr-Latn-RS" dirty="0"/>
              <a:t>Priče podižu motivaciju</a:t>
            </a:r>
          </a:p>
          <a:p>
            <a:pPr lvl="2"/>
            <a:r>
              <a:rPr lang="sr-Latn-RS" dirty="0"/>
              <a:t>Sa svakom prošlom pričom razvojni tim uživa u malim izazovima i maloj pobedi, podižući motivaciju tima</a:t>
            </a:r>
          </a:p>
        </p:txBody>
      </p:sp>
    </p:spTree>
    <p:extLst>
      <p:ext uri="{BB962C8B-B14F-4D97-AF65-F5344CB8AC3E}">
        <p14:creationId xmlns:p14="http://schemas.microsoft.com/office/powerpoint/2010/main" val="112711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44B3-F59E-463F-BD28-6C1083297112}"/>
              </a:ext>
            </a:extLst>
          </p:cNvPr>
          <p:cNvSpPr>
            <a:spLocks noGrp="1"/>
          </p:cNvSpPr>
          <p:nvPr>
            <p:ph type="title"/>
          </p:nvPr>
        </p:nvSpPr>
        <p:spPr/>
        <p:txBody>
          <a:bodyPr/>
          <a:lstStyle/>
          <a:p>
            <a:r>
              <a:rPr lang="sr-Latn-RS" dirty="0"/>
              <a:t>Preporuke pri pisanju korisničkih priča</a:t>
            </a:r>
            <a:endParaRPr lang="en-US" dirty="0"/>
          </a:p>
        </p:txBody>
      </p:sp>
      <p:sp>
        <p:nvSpPr>
          <p:cNvPr id="3" name="Content Placeholder 2">
            <a:extLst>
              <a:ext uri="{FF2B5EF4-FFF2-40B4-BE49-F238E27FC236}">
                <a16:creationId xmlns:a16="http://schemas.microsoft.com/office/drawing/2014/main" id="{14A55C12-32F1-40A3-8FA6-981F4F966D32}"/>
              </a:ext>
            </a:extLst>
          </p:cNvPr>
          <p:cNvSpPr>
            <a:spLocks noGrp="1"/>
          </p:cNvSpPr>
          <p:nvPr>
            <p:ph idx="1"/>
          </p:nvPr>
        </p:nvSpPr>
        <p:spPr/>
        <p:txBody>
          <a:bodyPr/>
          <a:lstStyle/>
          <a:p>
            <a:r>
              <a:rPr lang="sr-Latn-RS" dirty="0"/>
              <a:t>Definicija „gotovog“</a:t>
            </a:r>
          </a:p>
          <a:p>
            <a:pPr lvl="1"/>
            <a:r>
              <a:rPr lang="sr-Latn-RS" dirty="0"/>
              <a:t>Priča je obično „gotova“(završena) kada korisnik može da izvrši navedeni zadatak, ali obavezno definišite koji je to zadatak</a:t>
            </a:r>
          </a:p>
          <a:p>
            <a:pPr lvl="1"/>
            <a:endParaRPr lang="sr-Latn-RS" dirty="0"/>
          </a:p>
          <a:p>
            <a:r>
              <a:rPr lang="sr-Latn-RS" dirty="0"/>
              <a:t>Treba istaći </a:t>
            </a:r>
            <a:r>
              <a:rPr lang="sr-Latn-RS" dirty="0" err="1"/>
              <a:t>podzadatke</a:t>
            </a:r>
            <a:r>
              <a:rPr lang="sr-Latn-RS" dirty="0"/>
              <a:t> i zadatke</a:t>
            </a:r>
          </a:p>
          <a:p>
            <a:pPr lvl="1"/>
            <a:r>
              <a:rPr lang="sr-Latn-RS" dirty="0"/>
              <a:t>Odlučite koje konkretne korake treba izvršiti i ko je odgovoran za svaki od tih koraka</a:t>
            </a:r>
          </a:p>
          <a:p>
            <a:pPr lvl="1"/>
            <a:endParaRPr lang="sr-Latn-RS" dirty="0"/>
          </a:p>
          <a:p>
            <a:r>
              <a:rPr lang="sr-Latn-RS" dirty="0"/>
              <a:t>Korisničke ličnosti</a:t>
            </a:r>
          </a:p>
          <a:p>
            <a:pPr lvl="1"/>
            <a:r>
              <a:rPr lang="sr-Latn-RS" dirty="0"/>
              <a:t>Postavlja se pitanje „za koga“? Ako postoji više krajnjih korisnika, razmislite o tome da napravite više korisničkih priča</a:t>
            </a:r>
          </a:p>
          <a:p>
            <a:pPr lvl="1"/>
            <a:endParaRPr lang="sr-Latn-RS" dirty="0"/>
          </a:p>
        </p:txBody>
      </p:sp>
    </p:spTree>
    <p:extLst>
      <p:ext uri="{BB962C8B-B14F-4D97-AF65-F5344CB8AC3E}">
        <p14:creationId xmlns:p14="http://schemas.microsoft.com/office/powerpoint/2010/main" val="271548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C7867-717C-4013-AB76-6E92A1229392}"/>
              </a:ext>
            </a:extLst>
          </p:cNvPr>
          <p:cNvSpPr>
            <a:spLocks noGrp="1"/>
          </p:cNvSpPr>
          <p:nvPr>
            <p:ph idx="1"/>
          </p:nvPr>
        </p:nvSpPr>
        <p:spPr>
          <a:xfrm>
            <a:off x="1908175" y="260648"/>
            <a:ext cx="6778625" cy="5865515"/>
          </a:xfrm>
        </p:spPr>
        <p:txBody>
          <a:bodyPr/>
          <a:lstStyle/>
          <a:p>
            <a:r>
              <a:rPr lang="sr-Latn-RS" dirty="0"/>
              <a:t>Uređeni koraci</a:t>
            </a:r>
          </a:p>
          <a:p>
            <a:pPr lvl="1"/>
            <a:r>
              <a:rPr lang="sr-Latn-RS" dirty="0"/>
              <a:t>Napišite priču za svaki korak u većem procesu</a:t>
            </a:r>
          </a:p>
          <a:p>
            <a:pPr lvl="1"/>
            <a:endParaRPr lang="sr-Latn-RS" dirty="0"/>
          </a:p>
          <a:p>
            <a:r>
              <a:rPr lang="sr-Latn-RS" dirty="0"/>
              <a:t>Slušajte povratne informacije</a:t>
            </a:r>
          </a:p>
          <a:p>
            <a:pPr lvl="1"/>
            <a:r>
              <a:rPr lang="sr-Latn-RS" dirty="0"/>
              <a:t>Razgovarajte sa svojim korisnicima i pronađite problem. </a:t>
            </a:r>
            <a:r>
              <a:rPr lang="sr-Latn-RS" b="1" dirty="0"/>
              <a:t>Nema potrebe nagađati priče kada ih možete potražiti od svojih kupaca</a:t>
            </a:r>
          </a:p>
          <a:p>
            <a:pPr lvl="1"/>
            <a:endParaRPr lang="sr-Latn-RS" b="1" dirty="0"/>
          </a:p>
          <a:p>
            <a:r>
              <a:rPr lang="sr-Latn-RS" dirty="0"/>
              <a:t>Vreme</a:t>
            </a:r>
          </a:p>
          <a:p>
            <a:pPr lvl="1"/>
            <a:r>
              <a:rPr lang="sr-Latn-RS" dirty="0"/>
              <a:t>Vreme je osetljiva tema</a:t>
            </a:r>
          </a:p>
          <a:p>
            <a:pPr lvl="1"/>
            <a:r>
              <a:rPr lang="sr-Latn-RS" dirty="0"/>
              <a:t>Mnogi razvojni timovi generalno izbegavaju rasprave o vremenu, oslanjajući se na svoje okvirne procene</a:t>
            </a:r>
          </a:p>
          <a:p>
            <a:pPr lvl="1"/>
            <a:r>
              <a:rPr lang="sr-Latn-RS" dirty="0"/>
              <a:t>Budući da bi priče trebale biti kompletirane u jednom sprintu, priče za koje bi mogle potrajati nedelje ili meseci, treba da budu podeljene na manje priče</a:t>
            </a:r>
          </a:p>
          <a:p>
            <a:pPr lvl="1"/>
            <a:endParaRPr lang="sr-Latn-RS" dirty="0"/>
          </a:p>
          <a:p>
            <a:pPr lvl="1"/>
            <a:endParaRPr lang="sr-Latn-RS" dirty="0"/>
          </a:p>
        </p:txBody>
      </p:sp>
    </p:spTree>
    <p:extLst>
      <p:ext uri="{BB962C8B-B14F-4D97-AF65-F5344CB8AC3E}">
        <p14:creationId xmlns:p14="http://schemas.microsoft.com/office/powerpoint/2010/main" val="6995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E2F1-8D69-43D2-9017-2DFB471791BD}"/>
              </a:ext>
            </a:extLst>
          </p:cNvPr>
          <p:cNvSpPr>
            <a:spLocks noGrp="1"/>
          </p:cNvSpPr>
          <p:nvPr>
            <p:ph type="title"/>
          </p:nvPr>
        </p:nvSpPr>
        <p:spPr/>
        <p:txBody>
          <a:bodyPr/>
          <a:lstStyle/>
          <a:p>
            <a:r>
              <a:rPr lang="sr-Latn-RS" dirty="0"/>
              <a:t>Kako izgledaju korisničke priče?</a:t>
            </a:r>
            <a:endParaRPr lang="en-US" dirty="0"/>
          </a:p>
        </p:txBody>
      </p:sp>
      <p:sp>
        <p:nvSpPr>
          <p:cNvPr id="3" name="Content Placeholder 2">
            <a:extLst>
              <a:ext uri="{FF2B5EF4-FFF2-40B4-BE49-F238E27FC236}">
                <a16:creationId xmlns:a16="http://schemas.microsoft.com/office/drawing/2014/main" id="{CACDB9CA-38AF-46A6-8E55-8BA0E9875DE4}"/>
              </a:ext>
            </a:extLst>
          </p:cNvPr>
          <p:cNvSpPr>
            <a:spLocks noGrp="1"/>
          </p:cNvSpPr>
          <p:nvPr>
            <p:ph idx="1"/>
          </p:nvPr>
        </p:nvSpPr>
        <p:spPr>
          <a:xfrm>
            <a:off x="611189" y="1340768"/>
            <a:ext cx="7633220" cy="5183857"/>
          </a:xfrm>
        </p:spPr>
        <p:txBody>
          <a:bodyPr/>
          <a:lstStyle/>
          <a:p>
            <a:r>
              <a:rPr lang="sr-Latn-RS" dirty="0"/>
              <a:t>Korisničke priče su često izražene u jednostavnoj rečenici, struktuiranoj na sledeći način:</a:t>
            </a:r>
          </a:p>
          <a:p>
            <a:pPr lvl="1"/>
            <a:r>
              <a:rPr lang="sr-Latn-RS" i="1" dirty="0"/>
              <a:t>Kao </a:t>
            </a:r>
            <a:r>
              <a:rPr lang="en-US" i="1" dirty="0"/>
              <a:t>[tip </a:t>
            </a:r>
            <a:r>
              <a:rPr lang="en-US" i="1" dirty="0" err="1"/>
              <a:t>korisnika</a:t>
            </a:r>
            <a:r>
              <a:rPr lang="en-US" i="1" dirty="0"/>
              <a:t>]</a:t>
            </a:r>
            <a:r>
              <a:rPr lang="sr-Latn-RS" i="1" dirty="0"/>
              <a:t>, želim </a:t>
            </a:r>
            <a:r>
              <a:rPr lang="en-US" i="1" dirty="0"/>
              <a:t>[</a:t>
            </a:r>
            <a:r>
              <a:rPr lang="en-US" i="1" dirty="0" err="1"/>
              <a:t>neki</a:t>
            </a:r>
            <a:r>
              <a:rPr lang="en-US" i="1" dirty="0"/>
              <a:t> </a:t>
            </a:r>
            <a:r>
              <a:rPr lang="sr-Latn-RS" i="1" dirty="0"/>
              <a:t>željeni ishod</a:t>
            </a:r>
            <a:r>
              <a:rPr lang="en-US" i="1" dirty="0"/>
              <a:t>] </a:t>
            </a:r>
            <a:r>
              <a:rPr lang="en-US" i="1" dirty="0" err="1"/>
              <a:t>tako</a:t>
            </a:r>
            <a:r>
              <a:rPr lang="en-US" i="1" dirty="0"/>
              <a:t> da [</a:t>
            </a:r>
            <a:r>
              <a:rPr lang="sr-Latn-RS" i="1" dirty="0"/>
              <a:t>neki razlog</a:t>
            </a:r>
            <a:r>
              <a:rPr lang="en-US" i="1" dirty="0"/>
              <a:t>] </a:t>
            </a:r>
            <a:endParaRPr lang="sr-Latn-RS" i="1" dirty="0"/>
          </a:p>
          <a:p>
            <a:pPr lvl="1"/>
            <a:endParaRPr lang="en-US" i="1" dirty="0"/>
          </a:p>
          <a:p>
            <a:r>
              <a:rPr lang="sr-Latn-RS" dirty="0"/>
              <a:t>Kao </a:t>
            </a:r>
            <a:r>
              <a:rPr lang="en-US" dirty="0"/>
              <a:t>[tip </a:t>
            </a:r>
            <a:r>
              <a:rPr lang="en-US" dirty="0" err="1"/>
              <a:t>korisnika</a:t>
            </a:r>
            <a:r>
              <a:rPr lang="en-US" dirty="0"/>
              <a:t>] </a:t>
            </a:r>
            <a:endParaRPr lang="sr-Latn-RS" dirty="0"/>
          </a:p>
          <a:p>
            <a:pPr lvl="1"/>
            <a:r>
              <a:rPr lang="sr-Latn-RS" dirty="0"/>
              <a:t>Za koga ovo pravimo? Ne tražimo samo naziv radnog mesta, već ličnost osobe. Naš tim bi trebalo da ima zajedničko razumevanje ko je ta osoba. Nadamo se da smo intervjuisali mnogo takvih osoba. Razumemo šta osoba radi i kako razmišlja</a:t>
            </a:r>
          </a:p>
          <a:p>
            <a:pPr lvl="1"/>
            <a:endParaRPr lang="sr-Latn-RS" dirty="0"/>
          </a:p>
          <a:p>
            <a:r>
              <a:rPr lang="sr-Latn-RS" dirty="0"/>
              <a:t>Želim </a:t>
            </a:r>
            <a:r>
              <a:rPr lang="en-US" dirty="0"/>
              <a:t>[</a:t>
            </a:r>
            <a:r>
              <a:rPr lang="en-US" dirty="0" err="1"/>
              <a:t>neki</a:t>
            </a:r>
            <a:r>
              <a:rPr lang="en-US" dirty="0"/>
              <a:t> </a:t>
            </a:r>
            <a:r>
              <a:rPr lang="sr-Latn-RS" dirty="0"/>
              <a:t>željeni ishod</a:t>
            </a:r>
            <a:r>
              <a:rPr lang="en-US" dirty="0"/>
              <a:t>] </a:t>
            </a:r>
            <a:endParaRPr lang="sr-Latn-RS" dirty="0"/>
          </a:p>
          <a:p>
            <a:pPr lvl="1"/>
            <a:r>
              <a:rPr lang="sr-Latn-RS" dirty="0"/>
              <a:t>Ovde opisujemo njihovu nameru, a ne funkcije koje koriste. Šta zapravo pokušavaju da postignu? Ako opisujete bilo koji deo korisničkog interfejsa, a ne koji je cilj korisnika, promašili ste poentu</a:t>
            </a:r>
          </a:p>
          <a:p>
            <a:pPr marL="457200" lvl="1" indent="0">
              <a:buNone/>
            </a:pPr>
            <a:endParaRPr lang="sr-Latn-RS" dirty="0"/>
          </a:p>
          <a:p>
            <a:pPr marL="457200" lvl="1" indent="0">
              <a:buNone/>
            </a:pPr>
            <a:endParaRPr lang="sr-Latn-RS" i="1" dirty="0"/>
          </a:p>
          <a:p>
            <a:pPr marL="457200" lvl="1" indent="0">
              <a:buNone/>
            </a:pPr>
            <a:endParaRPr lang="sr-Latn-RS" dirty="0"/>
          </a:p>
          <a:p>
            <a:pPr marL="457200" lvl="1" indent="0">
              <a:buNone/>
            </a:pPr>
            <a:endParaRPr lang="sr-Latn-RS" i="1" dirty="0"/>
          </a:p>
        </p:txBody>
      </p:sp>
    </p:spTree>
    <p:extLst>
      <p:ext uri="{BB962C8B-B14F-4D97-AF65-F5344CB8AC3E}">
        <p14:creationId xmlns:p14="http://schemas.microsoft.com/office/powerpoint/2010/main" val="3679300739"/>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Dosis"/>
        <a:ea typeface=""/>
        <a:cs typeface=""/>
      </a:majorFont>
      <a:minorFont>
        <a:latin typeface="Dosi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Dosis"/>
        <a:ea typeface=""/>
        <a:cs typeface=""/>
      </a:majorFont>
      <a:minorFont>
        <a:latin typeface="Dosi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170</TotalTime>
  <Words>870</Words>
  <Application>Microsoft Office PowerPoint</Application>
  <PresentationFormat>On-screen Show (4:3)</PresentationFormat>
  <Paragraphs>136</Paragraphs>
  <Slides>16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Dosis</vt:lpstr>
      <vt:lpstr>template</vt:lpstr>
      <vt:lpstr>Custom Design</vt:lpstr>
      <vt:lpstr>User story  vs Use case </vt:lpstr>
      <vt:lpstr>Sadržaj</vt:lpstr>
      <vt:lpstr>Šta je user story?</vt:lpstr>
      <vt:lpstr>PowerPoint Presentation</vt:lpstr>
      <vt:lpstr>Zašto se kreiraju korisničke priče?</vt:lpstr>
      <vt:lpstr>PowerPoint Presentation</vt:lpstr>
      <vt:lpstr>Preporuke pri pisanju korisničkih priča</vt:lpstr>
      <vt:lpstr>PowerPoint Presentation</vt:lpstr>
      <vt:lpstr>Kako izgledaju korisničke priče?</vt:lpstr>
      <vt:lpstr>PowerPoint Presentation</vt:lpstr>
      <vt:lpstr>Kriterijumi prihvatanja</vt:lpstr>
      <vt:lpstr>Format kriterijuma prihvatanja</vt:lpstr>
      <vt:lpstr>Primer 1</vt:lpstr>
      <vt:lpstr>PowerPoint Presentation</vt:lpstr>
      <vt:lpstr>Primer 2</vt:lpstr>
      <vt:lpstr>PowerPoint Presentation</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Jovan Vujovic</cp:lastModifiedBy>
  <cp:revision>14</cp:revision>
  <dcterms:created xsi:type="dcterms:W3CDTF">2015-02-09T16:30:44Z</dcterms:created>
  <dcterms:modified xsi:type="dcterms:W3CDTF">2021-01-13T12:42:39Z</dcterms:modified>
</cp:coreProperties>
</file>