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76" r:id="rId18"/>
    <p:sldId id="271" r:id="rId19"/>
    <p:sldId id="273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 autoAdjust="0"/>
  </p:normalViewPr>
  <p:slideViewPr>
    <p:cSldViewPr>
      <p:cViewPr varScale="1">
        <p:scale>
          <a:sx n="60" d="100"/>
          <a:sy n="60" d="100"/>
        </p:scale>
        <p:origin x="102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2017-06-29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0419-DCEF-468D-8111-032D6D6F679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5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5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4082F-CF32-41E2-BF73-AB017827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취약한 서버 측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D4AF9-801E-4CAA-AD68-3F4F8DA1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Intercept requests based on the following rules:</a:t>
            </a:r>
          </a:p>
          <a:p>
            <a:pPr lvl="1"/>
            <a:r>
              <a:rPr lang="ko-KR" altLang="en-US" dirty="0"/>
              <a:t>체크 시 프록시 허락이 있어야 서버로 전송</a:t>
            </a:r>
            <a:endParaRPr lang="en-US" altLang="ko-KR" dirty="0"/>
          </a:p>
          <a:p>
            <a:pPr lvl="2"/>
            <a:r>
              <a:rPr lang="ko-KR" altLang="en-US" dirty="0"/>
              <a:t>매개변수 값 조작 시 체크 필요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매개변수 조작 취약점 </a:t>
            </a:r>
            <a:r>
              <a:rPr lang="en-US" altLang="ko-KR" dirty="0"/>
              <a:t>-&gt; </a:t>
            </a:r>
            <a:r>
              <a:rPr lang="ko-KR" altLang="en-US" dirty="0"/>
              <a:t>유효성 검사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사용자 세션 검사</a:t>
            </a:r>
            <a:endParaRPr lang="en-US" altLang="ko-KR" dirty="0"/>
          </a:p>
          <a:p>
            <a:pPr lvl="1"/>
            <a:r>
              <a:rPr lang="ko-KR" altLang="en-US" dirty="0"/>
              <a:t>데이터 유형 검사</a:t>
            </a:r>
            <a:r>
              <a:rPr lang="en-US" altLang="ko-KR" dirty="0"/>
              <a:t>, </a:t>
            </a:r>
            <a:r>
              <a:rPr lang="ko-KR" altLang="en-US" dirty="0"/>
              <a:t>문자열 범위 검사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/</a:t>
            </a:r>
            <a:r>
              <a:rPr lang="ko-KR" altLang="en-US" dirty="0"/>
              <a:t>최소 길이 설정</a:t>
            </a:r>
            <a:r>
              <a:rPr lang="en-US" altLang="ko-KR" dirty="0"/>
              <a:t>, Null</a:t>
            </a:r>
            <a:r>
              <a:rPr lang="ko-KR" altLang="en-US" dirty="0"/>
              <a:t> 값 허용 여부 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749C20-B5E7-40AD-BAE2-772BC01F8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005385"/>
            <a:ext cx="585869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4082F-CF32-41E2-BF73-AB017827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</a:t>
            </a:r>
            <a:r>
              <a:rPr lang="ko-KR" altLang="en-US" dirty="0"/>
              <a:t>불충분한 전송 계층 보호 </a:t>
            </a:r>
            <a:r>
              <a:rPr lang="en-US" altLang="ko-KR" dirty="0"/>
              <a:t>(</a:t>
            </a:r>
            <a:r>
              <a:rPr lang="ko-KR" altLang="en-US" dirty="0"/>
              <a:t>비암호화 통신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D4AF9-801E-4CAA-AD68-3F4F8DA1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취약한 암호 사용</a:t>
            </a:r>
            <a:endParaRPr lang="en-US" altLang="ko-KR" dirty="0"/>
          </a:p>
          <a:p>
            <a:pPr lvl="1"/>
            <a:r>
              <a:rPr lang="ko-KR" altLang="en-US" dirty="0"/>
              <a:t>영문 대</a:t>
            </a:r>
            <a:r>
              <a:rPr lang="en-US" altLang="ko-KR" dirty="0"/>
              <a:t>/</a:t>
            </a:r>
            <a:r>
              <a:rPr lang="ko-KR" altLang="en-US" dirty="0"/>
              <a:t>소문자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, </a:t>
            </a:r>
            <a:r>
              <a:rPr lang="ko-KR" altLang="en-US" dirty="0"/>
              <a:t>숫자 조합 </a:t>
            </a:r>
            <a:r>
              <a:rPr lang="en-US" altLang="ko-KR" dirty="0"/>
              <a:t>10</a:t>
            </a:r>
            <a:r>
              <a:rPr lang="ko-KR" altLang="en-US" dirty="0"/>
              <a:t>자리 이상</a:t>
            </a:r>
            <a:endParaRPr lang="en-US" altLang="ko-KR" dirty="0"/>
          </a:p>
          <a:p>
            <a:pPr lvl="1"/>
            <a:r>
              <a:rPr lang="ko-KR" altLang="en-US" dirty="0"/>
              <a:t>흔한 단어 금지 등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중요한 정보를 서버와 통신하는 구간에서는</a:t>
            </a:r>
            <a:endParaRPr lang="en-US" altLang="ko-KR" dirty="0"/>
          </a:p>
          <a:p>
            <a:pPr lvl="1"/>
            <a:r>
              <a:rPr lang="en-US" altLang="ko-KR" dirty="0"/>
              <a:t>SSL</a:t>
            </a:r>
            <a:r>
              <a:rPr lang="ko-KR" altLang="en-US" dirty="0"/>
              <a:t> 통신이나 패킷 암호화 솔루션 반영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Appuse</a:t>
            </a:r>
            <a:endParaRPr lang="en-US" altLang="ko-KR" dirty="0"/>
          </a:p>
          <a:p>
            <a:pPr lvl="1"/>
            <a:r>
              <a:rPr lang="ko-KR" altLang="en-US" dirty="0"/>
              <a:t>보안 테스트에 필요한 도구들을 모아 놓은 가상 이미지</a:t>
            </a:r>
            <a:endParaRPr lang="en-US" altLang="ko-KR" dirty="0"/>
          </a:p>
          <a:p>
            <a:pPr lvl="1"/>
            <a:r>
              <a:rPr lang="en-US" altLang="ko-KR" dirty="0"/>
              <a:t>Android – emulator</a:t>
            </a:r>
            <a:r>
              <a:rPr lang="ko-KR" altLang="en-US" dirty="0"/>
              <a:t>와 관련 </a:t>
            </a:r>
            <a:r>
              <a:rPr lang="en-US" altLang="ko-KR" dirty="0"/>
              <a:t>/ </a:t>
            </a:r>
            <a:r>
              <a:rPr lang="en-US" altLang="ko-KR" dirty="0" err="1"/>
              <a:t>adb</a:t>
            </a:r>
            <a:r>
              <a:rPr lang="en-US" altLang="ko-KR" dirty="0"/>
              <a:t> shell..</a:t>
            </a:r>
          </a:p>
          <a:p>
            <a:pPr lvl="1"/>
            <a:r>
              <a:rPr lang="en-US" altLang="ko-KR" dirty="0"/>
              <a:t>Tools – </a:t>
            </a:r>
            <a:r>
              <a:rPr lang="ko-KR" altLang="en-US" dirty="0"/>
              <a:t>진단 관련 </a:t>
            </a:r>
            <a:r>
              <a:rPr lang="en-US" altLang="ko-KR" dirty="0"/>
              <a:t>/ </a:t>
            </a:r>
            <a:r>
              <a:rPr lang="ko-KR" altLang="en-US" dirty="0" err="1"/>
              <a:t>와이어샤크</a:t>
            </a:r>
            <a:r>
              <a:rPr lang="en-US" altLang="ko-KR" dirty="0"/>
              <a:t>, </a:t>
            </a:r>
            <a:r>
              <a:rPr lang="ko-KR" altLang="en-US" dirty="0"/>
              <a:t>버프 프록시 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Reversing – </a:t>
            </a:r>
            <a:r>
              <a:rPr lang="ko-KR" altLang="en-US" dirty="0" err="1"/>
              <a:t>역공학</a:t>
            </a:r>
            <a:r>
              <a:rPr lang="ko-KR" altLang="en-US" dirty="0"/>
              <a:t> 관련 </a:t>
            </a:r>
            <a:r>
              <a:rPr lang="en-US" altLang="ko-KR" dirty="0"/>
              <a:t>/ dex2jar, </a:t>
            </a:r>
            <a:r>
              <a:rPr lang="en-US" altLang="ko-KR" dirty="0" err="1"/>
              <a:t>apktool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Reframeworker</a:t>
            </a:r>
            <a:r>
              <a:rPr lang="en-US" altLang="ko-KR" dirty="0"/>
              <a:t> – app </a:t>
            </a:r>
            <a:r>
              <a:rPr lang="ko-KR" altLang="en-US" dirty="0"/>
              <a:t>실행 중 조작 환경 </a:t>
            </a:r>
            <a:r>
              <a:rPr lang="en-US" altLang="ko-KR" dirty="0"/>
              <a:t>/ </a:t>
            </a:r>
            <a:r>
              <a:rPr lang="ko-KR" altLang="en-US" dirty="0"/>
              <a:t>인터넷 권한 설정</a:t>
            </a:r>
            <a:r>
              <a:rPr lang="en-US" altLang="ko-KR" dirty="0"/>
              <a:t>, jar </a:t>
            </a:r>
            <a:r>
              <a:rPr lang="ko-KR" altLang="en-US" dirty="0"/>
              <a:t>활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Training – </a:t>
            </a:r>
            <a:r>
              <a:rPr lang="ko-KR" altLang="en-US" dirty="0"/>
              <a:t>모의 침투 대상 앱 </a:t>
            </a:r>
            <a:r>
              <a:rPr lang="en-US" altLang="ko-KR" dirty="0"/>
              <a:t>/ </a:t>
            </a:r>
            <a:r>
              <a:rPr lang="en-US" altLang="ko-KR" dirty="0" err="1"/>
              <a:t>exploitMe</a:t>
            </a:r>
            <a:r>
              <a:rPr lang="en-US" altLang="ko-KR" dirty="0"/>
              <a:t> HTTP…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51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18EF-C8FC-4E5B-939C-CF787593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</a:t>
            </a:r>
            <a:r>
              <a:rPr lang="ko-KR" altLang="en-US" dirty="0"/>
              <a:t>불충분한 전송 계층 보호 </a:t>
            </a:r>
            <a:r>
              <a:rPr lang="en-US" altLang="ko-KR" dirty="0"/>
              <a:t>(</a:t>
            </a:r>
            <a:r>
              <a:rPr lang="ko-KR" altLang="en-US" dirty="0"/>
              <a:t>비암호화 통신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6E24A-7940-4897-8E63-882E9247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주소</a:t>
            </a:r>
            <a:endParaRPr lang="en-US" altLang="ko-KR" dirty="0"/>
          </a:p>
          <a:p>
            <a:pPr lvl="1"/>
            <a:r>
              <a:rPr lang="en-US" altLang="ko-KR" dirty="0"/>
              <a:t>PC : 127.0.0.1 / Mobile : 10.0.2.2</a:t>
            </a:r>
          </a:p>
          <a:p>
            <a:r>
              <a:rPr lang="en-US" altLang="ko-KR" dirty="0"/>
              <a:t>SSL(secure socket layer)</a:t>
            </a:r>
          </a:p>
          <a:p>
            <a:pPr lvl="1"/>
            <a:r>
              <a:rPr lang="ko-KR" altLang="en-US" dirty="0"/>
              <a:t>전송 계층에서 보안 통신과 무결성의 보장 위해 사용</a:t>
            </a:r>
            <a:endParaRPr lang="en-US" altLang="ko-KR" dirty="0"/>
          </a:p>
          <a:p>
            <a:pPr lvl="1"/>
            <a:r>
              <a:rPr lang="en-US" altLang="ko-KR" dirty="0"/>
              <a:t>Application layer</a:t>
            </a:r>
            <a:r>
              <a:rPr lang="ko-KR" altLang="en-US" dirty="0"/>
              <a:t>에서 </a:t>
            </a:r>
            <a:r>
              <a:rPr lang="ko-KR" altLang="en-US" dirty="0" err="1"/>
              <a:t>포로토콜</a:t>
            </a:r>
            <a:r>
              <a:rPr lang="ko-KR" altLang="en-US" dirty="0"/>
              <a:t> 관계 없이 사용 가능</a:t>
            </a:r>
            <a:endParaRPr lang="en-US" altLang="ko-KR" dirty="0"/>
          </a:p>
          <a:p>
            <a:pPr lvl="1"/>
            <a:r>
              <a:rPr lang="en-US" altLang="ko-KR" dirty="0"/>
              <a:t>TLS(Transport Layer Security) </a:t>
            </a:r>
          </a:p>
          <a:p>
            <a:pPr lvl="1"/>
            <a:r>
              <a:rPr lang="ko-KR" altLang="en-US" dirty="0"/>
              <a:t>인증서 이용해 연결 확인</a:t>
            </a:r>
            <a:endParaRPr lang="en-US" altLang="ko-KR" dirty="0"/>
          </a:p>
          <a:p>
            <a:pPr lvl="2"/>
            <a:r>
              <a:rPr lang="ko-KR" altLang="en-US" dirty="0"/>
              <a:t>인증서는 보안 서버에 존재</a:t>
            </a:r>
            <a:endParaRPr lang="en-US" altLang="ko-KR" dirty="0"/>
          </a:p>
          <a:p>
            <a:pPr lvl="2"/>
            <a:r>
              <a:rPr lang="ko-KR" altLang="en-US" dirty="0"/>
              <a:t>데이터 암호화</a:t>
            </a:r>
            <a:r>
              <a:rPr lang="en-US" altLang="ko-KR" dirty="0"/>
              <a:t>, </a:t>
            </a:r>
            <a:r>
              <a:rPr lang="ko-KR" altLang="en-US" dirty="0"/>
              <a:t>클라이언트 확인</a:t>
            </a:r>
            <a:endParaRPr lang="en-US" altLang="ko-KR" dirty="0"/>
          </a:p>
          <a:p>
            <a:pPr lvl="1"/>
            <a:r>
              <a:rPr lang="en-US" altLang="ko-KR" dirty="0"/>
              <a:t>CA / </a:t>
            </a:r>
            <a:r>
              <a:rPr lang="ko-KR" altLang="en-US" dirty="0"/>
              <a:t>자가 서명</a:t>
            </a:r>
          </a:p>
        </p:txBody>
      </p:sp>
    </p:spTree>
    <p:extLst>
      <p:ext uri="{BB962C8B-B14F-4D97-AF65-F5344CB8AC3E}">
        <p14:creationId xmlns:p14="http://schemas.microsoft.com/office/powerpoint/2010/main" val="64522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8E47F-4856-4A5F-88CF-3A6A2F0E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</a:t>
            </a:r>
            <a:r>
              <a:rPr lang="ko-KR" altLang="en-US" dirty="0"/>
              <a:t>소스코드 내의 정보 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75AD5-58C5-4723-AAA8-AD8877F4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디버깅 모드로 변환 후 정보 노출 가능성</a:t>
            </a:r>
            <a:endParaRPr lang="en-US" altLang="ko-KR" dirty="0"/>
          </a:p>
          <a:p>
            <a:pPr lvl="1"/>
            <a:r>
              <a:rPr lang="ko-KR" altLang="en-US" dirty="0"/>
              <a:t>소스코드 난독화 필요</a:t>
            </a:r>
            <a:endParaRPr lang="en-US" altLang="ko-KR" dirty="0"/>
          </a:p>
          <a:p>
            <a:r>
              <a:rPr lang="en-US" altLang="ko-KR" dirty="0" err="1"/>
              <a:t>Proguard</a:t>
            </a:r>
            <a:endParaRPr lang="en-US" altLang="ko-KR" dirty="0"/>
          </a:p>
          <a:p>
            <a:pPr lvl="1"/>
            <a:r>
              <a:rPr lang="ko-KR" altLang="en-US" dirty="0"/>
              <a:t>오픈 소스 난독화 도구</a:t>
            </a:r>
            <a:endParaRPr lang="en-US" altLang="ko-KR" dirty="0"/>
          </a:p>
          <a:p>
            <a:pPr lvl="1"/>
            <a:r>
              <a:rPr lang="ko-KR" altLang="en-US" dirty="0"/>
              <a:t>매개변수명 의미 없게 변환 </a:t>
            </a:r>
            <a:r>
              <a:rPr lang="en-US" altLang="ko-KR" dirty="0"/>
              <a:t>but </a:t>
            </a:r>
            <a:r>
              <a:rPr lang="ko-KR" altLang="en-US" dirty="0"/>
              <a:t>값은 안 변함</a:t>
            </a:r>
            <a:endParaRPr lang="en-US" altLang="ko-KR" dirty="0"/>
          </a:p>
          <a:p>
            <a:r>
              <a:rPr lang="en-US" altLang="ko-KR" dirty="0" err="1"/>
              <a:t>Dexguard</a:t>
            </a:r>
            <a:endParaRPr lang="en-US" altLang="ko-KR" dirty="0"/>
          </a:p>
          <a:p>
            <a:pPr lvl="1"/>
            <a:r>
              <a:rPr lang="ko-KR" altLang="en-US" dirty="0"/>
              <a:t>상용 난독화 도구 </a:t>
            </a:r>
            <a:r>
              <a:rPr lang="en-US" altLang="ko-KR" dirty="0"/>
              <a:t>(</a:t>
            </a:r>
            <a:r>
              <a:rPr lang="en-US" altLang="ko-KR" dirty="0" err="1"/>
              <a:t>AndroidEnv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 err="1"/>
              <a:t>함수명</a:t>
            </a:r>
            <a:r>
              <a:rPr lang="ko-KR" altLang="en-US" dirty="0"/>
              <a:t> 변환 </a:t>
            </a:r>
            <a:r>
              <a:rPr lang="en-US" altLang="ko-KR" dirty="0"/>
              <a:t>+ </a:t>
            </a:r>
            <a:r>
              <a:rPr lang="ko-KR" altLang="en-US" dirty="0"/>
              <a:t>프로그램 흐름 뒤섞고 암호화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71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37A86-3781-480A-A702-C5D32D8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</a:t>
            </a:r>
            <a:r>
              <a:rPr lang="ko-KR" altLang="en-US" dirty="0"/>
              <a:t>중요한 정보 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8A854-3705-479B-B653-4CB1AE1B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콘텐츠에 대한 보안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전자책 포맷 </a:t>
            </a:r>
            <a:r>
              <a:rPr lang="en-US" altLang="ko-KR" dirty="0"/>
              <a:t>.</a:t>
            </a:r>
            <a:r>
              <a:rPr lang="en-US" altLang="ko-KR" dirty="0" err="1"/>
              <a:t>epub</a:t>
            </a:r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e-book</a:t>
            </a:r>
          </a:p>
          <a:p>
            <a:pPr lvl="2"/>
            <a:r>
              <a:rPr lang="ko-KR" altLang="en-US" dirty="0"/>
              <a:t>임시 디렉터리</a:t>
            </a:r>
            <a:r>
              <a:rPr lang="en-US" altLang="ko-KR" dirty="0"/>
              <a:t>(temp)</a:t>
            </a:r>
            <a:r>
              <a:rPr lang="ko-KR" altLang="en-US" dirty="0"/>
              <a:t>에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등 저장</a:t>
            </a:r>
            <a:endParaRPr lang="en-US" altLang="ko-KR" dirty="0"/>
          </a:p>
          <a:p>
            <a:pPr lvl="1"/>
            <a:r>
              <a:rPr lang="ko-KR" altLang="en-US" dirty="0"/>
              <a:t>압축 시 전자책 그대로 볼 수 있음</a:t>
            </a:r>
            <a:endParaRPr lang="en-US" altLang="ko-KR" dirty="0"/>
          </a:p>
          <a:p>
            <a:r>
              <a:rPr lang="ko-KR" altLang="en-US" dirty="0" err="1"/>
              <a:t>힙에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ko-KR" altLang="en-US" dirty="0"/>
              <a:t>사용자 입력 값</a:t>
            </a:r>
            <a:r>
              <a:rPr lang="en-US" altLang="ko-KR" dirty="0"/>
              <a:t>, </a:t>
            </a:r>
            <a:r>
              <a:rPr lang="ko-KR" altLang="en-US" dirty="0"/>
              <a:t>그에 대한 결과 등 임시 값</a:t>
            </a:r>
            <a:endParaRPr lang="en-US" altLang="ko-KR" dirty="0"/>
          </a:p>
          <a:p>
            <a:r>
              <a:rPr lang="ko-KR" altLang="en-US" dirty="0"/>
              <a:t>메모리 영역</a:t>
            </a:r>
            <a:endParaRPr lang="en-US" altLang="ko-KR" dirty="0"/>
          </a:p>
          <a:p>
            <a:pPr lvl="1"/>
            <a:r>
              <a:rPr lang="ko-KR" altLang="en-US" dirty="0" err="1"/>
              <a:t>루팅</a:t>
            </a:r>
            <a:r>
              <a:rPr lang="ko-KR" altLang="en-US" dirty="0"/>
              <a:t> 권한</a:t>
            </a:r>
            <a:endParaRPr lang="en-US" altLang="ko-KR" dirty="0"/>
          </a:p>
          <a:p>
            <a:pPr lvl="2"/>
            <a:r>
              <a:rPr lang="ko-KR" altLang="en-US" dirty="0"/>
              <a:t>모바일 서비스 계정 정보</a:t>
            </a:r>
            <a:r>
              <a:rPr lang="en-US" altLang="ko-KR" dirty="0"/>
              <a:t>, </a:t>
            </a:r>
            <a:r>
              <a:rPr lang="ko-KR" altLang="en-US" dirty="0"/>
              <a:t>공인 인증서 비밀번호</a:t>
            </a:r>
            <a:r>
              <a:rPr lang="en-US" altLang="ko-KR" dirty="0"/>
              <a:t>, </a:t>
            </a:r>
            <a:r>
              <a:rPr lang="ko-KR" altLang="en-US" dirty="0"/>
              <a:t>금융 비밀번호</a:t>
            </a:r>
            <a:r>
              <a:rPr lang="en-US" altLang="ko-KR" dirty="0"/>
              <a:t>, </a:t>
            </a:r>
            <a:r>
              <a:rPr lang="ko-KR" altLang="en-US" dirty="0"/>
              <a:t>콘텐츠 서버 비밀번호 등</a:t>
            </a:r>
            <a:endParaRPr lang="en-US" altLang="ko-KR" dirty="0"/>
          </a:p>
          <a:p>
            <a:pPr lvl="2"/>
            <a:r>
              <a:rPr lang="en-US" altLang="ko-KR" dirty="0"/>
              <a:t>-&gt; 2</a:t>
            </a:r>
            <a:r>
              <a:rPr lang="ko-KR" altLang="en-US" dirty="0"/>
              <a:t>차 피해 가능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418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E163-CDD0-4A06-BF7C-76AF68A8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</a:t>
            </a:r>
            <a:r>
              <a:rPr lang="ko-KR" altLang="en-US" dirty="0"/>
              <a:t>중요한 정보 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CE6C-FACA-43CC-95DC-5A94111B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힙</a:t>
            </a:r>
            <a:r>
              <a:rPr lang="ko-KR" altLang="en-US" dirty="0"/>
              <a:t> 메모리 덤프</a:t>
            </a:r>
            <a:endParaRPr lang="en-US" altLang="ko-KR" dirty="0"/>
          </a:p>
          <a:p>
            <a:pPr lvl="1"/>
            <a:r>
              <a:rPr lang="en-US" altLang="ko-KR" dirty="0" err="1"/>
              <a:t>Gdb</a:t>
            </a:r>
            <a:endParaRPr lang="en-US" altLang="ko-KR" dirty="0"/>
          </a:p>
          <a:p>
            <a:pPr lvl="1"/>
            <a:r>
              <a:rPr lang="en-US" altLang="ko-KR" dirty="0" err="1"/>
              <a:t>Adb</a:t>
            </a:r>
            <a:r>
              <a:rPr lang="en-US" altLang="ko-KR" dirty="0"/>
              <a:t> shell</a:t>
            </a:r>
            <a:r>
              <a:rPr lang="ko-KR" altLang="en-US" dirty="0"/>
              <a:t> </a:t>
            </a:r>
            <a:r>
              <a:rPr lang="en-US" altLang="ko-KR" dirty="0"/>
              <a:t>am</a:t>
            </a:r>
            <a:r>
              <a:rPr lang="ko-KR" altLang="en-US" dirty="0"/>
              <a:t> </a:t>
            </a:r>
            <a:r>
              <a:rPr lang="en-US" altLang="ko-KR" dirty="0" err="1"/>
              <a:t>dumpheap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pid</a:t>
            </a:r>
            <a:r>
              <a:rPr lang="en-US" altLang="ko-KR" dirty="0"/>
              <a:t>] [filename]</a:t>
            </a:r>
          </a:p>
          <a:p>
            <a:pPr lvl="2"/>
            <a:r>
              <a:rPr lang="en-US" altLang="ko-KR" dirty="0"/>
              <a:t>File</a:t>
            </a:r>
            <a:r>
              <a:rPr lang="ko-KR" altLang="en-US" dirty="0"/>
              <a:t>은 </a:t>
            </a:r>
            <a:r>
              <a:rPr lang="en-US" altLang="ko-KR" dirty="0"/>
              <a:t>w</a:t>
            </a:r>
            <a:r>
              <a:rPr lang="ko-KR" altLang="en-US" dirty="0"/>
              <a:t>권한 있는 디렉토리에 생성</a:t>
            </a:r>
            <a:endParaRPr lang="en-US" altLang="ko-KR" dirty="0"/>
          </a:p>
          <a:p>
            <a:pPr lvl="1"/>
            <a:r>
              <a:rPr lang="ko-KR" altLang="en-US" dirty="0"/>
              <a:t>앱 </a:t>
            </a:r>
            <a:r>
              <a:rPr lang="en-US" altLang="ko-KR" dirty="0"/>
              <a:t>- </a:t>
            </a:r>
            <a:r>
              <a:rPr lang="ko-KR" altLang="en-US" dirty="0"/>
              <a:t>컨설팅 모의 </a:t>
            </a:r>
            <a:r>
              <a:rPr lang="ko-KR" altLang="en-US" dirty="0" err="1"/>
              <a:t>해킹팀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/>
              <a:t>에뮬레이터에 앱 설치 후 메모리 검색 도구 활용 </a:t>
            </a:r>
            <a:r>
              <a:rPr lang="en-US" altLang="ko-KR" dirty="0"/>
              <a:t>(T-search)</a:t>
            </a:r>
          </a:p>
          <a:p>
            <a:pPr lvl="1"/>
            <a:r>
              <a:rPr lang="ko-KR" altLang="en-US" dirty="0"/>
              <a:t>이클립스 </a:t>
            </a:r>
            <a:r>
              <a:rPr lang="en-US" altLang="ko-KR" dirty="0"/>
              <a:t>– DDMS</a:t>
            </a:r>
          </a:p>
          <a:p>
            <a:r>
              <a:rPr lang="en-US" altLang="ko-KR" dirty="0" err="1"/>
              <a:t>Adb</a:t>
            </a:r>
            <a:r>
              <a:rPr lang="en-US" altLang="ko-KR" dirty="0"/>
              <a:t> pull filename</a:t>
            </a:r>
          </a:p>
          <a:p>
            <a:r>
              <a:rPr lang="en-US" altLang="ko-KR" dirty="0"/>
              <a:t>Hprof-conv.exe</a:t>
            </a:r>
          </a:p>
          <a:p>
            <a:pPr lvl="1"/>
            <a:r>
              <a:rPr lang="ko-KR" altLang="en-US" dirty="0" err="1"/>
              <a:t>달빅</a:t>
            </a:r>
            <a:r>
              <a:rPr lang="ko-KR" altLang="en-US" dirty="0"/>
              <a:t> 파일 </a:t>
            </a:r>
            <a:r>
              <a:rPr lang="en-US" altLang="ko-KR" dirty="0"/>
              <a:t>-&gt; </a:t>
            </a:r>
            <a:r>
              <a:rPr lang="ko-KR" altLang="en-US" dirty="0"/>
              <a:t>자바 파일</a:t>
            </a:r>
            <a:endParaRPr lang="en-US" altLang="ko-KR" dirty="0"/>
          </a:p>
          <a:p>
            <a:pPr lvl="1"/>
            <a:r>
              <a:rPr lang="en-US" altLang="ko-KR" dirty="0"/>
              <a:t>Platform-tools</a:t>
            </a:r>
          </a:p>
          <a:p>
            <a:r>
              <a:rPr lang="en-US" altLang="ko-KR" dirty="0"/>
              <a:t>Hex </a:t>
            </a:r>
            <a:r>
              <a:rPr lang="ko-KR" altLang="en-US" dirty="0"/>
              <a:t>뷰어로 정보 활용</a:t>
            </a:r>
            <a:endParaRPr lang="en-US" altLang="ko-KR" dirty="0"/>
          </a:p>
          <a:p>
            <a:pPr lvl="1"/>
            <a:r>
              <a:rPr lang="ko-KR" altLang="en-US" dirty="0"/>
              <a:t>내용 바뀌니까 매번 새 파일 </a:t>
            </a:r>
            <a:r>
              <a:rPr lang="ko-KR" altLang="en-US" dirty="0" err="1"/>
              <a:t>덤프해야함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37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3B79-4116-4D72-AFB6-4017D692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</a:t>
            </a:r>
            <a:r>
              <a:rPr lang="ko-KR" altLang="en-US" dirty="0"/>
              <a:t>중요한 정보 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7BC3B-9442-4AF9-94FB-9F91ABE6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 (Memory Analyzer Tool)</a:t>
            </a:r>
          </a:p>
          <a:p>
            <a:pPr lvl="1"/>
            <a:r>
              <a:rPr lang="ko-KR" altLang="en-US" dirty="0"/>
              <a:t>이클립스 제공</a:t>
            </a:r>
            <a:endParaRPr lang="en-US" altLang="ko-KR" dirty="0"/>
          </a:p>
          <a:p>
            <a:r>
              <a:rPr lang="ko-KR" altLang="en-US" dirty="0"/>
              <a:t>메모리 누수 </a:t>
            </a:r>
            <a:endParaRPr lang="en-US" altLang="ko-KR" dirty="0"/>
          </a:p>
          <a:p>
            <a:pPr lvl="1"/>
            <a:r>
              <a:rPr lang="ko-KR" altLang="en-US" dirty="0"/>
              <a:t>메모리 고갈</a:t>
            </a:r>
            <a:endParaRPr lang="en-US" altLang="ko-KR" dirty="0"/>
          </a:p>
          <a:p>
            <a:pPr lvl="1"/>
            <a:r>
              <a:rPr lang="ko-KR" altLang="en-US" dirty="0"/>
              <a:t>메모리 중요 정보 노출</a:t>
            </a:r>
            <a:endParaRPr lang="en-US" altLang="ko-KR" dirty="0"/>
          </a:p>
          <a:p>
            <a:pPr lvl="1"/>
            <a:r>
              <a:rPr lang="ko-KR" altLang="en-US" dirty="0"/>
              <a:t>개발 시 메모리 해제 필수</a:t>
            </a:r>
            <a:r>
              <a:rPr lang="en-US" altLang="ko-KR" dirty="0"/>
              <a:t>!!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8E301A-E6F7-4CAC-B637-1013F5ED5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b="19631"/>
          <a:stretch/>
        </p:blipFill>
        <p:spPr>
          <a:xfrm>
            <a:off x="5087888" y="1196752"/>
            <a:ext cx="6912768" cy="46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3B79-4116-4D72-AFB6-4017D692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5.8 </a:t>
            </a:r>
            <a:r>
              <a:rPr lang="ko-KR" altLang="en-US" dirty="0"/>
              <a:t>중요한 정보 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7BC3B-9442-4AF9-94FB-9F91ABE6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 (Memory Analyzer Tool)</a:t>
            </a:r>
          </a:p>
          <a:p>
            <a:pPr lvl="1"/>
            <a:r>
              <a:rPr lang="ko-KR" altLang="en-US" dirty="0"/>
              <a:t>이클립스 제공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F92420-6F56-41EC-A7BF-F99687DDA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18"/>
          <a:stretch/>
        </p:blipFill>
        <p:spPr>
          <a:xfrm>
            <a:off x="911424" y="1402119"/>
            <a:ext cx="9173096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12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71001-6CC7-426D-B895-22C01E2F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5.9 </a:t>
            </a:r>
            <a:r>
              <a:rPr lang="ko-KR" altLang="en-US" dirty="0"/>
              <a:t>로그 정보 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D1AA-0650-470E-8D4D-2C08D60F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Adb</a:t>
            </a:r>
            <a:r>
              <a:rPr lang="en-US" altLang="ko-KR" dirty="0"/>
              <a:t> logcat </a:t>
            </a:r>
          </a:p>
          <a:p>
            <a:pPr lvl="1"/>
            <a:r>
              <a:rPr lang="en-US" altLang="ko-KR" dirty="0"/>
              <a:t>D, w, e, I, … </a:t>
            </a:r>
          </a:p>
          <a:p>
            <a:pPr lvl="1"/>
            <a:r>
              <a:rPr lang="ko-KR" altLang="en-US" dirty="0"/>
              <a:t>다양한 정보</a:t>
            </a:r>
            <a:endParaRPr lang="en-US" altLang="ko-KR" dirty="0"/>
          </a:p>
          <a:p>
            <a:pPr lvl="2"/>
            <a:r>
              <a:rPr lang="ko-KR" altLang="en-US" dirty="0"/>
              <a:t>개발자에겐 유용하지만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해커에게 정보 노출 쉬움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민감한 정보</a:t>
            </a:r>
            <a:r>
              <a:rPr lang="en-US" altLang="ko-KR" dirty="0"/>
              <a:t>, </a:t>
            </a:r>
            <a:r>
              <a:rPr lang="ko-KR" altLang="en-US" dirty="0"/>
              <a:t>세션 키</a:t>
            </a:r>
            <a:r>
              <a:rPr lang="en-US" altLang="ko-KR" dirty="0"/>
              <a:t>, </a:t>
            </a:r>
            <a:r>
              <a:rPr lang="ko-KR" altLang="en-US" dirty="0"/>
              <a:t>중요 정보 등은</a:t>
            </a:r>
            <a:r>
              <a:rPr lang="en-US" altLang="ko-KR" dirty="0"/>
              <a:t>..</a:t>
            </a:r>
          </a:p>
          <a:p>
            <a:pPr lvl="2"/>
            <a:r>
              <a:rPr lang="ko-KR" altLang="en-US" dirty="0"/>
              <a:t>로그에 노출 안 되게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웹 서비스 취약점 항목 진단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en-US" altLang="ko-KR" dirty="0"/>
              <a:t>OWASP TOP 10</a:t>
            </a:r>
            <a:r>
              <a:rPr lang="ko-KR" altLang="en-US" dirty="0"/>
              <a:t>을 기준으로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74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2018E-55A8-4509-AB5C-E727782C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5.11 </a:t>
            </a:r>
            <a:r>
              <a:rPr lang="ko-KR" altLang="en-US" dirty="0"/>
              <a:t>앱 대응 방안 </a:t>
            </a:r>
            <a:r>
              <a:rPr lang="en-US" altLang="ko-KR" dirty="0"/>
              <a:t>: </a:t>
            </a:r>
            <a:r>
              <a:rPr lang="ko-KR" altLang="en-US" dirty="0"/>
              <a:t>소스 코드 난독화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9F643-5F99-4E81-95A5-89BCF5F55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바이트코드 </a:t>
            </a:r>
            <a:r>
              <a:rPr lang="en-US" altLang="ko-KR" dirty="0"/>
              <a:t>-&gt; </a:t>
            </a:r>
            <a:r>
              <a:rPr lang="ko-KR" altLang="en-US" dirty="0" err="1"/>
              <a:t>디컴파일</a:t>
            </a:r>
            <a:r>
              <a:rPr lang="ko-KR" altLang="en-US" dirty="0"/>
              <a:t> 쉬움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리패키징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유명 앱 </a:t>
            </a:r>
            <a:r>
              <a:rPr lang="en-US" altLang="ko-KR" dirty="0"/>
              <a:t>+ </a:t>
            </a:r>
            <a:r>
              <a:rPr lang="ko-KR" altLang="en-US" dirty="0"/>
              <a:t>악성 코드 </a:t>
            </a:r>
            <a:r>
              <a:rPr lang="en-US" altLang="ko-KR" dirty="0"/>
              <a:t>-&gt; </a:t>
            </a:r>
            <a:r>
              <a:rPr lang="ko-KR" altLang="en-US" dirty="0"/>
              <a:t>앱의 </a:t>
            </a:r>
            <a:r>
              <a:rPr lang="ko-KR" altLang="en-US" dirty="0" err="1"/>
              <a:t>위변조</a:t>
            </a:r>
            <a:endParaRPr lang="en-US" altLang="ko-KR" dirty="0"/>
          </a:p>
          <a:p>
            <a:r>
              <a:rPr lang="ko-KR" altLang="en-US" dirty="0"/>
              <a:t>중요한 부분 </a:t>
            </a:r>
            <a:r>
              <a:rPr lang="en-US" altLang="ko-KR" dirty="0"/>
              <a:t>– N</a:t>
            </a:r>
            <a:r>
              <a:rPr lang="ko-KR" altLang="en-US" dirty="0"/>
              <a:t>아</a:t>
            </a:r>
            <a:r>
              <a:rPr lang="en-US" altLang="ko-KR" dirty="0"/>
              <a:t> / </a:t>
            </a:r>
            <a:r>
              <a:rPr lang="ko-KR" altLang="en-US" dirty="0"/>
              <a:t>난독화</a:t>
            </a:r>
            <a:endParaRPr lang="en-US" altLang="ko-KR" dirty="0"/>
          </a:p>
          <a:p>
            <a:r>
              <a:rPr lang="ko-KR" altLang="en-US" dirty="0"/>
              <a:t>프로가드 </a:t>
            </a:r>
            <a:r>
              <a:rPr lang="en-US" altLang="ko-KR" dirty="0"/>
              <a:t>(</a:t>
            </a:r>
            <a:r>
              <a:rPr lang="en-US" altLang="ko-KR" dirty="0" err="1"/>
              <a:t>Proguard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안드로이드 스튜디오 제공 </a:t>
            </a:r>
            <a:endParaRPr lang="en-US" altLang="ko-KR" dirty="0"/>
          </a:p>
          <a:p>
            <a:pPr lvl="1"/>
            <a:r>
              <a:rPr lang="ko-KR" altLang="en-US" dirty="0"/>
              <a:t>오픈 소스 난독화 도구</a:t>
            </a:r>
            <a:endParaRPr lang="en-US" altLang="ko-KR" dirty="0"/>
          </a:p>
          <a:p>
            <a:pPr lvl="1"/>
            <a:r>
              <a:rPr lang="ko-KR" altLang="en-US" dirty="0"/>
              <a:t>매개변수명 의미 없게 변환 </a:t>
            </a:r>
            <a:r>
              <a:rPr lang="en-US" altLang="ko-KR" dirty="0"/>
              <a:t>but </a:t>
            </a:r>
            <a:r>
              <a:rPr lang="ko-KR" altLang="en-US" dirty="0"/>
              <a:t>값은 안 변함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64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dirty="0"/>
              <a:t>안드로이드 모바일 서비스 진단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667372" y="4214818"/>
            <a:ext cx="846138" cy="846138"/>
          </a:xfrm>
          <a:prstGeom prst="ellips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AU" altLang="en-AU" sz="4800" b="1" dirty="0">
                <a:solidFill>
                  <a:srgbClr val="5F5F5F"/>
                </a:solidFill>
                <a:latin typeface="Helvetica" pitchFamily="34" charset="0"/>
              </a:rPr>
              <a:t>1</a:t>
            </a:r>
            <a:endParaRPr lang="en-AU" altLang="en-AU" sz="2400" i="1" dirty="0">
              <a:solidFill>
                <a:srgbClr val="5F5F5F"/>
              </a:solidFill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91651-ECFB-4BEC-A08E-EA103C1F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5.11 </a:t>
            </a:r>
            <a:r>
              <a:rPr lang="ko-KR" altLang="en-US" dirty="0"/>
              <a:t>앱 대응 방안 </a:t>
            </a:r>
            <a:r>
              <a:rPr lang="en-US" altLang="ko-KR" dirty="0"/>
              <a:t>: </a:t>
            </a:r>
            <a:r>
              <a:rPr lang="ko-KR" altLang="en-US" dirty="0"/>
              <a:t>소스 코드 난독화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A184-BCE8-4253-B77C-B849ED3E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Build.gradle</a:t>
            </a:r>
            <a:endParaRPr lang="en-US" altLang="ko-KR" dirty="0"/>
          </a:p>
          <a:p>
            <a:pPr lvl="1"/>
            <a:r>
              <a:rPr lang="ko-KR" altLang="en-US" dirty="0"/>
              <a:t>기본 난독화 규칙 </a:t>
            </a:r>
            <a:r>
              <a:rPr lang="en-US" altLang="ko-KR" dirty="0"/>
              <a:t>proguard-android.txt</a:t>
            </a:r>
          </a:p>
          <a:p>
            <a:pPr lvl="1"/>
            <a:r>
              <a:rPr lang="ko-KR" altLang="en-US" dirty="0"/>
              <a:t>애플리케이션 자체에서 사용하는 난독화 규칙 </a:t>
            </a:r>
            <a:r>
              <a:rPr lang="en-US" altLang="ko-KR" dirty="0"/>
              <a:t>proguard-rules.pro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함수명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r>
              <a:rPr lang="ko-KR" altLang="en-US" dirty="0"/>
              <a:t> 등은 난독화 됨</a:t>
            </a:r>
            <a:endParaRPr lang="en-US" altLang="ko-KR" dirty="0"/>
          </a:p>
          <a:p>
            <a:r>
              <a:rPr lang="en-US" altLang="ko-KR" dirty="0"/>
              <a:t>But</a:t>
            </a:r>
          </a:p>
          <a:p>
            <a:pPr lvl="1"/>
            <a:r>
              <a:rPr lang="ko-KR" altLang="en-US" dirty="0"/>
              <a:t>하드 코딩한 </a:t>
            </a:r>
            <a:r>
              <a:rPr lang="en-US" altLang="ko-KR" dirty="0"/>
              <a:t>string type</a:t>
            </a:r>
            <a:r>
              <a:rPr lang="ko-KR" altLang="en-US" dirty="0"/>
              <a:t>의 요소들은 </a:t>
            </a:r>
            <a:r>
              <a:rPr lang="ko-KR" altLang="en-US" dirty="0" err="1"/>
              <a:t>난독화되지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lvl="2"/>
            <a:r>
              <a:rPr lang="en-US" altLang="ko-KR" dirty="0"/>
              <a:t>-&gt; </a:t>
            </a:r>
            <a:r>
              <a:rPr lang="ko-KR" altLang="en-US" dirty="0"/>
              <a:t>상수 클래스에 모아서 사용하는 것 추천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https://cdn-images-1.medium.com/max/1600/1*_g88pV8u8r5v9ojfJqNvGA.png">
            <a:extLst>
              <a:ext uri="{FF2B5EF4-FFF2-40B4-BE49-F238E27FC236}">
                <a16:creationId xmlns:a16="http://schemas.microsoft.com/office/drawing/2014/main" id="{3103214E-9193-461E-9A8A-77C64D926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708920"/>
            <a:ext cx="6191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80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가상 취약점 진단 테스트 환경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AndroidLabs</a:t>
            </a:r>
            <a:endParaRPr lang="en-US" altLang="ko-KR" dirty="0"/>
          </a:p>
          <a:p>
            <a:pPr lvl="1"/>
            <a:r>
              <a:rPr lang="en-US" altLang="ko-KR" dirty="0"/>
              <a:t>https://securitycompass.github.io/AndroidLabs/index.html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환경 설정</a:t>
            </a:r>
            <a:endParaRPr lang="en-US" altLang="ko-KR" dirty="0"/>
          </a:p>
          <a:p>
            <a:pPr lvl="2"/>
            <a:r>
              <a:rPr lang="en-US" altLang="ko-KR" dirty="0" err="1"/>
              <a:t>Easy_install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/>
              <a:t>Pip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en-US" altLang="ko-KR" dirty="0"/>
              <a:t>Blinker / </a:t>
            </a:r>
            <a:r>
              <a:rPr lang="en-US" altLang="ko-KR" dirty="0" err="1"/>
              <a:t>cherrypy</a:t>
            </a:r>
            <a:r>
              <a:rPr lang="en-US" altLang="ko-KR" dirty="0"/>
              <a:t> / flask / flask-</a:t>
            </a:r>
            <a:r>
              <a:rPr lang="en-US" altLang="ko-KR" dirty="0" err="1"/>
              <a:t>sqlalchemy</a:t>
            </a:r>
            <a:r>
              <a:rPr lang="en-US" altLang="ko-KR" dirty="0"/>
              <a:t> / </a:t>
            </a:r>
            <a:r>
              <a:rPr lang="en-US" altLang="ko-KR" dirty="0" err="1"/>
              <a:t>simplejson</a:t>
            </a:r>
            <a:r>
              <a:rPr lang="en-US" altLang="ko-KR" dirty="0"/>
              <a:t> / web.py</a:t>
            </a:r>
          </a:p>
          <a:p>
            <a:pPr lvl="2"/>
            <a:r>
              <a:rPr lang="en-US" altLang="ko-KR" dirty="0"/>
              <a:t>2.7.13 </a:t>
            </a:r>
            <a:r>
              <a:rPr lang="ko-KR" altLang="en-US" dirty="0"/>
              <a:t>버전</a:t>
            </a:r>
            <a:endParaRPr lang="en-US" altLang="ko-KR" dirty="0"/>
          </a:p>
          <a:p>
            <a:r>
              <a:rPr lang="en-US" altLang="ko-KR" dirty="0"/>
              <a:t>OWASP ( Open Web Application Security Project )</a:t>
            </a:r>
          </a:p>
          <a:p>
            <a:pPr lvl="1"/>
            <a:r>
              <a:rPr lang="ko-KR" altLang="en-US" dirty="0"/>
              <a:t>국제 웹 보안 표준 기구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가상 취약점 진단 테스트 환경 구성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69314-1A15-4F76-9112-DD6EC4F3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Dinesh/Dinesh@123$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jack/Jack@123$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03A3F4-E79B-4CE0-B424-41B86389D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4864"/>
            <a:ext cx="6725589" cy="409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A63EF51-53E6-4DC8-AB10-3633A0346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97058"/>
            <a:ext cx="3996307" cy="29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6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3F3AD-9374-415F-B6A4-3C938B4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안전하지 않은 데이터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C2BBF-2CFA-402A-8AAD-F7EFF2D1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광고 콘텐츠 등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자동 업데이트</a:t>
            </a:r>
            <a:endParaRPr lang="en-US" altLang="ko-KR" dirty="0"/>
          </a:p>
          <a:p>
            <a:pPr lvl="1"/>
            <a:r>
              <a:rPr lang="ko-KR" altLang="en-US" dirty="0"/>
              <a:t>유료 결제라면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다른 서버에 다운 받아 놓고 활용</a:t>
            </a:r>
            <a:r>
              <a:rPr lang="en-US" altLang="ko-KR" dirty="0"/>
              <a:t>!</a:t>
            </a:r>
          </a:p>
          <a:p>
            <a:pPr lvl="3"/>
            <a:r>
              <a:rPr lang="en-US" altLang="ko-KR" dirty="0"/>
              <a:t>FTP </a:t>
            </a:r>
            <a:r>
              <a:rPr lang="ko-KR" altLang="en-US" dirty="0"/>
              <a:t>서비스나 웹 서비스의 접근 제한이 허용되는 </a:t>
            </a:r>
            <a:r>
              <a:rPr lang="ko-KR" altLang="en-US" dirty="0">
                <a:solidFill>
                  <a:srgbClr val="FF0000"/>
                </a:solidFill>
              </a:rPr>
              <a:t>계정 정보</a:t>
            </a:r>
            <a:r>
              <a:rPr lang="ko-KR" altLang="en-US" dirty="0"/>
              <a:t> 포함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에 정보 </a:t>
            </a:r>
            <a:r>
              <a:rPr lang="ko-KR" altLang="en-US" dirty="0" err="1"/>
              <a:t>평문</a:t>
            </a:r>
            <a:r>
              <a:rPr lang="ko-KR" altLang="en-US" dirty="0"/>
              <a:t> 저장 </a:t>
            </a:r>
            <a:r>
              <a:rPr lang="en-US" altLang="ko-KR" dirty="0"/>
              <a:t>-&gt; </a:t>
            </a:r>
            <a:r>
              <a:rPr lang="ko-KR" altLang="en-US" dirty="0"/>
              <a:t>암호화로 </a:t>
            </a:r>
            <a:r>
              <a:rPr lang="ko-KR" altLang="en-US" dirty="0" err="1"/>
              <a:t>고쳐짐</a:t>
            </a:r>
            <a:endParaRPr lang="en-US" altLang="ko-KR" dirty="0"/>
          </a:p>
          <a:p>
            <a:r>
              <a:rPr lang="en-US" altLang="ko-KR" dirty="0"/>
              <a:t>Open API </a:t>
            </a:r>
            <a:r>
              <a:rPr lang="ko-KR" altLang="en-US" dirty="0"/>
              <a:t>이용 </a:t>
            </a:r>
            <a:r>
              <a:rPr lang="en-US" altLang="ko-KR" dirty="0"/>
              <a:t>-&gt; </a:t>
            </a:r>
            <a:r>
              <a:rPr lang="ko-KR" altLang="en-US" dirty="0" err="1"/>
              <a:t>인증키값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계정정보</a:t>
            </a:r>
          </a:p>
        </p:txBody>
      </p:sp>
    </p:spTree>
    <p:extLst>
      <p:ext uri="{BB962C8B-B14F-4D97-AF65-F5344CB8AC3E}">
        <p14:creationId xmlns:p14="http://schemas.microsoft.com/office/powerpoint/2010/main" val="2329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3F3AD-9374-415F-B6A4-3C938B4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안전하지 않은 데이터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C2BBF-2CFA-402A-8AAD-F7EFF2D1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정보가 포함된 파일을 제공하기 위해</a:t>
            </a:r>
            <a:r>
              <a:rPr lang="en-US" altLang="ko-KR" dirty="0"/>
              <a:t>..</a:t>
            </a:r>
          </a:p>
          <a:p>
            <a:pPr lvl="1"/>
            <a:r>
              <a:rPr lang="ko-KR" altLang="en-US" dirty="0"/>
              <a:t>대부분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sdcard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endParaRPr lang="en-US" altLang="ko-KR" dirty="0"/>
          </a:p>
          <a:p>
            <a:pPr lvl="1"/>
            <a:r>
              <a:rPr lang="ko-KR" altLang="en-US" dirty="0"/>
              <a:t>필요에 따라 </a:t>
            </a:r>
            <a:r>
              <a:rPr lang="en-US" altLang="ko-KR" dirty="0"/>
              <a:t>/data/data/&lt;</a:t>
            </a:r>
            <a:r>
              <a:rPr lang="ko-KR" altLang="en-US" dirty="0"/>
              <a:t>패키지명</a:t>
            </a:r>
            <a:r>
              <a:rPr lang="en-US" altLang="ko-KR" dirty="0"/>
              <a:t>&gt;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B115C-1BE5-4F25-9FC0-EEC53EFD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423" y="1317278"/>
            <a:ext cx="2657846" cy="2476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A32206-D40F-4566-A130-8057D7E5A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068960"/>
            <a:ext cx="7582958" cy="1428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0E346B-436D-4257-BDE7-1ADA73452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45" y="4522579"/>
            <a:ext cx="6106377" cy="943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33D5D2-0831-49AC-A2E1-42A76450C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5543154"/>
            <a:ext cx="626832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DDA5-19A9-4B1B-A7A0-77BB2A18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안전하지 않은 데이터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E231-FFC1-4957-9C53-AFC2E3E2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중요 정보 포함된 파일 생성 시 개발 단계에서</a:t>
            </a:r>
            <a:r>
              <a:rPr lang="en-US" altLang="ko-KR" dirty="0"/>
              <a:t>..</a:t>
            </a:r>
          </a:p>
          <a:p>
            <a:pPr lvl="1"/>
            <a:r>
              <a:rPr lang="en-US" altLang="ko-KR" dirty="0" err="1"/>
              <a:t>openFileOutput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Private Mode </a:t>
            </a:r>
            <a:r>
              <a:rPr lang="ko-KR" altLang="en-US" dirty="0"/>
              <a:t>매개변수로 호출</a:t>
            </a:r>
            <a:endParaRPr lang="en-US" altLang="ko-KR" dirty="0"/>
          </a:p>
          <a:p>
            <a:pPr lvl="1"/>
            <a:r>
              <a:rPr lang="ko-KR" altLang="en-US" dirty="0"/>
              <a:t>일반 사용자가 해당 파일에 접근 불가</a:t>
            </a:r>
            <a:endParaRPr lang="en-US" altLang="ko-KR" dirty="0"/>
          </a:p>
          <a:p>
            <a:r>
              <a:rPr lang="ko-KR" altLang="en-US" dirty="0"/>
              <a:t>루트 권한만 접근할 수 있는 </a:t>
            </a:r>
            <a:r>
              <a:rPr lang="en-US" altLang="ko-KR" dirty="0" err="1"/>
              <a:t>dir</a:t>
            </a:r>
            <a:r>
              <a:rPr lang="ko-KR" altLang="en-US" dirty="0"/>
              <a:t>에 </a:t>
            </a:r>
            <a:r>
              <a:rPr lang="en-US" altLang="ko-KR" dirty="0"/>
              <a:t>app</a:t>
            </a:r>
            <a:r>
              <a:rPr lang="ko-KR" altLang="en-US" dirty="0"/>
              <a:t>이 생성하는 파일 저장</a:t>
            </a:r>
            <a:endParaRPr lang="en-US" altLang="ko-KR" dirty="0"/>
          </a:p>
          <a:p>
            <a:r>
              <a:rPr lang="ko-KR" altLang="en-US" dirty="0"/>
              <a:t>암호화 알고리즘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최선은 디바이스 자체에 파일 저장하지 않는 것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2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4082F-CF32-41E2-BF73-AB017827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취약한 서버 측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D4AF9-801E-4CAA-AD68-3F4F8DA1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XML</a:t>
            </a:r>
            <a:r>
              <a:rPr lang="ko-KR" altLang="en-US" dirty="0"/>
              <a:t>에 사용자 계정 정보 포함한다면</a:t>
            </a:r>
            <a:endParaRPr lang="en-US" altLang="ko-KR" dirty="0"/>
          </a:p>
          <a:p>
            <a:pPr lvl="1"/>
            <a:r>
              <a:rPr lang="ko-KR" altLang="en-US" dirty="0" err="1"/>
              <a:t>디컴파일</a:t>
            </a:r>
            <a:r>
              <a:rPr lang="ko-KR" altLang="en-US" dirty="0"/>
              <a:t> 시 노출될 가능성 큼</a:t>
            </a:r>
            <a:endParaRPr lang="en-US" altLang="ko-KR" dirty="0"/>
          </a:p>
          <a:p>
            <a:pPr lvl="1"/>
            <a:r>
              <a:rPr lang="ko-KR" altLang="en-US" dirty="0"/>
              <a:t>서버 측에서 클라이언트 디바이스에서 넘어온 값을 </a:t>
            </a:r>
            <a:endParaRPr lang="en-US" altLang="ko-KR" dirty="0"/>
          </a:p>
          <a:p>
            <a:pPr lvl="1"/>
            <a:r>
              <a:rPr lang="ko-KR" altLang="en-US" b="1" dirty="0"/>
              <a:t>별다른 인증 없이 </a:t>
            </a:r>
            <a:r>
              <a:rPr lang="ko-KR" altLang="en-US" dirty="0"/>
              <a:t>신뢰하면 문제 발생</a:t>
            </a:r>
            <a:endParaRPr lang="en-US" altLang="ko-KR" dirty="0"/>
          </a:p>
          <a:p>
            <a:r>
              <a:rPr lang="en-US" altLang="ko-KR" dirty="0"/>
              <a:t>Burp Suite </a:t>
            </a:r>
          </a:p>
          <a:p>
            <a:pPr lvl="1"/>
            <a:r>
              <a:rPr lang="ko-KR" altLang="en-US" dirty="0"/>
              <a:t>프록시 사용하여 </a:t>
            </a:r>
            <a:r>
              <a:rPr lang="en-US" altLang="ko-KR" dirty="0"/>
              <a:t>HTTP request</a:t>
            </a:r>
            <a:r>
              <a:rPr lang="ko-KR" altLang="en-US" dirty="0"/>
              <a:t> 가로채 분석 및 수정 가능</a:t>
            </a:r>
            <a:endParaRPr lang="en-US" altLang="ko-KR" dirty="0"/>
          </a:p>
          <a:p>
            <a:pPr lvl="1"/>
            <a:r>
              <a:rPr lang="ko-KR" altLang="en-US" dirty="0"/>
              <a:t>프록시</a:t>
            </a:r>
            <a:endParaRPr lang="en-US" altLang="ko-KR" dirty="0"/>
          </a:p>
          <a:p>
            <a:pPr lvl="2"/>
            <a:r>
              <a:rPr lang="ko-KR" altLang="en-US" dirty="0"/>
              <a:t>임시 저장소</a:t>
            </a:r>
            <a:endParaRPr lang="en-US" altLang="ko-KR" dirty="0"/>
          </a:p>
          <a:p>
            <a:pPr lvl="2"/>
            <a:r>
              <a:rPr lang="en-US" altLang="ko-KR" dirty="0"/>
              <a:t>PC</a:t>
            </a:r>
            <a:r>
              <a:rPr lang="ko-KR" altLang="en-US" dirty="0"/>
              <a:t>를 프록시로 이용하면 클라이언트 </a:t>
            </a:r>
            <a:r>
              <a:rPr lang="en-US" altLang="ko-KR" dirty="0"/>
              <a:t>-&gt; </a:t>
            </a:r>
            <a:r>
              <a:rPr lang="ko-KR" altLang="en-US" dirty="0"/>
              <a:t>프록시 서버 </a:t>
            </a:r>
            <a:r>
              <a:rPr lang="en-US" altLang="ko-KR" dirty="0"/>
              <a:t>-&gt; </a:t>
            </a:r>
            <a:r>
              <a:rPr lang="ko-KR" altLang="en-US" dirty="0"/>
              <a:t>서버 행</a:t>
            </a:r>
          </a:p>
        </p:txBody>
      </p:sp>
    </p:spTree>
    <p:extLst>
      <p:ext uri="{BB962C8B-B14F-4D97-AF65-F5344CB8AC3E}">
        <p14:creationId xmlns:p14="http://schemas.microsoft.com/office/powerpoint/2010/main" val="297778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4082F-CF32-41E2-BF73-AB017827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취약한 서버 측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D4AF9-801E-4CAA-AD68-3F4F8DA1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ㅁㄴ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0E960B-5E1F-4DF7-9185-9842E409E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4" y="1268760"/>
            <a:ext cx="919290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382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6125</TotalTime>
  <Words>867</Words>
  <Application>Microsoft Office PowerPoint</Application>
  <PresentationFormat>와이드스크린</PresentationFormat>
  <Paragraphs>162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Helvetica</vt:lpstr>
      <vt:lpstr>Symbol</vt:lpstr>
      <vt:lpstr>Times</vt:lpstr>
      <vt:lpstr>Wingdings 3</vt:lpstr>
      <vt:lpstr>lecture</vt:lpstr>
      <vt:lpstr>Chapter 5</vt:lpstr>
      <vt:lpstr>안드로이드 모바일 서비스 진단</vt:lpstr>
      <vt:lpstr>5.1 가상 취약점 진단 테스트 환경 구성</vt:lpstr>
      <vt:lpstr>5.1 가상 취약점 진단 테스트 환경 구성</vt:lpstr>
      <vt:lpstr>5.3 안전하지 않은 데이터 저장</vt:lpstr>
      <vt:lpstr>5.3 안전하지 않은 데이터 저장</vt:lpstr>
      <vt:lpstr>5.3 안전하지 않은 데이터 저장</vt:lpstr>
      <vt:lpstr>5.4 취약한 서버 측 제어</vt:lpstr>
      <vt:lpstr>5.4 취약한 서버 측 제어</vt:lpstr>
      <vt:lpstr>5.4 취약한 서버 측 제어</vt:lpstr>
      <vt:lpstr>5.6 불충분한 전송 계층 보호 (비암호화 통신)</vt:lpstr>
      <vt:lpstr>5.6 불충분한 전송 계층 보호 (비암호화 통신)</vt:lpstr>
      <vt:lpstr>5.7 소스코드 내의 정보 노출</vt:lpstr>
      <vt:lpstr>5.8 중요한 정보 노출</vt:lpstr>
      <vt:lpstr>5.8 중요한 정보 노출</vt:lpstr>
      <vt:lpstr>5.8 중요한 정보 노출</vt:lpstr>
      <vt:lpstr>5.8 중요한 정보 노출</vt:lpstr>
      <vt:lpstr>5.9 로그 정보 노출</vt:lpstr>
      <vt:lpstr>5.11 앱 대응 방안 : 소스 코드 난독화</vt:lpstr>
      <vt:lpstr>5.11 앱 대응 방안 : 소스 코드 난독화 </vt:lpstr>
    </vt:vector>
  </TitlesOfParts>
  <Company>Sungkyunkwan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김영지</dc:creator>
  <dc:description>powerpoint template for lecture</dc:description>
  <cp:lastModifiedBy>김영지</cp:lastModifiedBy>
  <cp:revision>23</cp:revision>
  <dcterms:created xsi:type="dcterms:W3CDTF">2017-06-23T00:43:25Z</dcterms:created>
  <dcterms:modified xsi:type="dcterms:W3CDTF">2017-07-03T17:05:07Z</dcterms:modified>
  <cp:category>lecture</cp:category>
</cp:coreProperties>
</file>