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69" r:id="rId2"/>
    <p:sldId id="258" r:id="rId3"/>
    <p:sldId id="265" r:id="rId4"/>
    <p:sldId id="267" r:id="rId5"/>
    <p:sldId id="257" r:id="rId6"/>
    <p:sldId id="274" r:id="rId7"/>
    <p:sldId id="277" r:id="rId8"/>
    <p:sldId id="275" r:id="rId9"/>
    <p:sldId id="278" r:id="rId10"/>
    <p:sldId id="279" r:id="rId11"/>
    <p:sldId id="280" r:id="rId12"/>
    <p:sldId id="281" r:id="rId13"/>
    <p:sldId id="282" r:id="rId14"/>
    <p:sldId id="283" r:id="rId15"/>
    <p:sldId id="284" r:id="rId16"/>
    <p:sldId id="285" r:id="rId17"/>
    <p:sldId id="286" r:id="rId18"/>
    <p:sldId id="271" r:id="rId19"/>
    <p:sldId id="259" r:id="rId20"/>
    <p:sldId id="260" r:id="rId21"/>
    <p:sldId id="270" r:id="rId22"/>
    <p:sldId id="263" r:id="rId23"/>
    <p:sldId id="264" r:id="rId24"/>
    <p:sldId id="266" r:id="rId25"/>
    <p:sldId id="273"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0"/>
    <p:restoredTop sz="94714"/>
  </p:normalViewPr>
  <p:slideViewPr>
    <p:cSldViewPr snapToGrid="0" snapToObjects="1">
      <p:cViewPr varScale="1">
        <p:scale>
          <a:sx n="88" d="100"/>
          <a:sy n="88"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047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385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98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6253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8862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7489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651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047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930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5234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9/29/22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1754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9/29/22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81011746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gauravtopre/bank-customer-churn-datase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451682"/>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1158129"/>
          </a:xfrm>
        </p:spPr>
        <p:txBody>
          <a:bodyPr>
            <a:normAutofit/>
          </a:bodyPr>
          <a:lstStyle/>
          <a:p>
            <a:r>
              <a:rPr lang="en-US" sz="3000" dirty="0">
                <a:solidFill>
                  <a:schemeClr val="tx1"/>
                </a:solidFill>
              </a:rPr>
              <a:t>Presentation for the Bank Customer Churn Prediction</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303663" y="3143701"/>
            <a:ext cx="9144000" cy="1655762"/>
          </a:xfrm>
        </p:spPr>
        <p:txBody>
          <a:bodyPr>
            <a:normAutofit/>
          </a:bodyPr>
          <a:lstStyle/>
          <a:p>
            <a:r>
              <a:rPr lang="en-US" sz="2200" b="1" dirty="0">
                <a:solidFill>
                  <a:schemeClr val="tx1"/>
                </a:solidFill>
              </a:rPr>
              <a:t>By</a:t>
            </a:r>
          </a:p>
          <a:p>
            <a:endParaRPr lang="en-US" sz="2200" b="1" dirty="0">
              <a:solidFill>
                <a:schemeClr val="tx1"/>
              </a:solidFill>
            </a:endParaRPr>
          </a:p>
          <a:p>
            <a:r>
              <a:rPr lang="en-US" sz="2200" b="1" dirty="0">
                <a:solidFill>
                  <a:schemeClr val="tx1"/>
                </a:solidFill>
              </a:rPr>
              <a:t>Young </a:t>
            </a:r>
            <a:r>
              <a:rPr lang="en-US" sz="2200" b="1" dirty="0" err="1">
                <a:solidFill>
                  <a:schemeClr val="tx1"/>
                </a:solidFill>
              </a:rPr>
              <a:t>Jin</a:t>
            </a:r>
            <a:r>
              <a:rPr lang="en-US" sz="2200" b="1" dirty="0">
                <a:solidFill>
                  <a:schemeClr val="tx1"/>
                </a:solidFill>
              </a:rPr>
              <a:t> Jang</a:t>
            </a:r>
          </a:p>
        </p:txBody>
      </p:sp>
    </p:spTree>
    <p:extLst>
      <p:ext uri="{BB962C8B-B14F-4D97-AF65-F5344CB8AC3E}">
        <p14:creationId xmlns:p14="http://schemas.microsoft.com/office/powerpoint/2010/main" val="65502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278952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396289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150534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373363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265176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74702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80904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288589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Random Forest with the </a:t>
            </a:r>
            <a:r>
              <a:rPr lang="en-US" sz="3200" dirty="0" err="1">
                <a:solidFill>
                  <a:schemeClr val="tx1"/>
                </a:solidFill>
              </a:rPr>
              <a:t>GridSearchCV</a:t>
            </a:r>
            <a:endParaRPr lang="en-US" sz="3200" dirty="0">
              <a:solidFill>
                <a:schemeClr val="tx1"/>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2,201 accounts tested positive and 299 tested negative.</a:t>
            </a:r>
          </a:p>
          <a:p>
            <a:endParaRPr lang="en-US" sz="2200" dirty="0">
              <a:solidFill>
                <a:srgbClr val="FFFFFF"/>
              </a:solidFill>
            </a:endParaRPr>
          </a:p>
        </p:txBody>
      </p:sp>
      <p:pic>
        <p:nvPicPr>
          <p:cNvPr id="5" name="Picture 4">
            <a:extLst>
              <a:ext uri="{FF2B5EF4-FFF2-40B4-BE49-F238E27FC236}">
                <a16:creationId xmlns:a16="http://schemas.microsoft.com/office/drawing/2014/main" id="{7CBB1ED9-2CF0-1844-8BD8-E9642B3105A5}"/>
              </a:ext>
            </a:extLst>
          </p:cNvPr>
          <p:cNvPicPr>
            <a:picLocks noChangeAspect="1"/>
          </p:cNvPicPr>
          <p:nvPr/>
        </p:nvPicPr>
        <p:blipFill>
          <a:blip r:embed="rId3"/>
          <a:stretch>
            <a:fillRect/>
          </a:stretch>
        </p:blipFill>
        <p:spPr>
          <a:xfrm>
            <a:off x="3079067" y="3070653"/>
            <a:ext cx="5197602" cy="3327400"/>
          </a:xfrm>
          <a:prstGeom prst="rect">
            <a:avLst/>
          </a:prstGeom>
        </p:spPr>
      </p:pic>
    </p:spTree>
    <p:extLst>
      <p:ext uri="{BB962C8B-B14F-4D97-AF65-F5344CB8AC3E}">
        <p14:creationId xmlns:p14="http://schemas.microsoft.com/office/powerpoint/2010/main" val="155152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0"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2476" y="1321122"/>
            <a:ext cx="9144000" cy="558155"/>
          </a:xfrm>
        </p:spPr>
        <p:txBody>
          <a:bodyPr>
            <a:normAutofit fontScale="90000"/>
          </a:bodyPr>
          <a:lstStyle/>
          <a:p>
            <a:r>
              <a:rPr lang="en-US" sz="3500" dirty="0">
                <a:solidFill>
                  <a:schemeClr val="tx1"/>
                </a:solidFill>
              </a:rPr>
              <a:t>KNN model</a:t>
            </a:r>
            <a:br>
              <a:rPr lang="en-US" sz="5400" dirty="0">
                <a:solidFill>
                  <a:schemeClr val="tx1"/>
                </a:solidFill>
              </a:rPr>
            </a:br>
            <a:endParaRPr lang="en-US"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6" y="1321122"/>
            <a:ext cx="9144000" cy="4597764"/>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2,195 accounts tested positive and 305 tested negative.</a:t>
            </a:r>
          </a:p>
          <a:p>
            <a:pPr marL="342900" indent="-342900" algn="l">
              <a:buClr>
                <a:schemeClr val="tx1"/>
              </a:buClr>
              <a:buFont typeface="Arial" panose="020B0604020202020204" pitchFamily="34" charset="0"/>
              <a:buChar char="•"/>
            </a:pPr>
            <a:endParaRPr lang="en-US" sz="2200" dirty="0">
              <a:solidFill>
                <a:schemeClr val="tx1"/>
              </a:solidFill>
            </a:endParaRPr>
          </a:p>
          <a:p>
            <a:pPr marL="342900" indent="-342900" algn="l">
              <a:buClr>
                <a:schemeClr val="tx1"/>
              </a:buClr>
              <a:buFont typeface="Arial" panose="020B0604020202020204" pitchFamily="34" charset="0"/>
              <a:buChar char="•"/>
            </a:pPr>
            <a:endParaRPr lang="en-US" sz="2200" dirty="0">
              <a:solidFill>
                <a:schemeClr val="tx1"/>
              </a:solidFill>
            </a:endParaRPr>
          </a:p>
        </p:txBody>
      </p:sp>
      <p:pic>
        <p:nvPicPr>
          <p:cNvPr id="5" name="Picture 4">
            <a:extLst>
              <a:ext uri="{FF2B5EF4-FFF2-40B4-BE49-F238E27FC236}">
                <a16:creationId xmlns:a16="http://schemas.microsoft.com/office/drawing/2014/main" id="{BB0A130C-A6B6-6042-A016-3FDFDC7C7DED}"/>
              </a:ext>
            </a:extLst>
          </p:cNvPr>
          <p:cNvPicPr>
            <a:picLocks noChangeAspect="1"/>
          </p:cNvPicPr>
          <p:nvPr/>
        </p:nvPicPr>
        <p:blipFill>
          <a:blip r:embed="rId3"/>
          <a:stretch>
            <a:fillRect/>
          </a:stretch>
        </p:blipFill>
        <p:spPr>
          <a:xfrm>
            <a:off x="2743232" y="3061043"/>
            <a:ext cx="5995601" cy="3327400"/>
          </a:xfrm>
          <a:prstGeom prst="rect">
            <a:avLst/>
          </a:prstGeom>
        </p:spPr>
      </p:pic>
    </p:spTree>
    <p:extLst>
      <p:ext uri="{BB962C8B-B14F-4D97-AF65-F5344CB8AC3E}">
        <p14:creationId xmlns:p14="http://schemas.microsoft.com/office/powerpoint/2010/main" val="348582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0"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751661"/>
            <a:ext cx="9144000" cy="706437"/>
          </a:xfrm>
        </p:spPr>
        <p:txBody>
          <a:bodyPr>
            <a:normAutofit fontScale="90000"/>
          </a:bodyPr>
          <a:lstStyle/>
          <a:p>
            <a:r>
              <a:rPr lang="en-US" dirty="0">
                <a:solidFill>
                  <a:schemeClr val="tx1"/>
                </a:solidFill>
              </a:rPr>
              <a:t>Contents</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729946"/>
            <a:ext cx="9144000" cy="4275438"/>
          </a:xfrm>
        </p:spPr>
        <p:txBody>
          <a:bodyPr>
            <a:normAutofit/>
          </a:bodyPr>
          <a:lstStyle/>
          <a:p>
            <a:pPr marL="342900" indent="-342900" algn="l">
              <a:buClr>
                <a:schemeClr val="tx1"/>
              </a:buClr>
              <a:buFont typeface="Arial" panose="020B0604020202020204" pitchFamily="34" charset="0"/>
              <a:buChar char="•"/>
            </a:pPr>
            <a:r>
              <a:rPr lang="en-US" sz="2500" dirty="0">
                <a:solidFill>
                  <a:schemeClr val="tx1"/>
                </a:solidFill>
              </a:rPr>
              <a:t>Information of the data</a:t>
            </a:r>
          </a:p>
          <a:p>
            <a:pPr marL="342900" indent="-342900" algn="l">
              <a:buClr>
                <a:schemeClr val="tx1"/>
              </a:buClr>
              <a:buFont typeface="Arial" panose="020B0604020202020204" pitchFamily="34" charset="0"/>
              <a:buChar char="•"/>
            </a:pPr>
            <a:r>
              <a:rPr lang="en-US" sz="2500" dirty="0">
                <a:solidFill>
                  <a:schemeClr val="tx1"/>
                </a:solidFill>
              </a:rPr>
              <a:t>Business Problem</a:t>
            </a:r>
          </a:p>
          <a:p>
            <a:pPr marL="342900" indent="-342900" algn="l">
              <a:buClr>
                <a:schemeClr val="tx1"/>
              </a:buClr>
              <a:buFont typeface="Arial" panose="020B0604020202020204" pitchFamily="34" charset="0"/>
              <a:buChar char="•"/>
            </a:pPr>
            <a:r>
              <a:rPr lang="en-US" sz="2500" dirty="0">
                <a:solidFill>
                  <a:schemeClr val="tx1"/>
                </a:solidFill>
              </a:rPr>
              <a:t>Background of the data</a:t>
            </a:r>
          </a:p>
          <a:p>
            <a:pPr marL="342900" indent="-342900" algn="l">
              <a:buClr>
                <a:schemeClr val="tx1"/>
              </a:buClr>
              <a:buFont typeface="Arial" panose="020B0604020202020204" pitchFamily="34" charset="0"/>
              <a:buChar char="•"/>
            </a:pPr>
            <a:r>
              <a:rPr lang="en-US" sz="2500" dirty="0">
                <a:solidFill>
                  <a:schemeClr val="tx1"/>
                </a:solidFill>
              </a:rPr>
              <a:t>KNN model vs Random Forest model</a:t>
            </a:r>
          </a:p>
          <a:p>
            <a:pPr marL="342900" indent="-342900" algn="l">
              <a:buClr>
                <a:schemeClr val="tx1"/>
              </a:buClr>
              <a:buFont typeface="Arial" panose="020B0604020202020204" pitchFamily="34" charset="0"/>
              <a:buChar char="•"/>
            </a:pPr>
            <a:r>
              <a:rPr lang="en-US" sz="2500" dirty="0">
                <a:solidFill>
                  <a:schemeClr val="tx1"/>
                </a:solidFill>
              </a:rPr>
              <a:t>Final Decision of the model</a:t>
            </a:r>
          </a:p>
          <a:p>
            <a:pPr marL="342900" indent="-342900" algn="l">
              <a:buClr>
                <a:schemeClr val="tx1"/>
              </a:buClr>
              <a:buFont typeface="Arial" panose="020B0604020202020204" pitchFamily="34" charset="0"/>
              <a:buChar char="•"/>
            </a:pPr>
            <a:r>
              <a:rPr lang="en-US" sz="2500" dirty="0">
                <a:solidFill>
                  <a:schemeClr val="tx1"/>
                </a:solidFill>
              </a:rPr>
              <a:t>Final Recommendation </a:t>
            </a:r>
          </a:p>
        </p:txBody>
      </p:sp>
    </p:spTree>
    <p:extLst>
      <p:ext uri="{BB962C8B-B14F-4D97-AF65-F5344CB8AC3E}">
        <p14:creationId xmlns:p14="http://schemas.microsoft.com/office/powerpoint/2010/main" val="289710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KNN model with the </a:t>
            </a:r>
            <a:r>
              <a:rPr lang="en-US" sz="3200" dirty="0" err="1">
                <a:solidFill>
                  <a:schemeClr val="tx1"/>
                </a:solidFill>
              </a:rPr>
              <a:t>GridSearchCV</a:t>
            </a:r>
            <a:endParaRPr lang="en-US" sz="3200" dirty="0">
              <a:solidFill>
                <a:schemeClr val="tx1"/>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2,272 accounts tested positive and 228 tested negative.</a:t>
            </a:r>
          </a:p>
          <a:p>
            <a:endParaRPr lang="en-US" sz="2200" dirty="0">
              <a:solidFill>
                <a:srgbClr val="FFFFFF"/>
              </a:solidFill>
            </a:endParaRPr>
          </a:p>
        </p:txBody>
      </p:sp>
      <p:pic>
        <p:nvPicPr>
          <p:cNvPr id="5" name="Picture 4">
            <a:extLst>
              <a:ext uri="{FF2B5EF4-FFF2-40B4-BE49-F238E27FC236}">
                <a16:creationId xmlns:a16="http://schemas.microsoft.com/office/drawing/2014/main" id="{C95AADC2-C9FC-5244-9F5D-518EA099A519}"/>
              </a:ext>
            </a:extLst>
          </p:cNvPr>
          <p:cNvPicPr>
            <a:picLocks noChangeAspect="1"/>
          </p:cNvPicPr>
          <p:nvPr/>
        </p:nvPicPr>
        <p:blipFill>
          <a:blip r:embed="rId3"/>
          <a:stretch>
            <a:fillRect/>
          </a:stretch>
        </p:blipFill>
        <p:spPr>
          <a:xfrm>
            <a:off x="3049543" y="3107724"/>
            <a:ext cx="5353051" cy="3327400"/>
          </a:xfrm>
          <a:prstGeom prst="rect">
            <a:avLst/>
          </a:prstGeom>
        </p:spPr>
      </p:pic>
    </p:spTree>
    <p:extLst>
      <p:ext uri="{BB962C8B-B14F-4D97-AF65-F5344CB8AC3E}">
        <p14:creationId xmlns:p14="http://schemas.microsoft.com/office/powerpoint/2010/main" val="1488924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Random Forest</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2,197 accounts tested positive and 303 tested negative.</a:t>
            </a:r>
          </a:p>
          <a:p>
            <a:endParaRPr lang="en-US" sz="2200" dirty="0">
              <a:solidFill>
                <a:srgbClr val="FFFFFF"/>
              </a:solidFill>
            </a:endParaRPr>
          </a:p>
        </p:txBody>
      </p:sp>
      <p:pic>
        <p:nvPicPr>
          <p:cNvPr id="6" name="Picture 5">
            <a:extLst>
              <a:ext uri="{FF2B5EF4-FFF2-40B4-BE49-F238E27FC236}">
                <a16:creationId xmlns:a16="http://schemas.microsoft.com/office/drawing/2014/main" id="{59BF3DB1-91B5-AB45-BFD9-5F97F600216B}"/>
              </a:ext>
            </a:extLst>
          </p:cNvPr>
          <p:cNvPicPr>
            <a:picLocks noChangeAspect="1"/>
          </p:cNvPicPr>
          <p:nvPr/>
        </p:nvPicPr>
        <p:blipFill>
          <a:blip r:embed="rId3"/>
          <a:stretch>
            <a:fillRect/>
          </a:stretch>
        </p:blipFill>
        <p:spPr>
          <a:xfrm>
            <a:off x="2955879" y="3083010"/>
            <a:ext cx="5353051" cy="3327400"/>
          </a:xfrm>
          <a:prstGeom prst="rect">
            <a:avLst/>
          </a:prstGeom>
        </p:spPr>
      </p:pic>
    </p:spTree>
    <p:extLst>
      <p:ext uri="{BB962C8B-B14F-4D97-AF65-F5344CB8AC3E}">
        <p14:creationId xmlns:p14="http://schemas.microsoft.com/office/powerpoint/2010/main" val="245638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2474" y="720725"/>
            <a:ext cx="9144000" cy="879475"/>
          </a:xfrm>
        </p:spPr>
        <p:txBody>
          <a:bodyPr>
            <a:noAutofit/>
          </a:bodyPr>
          <a:lstStyle/>
          <a:p>
            <a:r>
              <a:rPr lang="en-US" sz="3200" dirty="0">
                <a:solidFill>
                  <a:schemeClr val="tx1"/>
                </a:solidFill>
              </a:rPr>
              <a:t>Final Recommendation </a:t>
            </a:r>
            <a:br>
              <a:rPr lang="en-US" sz="3200" dirty="0">
                <a:solidFill>
                  <a:schemeClr val="tx1"/>
                </a:solidFill>
              </a:rPr>
            </a:br>
            <a:endParaRPr lang="en-US" sz="3200"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4" y="1906025"/>
            <a:ext cx="9144000" cy="2616548"/>
          </a:xfrm>
        </p:spPr>
        <p:txBody>
          <a:bodyPr>
            <a:noAutofit/>
          </a:bodyPr>
          <a:lstStyle/>
          <a:p>
            <a:pPr algn="l"/>
            <a:r>
              <a:rPr lang="en-US" sz="2000" b="0" i="0" dirty="0">
                <a:solidFill>
                  <a:schemeClr val="tx1"/>
                </a:solidFill>
                <a:effectLst/>
                <a:latin typeface="Roboto" panose="02000000000000000000" pitchFamily="2" charset="0"/>
                <a:ea typeface="Roboto" panose="02000000000000000000" pitchFamily="2" charset="0"/>
              </a:rPr>
              <a:t>K </a:t>
            </a:r>
            <a:r>
              <a:rPr lang="en-US" sz="2000" b="0" i="0" dirty="0" err="1">
                <a:solidFill>
                  <a:schemeClr val="tx1"/>
                </a:solidFill>
                <a:effectLst/>
                <a:latin typeface="Roboto" panose="02000000000000000000" pitchFamily="2" charset="0"/>
                <a:ea typeface="Roboto" panose="02000000000000000000" pitchFamily="2" charset="0"/>
              </a:rPr>
              <a:t>cfvxΩ</a:t>
            </a:r>
            <a:endParaRPr lang="en-US" sz="2000" dirty="0">
              <a:solidFill>
                <a:schemeClr val="tx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1589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r>
              <a:rPr lang="en-US" dirty="0">
                <a:solidFill>
                  <a:schemeClr val="tx1"/>
                </a:solidFill>
              </a:rPr>
              <a:t>Thank You</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r>
              <a:rPr lang="en-US" altLang="ko-KR" sz="2200" dirty="0">
                <a:solidFill>
                  <a:schemeClr val="tx1"/>
                </a:solidFill>
              </a:rPr>
              <a:t>-THE END-</a:t>
            </a:r>
            <a:endParaRPr lang="en-US" sz="2200" dirty="0">
              <a:solidFill>
                <a:schemeClr val="tx1"/>
              </a:solidFill>
            </a:endParaRPr>
          </a:p>
        </p:txBody>
      </p:sp>
    </p:spTree>
    <p:extLst>
      <p:ext uri="{BB962C8B-B14F-4D97-AF65-F5344CB8AC3E}">
        <p14:creationId xmlns:p14="http://schemas.microsoft.com/office/powerpoint/2010/main" val="402435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262277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125485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endParaRPr lang="en-US">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endParaRPr lang="en-US" sz="2200">
              <a:solidFill>
                <a:srgbClr val="FFFFFF"/>
              </a:solidFill>
            </a:endParaRPr>
          </a:p>
        </p:txBody>
      </p:sp>
    </p:spTree>
    <p:extLst>
      <p:ext uri="{BB962C8B-B14F-4D97-AF65-F5344CB8AC3E}">
        <p14:creationId xmlns:p14="http://schemas.microsoft.com/office/powerpoint/2010/main" val="75501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85523"/>
          </a:xfrm>
        </p:spPr>
        <p:txBody>
          <a:bodyPr>
            <a:noAutofit/>
          </a:bodyPr>
          <a:lstStyle/>
          <a:p>
            <a:r>
              <a:rPr lang="en-US" sz="4000" b="1" dirty="0">
                <a:solidFill>
                  <a:schemeClr val="tx1"/>
                </a:solidFill>
              </a:rPr>
              <a:t>Information of the Data </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649300"/>
            <a:ext cx="9144000" cy="3953214"/>
          </a:xfrm>
        </p:spPr>
        <p:txBody>
          <a:bodyPr>
            <a:normAutofit/>
          </a:bodyPr>
          <a:lstStyle/>
          <a:p>
            <a:pPr marL="285750" indent="-285750" algn="l">
              <a:buClr>
                <a:schemeClr val="tx1"/>
              </a:buClr>
              <a:buFont typeface="Arial" panose="020B0604020202020204" pitchFamily="34" charset="0"/>
              <a:buChar char="•"/>
            </a:pPr>
            <a:r>
              <a:rPr lang="en-US" sz="2000" b="0" dirty="0">
                <a:solidFill>
                  <a:srgbClr val="000000"/>
                </a:solidFill>
                <a:effectLst/>
                <a:latin typeface="Times" pitchFamily="2" charset="0"/>
              </a:rPr>
              <a:t>The task is to predict whether a bank customer will 'churn' or close their account. We can also call this data as Bank Customer Data for Predicting Customer Churn</a:t>
            </a:r>
          </a:p>
          <a:p>
            <a:pPr marL="285750" indent="-285750" algn="l">
              <a:buClr>
                <a:schemeClr val="tx1"/>
              </a:buClr>
              <a:buFont typeface="Arial" panose="020B0604020202020204" pitchFamily="34" charset="0"/>
              <a:buChar char="•"/>
            </a:pPr>
            <a:r>
              <a:rPr lang="en-US" sz="2000" dirty="0">
                <a:solidFill>
                  <a:srgbClr val="000000"/>
                </a:solidFill>
                <a:latin typeface="Times" pitchFamily="2" charset="0"/>
              </a:rPr>
              <a:t>This data has credit score, country, gender, age, tenure, balance, product number, credit card, active member, estimated salary, and churn features.</a:t>
            </a:r>
          </a:p>
          <a:p>
            <a:pPr marL="285750" indent="-285750" algn="l">
              <a:buClr>
                <a:schemeClr val="tx1"/>
              </a:buClr>
              <a:buFont typeface="Arial" panose="020B0604020202020204" pitchFamily="34" charset="0"/>
              <a:buChar char="•"/>
            </a:pPr>
            <a:r>
              <a:rPr lang="en-US" sz="2000" b="0" dirty="0">
                <a:solidFill>
                  <a:srgbClr val="000000"/>
                </a:solidFill>
                <a:effectLst/>
                <a:latin typeface="Times" pitchFamily="2" charset="0"/>
              </a:rPr>
              <a:t>I found this dataset </a:t>
            </a:r>
            <a:r>
              <a:rPr lang="en-US" sz="2000" dirty="0">
                <a:solidFill>
                  <a:srgbClr val="000000"/>
                </a:solidFill>
                <a:latin typeface="Times" pitchFamily="2" charset="0"/>
              </a:rPr>
              <a:t>by Kaggle website.</a:t>
            </a:r>
          </a:p>
          <a:p>
            <a:pPr marL="285750" indent="-285750" algn="l">
              <a:buClr>
                <a:schemeClr val="tx1"/>
              </a:buClr>
              <a:buFont typeface="Arial" panose="020B0604020202020204" pitchFamily="34" charset="0"/>
              <a:buChar char="•"/>
            </a:pPr>
            <a:r>
              <a:rPr lang="en-US" sz="2000" dirty="0">
                <a:solidFill>
                  <a:srgbClr val="000000"/>
                </a:solidFill>
                <a:latin typeface="Times" pitchFamily="2" charset="0"/>
              </a:rPr>
              <a:t>(</a:t>
            </a:r>
            <a:r>
              <a:rPr lang="en-US" sz="2000" dirty="0">
                <a:solidFill>
                  <a:srgbClr val="000000"/>
                </a:solidFill>
                <a:latin typeface="Times" pitchFamily="2" charset="0"/>
                <a:hlinkClick r:id="rId3"/>
              </a:rPr>
              <a:t>https://www.kaggle.com/datasets/gauravtopre/bank-customer-churn-dataset</a:t>
            </a:r>
            <a:r>
              <a:rPr lang="en-US" sz="2000" dirty="0">
                <a:solidFill>
                  <a:srgbClr val="000000"/>
                </a:solidFill>
                <a:latin typeface="Times" pitchFamily="2" charset="0"/>
              </a:rPr>
              <a:t>)</a:t>
            </a:r>
          </a:p>
          <a:p>
            <a:pPr marL="285750" indent="-285750" algn="l">
              <a:buClr>
                <a:schemeClr val="tx1"/>
              </a:buClr>
              <a:buFont typeface="Arial" panose="020B0604020202020204" pitchFamily="34" charset="0"/>
              <a:buChar char="•"/>
            </a:pPr>
            <a:r>
              <a:rPr lang="en-US" sz="2000" dirty="0">
                <a:solidFill>
                  <a:srgbClr val="000000"/>
                </a:solidFill>
                <a:latin typeface="Times" pitchFamily="2" charset="0"/>
              </a:rPr>
              <a:t>There has 12 columns and 10,000 different data</a:t>
            </a:r>
          </a:p>
          <a:p>
            <a:pPr algn="l"/>
            <a:endParaRPr lang="en-US" sz="1600" dirty="0">
              <a:solidFill>
                <a:srgbClr val="000000"/>
              </a:solidFill>
              <a:latin typeface="Courier New" panose="02070309020205020404" pitchFamily="49" charset="0"/>
            </a:endParaRPr>
          </a:p>
          <a:p>
            <a:pPr algn="l"/>
            <a:endParaRPr lang="en-US" sz="1600" b="0" dirty="0">
              <a:solidFill>
                <a:srgbClr val="000000"/>
              </a:solidFill>
              <a:effectLst/>
              <a:latin typeface="Courier New" panose="02070309020205020404" pitchFamily="49" charset="0"/>
            </a:endParaRPr>
          </a:p>
          <a:p>
            <a:pPr algn="l"/>
            <a:endParaRPr lang="en-US" sz="16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8138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353106"/>
            <a:ext cx="9144000" cy="879475"/>
          </a:xfrm>
        </p:spPr>
        <p:txBody>
          <a:bodyPr>
            <a:normAutofit/>
          </a:bodyPr>
          <a:lstStyle/>
          <a:p>
            <a:r>
              <a:rPr lang="en-US" sz="4000" b="1" dirty="0">
                <a:solidFill>
                  <a:schemeClr val="tx1"/>
                </a:solidFill>
              </a:rPr>
              <a:t>Business Problems</a:t>
            </a: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337808"/>
            <a:ext cx="9144000" cy="4540477"/>
          </a:xfrm>
        </p:spPr>
        <p:txBody>
          <a:bodyPr>
            <a:normAutofit/>
          </a:bodyPr>
          <a:lstStyle/>
          <a:p>
            <a:pPr algn="l"/>
            <a:r>
              <a:rPr lang="en-US" sz="2200" dirty="0">
                <a:solidFill>
                  <a:schemeClr val="tx1"/>
                </a:solidFill>
              </a:rPr>
              <a:t>The Churn rate, sometimes known as attrition rate, is the rate at which customers stop doing business with a company over a given period. </a:t>
            </a:r>
          </a:p>
          <a:p>
            <a:pPr algn="l"/>
            <a:r>
              <a:rPr lang="en-US" sz="2200" dirty="0">
                <a:solidFill>
                  <a:schemeClr val="tx1"/>
                </a:solidFill>
              </a:rPr>
              <a:t>The main point of the analyzing the data is that if there has a lot of Churn Customers, what the bank have to do for solving the problem against a lot of Churn Customers. </a:t>
            </a:r>
          </a:p>
          <a:p>
            <a:pPr algn="l"/>
            <a:r>
              <a:rPr lang="en-US" sz="2200" dirty="0">
                <a:solidFill>
                  <a:schemeClr val="tx1"/>
                </a:solidFill>
              </a:rPr>
              <a:t>If there has a lot of Churn Customers in the bank, then that means the value of that bank is decreasing. </a:t>
            </a:r>
          </a:p>
          <a:p>
            <a:pPr algn="l"/>
            <a:r>
              <a:rPr lang="en-US" sz="2200" dirty="0">
                <a:solidFill>
                  <a:schemeClr val="tx1"/>
                </a:solidFill>
              </a:rPr>
              <a:t>To solve the problem, we need to check how many Churn Customer presents in the bank first and then we need to think to analyze the results. </a:t>
            </a:r>
          </a:p>
        </p:txBody>
      </p:sp>
    </p:spTree>
    <p:extLst>
      <p:ext uri="{BB962C8B-B14F-4D97-AF65-F5344CB8AC3E}">
        <p14:creationId xmlns:p14="http://schemas.microsoft.com/office/powerpoint/2010/main" val="186986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40854"/>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2474" y="469556"/>
            <a:ext cx="9144000" cy="725858"/>
          </a:xfrm>
        </p:spPr>
        <p:txBody>
          <a:bodyPr>
            <a:normAutofit/>
          </a:bodyPr>
          <a:lstStyle/>
          <a:p>
            <a:r>
              <a:rPr lang="en-US" sz="3500" dirty="0">
                <a:solidFill>
                  <a:schemeClr val="tx1"/>
                </a:solidFill>
              </a:rPr>
              <a:t>Background of The Data</a:t>
            </a:r>
            <a:endParaRPr lang="en-US" sz="3500"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4" y="1297503"/>
            <a:ext cx="9144000" cy="2947086"/>
          </a:xfrm>
        </p:spPr>
        <p:txBody>
          <a:bodyPr>
            <a:normAutofit fontScale="85000" lnSpcReduction="10000"/>
          </a:bodyPr>
          <a:lstStyle/>
          <a:p>
            <a:pPr marL="457200" indent="-457200" algn="l">
              <a:buClr>
                <a:schemeClr val="tx1"/>
              </a:buClr>
              <a:buFont typeface="Arial" panose="020B0604020202020204" pitchFamily="34" charset="0"/>
              <a:buChar char="•"/>
            </a:pPr>
            <a:r>
              <a:rPr lang="en-US" sz="1900" b="0" i="0" dirty="0">
                <a:solidFill>
                  <a:srgbClr val="212121"/>
                </a:solidFill>
                <a:effectLst/>
                <a:latin typeface="Roboto" panose="02000000000000000000" pitchFamily="2" charset="0"/>
              </a:rPr>
              <a:t>The task is to predict whether a bank customer will 'churn' or close their account. I think there has strong correlation between the target and the columns of Balance and Age</a:t>
            </a:r>
          </a:p>
          <a:p>
            <a:pPr marL="457200" indent="-457200" algn="l">
              <a:buClr>
                <a:schemeClr val="tx1"/>
              </a:buClr>
              <a:buFont typeface="Arial" panose="020B0604020202020204" pitchFamily="34" charset="0"/>
              <a:buChar char="•"/>
            </a:pPr>
            <a:r>
              <a:rPr lang="en-US" sz="1900" b="0" i="0" dirty="0">
                <a:solidFill>
                  <a:srgbClr val="212121"/>
                </a:solidFill>
                <a:effectLst/>
                <a:latin typeface="Roboto" panose="02000000000000000000" pitchFamily="2" charset="0"/>
              </a:rPr>
              <a:t>For the Churn vs Balance plot, it tells that Customer Churn has more average balance than who does not Customer Churn. This might be affected to the bank if they close their accounts. Therefore, the bank need to find a way to hold those Customer Churn.</a:t>
            </a:r>
          </a:p>
          <a:p>
            <a:pPr marL="457200" indent="-457200" algn="l">
              <a:buClr>
                <a:schemeClr val="tx1"/>
              </a:buClr>
              <a:buFont typeface="Arial" panose="020B0604020202020204" pitchFamily="34" charset="0"/>
              <a:buChar char="•"/>
            </a:pPr>
            <a:r>
              <a:rPr lang="en-US" sz="1900" b="0" i="0" dirty="0">
                <a:solidFill>
                  <a:srgbClr val="212121"/>
                </a:solidFill>
                <a:effectLst/>
                <a:latin typeface="Roboto" panose="02000000000000000000" pitchFamily="2" charset="0"/>
              </a:rPr>
              <a:t>For the Churn vs Age plot, it tells that the average age of the Customer Chun is higher than the average age of the Customer Chun. I think some people close the account when they are approximately 40. Therefore, the bank need to focus on making new customers.</a:t>
            </a:r>
            <a:endParaRPr lang="en-US" sz="1900" dirty="0">
              <a:solidFill>
                <a:schemeClr val="tx1"/>
              </a:solidFill>
            </a:endParaRPr>
          </a:p>
          <a:p>
            <a:endParaRPr lang="en-US" sz="2200" dirty="0">
              <a:solidFill>
                <a:srgbClr val="FFFFFF"/>
              </a:solidFill>
            </a:endParaRPr>
          </a:p>
        </p:txBody>
      </p:sp>
      <p:pic>
        <p:nvPicPr>
          <p:cNvPr id="5" name="Picture 4">
            <a:extLst>
              <a:ext uri="{FF2B5EF4-FFF2-40B4-BE49-F238E27FC236}">
                <a16:creationId xmlns:a16="http://schemas.microsoft.com/office/drawing/2014/main" id="{A05D49F9-9AD6-074F-9BCF-BB2BF5E777B4}"/>
              </a:ext>
            </a:extLst>
          </p:cNvPr>
          <p:cNvPicPr>
            <a:picLocks noChangeAspect="1"/>
          </p:cNvPicPr>
          <p:nvPr/>
        </p:nvPicPr>
        <p:blipFill>
          <a:blip r:embed="rId3"/>
          <a:stretch>
            <a:fillRect/>
          </a:stretch>
        </p:blipFill>
        <p:spPr>
          <a:xfrm>
            <a:off x="572376" y="3694670"/>
            <a:ext cx="10871200" cy="2693774"/>
          </a:xfrm>
          <a:prstGeom prst="rect">
            <a:avLst/>
          </a:prstGeom>
        </p:spPr>
      </p:pic>
    </p:spTree>
    <p:extLst>
      <p:ext uri="{BB962C8B-B14F-4D97-AF65-F5344CB8AC3E}">
        <p14:creationId xmlns:p14="http://schemas.microsoft.com/office/powerpoint/2010/main" val="40396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2474" y="566056"/>
            <a:ext cx="9144000" cy="758371"/>
          </a:xfrm>
        </p:spPr>
        <p:txBody>
          <a:bodyPr>
            <a:normAutofit/>
          </a:bodyPr>
          <a:lstStyle/>
          <a:p>
            <a:r>
              <a:rPr lang="en-US" sz="2200" b="1" dirty="0">
                <a:solidFill>
                  <a:schemeClr val="tx1"/>
                </a:solidFill>
              </a:rPr>
              <a:t>KNN model and </a:t>
            </a:r>
            <a:r>
              <a:rPr lang="en-US" sz="2200" b="1" dirty="0" err="1">
                <a:solidFill>
                  <a:schemeClr val="tx1"/>
                </a:solidFill>
              </a:rPr>
              <a:t>KNN_gs</a:t>
            </a:r>
            <a:r>
              <a:rPr lang="en-US" sz="2200" b="1" dirty="0">
                <a:solidFill>
                  <a:schemeClr val="tx1"/>
                </a:solidFill>
              </a:rPr>
              <a:t> model</a:t>
            </a:r>
          </a:p>
        </p:txBody>
      </p:sp>
      <p:pic>
        <p:nvPicPr>
          <p:cNvPr id="1026" name="Picture 2">
            <a:extLst>
              <a:ext uri="{FF2B5EF4-FFF2-40B4-BE49-F238E27FC236}">
                <a16:creationId xmlns:a16="http://schemas.microsoft.com/office/drawing/2014/main" id="{6C62D18A-881D-664E-9AAF-81D6D5405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043" y="1015999"/>
            <a:ext cx="4610100" cy="24638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E5B831-F9F4-5840-8AEE-49D747A2C8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4758" y="1021454"/>
            <a:ext cx="46101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B197BC-6856-B544-9C7A-48B4424DFEF9}"/>
              </a:ext>
            </a:extLst>
          </p:cNvPr>
          <p:cNvSpPr txBox="1"/>
          <p:nvPr/>
        </p:nvSpPr>
        <p:spPr>
          <a:xfrm>
            <a:off x="3512293" y="3444883"/>
            <a:ext cx="6037943" cy="430887"/>
          </a:xfrm>
          <a:prstGeom prst="rect">
            <a:avLst/>
          </a:prstGeom>
          <a:noFill/>
        </p:spPr>
        <p:txBody>
          <a:bodyPr wrap="square" rtlCol="0">
            <a:spAutoFit/>
          </a:bodyPr>
          <a:lstStyle/>
          <a:p>
            <a:r>
              <a:rPr lang="en-US" sz="2200" b="1" dirty="0"/>
              <a:t>Random Forest model and </a:t>
            </a:r>
            <a:r>
              <a:rPr lang="en-US" sz="2200" b="1" dirty="0" err="1"/>
              <a:t>RF_gs</a:t>
            </a:r>
            <a:r>
              <a:rPr lang="en-US" sz="2200" b="1" dirty="0"/>
              <a:t> model</a:t>
            </a:r>
          </a:p>
        </p:txBody>
      </p:sp>
      <p:pic>
        <p:nvPicPr>
          <p:cNvPr id="1030" name="Picture 6">
            <a:extLst>
              <a:ext uri="{FF2B5EF4-FFF2-40B4-BE49-F238E27FC236}">
                <a16:creationId xmlns:a16="http://schemas.microsoft.com/office/drawing/2014/main" id="{1AE10F64-E85E-E24D-B503-D3683927B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043" y="3936999"/>
            <a:ext cx="4610100" cy="24638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AA1BEE3-498D-224C-AB73-E6062F40DD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7343" y="3875769"/>
            <a:ext cx="4610100" cy="252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60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630194"/>
            <a:ext cx="9144000" cy="606125"/>
          </a:xfrm>
        </p:spPr>
        <p:txBody>
          <a:bodyPr>
            <a:normAutofit/>
          </a:bodyPr>
          <a:lstStyle/>
          <a:p>
            <a:pPr>
              <a:buClr>
                <a:schemeClr val="tx1"/>
              </a:buClr>
            </a:pPr>
            <a:r>
              <a:rPr lang="en-US" sz="3200" dirty="0">
                <a:solidFill>
                  <a:schemeClr val="tx1"/>
                </a:solidFill>
              </a:rPr>
              <a:t>KNN model with the </a:t>
            </a:r>
            <a:r>
              <a:rPr lang="en-US" sz="3200" dirty="0" err="1">
                <a:solidFill>
                  <a:schemeClr val="tx1"/>
                </a:solidFill>
              </a:rPr>
              <a:t>GridSearchCV</a:t>
            </a:r>
            <a:endParaRPr lang="en-US" sz="3200" dirty="0">
              <a:solidFill>
                <a:schemeClr val="tx1"/>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1402534"/>
            <a:ext cx="9144000" cy="4318643"/>
          </a:xfrm>
        </p:spPr>
        <p:txBody>
          <a:bodyPr>
            <a:normAutofit/>
          </a:bodyPr>
          <a:lstStyle/>
          <a:p>
            <a:pPr marL="342900" indent="-342900" algn="l">
              <a:buClr>
                <a:schemeClr val="tx1"/>
              </a:buClr>
              <a:buFont typeface="Arial" panose="020B0604020202020204" pitchFamily="34" charset="0"/>
              <a:buChar char="•"/>
            </a:pPr>
            <a:r>
              <a:rPr lang="en-US" sz="2000" dirty="0">
                <a:solidFill>
                  <a:schemeClr val="tx1"/>
                </a:solidFill>
              </a:rPr>
              <a:t>2,500 accounts were tested for  the Bank Customer Churn Prediction</a:t>
            </a:r>
          </a:p>
          <a:p>
            <a:pPr marL="342900" indent="-342900" algn="l">
              <a:buClr>
                <a:schemeClr val="tx1"/>
              </a:buClr>
              <a:buFont typeface="Arial" panose="020B0604020202020204" pitchFamily="34" charset="0"/>
              <a:buChar char="•"/>
            </a:pPr>
            <a:r>
              <a:rPr lang="en-US" sz="2000" dirty="0">
                <a:solidFill>
                  <a:schemeClr val="tx1"/>
                </a:solidFill>
              </a:rPr>
              <a:t>The classifier of KNN model predicted 2,003 accounts to have tested positive and the rest 497 as negative.</a:t>
            </a:r>
          </a:p>
          <a:p>
            <a:pPr marL="342900" indent="-342900" algn="l">
              <a:buClr>
                <a:schemeClr val="tx1"/>
              </a:buClr>
              <a:buFont typeface="Arial" panose="020B0604020202020204" pitchFamily="34" charset="0"/>
              <a:buChar char="•"/>
            </a:pPr>
            <a:r>
              <a:rPr lang="en-US" sz="2000" dirty="0">
                <a:solidFill>
                  <a:schemeClr val="tx1"/>
                </a:solidFill>
              </a:rPr>
              <a:t>However, 2302accounts tested positive and 198 tested negative.</a:t>
            </a:r>
          </a:p>
          <a:p>
            <a:endParaRPr lang="en-US" sz="2200" dirty="0">
              <a:solidFill>
                <a:srgbClr val="FFFFFF"/>
              </a:solidFill>
            </a:endParaRPr>
          </a:p>
        </p:txBody>
      </p:sp>
      <p:pic>
        <p:nvPicPr>
          <p:cNvPr id="6" name="Picture 4">
            <a:extLst>
              <a:ext uri="{FF2B5EF4-FFF2-40B4-BE49-F238E27FC236}">
                <a16:creationId xmlns:a16="http://schemas.microsoft.com/office/drawing/2014/main" id="{B5748F35-FF16-914B-9628-D0CF6D8F8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467" y="3064181"/>
            <a:ext cx="5019986" cy="335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44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pPr algn="l"/>
            <a:r>
              <a:rPr lang="en-US" sz="2000" b="0" dirty="0">
                <a:solidFill>
                  <a:srgbClr val="000000"/>
                </a:solidFill>
                <a:effectLst/>
                <a:latin typeface="Times" pitchFamily="2" charset="0"/>
              </a:rPr>
              <a:t>I will chose the </a:t>
            </a:r>
            <a:r>
              <a:rPr lang="en-US" sz="2000" b="0" dirty="0" err="1">
                <a:solidFill>
                  <a:srgbClr val="000000"/>
                </a:solidFill>
                <a:effectLst/>
                <a:latin typeface="Times" pitchFamily="2" charset="0"/>
              </a:rPr>
              <a:t>KNN_gs</a:t>
            </a:r>
            <a:r>
              <a:rPr lang="en-US" sz="2000" b="0" dirty="0">
                <a:solidFill>
                  <a:srgbClr val="000000"/>
                </a:solidFill>
                <a:effectLst/>
                <a:latin typeface="Times" pitchFamily="2" charset="0"/>
              </a:rPr>
              <a:t> model because there has less errors when </a:t>
            </a:r>
            <a:r>
              <a:rPr lang="en-US" sz="2000" b="0" dirty="0" err="1">
                <a:solidFill>
                  <a:srgbClr val="000000"/>
                </a:solidFill>
                <a:effectLst/>
                <a:latin typeface="Times" pitchFamily="2" charset="0"/>
              </a:rPr>
              <a:t>i</a:t>
            </a:r>
            <a:r>
              <a:rPr lang="en-US" sz="2000" b="0" dirty="0">
                <a:solidFill>
                  <a:srgbClr val="000000"/>
                </a:solidFill>
                <a:effectLst/>
                <a:latin typeface="Times" pitchFamily="2" charset="0"/>
              </a:rPr>
              <a:t> compared with other confusion </a:t>
            </a:r>
            <a:r>
              <a:rPr lang="en-US" sz="2000" b="0" dirty="0" err="1">
                <a:solidFill>
                  <a:srgbClr val="000000"/>
                </a:solidFill>
                <a:effectLst/>
                <a:latin typeface="Times" pitchFamily="2" charset="0"/>
              </a:rPr>
              <a:t>matrixs</a:t>
            </a:r>
            <a:r>
              <a:rPr lang="en-US" sz="2000" b="0" dirty="0">
                <a:solidFill>
                  <a:srgbClr val="000000"/>
                </a:solidFill>
                <a:effectLst/>
                <a:latin typeface="Times" pitchFamily="2" charset="0"/>
              </a:rPr>
              <a:t>.</a:t>
            </a:r>
            <a:br>
              <a:rPr lang="en-US" sz="2000" b="0" dirty="0">
                <a:solidFill>
                  <a:srgbClr val="000000"/>
                </a:solidFill>
                <a:effectLst/>
                <a:latin typeface="Times" pitchFamily="2" charset="0"/>
              </a:rPr>
            </a:br>
            <a:br>
              <a:rPr lang="en-US" sz="2000" b="0" dirty="0">
                <a:solidFill>
                  <a:srgbClr val="000000"/>
                </a:solidFill>
                <a:effectLst/>
                <a:latin typeface="Times" pitchFamily="2" charset="0"/>
              </a:rPr>
            </a:br>
            <a:r>
              <a:rPr lang="en-US" sz="2000" b="0" dirty="0">
                <a:solidFill>
                  <a:srgbClr val="000000"/>
                </a:solidFill>
                <a:effectLst/>
                <a:latin typeface="Times" pitchFamily="2" charset="0"/>
              </a:rPr>
              <a:t>Confusion matrix for the </a:t>
            </a:r>
            <a:r>
              <a:rPr lang="en-US" sz="2000" b="0" dirty="0" err="1">
                <a:solidFill>
                  <a:srgbClr val="000000"/>
                </a:solidFill>
                <a:effectLst/>
                <a:latin typeface="Times" pitchFamily="2" charset="0"/>
              </a:rPr>
              <a:t>KNN_gs</a:t>
            </a:r>
            <a:r>
              <a:rPr lang="en-US" sz="2000" b="0" dirty="0">
                <a:solidFill>
                  <a:srgbClr val="000000"/>
                </a:solidFill>
                <a:effectLst/>
                <a:latin typeface="Times" pitchFamily="2" charset="0"/>
              </a:rPr>
              <a:t> shows 46 errors in the total, but other confusion matrix shows more error than </a:t>
            </a:r>
            <a:r>
              <a:rPr lang="en-US" sz="2000" b="0" dirty="0" err="1">
                <a:solidFill>
                  <a:srgbClr val="000000"/>
                </a:solidFill>
                <a:effectLst/>
                <a:latin typeface="Times" pitchFamily="2" charset="0"/>
              </a:rPr>
              <a:t>KNN_gs</a:t>
            </a:r>
            <a:r>
              <a:rPr lang="en-US" sz="2000" b="0" dirty="0">
                <a:solidFill>
                  <a:srgbClr val="000000"/>
                </a:solidFill>
                <a:effectLst/>
                <a:latin typeface="Times" pitchFamily="2" charset="0"/>
              </a:rPr>
              <a:t> True Negative is better than True Positive at </a:t>
            </a:r>
            <a:r>
              <a:rPr lang="en-US" sz="2000" b="0" dirty="0" err="1">
                <a:solidFill>
                  <a:srgbClr val="000000"/>
                </a:solidFill>
                <a:effectLst/>
                <a:latin typeface="Times" pitchFamily="2" charset="0"/>
              </a:rPr>
              <a:t>pridicting</a:t>
            </a:r>
            <a:r>
              <a:rPr lang="en-US" sz="2000" b="0" dirty="0">
                <a:solidFill>
                  <a:srgbClr val="000000"/>
                </a:solidFill>
                <a:effectLst/>
                <a:latin typeface="Times" pitchFamily="2" charset="0"/>
              </a:rPr>
              <a:t> in the confusion matrix for the </a:t>
            </a:r>
            <a:r>
              <a:rPr lang="en-US" sz="2000" b="0" dirty="0" err="1">
                <a:solidFill>
                  <a:srgbClr val="000000"/>
                </a:solidFill>
                <a:effectLst/>
                <a:latin typeface="Times" pitchFamily="2" charset="0"/>
              </a:rPr>
              <a:t>KNN_gs</a:t>
            </a:r>
            <a:br>
              <a:rPr lang="en-US" sz="2000" b="0" dirty="0">
                <a:solidFill>
                  <a:srgbClr val="000000"/>
                </a:solidFill>
                <a:effectLst/>
                <a:latin typeface="Times" pitchFamily="2" charset="0"/>
              </a:rPr>
            </a:br>
            <a:endParaRPr lang="en-US" sz="2000" dirty="0">
              <a:solidFill>
                <a:srgbClr val="FFFFFF"/>
              </a:solidFill>
              <a:latin typeface="Times" pitchFamily="2" charset="0"/>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Autofit/>
          </a:bodyPr>
          <a:lstStyle/>
          <a:p>
            <a:pPr algn="l"/>
            <a:r>
              <a:rPr lang="en-US" sz="2000" b="0" dirty="0">
                <a:solidFill>
                  <a:srgbClr val="000000"/>
                </a:solidFill>
                <a:effectLst/>
                <a:latin typeface="Times" pitchFamily="2" charset="0"/>
              </a:rPr>
              <a:t>These are cases in which we predicted that there has a lot of Churn Customers.</a:t>
            </a:r>
          </a:p>
          <a:p>
            <a:pPr algn="l"/>
            <a:r>
              <a:rPr lang="en-US" sz="2000" b="0" dirty="0">
                <a:solidFill>
                  <a:srgbClr val="000000"/>
                </a:solidFill>
                <a:effectLst/>
                <a:latin typeface="Times" pitchFamily="2" charset="0"/>
              </a:rPr>
              <a:t>I will recommend to find new customers as many as you can since there has a lot of Churn Customers in the bank. </a:t>
            </a:r>
          </a:p>
          <a:p>
            <a:pPr algn="l"/>
            <a:br>
              <a:rPr lang="en-US" sz="2000" b="0" dirty="0">
                <a:solidFill>
                  <a:srgbClr val="000000"/>
                </a:solidFill>
                <a:effectLst/>
                <a:latin typeface="Times" pitchFamily="2" charset="0"/>
              </a:rPr>
            </a:br>
            <a:br>
              <a:rPr lang="en-US" sz="2000" b="0" dirty="0">
                <a:solidFill>
                  <a:srgbClr val="000000"/>
                </a:solidFill>
                <a:effectLst/>
                <a:latin typeface="Times" pitchFamily="2" charset="0"/>
              </a:rPr>
            </a:br>
            <a:endParaRPr lang="en-US" sz="2000" b="0" dirty="0">
              <a:solidFill>
                <a:srgbClr val="000000"/>
              </a:solidFill>
              <a:effectLst/>
              <a:latin typeface="Times" pitchFamily="2" charset="0"/>
            </a:endParaRPr>
          </a:p>
          <a:p>
            <a:pPr algn="l"/>
            <a:endParaRPr lang="en-US" sz="2000" dirty="0">
              <a:solidFill>
                <a:srgbClr val="FFFFFF"/>
              </a:solidFill>
              <a:latin typeface="Times" pitchFamily="2" charset="0"/>
            </a:endParaRPr>
          </a:p>
        </p:txBody>
      </p:sp>
      <p:sp>
        <p:nvSpPr>
          <p:cNvPr id="5" name="TextBox 4">
            <a:extLst>
              <a:ext uri="{FF2B5EF4-FFF2-40B4-BE49-F238E27FC236}">
                <a16:creationId xmlns:a16="http://schemas.microsoft.com/office/drawing/2014/main" id="{95DF3B7A-3E97-9242-9176-41EB13F3F5CF}"/>
              </a:ext>
            </a:extLst>
          </p:cNvPr>
          <p:cNvSpPr txBox="1"/>
          <p:nvPr/>
        </p:nvSpPr>
        <p:spPr>
          <a:xfrm>
            <a:off x="3384510" y="691476"/>
            <a:ext cx="6183086" cy="861774"/>
          </a:xfrm>
          <a:prstGeom prst="rect">
            <a:avLst/>
          </a:prstGeom>
          <a:noFill/>
        </p:spPr>
        <p:txBody>
          <a:bodyPr wrap="square" rtlCol="0">
            <a:spAutoFit/>
          </a:bodyPr>
          <a:lstStyle/>
          <a:p>
            <a:r>
              <a:rPr lang="en-US" sz="2500" b="1" dirty="0"/>
              <a:t>Final Recommendation to the Bank</a:t>
            </a:r>
          </a:p>
          <a:p>
            <a:endParaRPr lang="en-US" sz="2500" b="1" dirty="0"/>
          </a:p>
        </p:txBody>
      </p:sp>
    </p:spTree>
    <p:extLst>
      <p:ext uri="{BB962C8B-B14F-4D97-AF65-F5344CB8AC3E}">
        <p14:creationId xmlns:p14="http://schemas.microsoft.com/office/powerpoint/2010/main" val="396229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CDEC43F-7752-C904-A16C-95DBC306F1B9}"/>
              </a:ext>
            </a:extLst>
          </p:cNvPr>
          <p:cNvPicPr>
            <a:picLocks noChangeAspect="1"/>
          </p:cNvPicPr>
          <p:nvPr/>
        </p:nvPicPr>
        <p:blipFill rotWithShape="1">
          <a:blip r:embed="rId2">
            <a:alphaModFix amt="20000"/>
          </a:blip>
          <a:srcRect t="17259" r="-1" b="-1"/>
          <a:stretch/>
        </p:blipFill>
        <p:spPr>
          <a:xfrm>
            <a:off x="-2" y="10"/>
            <a:ext cx="12188952" cy="6857990"/>
          </a:xfrm>
          <a:prstGeom prst="rect">
            <a:avLst/>
          </a:prstGeom>
        </p:spPr>
      </p:pic>
      <p:sp>
        <p:nvSpPr>
          <p:cNvPr id="2" name="Title 1">
            <a:extLst>
              <a:ext uri="{FF2B5EF4-FFF2-40B4-BE49-F238E27FC236}">
                <a16:creationId xmlns:a16="http://schemas.microsoft.com/office/drawing/2014/main" id="{15D72DF3-4799-1F43-9B12-8F509D7C7B9B}"/>
              </a:ext>
            </a:extLst>
          </p:cNvPr>
          <p:cNvSpPr>
            <a:spLocks noGrp="1"/>
          </p:cNvSpPr>
          <p:nvPr>
            <p:ph type="ctrTitle"/>
          </p:nvPr>
        </p:nvSpPr>
        <p:spPr>
          <a:xfrm>
            <a:off x="1524000" y="1122363"/>
            <a:ext cx="9144000" cy="2387600"/>
          </a:xfrm>
        </p:spPr>
        <p:txBody>
          <a:bodyPr>
            <a:normAutofit/>
          </a:bodyPr>
          <a:lstStyle/>
          <a:p>
            <a:r>
              <a:rPr lang="en-US" dirty="0">
                <a:solidFill>
                  <a:schemeClr val="tx1"/>
                </a:solidFill>
              </a:rPr>
              <a:t>Thank You</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EAC6D91B-216D-D748-A1EF-021C52877CAC}"/>
              </a:ext>
            </a:extLst>
          </p:cNvPr>
          <p:cNvSpPr>
            <a:spLocks noGrp="1"/>
          </p:cNvSpPr>
          <p:nvPr>
            <p:ph type="subTitle" idx="1"/>
          </p:nvPr>
        </p:nvSpPr>
        <p:spPr>
          <a:xfrm>
            <a:off x="1524000" y="3602038"/>
            <a:ext cx="9144000" cy="1655762"/>
          </a:xfrm>
        </p:spPr>
        <p:txBody>
          <a:bodyPr>
            <a:normAutofit/>
          </a:bodyPr>
          <a:lstStyle/>
          <a:p>
            <a:r>
              <a:rPr lang="en-US" altLang="ko-KR" sz="2200" dirty="0">
                <a:solidFill>
                  <a:schemeClr val="tx1"/>
                </a:solidFill>
              </a:rPr>
              <a:t>-THE END-</a:t>
            </a:r>
            <a:endParaRPr lang="en-US" sz="2200" dirty="0">
              <a:solidFill>
                <a:schemeClr val="tx1"/>
              </a:solidFill>
            </a:endParaRPr>
          </a:p>
        </p:txBody>
      </p:sp>
    </p:spTree>
    <p:extLst>
      <p:ext uri="{BB962C8B-B14F-4D97-AF65-F5344CB8AC3E}">
        <p14:creationId xmlns:p14="http://schemas.microsoft.com/office/powerpoint/2010/main" val="1363914964"/>
      </p:ext>
    </p:extLst>
  </p:cSld>
  <p:clrMapOvr>
    <a:masterClrMapping/>
  </p:clrMapOvr>
</p:sld>
</file>

<file path=ppt/theme/theme1.xml><?xml version="1.0" encoding="utf-8"?>
<a:theme xmlns:a="http://schemas.openxmlformats.org/drawingml/2006/main" name="Luminou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9787</TotalTime>
  <Words>756</Words>
  <Application>Microsoft Macintosh PowerPoint</Application>
  <PresentationFormat>Widescreen</PresentationFormat>
  <Paragraphs>60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Courier New</vt:lpstr>
      <vt:lpstr>Roboto</vt:lpstr>
      <vt:lpstr>Sabon Next LT</vt:lpstr>
      <vt:lpstr>Times</vt:lpstr>
      <vt:lpstr>Wingdings</vt:lpstr>
      <vt:lpstr>LuminousVTI</vt:lpstr>
      <vt:lpstr>Presentation for the Bank Customer Churn Prediction</vt:lpstr>
      <vt:lpstr>Contents</vt:lpstr>
      <vt:lpstr>Information of the Data </vt:lpstr>
      <vt:lpstr>Business Problems</vt:lpstr>
      <vt:lpstr>Background of The Data</vt:lpstr>
      <vt:lpstr>PowerPoint Presentation</vt:lpstr>
      <vt:lpstr>KNN model with the GridSearchCV</vt:lpstr>
      <vt:lpstr>I will chose the KNN_gs model because there has less errors when i compared with other confusion matrixs.  Confusion matrix for the KNN_gs shows 46 errors in the total, but other confusion matrix shows more error than KNN_gs True Negative is better than True Positive at pridicting in the confusion matrix for the KNN_gs </vt:lpstr>
      <vt:lpstr>Thank You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with the GridSearchCV</vt:lpstr>
      <vt:lpstr>KNN model </vt:lpstr>
      <vt:lpstr>KNN model with the GridSearchCV</vt:lpstr>
      <vt:lpstr>Random Forest</vt:lpstr>
      <vt:lpstr>Final Recommendation  </vt:lpstr>
      <vt:lpstr>Thank You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the Bank Customer Churn Prediction</dc:title>
  <dc:creator>Young J Jang</dc:creator>
  <cp:lastModifiedBy>Young J Jang</cp:lastModifiedBy>
  <cp:revision>5</cp:revision>
  <dcterms:created xsi:type="dcterms:W3CDTF">2022-09-30T02:11:42Z</dcterms:created>
  <dcterms:modified xsi:type="dcterms:W3CDTF">2022-10-06T21:19:13Z</dcterms:modified>
</cp:coreProperties>
</file>