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69" r:id="rId2"/>
    <p:sldId id="258" r:id="rId3"/>
    <p:sldId id="257" r:id="rId4"/>
    <p:sldId id="259" r:id="rId5"/>
    <p:sldId id="260" r:id="rId6"/>
    <p:sldId id="270" r:id="rId7"/>
    <p:sldId id="27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4"/>
  </p:normalViewPr>
  <p:slideViewPr>
    <p:cSldViewPr snapToGrid="0" snapToObjects="1">
      <p:cViewPr varScale="1">
        <p:scale>
          <a:sx n="104" d="100"/>
          <a:sy n="104" d="100"/>
        </p:scale>
        <p:origin x="23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8047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23854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298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6253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8862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97489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651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0047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2930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5234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1754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9/29/22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81011746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3048" y="-451682"/>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1158129"/>
          </a:xfrm>
        </p:spPr>
        <p:txBody>
          <a:bodyPr>
            <a:normAutofit/>
          </a:bodyPr>
          <a:lstStyle/>
          <a:p>
            <a:r>
              <a:rPr lang="en-US" sz="3000" dirty="0">
                <a:solidFill>
                  <a:schemeClr val="tx1"/>
                </a:solidFill>
              </a:rPr>
              <a:t>Presentation for the Bank Customer Churn Prediction</a:t>
            </a: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303663" y="3143701"/>
            <a:ext cx="9144000" cy="1655762"/>
          </a:xfrm>
        </p:spPr>
        <p:txBody>
          <a:bodyPr>
            <a:normAutofit/>
          </a:bodyPr>
          <a:lstStyle/>
          <a:p>
            <a:r>
              <a:rPr lang="en-US" sz="2200" b="1" dirty="0">
                <a:solidFill>
                  <a:schemeClr val="tx1"/>
                </a:solidFill>
              </a:rPr>
              <a:t>By</a:t>
            </a:r>
          </a:p>
          <a:p>
            <a:endParaRPr lang="en-US" sz="2200" b="1" dirty="0">
              <a:solidFill>
                <a:schemeClr val="tx1"/>
              </a:solidFill>
            </a:endParaRPr>
          </a:p>
          <a:p>
            <a:r>
              <a:rPr lang="en-US" sz="2200" b="1" dirty="0">
                <a:solidFill>
                  <a:schemeClr val="tx1"/>
                </a:solidFill>
              </a:rPr>
              <a:t>Young </a:t>
            </a:r>
            <a:r>
              <a:rPr lang="en-US" sz="2200" b="1" dirty="0" err="1">
                <a:solidFill>
                  <a:schemeClr val="tx1"/>
                </a:solidFill>
              </a:rPr>
              <a:t>Jin</a:t>
            </a:r>
            <a:r>
              <a:rPr lang="en-US" sz="2200" b="1" dirty="0">
                <a:solidFill>
                  <a:schemeClr val="tx1"/>
                </a:solidFill>
              </a:rPr>
              <a:t> Jang</a:t>
            </a:r>
          </a:p>
        </p:txBody>
      </p:sp>
    </p:spTree>
    <p:extLst>
      <p:ext uri="{BB962C8B-B14F-4D97-AF65-F5344CB8AC3E}">
        <p14:creationId xmlns:p14="http://schemas.microsoft.com/office/powerpoint/2010/main" val="65502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endParaRPr lang="en-US">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endParaRPr lang="en-US" sz="2200">
              <a:solidFill>
                <a:srgbClr val="FFFFFF"/>
              </a:solidFill>
            </a:endParaRPr>
          </a:p>
        </p:txBody>
      </p:sp>
    </p:spTree>
    <p:extLst>
      <p:ext uri="{BB962C8B-B14F-4D97-AF65-F5344CB8AC3E}">
        <p14:creationId xmlns:p14="http://schemas.microsoft.com/office/powerpoint/2010/main" val="2781386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endParaRPr lang="en-US">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endParaRPr lang="en-US" sz="2200">
              <a:solidFill>
                <a:srgbClr val="FFFFFF"/>
              </a:solidFill>
            </a:endParaRPr>
          </a:p>
        </p:txBody>
      </p:sp>
    </p:spTree>
    <p:extLst>
      <p:ext uri="{BB962C8B-B14F-4D97-AF65-F5344CB8AC3E}">
        <p14:creationId xmlns:p14="http://schemas.microsoft.com/office/powerpoint/2010/main" val="2622772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endParaRPr lang="en-US">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endParaRPr lang="en-US" sz="2200">
              <a:solidFill>
                <a:srgbClr val="FFFFFF"/>
              </a:solidFill>
            </a:endParaRPr>
          </a:p>
        </p:txBody>
      </p:sp>
    </p:spTree>
    <p:extLst>
      <p:ext uri="{BB962C8B-B14F-4D97-AF65-F5344CB8AC3E}">
        <p14:creationId xmlns:p14="http://schemas.microsoft.com/office/powerpoint/2010/main" val="1869864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endParaRPr lang="en-US">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endParaRPr lang="en-US" sz="2200">
              <a:solidFill>
                <a:srgbClr val="FFFFFF"/>
              </a:solidFill>
            </a:endParaRPr>
          </a:p>
        </p:txBody>
      </p:sp>
    </p:spTree>
    <p:extLst>
      <p:ext uri="{BB962C8B-B14F-4D97-AF65-F5344CB8AC3E}">
        <p14:creationId xmlns:p14="http://schemas.microsoft.com/office/powerpoint/2010/main" val="75501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0"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751661"/>
            <a:ext cx="9144000" cy="706437"/>
          </a:xfrm>
        </p:spPr>
        <p:txBody>
          <a:bodyPr>
            <a:normAutofit fontScale="90000"/>
          </a:bodyPr>
          <a:lstStyle/>
          <a:p>
            <a:r>
              <a:rPr lang="en-US" dirty="0">
                <a:solidFill>
                  <a:schemeClr val="tx1"/>
                </a:solidFill>
              </a:rPr>
              <a:t>Contents</a:t>
            </a: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1729946"/>
            <a:ext cx="9144000" cy="4275438"/>
          </a:xfrm>
        </p:spPr>
        <p:txBody>
          <a:bodyPr>
            <a:normAutofit/>
          </a:bodyPr>
          <a:lstStyle/>
          <a:p>
            <a:pPr marL="342900" indent="-342900" algn="l">
              <a:buClr>
                <a:schemeClr val="tx1"/>
              </a:buClr>
              <a:buFont typeface="Arial" panose="020B0604020202020204" pitchFamily="34" charset="0"/>
              <a:buChar char="•"/>
            </a:pPr>
            <a:r>
              <a:rPr lang="en-US" sz="2500" dirty="0">
                <a:solidFill>
                  <a:schemeClr val="tx1"/>
                </a:solidFill>
              </a:rPr>
              <a:t>Background of the data</a:t>
            </a:r>
          </a:p>
          <a:p>
            <a:pPr marL="342900" indent="-342900" algn="l">
              <a:buClr>
                <a:schemeClr val="tx1"/>
              </a:buClr>
              <a:buFont typeface="Arial" panose="020B0604020202020204" pitchFamily="34" charset="0"/>
              <a:buChar char="•"/>
            </a:pPr>
            <a:r>
              <a:rPr lang="en-US" sz="2500" dirty="0">
                <a:solidFill>
                  <a:schemeClr val="tx1"/>
                </a:solidFill>
              </a:rPr>
              <a:t>KNN model</a:t>
            </a:r>
          </a:p>
          <a:p>
            <a:pPr marL="342900" indent="-342900" algn="l">
              <a:buClr>
                <a:schemeClr val="tx1"/>
              </a:buClr>
              <a:buFont typeface="Arial" panose="020B0604020202020204" pitchFamily="34" charset="0"/>
              <a:buChar char="•"/>
            </a:pPr>
            <a:r>
              <a:rPr lang="en-US" sz="2500" dirty="0">
                <a:solidFill>
                  <a:schemeClr val="tx1"/>
                </a:solidFill>
              </a:rPr>
              <a:t>KNN model with the </a:t>
            </a:r>
            <a:r>
              <a:rPr lang="en-US" sz="2500" dirty="0" err="1">
                <a:solidFill>
                  <a:schemeClr val="tx1"/>
                </a:solidFill>
              </a:rPr>
              <a:t>GridSearchCV</a:t>
            </a:r>
            <a:endParaRPr lang="en-US" sz="2500" dirty="0">
              <a:solidFill>
                <a:schemeClr val="tx1"/>
              </a:solidFill>
            </a:endParaRPr>
          </a:p>
          <a:p>
            <a:pPr marL="342900" indent="-342900" algn="l">
              <a:buClr>
                <a:schemeClr val="tx1"/>
              </a:buClr>
              <a:buFont typeface="Arial" panose="020B0604020202020204" pitchFamily="34" charset="0"/>
              <a:buChar char="•"/>
            </a:pPr>
            <a:r>
              <a:rPr lang="en-US" sz="2500" dirty="0">
                <a:solidFill>
                  <a:schemeClr val="tx1"/>
                </a:solidFill>
              </a:rPr>
              <a:t>Random Forest</a:t>
            </a:r>
          </a:p>
          <a:p>
            <a:pPr marL="342900" indent="-342900" algn="l">
              <a:buClr>
                <a:schemeClr val="tx1"/>
              </a:buClr>
              <a:buFont typeface="Arial" panose="020B0604020202020204" pitchFamily="34" charset="0"/>
              <a:buChar char="•"/>
            </a:pPr>
            <a:r>
              <a:rPr lang="en-US" sz="2500" dirty="0">
                <a:solidFill>
                  <a:schemeClr val="tx1"/>
                </a:solidFill>
              </a:rPr>
              <a:t>Random Forest with the </a:t>
            </a:r>
            <a:r>
              <a:rPr lang="en-US" sz="2500" dirty="0" err="1">
                <a:solidFill>
                  <a:schemeClr val="tx1"/>
                </a:solidFill>
              </a:rPr>
              <a:t>GridSearchCV</a:t>
            </a:r>
            <a:endParaRPr lang="en-US" sz="2500" dirty="0">
              <a:solidFill>
                <a:schemeClr val="tx1"/>
              </a:solidFill>
            </a:endParaRPr>
          </a:p>
          <a:p>
            <a:pPr marL="342900" indent="-342900" algn="l">
              <a:buClr>
                <a:schemeClr val="tx1"/>
              </a:buClr>
              <a:buFont typeface="Arial" panose="020B0604020202020204" pitchFamily="34" charset="0"/>
              <a:buChar char="•"/>
            </a:pPr>
            <a:r>
              <a:rPr lang="en-US" sz="2500" dirty="0">
                <a:solidFill>
                  <a:schemeClr val="tx1"/>
                </a:solidFill>
              </a:rPr>
              <a:t>Final Recommendation </a:t>
            </a:r>
          </a:p>
        </p:txBody>
      </p:sp>
    </p:spTree>
    <p:extLst>
      <p:ext uri="{BB962C8B-B14F-4D97-AF65-F5344CB8AC3E}">
        <p14:creationId xmlns:p14="http://schemas.microsoft.com/office/powerpoint/2010/main" val="289710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40854"/>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2474" y="469556"/>
            <a:ext cx="9144000" cy="725858"/>
          </a:xfrm>
        </p:spPr>
        <p:txBody>
          <a:bodyPr>
            <a:normAutofit/>
          </a:bodyPr>
          <a:lstStyle/>
          <a:p>
            <a:r>
              <a:rPr lang="en-US" sz="3500" dirty="0">
                <a:solidFill>
                  <a:schemeClr val="tx1"/>
                </a:solidFill>
              </a:rPr>
              <a:t>Background of The Data</a:t>
            </a:r>
            <a:endParaRPr lang="en-US" sz="3500" dirty="0">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2474" y="1297503"/>
            <a:ext cx="9144000" cy="2947086"/>
          </a:xfrm>
        </p:spPr>
        <p:txBody>
          <a:bodyPr>
            <a:normAutofit fontScale="85000" lnSpcReduction="10000"/>
          </a:bodyPr>
          <a:lstStyle/>
          <a:p>
            <a:pPr marL="457200" indent="-457200" algn="l">
              <a:buClr>
                <a:schemeClr val="tx1"/>
              </a:buClr>
              <a:buFont typeface="Arial" panose="020B0604020202020204" pitchFamily="34" charset="0"/>
              <a:buChar char="•"/>
            </a:pPr>
            <a:r>
              <a:rPr lang="en-US" sz="1900" b="0" i="0" dirty="0">
                <a:solidFill>
                  <a:srgbClr val="212121"/>
                </a:solidFill>
                <a:effectLst/>
                <a:latin typeface="Roboto" panose="02000000000000000000" pitchFamily="2" charset="0"/>
              </a:rPr>
              <a:t>The task is to predict whether a bank customer will 'churn' or close their account. I think there has strong correlation between the target and the columns of Balance and Age</a:t>
            </a:r>
          </a:p>
          <a:p>
            <a:pPr marL="457200" indent="-457200" algn="l">
              <a:buClr>
                <a:schemeClr val="tx1"/>
              </a:buClr>
              <a:buFont typeface="Arial" panose="020B0604020202020204" pitchFamily="34" charset="0"/>
              <a:buChar char="•"/>
            </a:pPr>
            <a:r>
              <a:rPr lang="en-US" sz="1900" b="0" i="0" dirty="0">
                <a:solidFill>
                  <a:srgbClr val="212121"/>
                </a:solidFill>
                <a:effectLst/>
                <a:latin typeface="Roboto" panose="02000000000000000000" pitchFamily="2" charset="0"/>
              </a:rPr>
              <a:t>For the Churn vs Balance plot, it tells that Customer Churn has more average balance than who does not Customer Churn. This might be affected to the bank if they close their accounts. Therefore, the bank need to find a way to hold those Customer Churn.</a:t>
            </a:r>
          </a:p>
          <a:p>
            <a:pPr marL="457200" indent="-457200" algn="l">
              <a:buClr>
                <a:schemeClr val="tx1"/>
              </a:buClr>
              <a:buFont typeface="Arial" panose="020B0604020202020204" pitchFamily="34" charset="0"/>
              <a:buChar char="•"/>
            </a:pPr>
            <a:r>
              <a:rPr lang="en-US" sz="1900" b="0" i="0" dirty="0">
                <a:solidFill>
                  <a:srgbClr val="212121"/>
                </a:solidFill>
                <a:effectLst/>
                <a:latin typeface="Roboto" panose="02000000000000000000" pitchFamily="2" charset="0"/>
              </a:rPr>
              <a:t>For the Churn vs Age plot, it tells that the average age of the Customer Chun is higher than the average age of the Customer Chun. I think some people close the account when they are approximately 40. Therefore, the bank need to focus on making new customers.</a:t>
            </a:r>
            <a:endParaRPr lang="en-US" sz="1900" dirty="0">
              <a:solidFill>
                <a:schemeClr val="tx1"/>
              </a:solidFill>
            </a:endParaRPr>
          </a:p>
          <a:p>
            <a:endParaRPr lang="en-US" sz="2200" dirty="0">
              <a:solidFill>
                <a:srgbClr val="FFFFFF"/>
              </a:solidFill>
            </a:endParaRPr>
          </a:p>
        </p:txBody>
      </p:sp>
      <p:pic>
        <p:nvPicPr>
          <p:cNvPr id="5" name="Picture 4">
            <a:extLst>
              <a:ext uri="{FF2B5EF4-FFF2-40B4-BE49-F238E27FC236}">
                <a16:creationId xmlns:a16="http://schemas.microsoft.com/office/drawing/2014/main" id="{A05D49F9-9AD6-074F-9BCF-BB2BF5E777B4}"/>
              </a:ext>
            </a:extLst>
          </p:cNvPr>
          <p:cNvPicPr>
            <a:picLocks noChangeAspect="1"/>
          </p:cNvPicPr>
          <p:nvPr/>
        </p:nvPicPr>
        <p:blipFill>
          <a:blip r:embed="rId3"/>
          <a:stretch>
            <a:fillRect/>
          </a:stretch>
        </p:blipFill>
        <p:spPr>
          <a:xfrm>
            <a:off x="572376" y="3694670"/>
            <a:ext cx="10871200" cy="2693774"/>
          </a:xfrm>
          <a:prstGeom prst="rect">
            <a:avLst/>
          </a:prstGeom>
        </p:spPr>
      </p:pic>
    </p:spTree>
    <p:extLst>
      <p:ext uri="{BB962C8B-B14F-4D97-AF65-F5344CB8AC3E}">
        <p14:creationId xmlns:p14="http://schemas.microsoft.com/office/powerpoint/2010/main" val="403968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0"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2476" y="1321122"/>
            <a:ext cx="9144000" cy="558155"/>
          </a:xfrm>
        </p:spPr>
        <p:txBody>
          <a:bodyPr>
            <a:normAutofit fontScale="90000"/>
          </a:bodyPr>
          <a:lstStyle/>
          <a:p>
            <a:r>
              <a:rPr lang="en-US" sz="3500" dirty="0">
                <a:solidFill>
                  <a:schemeClr val="tx1"/>
                </a:solidFill>
              </a:rPr>
              <a:t>KNN model</a:t>
            </a:r>
            <a:br>
              <a:rPr lang="en-US" sz="5400" dirty="0">
                <a:solidFill>
                  <a:schemeClr val="tx1"/>
                </a:solidFill>
              </a:rPr>
            </a:br>
            <a:endParaRPr lang="en-US" dirty="0">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2476" y="1321122"/>
            <a:ext cx="9144000" cy="4597764"/>
          </a:xfrm>
        </p:spPr>
        <p:txBody>
          <a:bodyPr>
            <a:normAutofit/>
          </a:bodyPr>
          <a:lstStyle/>
          <a:p>
            <a:pPr marL="342900" indent="-342900" algn="l">
              <a:buClr>
                <a:schemeClr val="tx1"/>
              </a:buClr>
              <a:buFont typeface="Arial" panose="020B0604020202020204" pitchFamily="34" charset="0"/>
              <a:buChar char="•"/>
            </a:pPr>
            <a:r>
              <a:rPr lang="en-US" sz="2000" dirty="0">
                <a:solidFill>
                  <a:schemeClr val="tx1"/>
                </a:solidFill>
              </a:rPr>
              <a:t>2,500 accounts were tested for  the Bank Customer Churn Prediction</a:t>
            </a:r>
          </a:p>
          <a:p>
            <a:pPr marL="342900" indent="-342900" algn="l">
              <a:buClr>
                <a:schemeClr val="tx1"/>
              </a:buClr>
              <a:buFont typeface="Arial" panose="020B0604020202020204" pitchFamily="34" charset="0"/>
              <a:buChar char="•"/>
            </a:pPr>
            <a:r>
              <a:rPr lang="en-US" sz="2000" dirty="0">
                <a:solidFill>
                  <a:schemeClr val="tx1"/>
                </a:solidFill>
              </a:rPr>
              <a:t>The classifier of KNN model predicted 2,003 accounts to have tested positive and the rest 497 as negative.</a:t>
            </a:r>
          </a:p>
          <a:p>
            <a:pPr marL="342900" indent="-342900" algn="l">
              <a:buClr>
                <a:schemeClr val="tx1"/>
              </a:buClr>
              <a:buFont typeface="Arial" panose="020B0604020202020204" pitchFamily="34" charset="0"/>
              <a:buChar char="•"/>
            </a:pPr>
            <a:r>
              <a:rPr lang="en-US" sz="2000" dirty="0">
                <a:solidFill>
                  <a:schemeClr val="tx1"/>
                </a:solidFill>
              </a:rPr>
              <a:t>However, 2,195 accounts tested positive and 305 tested negative.</a:t>
            </a:r>
          </a:p>
          <a:p>
            <a:pPr marL="342900" indent="-342900" algn="l">
              <a:buClr>
                <a:schemeClr val="tx1"/>
              </a:buClr>
              <a:buFont typeface="Arial" panose="020B0604020202020204" pitchFamily="34" charset="0"/>
              <a:buChar char="•"/>
            </a:pPr>
            <a:endParaRPr lang="en-US" sz="2200" dirty="0">
              <a:solidFill>
                <a:schemeClr val="tx1"/>
              </a:solidFill>
            </a:endParaRPr>
          </a:p>
          <a:p>
            <a:pPr marL="342900" indent="-342900" algn="l">
              <a:buClr>
                <a:schemeClr val="tx1"/>
              </a:buClr>
              <a:buFont typeface="Arial" panose="020B0604020202020204" pitchFamily="34" charset="0"/>
              <a:buChar char="•"/>
            </a:pPr>
            <a:endParaRPr lang="en-US" sz="2200" dirty="0">
              <a:solidFill>
                <a:schemeClr val="tx1"/>
              </a:solidFill>
            </a:endParaRPr>
          </a:p>
        </p:txBody>
      </p:sp>
      <p:pic>
        <p:nvPicPr>
          <p:cNvPr id="5" name="Picture 4">
            <a:extLst>
              <a:ext uri="{FF2B5EF4-FFF2-40B4-BE49-F238E27FC236}">
                <a16:creationId xmlns:a16="http://schemas.microsoft.com/office/drawing/2014/main" id="{BB0A130C-A6B6-6042-A016-3FDFDC7C7DED}"/>
              </a:ext>
            </a:extLst>
          </p:cNvPr>
          <p:cNvPicPr>
            <a:picLocks noChangeAspect="1"/>
          </p:cNvPicPr>
          <p:nvPr/>
        </p:nvPicPr>
        <p:blipFill>
          <a:blip r:embed="rId3"/>
          <a:stretch>
            <a:fillRect/>
          </a:stretch>
        </p:blipFill>
        <p:spPr>
          <a:xfrm>
            <a:off x="2743232" y="3061043"/>
            <a:ext cx="5995601" cy="3327400"/>
          </a:xfrm>
          <a:prstGeom prst="rect">
            <a:avLst/>
          </a:prstGeom>
        </p:spPr>
      </p:pic>
    </p:spTree>
    <p:extLst>
      <p:ext uri="{BB962C8B-B14F-4D97-AF65-F5344CB8AC3E}">
        <p14:creationId xmlns:p14="http://schemas.microsoft.com/office/powerpoint/2010/main" val="348582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630194"/>
            <a:ext cx="9144000" cy="606125"/>
          </a:xfrm>
        </p:spPr>
        <p:txBody>
          <a:bodyPr>
            <a:normAutofit/>
          </a:bodyPr>
          <a:lstStyle/>
          <a:p>
            <a:pPr>
              <a:buClr>
                <a:schemeClr val="tx1"/>
              </a:buClr>
            </a:pPr>
            <a:r>
              <a:rPr lang="en-US" sz="3200" dirty="0">
                <a:solidFill>
                  <a:schemeClr val="tx1"/>
                </a:solidFill>
              </a:rPr>
              <a:t>KNN model with the </a:t>
            </a:r>
            <a:r>
              <a:rPr lang="en-US" sz="3200" dirty="0" err="1">
                <a:solidFill>
                  <a:schemeClr val="tx1"/>
                </a:solidFill>
              </a:rPr>
              <a:t>GridSearchCV</a:t>
            </a:r>
            <a:endParaRPr lang="en-US" sz="3200" dirty="0">
              <a:solidFill>
                <a:schemeClr val="tx1"/>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1402534"/>
            <a:ext cx="9144000" cy="4318643"/>
          </a:xfrm>
        </p:spPr>
        <p:txBody>
          <a:bodyPr>
            <a:normAutofit/>
          </a:bodyPr>
          <a:lstStyle/>
          <a:p>
            <a:pPr marL="342900" indent="-342900" algn="l">
              <a:buClr>
                <a:schemeClr val="tx1"/>
              </a:buClr>
              <a:buFont typeface="Arial" panose="020B0604020202020204" pitchFamily="34" charset="0"/>
              <a:buChar char="•"/>
            </a:pPr>
            <a:r>
              <a:rPr lang="en-US" sz="2000" dirty="0">
                <a:solidFill>
                  <a:schemeClr val="tx1"/>
                </a:solidFill>
              </a:rPr>
              <a:t>2,500 accounts were tested for  the Bank Customer Churn Prediction</a:t>
            </a:r>
          </a:p>
          <a:p>
            <a:pPr marL="342900" indent="-342900" algn="l">
              <a:buClr>
                <a:schemeClr val="tx1"/>
              </a:buClr>
              <a:buFont typeface="Arial" panose="020B0604020202020204" pitchFamily="34" charset="0"/>
              <a:buChar char="•"/>
            </a:pPr>
            <a:r>
              <a:rPr lang="en-US" sz="2000" dirty="0">
                <a:solidFill>
                  <a:schemeClr val="tx1"/>
                </a:solidFill>
              </a:rPr>
              <a:t>The classifier of KNN model predicted 2,003 accounts to have tested positive and the rest 497 as negative.</a:t>
            </a:r>
          </a:p>
          <a:p>
            <a:pPr marL="342900" indent="-342900" algn="l">
              <a:buClr>
                <a:schemeClr val="tx1"/>
              </a:buClr>
              <a:buFont typeface="Arial" panose="020B0604020202020204" pitchFamily="34" charset="0"/>
              <a:buChar char="•"/>
            </a:pPr>
            <a:r>
              <a:rPr lang="en-US" sz="2000" dirty="0">
                <a:solidFill>
                  <a:schemeClr val="tx1"/>
                </a:solidFill>
              </a:rPr>
              <a:t>However, 2,272 accounts tested positive and 228 tested negative.</a:t>
            </a:r>
          </a:p>
          <a:p>
            <a:endParaRPr lang="en-US" sz="2200" dirty="0">
              <a:solidFill>
                <a:srgbClr val="FFFFFF"/>
              </a:solidFill>
            </a:endParaRPr>
          </a:p>
        </p:txBody>
      </p:sp>
      <p:pic>
        <p:nvPicPr>
          <p:cNvPr id="5" name="Picture 4">
            <a:extLst>
              <a:ext uri="{FF2B5EF4-FFF2-40B4-BE49-F238E27FC236}">
                <a16:creationId xmlns:a16="http://schemas.microsoft.com/office/drawing/2014/main" id="{C95AADC2-C9FC-5244-9F5D-518EA099A519}"/>
              </a:ext>
            </a:extLst>
          </p:cNvPr>
          <p:cNvPicPr>
            <a:picLocks noChangeAspect="1"/>
          </p:cNvPicPr>
          <p:nvPr/>
        </p:nvPicPr>
        <p:blipFill>
          <a:blip r:embed="rId3"/>
          <a:stretch>
            <a:fillRect/>
          </a:stretch>
        </p:blipFill>
        <p:spPr>
          <a:xfrm>
            <a:off x="3049543" y="3107724"/>
            <a:ext cx="5353051" cy="3327400"/>
          </a:xfrm>
          <a:prstGeom prst="rect">
            <a:avLst/>
          </a:prstGeom>
        </p:spPr>
      </p:pic>
    </p:spTree>
    <p:extLst>
      <p:ext uri="{BB962C8B-B14F-4D97-AF65-F5344CB8AC3E}">
        <p14:creationId xmlns:p14="http://schemas.microsoft.com/office/powerpoint/2010/main" val="148892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630194"/>
            <a:ext cx="9144000" cy="606125"/>
          </a:xfrm>
        </p:spPr>
        <p:txBody>
          <a:bodyPr>
            <a:normAutofit/>
          </a:bodyPr>
          <a:lstStyle/>
          <a:p>
            <a:pPr>
              <a:buClr>
                <a:schemeClr val="tx1"/>
              </a:buClr>
            </a:pPr>
            <a:r>
              <a:rPr lang="en-US" sz="3200" dirty="0">
                <a:solidFill>
                  <a:schemeClr val="tx1"/>
                </a:solidFill>
              </a:rPr>
              <a:t>Random Forest</a:t>
            </a: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1402534"/>
            <a:ext cx="9144000" cy="4318643"/>
          </a:xfrm>
        </p:spPr>
        <p:txBody>
          <a:bodyPr>
            <a:normAutofit/>
          </a:bodyPr>
          <a:lstStyle/>
          <a:p>
            <a:pPr marL="342900" indent="-342900" algn="l">
              <a:buClr>
                <a:schemeClr val="tx1"/>
              </a:buClr>
              <a:buFont typeface="Arial" panose="020B0604020202020204" pitchFamily="34" charset="0"/>
              <a:buChar char="•"/>
            </a:pPr>
            <a:r>
              <a:rPr lang="en-US" sz="2000" dirty="0">
                <a:solidFill>
                  <a:schemeClr val="tx1"/>
                </a:solidFill>
              </a:rPr>
              <a:t>2,500 accounts were tested for  the Bank Customer Churn Prediction</a:t>
            </a:r>
          </a:p>
          <a:p>
            <a:pPr marL="342900" indent="-342900" algn="l">
              <a:buClr>
                <a:schemeClr val="tx1"/>
              </a:buClr>
              <a:buFont typeface="Arial" panose="020B0604020202020204" pitchFamily="34" charset="0"/>
              <a:buChar char="•"/>
            </a:pPr>
            <a:r>
              <a:rPr lang="en-US" sz="2000" dirty="0">
                <a:solidFill>
                  <a:schemeClr val="tx1"/>
                </a:solidFill>
              </a:rPr>
              <a:t>The classifier of KNN model predicted 2,003 accounts to have tested positive and the rest 497 as negative.</a:t>
            </a:r>
          </a:p>
          <a:p>
            <a:pPr marL="342900" indent="-342900" algn="l">
              <a:buClr>
                <a:schemeClr val="tx1"/>
              </a:buClr>
              <a:buFont typeface="Arial" panose="020B0604020202020204" pitchFamily="34" charset="0"/>
              <a:buChar char="•"/>
            </a:pPr>
            <a:r>
              <a:rPr lang="en-US" sz="2000" dirty="0">
                <a:solidFill>
                  <a:schemeClr val="tx1"/>
                </a:solidFill>
              </a:rPr>
              <a:t>However, 2,197 accounts tested positive and 303 tested negative.</a:t>
            </a:r>
          </a:p>
          <a:p>
            <a:endParaRPr lang="en-US" sz="2200" dirty="0">
              <a:solidFill>
                <a:srgbClr val="FFFFFF"/>
              </a:solidFill>
            </a:endParaRPr>
          </a:p>
        </p:txBody>
      </p:sp>
      <p:pic>
        <p:nvPicPr>
          <p:cNvPr id="6" name="Picture 5">
            <a:extLst>
              <a:ext uri="{FF2B5EF4-FFF2-40B4-BE49-F238E27FC236}">
                <a16:creationId xmlns:a16="http://schemas.microsoft.com/office/drawing/2014/main" id="{59BF3DB1-91B5-AB45-BFD9-5F97F600216B}"/>
              </a:ext>
            </a:extLst>
          </p:cNvPr>
          <p:cNvPicPr>
            <a:picLocks noChangeAspect="1"/>
          </p:cNvPicPr>
          <p:nvPr/>
        </p:nvPicPr>
        <p:blipFill>
          <a:blip r:embed="rId3"/>
          <a:stretch>
            <a:fillRect/>
          </a:stretch>
        </p:blipFill>
        <p:spPr>
          <a:xfrm>
            <a:off x="2955879" y="3083010"/>
            <a:ext cx="5353051" cy="3327400"/>
          </a:xfrm>
          <a:prstGeom prst="rect">
            <a:avLst/>
          </a:prstGeom>
        </p:spPr>
      </p:pic>
    </p:spTree>
    <p:extLst>
      <p:ext uri="{BB962C8B-B14F-4D97-AF65-F5344CB8AC3E}">
        <p14:creationId xmlns:p14="http://schemas.microsoft.com/office/powerpoint/2010/main" val="2456385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630194"/>
            <a:ext cx="9144000" cy="606125"/>
          </a:xfrm>
        </p:spPr>
        <p:txBody>
          <a:bodyPr>
            <a:normAutofit/>
          </a:bodyPr>
          <a:lstStyle/>
          <a:p>
            <a:pPr>
              <a:buClr>
                <a:schemeClr val="tx1"/>
              </a:buClr>
            </a:pPr>
            <a:r>
              <a:rPr lang="en-US" sz="3200" dirty="0">
                <a:solidFill>
                  <a:schemeClr val="tx1"/>
                </a:solidFill>
              </a:rPr>
              <a:t>Random Forest with the </a:t>
            </a:r>
            <a:r>
              <a:rPr lang="en-US" sz="3200" dirty="0" err="1">
                <a:solidFill>
                  <a:schemeClr val="tx1"/>
                </a:solidFill>
              </a:rPr>
              <a:t>GridSearchCV</a:t>
            </a:r>
            <a:endParaRPr lang="en-US" sz="3200" dirty="0">
              <a:solidFill>
                <a:schemeClr val="tx1"/>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1402534"/>
            <a:ext cx="9144000" cy="4318643"/>
          </a:xfrm>
        </p:spPr>
        <p:txBody>
          <a:bodyPr>
            <a:normAutofit/>
          </a:bodyPr>
          <a:lstStyle/>
          <a:p>
            <a:pPr marL="342900" indent="-342900" algn="l">
              <a:buClr>
                <a:schemeClr val="tx1"/>
              </a:buClr>
              <a:buFont typeface="Arial" panose="020B0604020202020204" pitchFamily="34" charset="0"/>
              <a:buChar char="•"/>
            </a:pPr>
            <a:r>
              <a:rPr lang="en-US" sz="2000" dirty="0">
                <a:solidFill>
                  <a:schemeClr val="tx1"/>
                </a:solidFill>
              </a:rPr>
              <a:t>2,500 accounts were tested for  the Bank Customer Churn Prediction</a:t>
            </a:r>
          </a:p>
          <a:p>
            <a:pPr marL="342900" indent="-342900" algn="l">
              <a:buClr>
                <a:schemeClr val="tx1"/>
              </a:buClr>
              <a:buFont typeface="Arial" panose="020B0604020202020204" pitchFamily="34" charset="0"/>
              <a:buChar char="•"/>
            </a:pPr>
            <a:r>
              <a:rPr lang="en-US" sz="2000" dirty="0">
                <a:solidFill>
                  <a:schemeClr val="tx1"/>
                </a:solidFill>
              </a:rPr>
              <a:t>The classifier of KNN model predicted 2,003 accounts to have tested positive and the rest 497 as negative.</a:t>
            </a:r>
          </a:p>
          <a:p>
            <a:pPr marL="342900" indent="-342900" algn="l">
              <a:buClr>
                <a:schemeClr val="tx1"/>
              </a:buClr>
              <a:buFont typeface="Arial" panose="020B0604020202020204" pitchFamily="34" charset="0"/>
              <a:buChar char="•"/>
            </a:pPr>
            <a:r>
              <a:rPr lang="en-US" sz="2000" dirty="0">
                <a:solidFill>
                  <a:schemeClr val="tx1"/>
                </a:solidFill>
              </a:rPr>
              <a:t>However, 2,201 accounts tested positive and 299 tested negative.</a:t>
            </a:r>
          </a:p>
          <a:p>
            <a:endParaRPr lang="en-US" sz="2200" dirty="0">
              <a:solidFill>
                <a:srgbClr val="FFFFFF"/>
              </a:solidFill>
            </a:endParaRPr>
          </a:p>
        </p:txBody>
      </p:sp>
      <p:pic>
        <p:nvPicPr>
          <p:cNvPr id="5" name="Picture 4">
            <a:extLst>
              <a:ext uri="{FF2B5EF4-FFF2-40B4-BE49-F238E27FC236}">
                <a16:creationId xmlns:a16="http://schemas.microsoft.com/office/drawing/2014/main" id="{7CBB1ED9-2CF0-1844-8BD8-E9642B3105A5}"/>
              </a:ext>
            </a:extLst>
          </p:cNvPr>
          <p:cNvPicPr>
            <a:picLocks noChangeAspect="1"/>
          </p:cNvPicPr>
          <p:nvPr/>
        </p:nvPicPr>
        <p:blipFill>
          <a:blip r:embed="rId3"/>
          <a:stretch>
            <a:fillRect/>
          </a:stretch>
        </p:blipFill>
        <p:spPr>
          <a:xfrm>
            <a:off x="3079067" y="3070653"/>
            <a:ext cx="5197602" cy="3327400"/>
          </a:xfrm>
          <a:prstGeom prst="rect">
            <a:avLst/>
          </a:prstGeom>
        </p:spPr>
      </p:pic>
    </p:spTree>
    <p:extLst>
      <p:ext uri="{BB962C8B-B14F-4D97-AF65-F5344CB8AC3E}">
        <p14:creationId xmlns:p14="http://schemas.microsoft.com/office/powerpoint/2010/main" val="155152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2474" y="720725"/>
            <a:ext cx="9144000" cy="879475"/>
          </a:xfrm>
        </p:spPr>
        <p:txBody>
          <a:bodyPr>
            <a:noAutofit/>
          </a:bodyPr>
          <a:lstStyle/>
          <a:p>
            <a:r>
              <a:rPr lang="en-US" sz="3200" dirty="0">
                <a:solidFill>
                  <a:schemeClr val="tx1"/>
                </a:solidFill>
              </a:rPr>
              <a:t>Final Recommendation </a:t>
            </a:r>
            <a:br>
              <a:rPr lang="en-US" sz="3200" dirty="0">
                <a:solidFill>
                  <a:schemeClr val="tx1"/>
                </a:solidFill>
              </a:rPr>
            </a:br>
            <a:endParaRPr lang="en-US" sz="3200" dirty="0">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2474" y="1906025"/>
            <a:ext cx="9144000" cy="2616548"/>
          </a:xfrm>
        </p:spPr>
        <p:txBody>
          <a:bodyPr>
            <a:noAutofit/>
          </a:bodyPr>
          <a:lstStyle/>
          <a:p>
            <a:pPr algn="l"/>
            <a:r>
              <a:rPr lang="en-US" sz="2000" b="0" i="0" dirty="0">
                <a:solidFill>
                  <a:schemeClr val="tx1"/>
                </a:solidFill>
                <a:effectLst/>
                <a:latin typeface="Roboto" panose="02000000000000000000" pitchFamily="2" charset="0"/>
                <a:ea typeface="Roboto" panose="02000000000000000000" pitchFamily="2" charset="0"/>
              </a:rPr>
              <a:t>I will choose the KNN with </a:t>
            </a:r>
            <a:r>
              <a:rPr lang="en-US" sz="2000" dirty="0">
                <a:solidFill>
                  <a:schemeClr val="tx1"/>
                </a:solidFill>
                <a:latin typeface="Roboto" panose="02000000000000000000" pitchFamily="2" charset="0"/>
                <a:ea typeface="Roboto" panose="02000000000000000000" pitchFamily="2" charset="0"/>
              </a:rPr>
              <a:t>the </a:t>
            </a:r>
            <a:r>
              <a:rPr lang="en-US" sz="2000" dirty="0" err="1">
                <a:solidFill>
                  <a:schemeClr val="tx1"/>
                </a:solidFill>
                <a:latin typeface="Roboto" panose="02000000000000000000" pitchFamily="2" charset="0"/>
                <a:ea typeface="Roboto" panose="02000000000000000000" pitchFamily="2" charset="0"/>
              </a:rPr>
              <a:t>GridSearchCV</a:t>
            </a:r>
            <a:r>
              <a:rPr lang="en-US" sz="2000" dirty="0">
                <a:solidFill>
                  <a:schemeClr val="tx1"/>
                </a:solidFill>
                <a:latin typeface="Roboto" panose="02000000000000000000" pitchFamily="2" charset="0"/>
                <a:ea typeface="Roboto" panose="02000000000000000000" pitchFamily="2" charset="0"/>
              </a:rPr>
              <a:t> </a:t>
            </a:r>
            <a:r>
              <a:rPr lang="en-US" sz="2000" b="0" i="0" dirty="0">
                <a:solidFill>
                  <a:schemeClr val="tx1"/>
                </a:solidFill>
                <a:effectLst/>
                <a:latin typeface="Roboto" panose="02000000000000000000" pitchFamily="2" charset="0"/>
                <a:ea typeface="Roboto" panose="02000000000000000000" pitchFamily="2" charset="0"/>
              </a:rPr>
              <a:t>model because there has less errors when I compared with other confusion matrixes. </a:t>
            </a:r>
          </a:p>
          <a:p>
            <a:pPr algn="l"/>
            <a:r>
              <a:rPr lang="en-US" sz="2000" b="0" i="0" dirty="0">
                <a:solidFill>
                  <a:schemeClr val="tx1"/>
                </a:solidFill>
                <a:effectLst/>
                <a:latin typeface="Roboto" panose="02000000000000000000" pitchFamily="2" charset="0"/>
                <a:ea typeface="Roboto" panose="02000000000000000000" pitchFamily="2" charset="0"/>
              </a:rPr>
              <a:t>Confusion matrix for the KNN with </a:t>
            </a:r>
            <a:r>
              <a:rPr lang="en-US" sz="2000" dirty="0">
                <a:solidFill>
                  <a:schemeClr val="tx1"/>
                </a:solidFill>
                <a:latin typeface="Roboto" panose="02000000000000000000" pitchFamily="2" charset="0"/>
                <a:ea typeface="Roboto" panose="02000000000000000000" pitchFamily="2" charset="0"/>
              </a:rPr>
              <a:t>the </a:t>
            </a:r>
            <a:r>
              <a:rPr lang="en-US" sz="2000" dirty="0" err="1">
                <a:solidFill>
                  <a:schemeClr val="tx1"/>
                </a:solidFill>
                <a:latin typeface="Roboto" panose="02000000000000000000" pitchFamily="2" charset="0"/>
                <a:ea typeface="Roboto" panose="02000000000000000000" pitchFamily="2" charset="0"/>
              </a:rPr>
              <a:t>GridSearchCV</a:t>
            </a:r>
            <a:r>
              <a:rPr lang="en-US" sz="2000" dirty="0">
                <a:solidFill>
                  <a:schemeClr val="tx1"/>
                </a:solidFill>
                <a:latin typeface="Roboto" panose="02000000000000000000" pitchFamily="2" charset="0"/>
                <a:ea typeface="Roboto" panose="02000000000000000000" pitchFamily="2" charset="0"/>
              </a:rPr>
              <a:t> </a:t>
            </a:r>
            <a:r>
              <a:rPr lang="en-US" sz="2000" b="0" i="0" dirty="0">
                <a:solidFill>
                  <a:schemeClr val="tx1"/>
                </a:solidFill>
                <a:effectLst/>
                <a:latin typeface="Roboto" panose="02000000000000000000" pitchFamily="2" charset="0"/>
                <a:ea typeface="Roboto" panose="02000000000000000000" pitchFamily="2" charset="0"/>
              </a:rPr>
              <a:t>shows 56 errors in the total, but other confusion matrix shows more error than </a:t>
            </a:r>
            <a:r>
              <a:rPr lang="en-US" sz="2000" dirty="0">
                <a:solidFill>
                  <a:schemeClr val="tx1"/>
                </a:solidFill>
                <a:latin typeface="Roboto" panose="02000000000000000000" pitchFamily="2" charset="0"/>
                <a:ea typeface="Roboto" panose="02000000000000000000" pitchFamily="2" charset="0"/>
              </a:rPr>
              <a:t>KNN with the </a:t>
            </a:r>
            <a:r>
              <a:rPr lang="en-US" sz="2000" dirty="0" err="1">
                <a:solidFill>
                  <a:schemeClr val="tx1"/>
                </a:solidFill>
                <a:latin typeface="Roboto" panose="02000000000000000000" pitchFamily="2" charset="0"/>
                <a:ea typeface="Roboto" panose="02000000000000000000" pitchFamily="2" charset="0"/>
              </a:rPr>
              <a:t>GridSearchCV</a:t>
            </a:r>
            <a:r>
              <a:rPr lang="en-US" sz="2000" dirty="0">
                <a:solidFill>
                  <a:schemeClr val="tx1"/>
                </a:solidFill>
                <a:latin typeface="Roboto" panose="02000000000000000000" pitchFamily="2" charset="0"/>
                <a:ea typeface="Roboto" panose="02000000000000000000" pitchFamily="2" charset="0"/>
              </a:rPr>
              <a:t>. </a:t>
            </a:r>
          </a:p>
          <a:p>
            <a:pPr algn="l"/>
            <a:r>
              <a:rPr lang="en-US" sz="2000" b="0" i="0" dirty="0">
                <a:solidFill>
                  <a:schemeClr val="tx1"/>
                </a:solidFill>
                <a:effectLst/>
                <a:latin typeface="Roboto" panose="02000000000000000000" pitchFamily="2" charset="0"/>
                <a:ea typeface="Roboto" panose="02000000000000000000" pitchFamily="2" charset="0"/>
              </a:rPr>
              <a:t>True Negative is better than True Positive at predicting in the confusion matrix for the KNN with the </a:t>
            </a:r>
            <a:r>
              <a:rPr lang="en-US" sz="2000" b="0" i="0" dirty="0" err="1">
                <a:solidFill>
                  <a:schemeClr val="tx1"/>
                </a:solidFill>
                <a:effectLst/>
                <a:latin typeface="Roboto" panose="02000000000000000000" pitchFamily="2" charset="0"/>
                <a:ea typeface="Roboto" panose="02000000000000000000" pitchFamily="2" charset="0"/>
              </a:rPr>
              <a:t>GridSearchCV</a:t>
            </a:r>
            <a:endParaRPr lang="en-US" sz="2000" dirty="0">
              <a:solidFill>
                <a:schemeClr val="tx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1589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r>
              <a:rPr lang="en-US" dirty="0">
                <a:solidFill>
                  <a:schemeClr val="tx1"/>
                </a:solidFill>
              </a:rPr>
              <a:t>Thank You</a:t>
            </a: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r>
              <a:rPr lang="en-US" altLang="ko-KR" sz="2200" dirty="0">
                <a:solidFill>
                  <a:schemeClr val="tx1"/>
                </a:solidFill>
              </a:rPr>
              <a:t>-THE END-</a:t>
            </a:r>
            <a:endParaRPr lang="en-US" sz="2200" dirty="0">
              <a:solidFill>
                <a:schemeClr val="tx1"/>
              </a:solidFill>
            </a:endParaRPr>
          </a:p>
        </p:txBody>
      </p:sp>
    </p:spTree>
    <p:extLst>
      <p:ext uri="{BB962C8B-B14F-4D97-AF65-F5344CB8AC3E}">
        <p14:creationId xmlns:p14="http://schemas.microsoft.com/office/powerpoint/2010/main" val="4024359523"/>
      </p:ext>
    </p:extLst>
  </p:cSld>
  <p:clrMapOvr>
    <a:masterClrMapping/>
  </p:clrMapOvr>
</p:sld>
</file>

<file path=ppt/theme/theme1.xml><?xml version="1.0" encoding="utf-8"?>
<a:theme xmlns:a="http://schemas.openxmlformats.org/drawingml/2006/main" name="Luminou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171</TotalTime>
  <Words>426</Words>
  <Application>Microsoft Macintosh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Roboto</vt:lpstr>
      <vt:lpstr>Sabon Next LT</vt:lpstr>
      <vt:lpstr>Wingdings</vt:lpstr>
      <vt:lpstr>LuminousVTI</vt:lpstr>
      <vt:lpstr>Presentation for the Bank Customer Churn Prediction</vt:lpstr>
      <vt:lpstr>Contents</vt:lpstr>
      <vt:lpstr>Background of The Data</vt:lpstr>
      <vt:lpstr>KNN model </vt:lpstr>
      <vt:lpstr>KNN model with the GridSearchCV</vt:lpstr>
      <vt:lpstr>Random Forest</vt:lpstr>
      <vt:lpstr>Random Forest with the GridSearchCV</vt:lpstr>
      <vt:lpstr>Final Recommendation  </vt:lpstr>
      <vt:lpstr>Thank You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for the Bank Customer Churn Prediction</dc:title>
  <dc:creator>Young J Jang</dc:creator>
  <cp:lastModifiedBy>Young J Jang</cp:lastModifiedBy>
  <cp:revision>3</cp:revision>
  <dcterms:created xsi:type="dcterms:W3CDTF">2022-09-30T02:11:42Z</dcterms:created>
  <dcterms:modified xsi:type="dcterms:W3CDTF">2022-09-30T05:02:42Z</dcterms:modified>
</cp:coreProperties>
</file>