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9" r:id="rId2"/>
    <p:sldId id="260" r:id="rId3"/>
    <p:sldId id="285" r:id="rId4"/>
    <p:sldId id="269" r:id="rId5"/>
    <p:sldId id="271" r:id="rId6"/>
    <p:sldId id="272" r:id="rId7"/>
    <p:sldId id="262" r:id="rId8"/>
    <p:sldId id="275" r:id="rId9"/>
    <p:sldId id="264" r:id="rId10"/>
    <p:sldId id="278" r:id="rId11"/>
    <p:sldId id="276" r:id="rId12"/>
    <p:sldId id="277" r:id="rId13"/>
    <p:sldId id="273" r:id="rId14"/>
    <p:sldId id="279" r:id="rId15"/>
    <p:sldId id="267" r:id="rId16"/>
    <p:sldId id="280" r:id="rId17"/>
    <p:sldId id="266" r:id="rId18"/>
    <p:sldId id="281" r:id="rId19"/>
    <p:sldId id="268" r:id="rId20"/>
    <p:sldId id="282" r:id="rId21"/>
    <p:sldId id="283" r:id="rId22"/>
  </p:sldIdLst>
  <p:sldSz cx="12192000" cy="6858000"/>
  <p:notesSz cx="6858000" cy="9144000"/>
  <p:embeddedFontLst>
    <p:embeddedFont>
      <p:font typeface="휴먼모음T" panose="02030504000101010101" pitchFamily="18" charset="-127"/>
      <p:regular r:id="rId24"/>
    </p:embeddedFont>
    <p:embeddedFont>
      <p:font typeface="THE개이득" panose="02020503020101020101" pitchFamily="18" charset="-127"/>
      <p:regular r:id="rId25"/>
    </p:embeddedFont>
    <p:embeddedFont>
      <p:font typeface="야놀자 야체 R" panose="02020603020101020101" pitchFamily="18" charset="-127"/>
      <p:regular r:id="rId26"/>
    </p:embeddedFont>
    <p:embeddedFont>
      <p:font typeface="210 크래커 R" panose="02020603020101020101" pitchFamily="18" charset="-127"/>
      <p:regular r:id="rId27"/>
    </p:embeddedFont>
    <p:embeddedFont>
      <p:font typeface="THE정직" panose="02020503020101020101" pitchFamily="18" charset="-127"/>
      <p:regular r:id="rId28"/>
    </p:embeddedFont>
    <p:embeddedFont>
      <p:font typeface="a옛날사진관3" panose="02020600000000000000" pitchFamily="18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B6B2"/>
    <a:srgbClr val="33993B"/>
    <a:srgbClr val="99FF66"/>
    <a:srgbClr val="007E39"/>
    <a:srgbClr val="ADE0DB"/>
    <a:srgbClr val="C539BE"/>
    <a:srgbClr val="F5DC7E"/>
    <a:srgbClr val="7ACCC4"/>
    <a:srgbClr val="F0FAF9"/>
    <a:srgbClr val="FFC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5388" autoAdjust="0"/>
  </p:normalViewPr>
  <p:slideViewPr>
    <p:cSldViewPr snapToGrid="0" showGuides="1">
      <p:cViewPr>
        <p:scale>
          <a:sx n="70" d="100"/>
          <a:sy n="70" d="100"/>
        </p:scale>
        <p:origin x="576" y="4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2083DB-7E4C-45A7-893F-734ECF661EAB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F8D26085-CE8C-43D8-AB83-70A697A8C7CE}">
      <dgm:prSet phldrT="[텍스트]" custT="1"/>
      <dgm:spPr>
        <a:ln>
          <a:noFill/>
        </a:ln>
      </dgm:spPr>
      <dgm:t>
        <a:bodyPr/>
        <a:lstStyle/>
        <a:p>
          <a:pPr latinLnBrk="1">
            <a:lnSpc>
              <a:spcPct val="50000"/>
            </a:lnSpc>
          </a:pPr>
          <a:r>
            <a:rPr lang="ko-KR" altLang="en-US" sz="4000" dirty="0" err="1" smtClean="0"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rPr>
            <a:t>동행기</a:t>
          </a:r>
          <a:r>
            <a:rPr lang="ko-KR" altLang="en-US" sz="4000" dirty="0" smtClean="0"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rPr>
            <a:t> </a:t>
          </a:r>
          <a:endParaRPr lang="en-US" altLang="ko-KR" sz="4000" dirty="0" smtClean="0">
            <a:latin typeface="THE정직" panose="02020503020101020101" pitchFamily="18" charset="-127"/>
            <a:ea typeface="THE정직" panose="02020503020101020101" pitchFamily="18" charset="-127"/>
            <a:cs typeface="THE정직" panose="02020503020101020101" pitchFamily="18" charset="-127"/>
          </a:endParaRPr>
        </a:p>
        <a:p>
          <a:pPr latinLnBrk="1">
            <a:lnSpc>
              <a:spcPct val="50000"/>
            </a:lnSpc>
          </a:pPr>
          <a:r>
            <a:rPr lang="ko-KR" altLang="en-US" sz="4000" dirty="0" smtClean="0"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rPr>
            <a:t>광고판 부착</a:t>
          </a:r>
          <a:endParaRPr lang="ko-KR" altLang="en-US" sz="4000" dirty="0">
            <a:latin typeface="THE정직" panose="02020503020101020101" pitchFamily="18" charset="-127"/>
            <a:ea typeface="THE정직" panose="02020503020101020101" pitchFamily="18" charset="-127"/>
            <a:cs typeface="THE정직" panose="02020503020101020101" pitchFamily="18" charset="-127"/>
          </a:endParaRPr>
        </a:p>
      </dgm:t>
    </dgm:pt>
    <dgm:pt modelId="{A0278152-79CE-41EB-9CC5-188CEDABED7F}" type="parTrans" cxnId="{FB66A811-A050-4BA1-BA3C-4C2006AE441A}">
      <dgm:prSet/>
      <dgm:spPr/>
      <dgm:t>
        <a:bodyPr/>
        <a:lstStyle/>
        <a:p>
          <a:pPr latinLnBrk="1"/>
          <a:endParaRPr lang="ko-KR" altLang="en-US" sz="2400">
            <a:latin typeface="THE정직" panose="02020503020101020101" pitchFamily="18" charset="-127"/>
            <a:ea typeface="THE정직" panose="02020503020101020101" pitchFamily="18" charset="-127"/>
            <a:cs typeface="THE정직" panose="02020503020101020101" pitchFamily="18" charset="-127"/>
          </a:endParaRPr>
        </a:p>
      </dgm:t>
    </dgm:pt>
    <dgm:pt modelId="{5DA5C661-DEAF-4619-A51B-05D9C0358C42}" type="sibTrans" cxnId="{FB66A811-A050-4BA1-BA3C-4C2006AE441A}">
      <dgm:prSet/>
      <dgm:spPr/>
      <dgm:t>
        <a:bodyPr/>
        <a:lstStyle/>
        <a:p>
          <a:pPr latinLnBrk="1"/>
          <a:endParaRPr lang="ko-KR" altLang="en-US" sz="2400">
            <a:latin typeface="THE정직" panose="02020503020101020101" pitchFamily="18" charset="-127"/>
            <a:ea typeface="THE정직" panose="02020503020101020101" pitchFamily="18" charset="-127"/>
            <a:cs typeface="THE정직" panose="02020503020101020101" pitchFamily="18" charset="-127"/>
          </a:endParaRPr>
        </a:p>
      </dgm:t>
    </dgm:pt>
    <dgm:pt modelId="{24E0A4C8-46D1-4902-887F-86B66203E1B7}">
      <dgm:prSet phldrT="[텍스트]" custT="1"/>
      <dgm:spPr>
        <a:solidFill>
          <a:srgbClr val="C539BE"/>
        </a:solidFill>
        <a:ln>
          <a:noFill/>
        </a:ln>
      </dgm:spPr>
      <dgm:t>
        <a:bodyPr/>
        <a:lstStyle/>
        <a:p>
          <a:pPr latinLnBrk="1"/>
          <a:r>
            <a:rPr lang="ko-KR" altLang="en-US" sz="4000" dirty="0" smtClean="0"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rPr>
            <a:t>수익금 창출</a:t>
          </a:r>
          <a:endParaRPr lang="ko-KR" altLang="en-US" sz="4000" dirty="0">
            <a:latin typeface="THE정직" panose="02020503020101020101" pitchFamily="18" charset="-127"/>
            <a:ea typeface="THE정직" panose="02020503020101020101" pitchFamily="18" charset="-127"/>
            <a:cs typeface="THE정직" panose="02020503020101020101" pitchFamily="18" charset="-127"/>
          </a:endParaRPr>
        </a:p>
      </dgm:t>
    </dgm:pt>
    <dgm:pt modelId="{87A62266-CCF3-4089-A9D6-404CA7A51FF2}" type="parTrans" cxnId="{0B8E9663-B5DA-4062-9270-DE6949A059C0}">
      <dgm:prSet/>
      <dgm:spPr/>
      <dgm:t>
        <a:bodyPr/>
        <a:lstStyle/>
        <a:p>
          <a:pPr latinLnBrk="1"/>
          <a:endParaRPr lang="ko-KR" altLang="en-US" sz="2400">
            <a:latin typeface="THE정직" panose="02020503020101020101" pitchFamily="18" charset="-127"/>
            <a:ea typeface="THE정직" panose="02020503020101020101" pitchFamily="18" charset="-127"/>
            <a:cs typeface="THE정직" panose="02020503020101020101" pitchFamily="18" charset="-127"/>
          </a:endParaRPr>
        </a:p>
      </dgm:t>
    </dgm:pt>
    <dgm:pt modelId="{2F0BF41F-6A89-48AA-84CB-D17C9F9533C1}" type="sibTrans" cxnId="{0B8E9663-B5DA-4062-9270-DE6949A059C0}">
      <dgm:prSet/>
      <dgm:spPr/>
      <dgm:t>
        <a:bodyPr/>
        <a:lstStyle/>
        <a:p>
          <a:pPr latinLnBrk="1"/>
          <a:endParaRPr lang="ko-KR" altLang="en-US" sz="2400">
            <a:latin typeface="THE정직" panose="02020503020101020101" pitchFamily="18" charset="-127"/>
            <a:ea typeface="THE정직" panose="02020503020101020101" pitchFamily="18" charset="-127"/>
            <a:cs typeface="THE정직" panose="02020503020101020101" pitchFamily="18" charset="-127"/>
          </a:endParaRPr>
        </a:p>
      </dgm:t>
    </dgm:pt>
    <dgm:pt modelId="{19FEAB16-D4A3-476A-AD62-119EE8CACCEC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ko-KR" altLang="en-US" sz="4000" dirty="0" smtClean="0"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rPr>
            <a:t>노인 생활비 지원 </a:t>
          </a:r>
          <a:endParaRPr lang="ko-KR" altLang="en-US" sz="4000" dirty="0">
            <a:latin typeface="THE정직" panose="02020503020101020101" pitchFamily="18" charset="-127"/>
            <a:ea typeface="THE정직" panose="02020503020101020101" pitchFamily="18" charset="-127"/>
            <a:cs typeface="THE정직" panose="02020503020101020101" pitchFamily="18" charset="-127"/>
          </a:endParaRPr>
        </a:p>
      </dgm:t>
    </dgm:pt>
    <dgm:pt modelId="{2FB8A3EC-3291-4FF9-AA61-4DD6C01D50E5}" type="parTrans" cxnId="{346656F2-2305-4813-BD79-0B5645C5E909}">
      <dgm:prSet/>
      <dgm:spPr/>
      <dgm:t>
        <a:bodyPr/>
        <a:lstStyle/>
        <a:p>
          <a:pPr latinLnBrk="1"/>
          <a:endParaRPr lang="ko-KR" altLang="en-US" sz="2400">
            <a:latin typeface="THE정직" panose="02020503020101020101" pitchFamily="18" charset="-127"/>
            <a:ea typeface="THE정직" panose="02020503020101020101" pitchFamily="18" charset="-127"/>
            <a:cs typeface="THE정직" panose="02020503020101020101" pitchFamily="18" charset="-127"/>
          </a:endParaRPr>
        </a:p>
      </dgm:t>
    </dgm:pt>
    <dgm:pt modelId="{1F4CCAC9-BD21-436F-BCF5-7DBF47A34B58}" type="sibTrans" cxnId="{346656F2-2305-4813-BD79-0B5645C5E909}">
      <dgm:prSet/>
      <dgm:spPr/>
      <dgm:t>
        <a:bodyPr/>
        <a:lstStyle/>
        <a:p>
          <a:pPr latinLnBrk="1"/>
          <a:endParaRPr lang="ko-KR" altLang="en-US" sz="2400">
            <a:latin typeface="THE정직" panose="02020503020101020101" pitchFamily="18" charset="-127"/>
            <a:ea typeface="THE정직" panose="02020503020101020101" pitchFamily="18" charset="-127"/>
            <a:cs typeface="THE정직" panose="02020503020101020101" pitchFamily="18" charset="-127"/>
          </a:endParaRPr>
        </a:p>
      </dgm:t>
    </dgm:pt>
    <dgm:pt modelId="{8655B619-0ABC-42C2-A302-B1B2820F22F2}" type="pres">
      <dgm:prSet presAssocID="{BD2083DB-7E4C-45A7-893F-734ECF661EAB}" presName="Name0" presStyleCnt="0">
        <dgm:presLayoutVars>
          <dgm:dir/>
          <dgm:animLvl val="lvl"/>
          <dgm:resizeHandles val="exact"/>
        </dgm:presLayoutVars>
      </dgm:prSet>
      <dgm:spPr/>
    </dgm:pt>
    <dgm:pt modelId="{10DDB9F3-BA21-4FE8-8A9D-BB9C80AB463B}" type="pres">
      <dgm:prSet presAssocID="{F8D26085-CE8C-43D8-AB83-70A697A8C7C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509206-D0A8-41ED-BCE5-EAFE52878B57}" type="pres">
      <dgm:prSet presAssocID="{5DA5C661-DEAF-4619-A51B-05D9C0358C42}" presName="parTxOnlySpace" presStyleCnt="0"/>
      <dgm:spPr/>
    </dgm:pt>
    <dgm:pt modelId="{6B5A4BBB-C290-476A-9F69-FBA41B9FEED1}" type="pres">
      <dgm:prSet presAssocID="{24E0A4C8-46D1-4902-887F-86B66203E1B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FE364C-9381-466E-AE3F-6EC103E03434}" type="pres">
      <dgm:prSet presAssocID="{2F0BF41F-6A89-48AA-84CB-D17C9F9533C1}" presName="parTxOnlySpace" presStyleCnt="0"/>
      <dgm:spPr/>
    </dgm:pt>
    <dgm:pt modelId="{6CB539BD-A8AF-4B61-AFDC-28BFD98D05A5}" type="pres">
      <dgm:prSet presAssocID="{19FEAB16-D4A3-476A-AD62-119EE8CACCE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ED9733C-0DAC-4286-89F6-72C652CC9FA0}" type="presOf" srcId="{19FEAB16-D4A3-476A-AD62-119EE8CACCEC}" destId="{6CB539BD-A8AF-4B61-AFDC-28BFD98D05A5}" srcOrd="0" destOrd="0" presId="urn:microsoft.com/office/officeart/2005/8/layout/chevron1"/>
    <dgm:cxn modelId="{0A06CA73-885C-4669-B480-E608CAC6C19E}" type="presOf" srcId="{24E0A4C8-46D1-4902-887F-86B66203E1B7}" destId="{6B5A4BBB-C290-476A-9F69-FBA41B9FEED1}" srcOrd="0" destOrd="0" presId="urn:microsoft.com/office/officeart/2005/8/layout/chevron1"/>
    <dgm:cxn modelId="{346656F2-2305-4813-BD79-0B5645C5E909}" srcId="{BD2083DB-7E4C-45A7-893F-734ECF661EAB}" destId="{19FEAB16-D4A3-476A-AD62-119EE8CACCEC}" srcOrd="2" destOrd="0" parTransId="{2FB8A3EC-3291-4FF9-AA61-4DD6C01D50E5}" sibTransId="{1F4CCAC9-BD21-436F-BCF5-7DBF47A34B58}"/>
    <dgm:cxn modelId="{422E9E68-B96B-4624-94B5-6DCFEBC282F9}" type="presOf" srcId="{BD2083DB-7E4C-45A7-893F-734ECF661EAB}" destId="{8655B619-0ABC-42C2-A302-B1B2820F22F2}" srcOrd="0" destOrd="0" presId="urn:microsoft.com/office/officeart/2005/8/layout/chevron1"/>
    <dgm:cxn modelId="{0B8E9663-B5DA-4062-9270-DE6949A059C0}" srcId="{BD2083DB-7E4C-45A7-893F-734ECF661EAB}" destId="{24E0A4C8-46D1-4902-887F-86B66203E1B7}" srcOrd="1" destOrd="0" parTransId="{87A62266-CCF3-4089-A9D6-404CA7A51FF2}" sibTransId="{2F0BF41F-6A89-48AA-84CB-D17C9F9533C1}"/>
    <dgm:cxn modelId="{FB66A811-A050-4BA1-BA3C-4C2006AE441A}" srcId="{BD2083DB-7E4C-45A7-893F-734ECF661EAB}" destId="{F8D26085-CE8C-43D8-AB83-70A697A8C7CE}" srcOrd="0" destOrd="0" parTransId="{A0278152-79CE-41EB-9CC5-188CEDABED7F}" sibTransId="{5DA5C661-DEAF-4619-A51B-05D9C0358C42}"/>
    <dgm:cxn modelId="{4B9E5D54-341F-45F7-BC5F-2C2D813D5E8A}" type="presOf" srcId="{F8D26085-CE8C-43D8-AB83-70A697A8C7CE}" destId="{10DDB9F3-BA21-4FE8-8A9D-BB9C80AB463B}" srcOrd="0" destOrd="0" presId="urn:microsoft.com/office/officeart/2005/8/layout/chevron1"/>
    <dgm:cxn modelId="{DF2A3D49-2522-4BF9-AA25-38D90BC5C36D}" type="presParOf" srcId="{8655B619-0ABC-42C2-A302-B1B2820F22F2}" destId="{10DDB9F3-BA21-4FE8-8A9D-BB9C80AB463B}" srcOrd="0" destOrd="0" presId="urn:microsoft.com/office/officeart/2005/8/layout/chevron1"/>
    <dgm:cxn modelId="{F06AD98E-8591-4D58-8FD2-565FA3EF4801}" type="presParOf" srcId="{8655B619-0ABC-42C2-A302-B1B2820F22F2}" destId="{C7509206-D0A8-41ED-BCE5-EAFE52878B57}" srcOrd="1" destOrd="0" presId="urn:microsoft.com/office/officeart/2005/8/layout/chevron1"/>
    <dgm:cxn modelId="{EE347877-939E-42F2-80E0-26124ED98C05}" type="presParOf" srcId="{8655B619-0ABC-42C2-A302-B1B2820F22F2}" destId="{6B5A4BBB-C290-476A-9F69-FBA41B9FEED1}" srcOrd="2" destOrd="0" presId="urn:microsoft.com/office/officeart/2005/8/layout/chevron1"/>
    <dgm:cxn modelId="{E65E1ADA-3A73-44D8-BE97-8C558F1E4E76}" type="presParOf" srcId="{8655B619-0ABC-42C2-A302-B1B2820F22F2}" destId="{5AFE364C-9381-466E-AE3F-6EC103E03434}" srcOrd="3" destOrd="0" presId="urn:microsoft.com/office/officeart/2005/8/layout/chevron1"/>
    <dgm:cxn modelId="{911781EE-A16D-4940-9B10-0C17EA2C7979}" type="presParOf" srcId="{8655B619-0ABC-42C2-A302-B1B2820F22F2}" destId="{6CB539BD-A8AF-4B61-AFDC-28BFD98D05A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DB9F3-BA21-4FE8-8A9D-BB9C80AB463B}">
      <dsp:nvSpPr>
        <dsp:cNvPr id="0" name=""/>
        <dsp:cNvSpPr/>
      </dsp:nvSpPr>
      <dsp:spPr>
        <a:xfrm>
          <a:off x="3103" y="2053056"/>
          <a:ext cx="3780669" cy="151226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err="1" smtClean="0"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rPr>
            <a:t>동행기</a:t>
          </a:r>
          <a:r>
            <a:rPr lang="ko-KR" altLang="en-US" sz="4000" kern="1200" dirty="0" smtClean="0"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rPr>
            <a:t> </a:t>
          </a:r>
          <a:endParaRPr lang="en-US" altLang="ko-KR" sz="4000" kern="1200" dirty="0" smtClean="0">
            <a:latin typeface="THE정직" panose="02020503020101020101" pitchFamily="18" charset="-127"/>
            <a:ea typeface="THE정직" panose="02020503020101020101" pitchFamily="18" charset="-127"/>
            <a:cs typeface="THE정직" panose="02020503020101020101" pitchFamily="18" charset="-127"/>
          </a:endParaRPr>
        </a:p>
        <a:p>
          <a:pPr lvl="0" algn="ctr" defTabSz="17780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rPr>
            <a:t>광고판 부착</a:t>
          </a:r>
          <a:endParaRPr lang="ko-KR" altLang="en-US" sz="4000" kern="1200" dirty="0">
            <a:latin typeface="THE정직" panose="02020503020101020101" pitchFamily="18" charset="-127"/>
            <a:ea typeface="THE정직" panose="02020503020101020101" pitchFamily="18" charset="-127"/>
            <a:cs typeface="THE정직" panose="02020503020101020101" pitchFamily="18" charset="-127"/>
          </a:endParaRPr>
        </a:p>
      </dsp:txBody>
      <dsp:txXfrm>
        <a:off x="759237" y="2053056"/>
        <a:ext cx="2268402" cy="1512267"/>
      </dsp:txXfrm>
    </dsp:sp>
    <dsp:sp modelId="{6B5A4BBB-C290-476A-9F69-FBA41B9FEED1}">
      <dsp:nvSpPr>
        <dsp:cNvPr id="0" name=""/>
        <dsp:cNvSpPr/>
      </dsp:nvSpPr>
      <dsp:spPr>
        <a:xfrm>
          <a:off x="3405706" y="2053056"/>
          <a:ext cx="3780669" cy="1512267"/>
        </a:xfrm>
        <a:prstGeom prst="chevron">
          <a:avLst/>
        </a:prstGeom>
        <a:solidFill>
          <a:srgbClr val="C539B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rPr>
            <a:t>수익금 창출</a:t>
          </a:r>
          <a:endParaRPr lang="ko-KR" altLang="en-US" sz="4000" kern="1200" dirty="0">
            <a:latin typeface="THE정직" panose="02020503020101020101" pitchFamily="18" charset="-127"/>
            <a:ea typeface="THE정직" panose="02020503020101020101" pitchFamily="18" charset="-127"/>
            <a:cs typeface="THE정직" panose="02020503020101020101" pitchFamily="18" charset="-127"/>
          </a:endParaRPr>
        </a:p>
      </dsp:txBody>
      <dsp:txXfrm>
        <a:off x="4161840" y="2053056"/>
        <a:ext cx="2268402" cy="1512267"/>
      </dsp:txXfrm>
    </dsp:sp>
    <dsp:sp modelId="{6CB539BD-A8AF-4B61-AFDC-28BFD98D05A5}">
      <dsp:nvSpPr>
        <dsp:cNvPr id="0" name=""/>
        <dsp:cNvSpPr/>
      </dsp:nvSpPr>
      <dsp:spPr>
        <a:xfrm>
          <a:off x="6808308" y="2053056"/>
          <a:ext cx="3780669" cy="1512267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rPr>
            <a:t>노인 생활비 지원 </a:t>
          </a:r>
          <a:endParaRPr lang="ko-KR" altLang="en-US" sz="4000" kern="1200" dirty="0">
            <a:latin typeface="THE정직" panose="02020503020101020101" pitchFamily="18" charset="-127"/>
            <a:ea typeface="THE정직" panose="02020503020101020101" pitchFamily="18" charset="-127"/>
            <a:cs typeface="THE정직" panose="02020503020101020101" pitchFamily="18" charset="-127"/>
          </a:endParaRPr>
        </a:p>
      </dsp:txBody>
      <dsp:txXfrm>
        <a:off x="7564442" y="2053056"/>
        <a:ext cx="2268402" cy="1512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AB008-77A5-4CC4-954D-A2C29C5C706A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F8FB5-E841-4851-A476-9804B50A1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0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노인의 건강과 복지를 위한 무료 보행기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F8FB5-E841-4851-A476-9804B50A17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7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F8FB5-E841-4851-A476-9804B50A17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2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F8FB5-E841-4851-A476-9804B50A17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9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F8FB5-E841-4851-A476-9804B50A17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2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F8FB5-E841-4851-A476-9804B50A17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29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F8FB5-E841-4851-A476-9804B50A17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819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F8FB5-E841-4851-A476-9804B50A17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607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F8FB5-E841-4851-A476-9804B50A17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216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F8FB5-E841-4851-A476-9804B50A17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3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6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7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0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9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77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3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3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7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2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0D2-25A0-494D-9E90-A29B4627390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3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7D0D2-25A0-494D-9E90-A29B4627390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9E9A-50FD-4DF9-BEE2-2F3A95F61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4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ngjinshin.github.io/OceanIT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27792" y="1196144"/>
            <a:ext cx="6652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210 크래커 R" panose="02020603020101020101" pitchFamily="18" charset="-127"/>
                <a:ea typeface="210 크래커 R" panose="02020603020101020101" pitchFamily="18" charset="-127"/>
              </a:rPr>
              <a:t>노인과 복지를 위한 </a:t>
            </a:r>
            <a:endParaRPr lang="en-US" altLang="ko-KR" sz="4800" dirty="0" smtClean="0">
              <a:solidFill>
                <a:schemeClr val="bg1"/>
              </a:solidFill>
              <a:latin typeface="210 크래커 R" panose="02020603020101020101" pitchFamily="18" charset="-127"/>
              <a:ea typeface="210 크래커 R" panose="02020603020101020101" pitchFamily="18" charset="-127"/>
            </a:endParaRPr>
          </a:p>
          <a:p>
            <a:pPr algn="ctr"/>
            <a:r>
              <a:rPr lang="ko-KR" altLang="en-US" sz="4800" dirty="0" smtClean="0">
                <a:solidFill>
                  <a:schemeClr val="accent2"/>
                </a:solidFill>
                <a:latin typeface="210 크래커 R" panose="02020603020101020101" pitchFamily="18" charset="-127"/>
                <a:ea typeface="210 크래커 R" panose="02020603020101020101" pitchFamily="18" charset="-127"/>
              </a:rPr>
              <a:t>무료 대여 </a:t>
            </a:r>
            <a:r>
              <a:rPr lang="ko-KR" altLang="en-US" sz="4800" dirty="0" smtClean="0">
                <a:solidFill>
                  <a:schemeClr val="bg1"/>
                </a:solidFill>
                <a:latin typeface="210 크래커 R" panose="02020603020101020101" pitchFamily="18" charset="-127"/>
                <a:ea typeface="210 크래커 R" panose="02020603020101020101" pitchFamily="18" charset="-127"/>
              </a:rPr>
              <a:t>보행보조기</a:t>
            </a:r>
            <a:endParaRPr lang="en-US" altLang="ko-KR" sz="4800" dirty="0" smtClean="0">
              <a:solidFill>
                <a:schemeClr val="bg1"/>
              </a:solidFill>
              <a:latin typeface="210 크래커 R" panose="02020603020101020101" pitchFamily="18" charset="-127"/>
              <a:ea typeface="210 크래커 R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331076"/>
          </a:xfrm>
          <a:prstGeom prst="rect">
            <a:avLst/>
          </a:prstGeom>
          <a:solidFill>
            <a:srgbClr val="F5D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6526924"/>
            <a:ext cx="12192000" cy="331076"/>
          </a:xfrm>
          <a:prstGeom prst="rect">
            <a:avLst/>
          </a:prstGeom>
          <a:solidFill>
            <a:srgbClr val="F5D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69530" y="3412613"/>
            <a:ext cx="61108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◆ </a:t>
            </a:r>
            <a:r>
              <a:rPr lang="ko-KR" altLang="en-US" sz="3000" dirty="0" err="1" smtClean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팀명</a:t>
            </a:r>
            <a:r>
              <a:rPr lang="ko-KR" altLang="en-US" sz="3000" dirty="0" smtClean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en-US" altLang="ko-KR" sz="3000" dirty="0" smtClean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: </a:t>
            </a:r>
            <a:r>
              <a:rPr lang="ko-KR" altLang="en-US" sz="3000" dirty="0" smtClean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♡동행♡</a:t>
            </a:r>
            <a:endParaRPr lang="en-US" altLang="ko-KR" sz="3000" dirty="0" smtClean="0">
              <a:solidFill>
                <a:schemeClr val="bg1"/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ko-KR" altLang="en-US" sz="3000" dirty="0" smtClean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◆ 팀원 </a:t>
            </a:r>
            <a:r>
              <a:rPr lang="en-US" altLang="ko-KR" sz="3000" dirty="0" smtClean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: </a:t>
            </a:r>
            <a:r>
              <a:rPr lang="ko-KR" altLang="en-US" sz="3000" dirty="0" smtClean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제어자동화공학부 유형준</a:t>
            </a:r>
            <a:endParaRPr lang="en-US" altLang="ko-KR" sz="3000" dirty="0" smtClean="0">
              <a:solidFill>
                <a:schemeClr val="bg1"/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ko-KR" altLang="en-US" sz="3000" dirty="0" smtClean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             제어자동화공학부 신영진</a:t>
            </a:r>
            <a:endParaRPr lang="en-US" altLang="ko-KR" sz="3000" dirty="0" smtClean="0">
              <a:solidFill>
                <a:schemeClr val="bg1"/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             IT</a:t>
            </a:r>
            <a:r>
              <a:rPr lang="ko-KR" altLang="en-US" sz="3000" dirty="0" smtClean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공학부 김진호</a:t>
            </a:r>
            <a:endParaRPr lang="en-US" altLang="ko-KR" sz="3000" dirty="0" smtClean="0">
              <a:solidFill>
                <a:schemeClr val="bg1"/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ko-KR" altLang="en-US" sz="3000" dirty="0" smtClean="0">
                <a:solidFill>
                  <a:schemeClr val="bg1"/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             환경공학과 박가영 </a:t>
            </a:r>
            <a:endParaRPr lang="ko-KR" altLang="en-US" sz="3000" dirty="0">
              <a:solidFill>
                <a:schemeClr val="bg1"/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2743">
            <a:off x="5340711" y="315311"/>
            <a:ext cx="6851289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1328326">
            <a:off x="7169301" y="5129180"/>
            <a:ext cx="3706464" cy="695086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02102"/>
              </a:avLst>
            </a:prstTxWarp>
            <a:spAutoFit/>
          </a:bodyPr>
          <a:lstStyle/>
          <a:p>
            <a:pPr algn="ctr"/>
            <a:r>
              <a:rPr lang="ko-KR" altLang="en-US" sz="32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동행 </a:t>
            </a:r>
            <a:r>
              <a:rPr lang="en-US" altLang="ko-KR" sz="32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+ </a:t>
            </a:r>
            <a:r>
              <a:rPr lang="ko-KR" altLang="en-US" sz="32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보행기 </a:t>
            </a:r>
            <a:r>
              <a:rPr lang="en-US" altLang="ko-KR" sz="32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= </a:t>
            </a:r>
            <a:r>
              <a:rPr lang="ko-KR" altLang="en-US" sz="3200" dirty="0" err="1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동행기</a:t>
            </a:r>
            <a:endParaRPr lang="ko-KR" altLang="en-US" sz="3200" dirty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69531" y="996091"/>
            <a:ext cx="5057775" cy="0"/>
          </a:xfrm>
          <a:prstGeom prst="line">
            <a:avLst/>
          </a:prstGeom>
          <a:ln w="92075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55017" y="3000567"/>
            <a:ext cx="5057775" cy="0"/>
          </a:xfrm>
          <a:prstGeom prst="line">
            <a:avLst/>
          </a:prstGeom>
          <a:ln w="92075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0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331076"/>
          </a:xfrm>
          <a:prstGeom prst="rect">
            <a:avLst/>
          </a:pr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6526924"/>
            <a:ext cx="12192000" cy="331076"/>
          </a:xfrm>
          <a:prstGeom prst="rect">
            <a:avLst/>
          </a:pr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46236" y="662769"/>
            <a:ext cx="481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고령화</a:t>
            </a:r>
            <a:r>
              <a:rPr lang="en-US" altLang="ko-KR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</a:t>
            </a:r>
            <a:r>
              <a:rPr lang="ko-KR" altLang="en-US" sz="3200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고독사</a:t>
            </a:r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문제 해결</a:t>
            </a:r>
            <a:endParaRPr lang="ko-KR" altLang="en-US" sz="3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8" name="Picture 2" descr="C:\Users\user\AppData\Local\Microsoft\Windows\Temporary Internet Files\Content.IE5\GOGCZQG4\focus-2836211_960_720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06" y="542470"/>
            <a:ext cx="771493" cy="82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800591" y="2453144"/>
            <a:ext cx="2114550" cy="2276475"/>
            <a:chOff x="1000125" y="2573791"/>
            <a:chExt cx="2114550" cy="22764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0125" y="2573791"/>
              <a:ext cx="2114550" cy="22764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0125" y="2573791"/>
              <a:ext cx="2114550" cy="2276475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30" y="2666251"/>
            <a:ext cx="3438049" cy="21798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3212" y="2666251"/>
            <a:ext cx="137977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+</a:t>
            </a:r>
            <a:endParaRPr lang="ko-KR" altLang="en-US" sz="13800" dirty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9056" y="2666251"/>
            <a:ext cx="137977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=</a:t>
            </a:r>
            <a:endParaRPr lang="ko-KR" altLang="en-US" sz="13800" dirty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2750" y="1896180"/>
            <a:ext cx="3142537" cy="33904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1200694">
            <a:off x="8667096" y="2847694"/>
            <a:ext cx="3767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solidFill>
                  <a:schemeClr val="accent5">
                    <a:lumMod val="5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Check!</a:t>
            </a:r>
            <a:endParaRPr lang="ko-KR" altLang="en-US" sz="9600" b="1" dirty="0">
              <a:solidFill>
                <a:schemeClr val="accent5">
                  <a:lumMod val="50000"/>
                </a:schemeClr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6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331076"/>
          </a:xfrm>
          <a:prstGeom prst="rect">
            <a:avLst/>
          </a:pr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6526924"/>
            <a:ext cx="12192000" cy="331076"/>
          </a:xfrm>
          <a:prstGeom prst="rect">
            <a:avLst/>
          </a:pr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71740" y="662769"/>
            <a:ext cx="481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비용 문제 해결</a:t>
            </a:r>
            <a:endParaRPr lang="ko-KR" altLang="en-US" sz="3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8" name="Picture 2" descr="C:\Users\user\AppData\Local\Microsoft\Windows\Temporary Internet Files\Content.IE5\GOGCZQG4\focus-2836211_960_720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06" y="542470"/>
            <a:ext cx="771493" cy="82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910723311"/>
              </p:ext>
            </p:extLst>
          </p:nvPr>
        </p:nvGraphicFramePr>
        <p:xfrm>
          <a:off x="796082" y="662769"/>
          <a:ext cx="10592082" cy="5618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953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331076"/>
          </a:xfrm>
          <a:prstGeom prst="rect">
            <a:avLst/>
          </a:pr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6526924"/>
            <a:ext cx="12192000" cy="331076"/>
          </a:xfrm>
          <a:prstGeom prst="rect">
            <a:avLst/>
          </a:pr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1061" y="662769"/>
            <a:ext cx="481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적합성 </a:t>
            </a:r>
            <a:endParaRPr lang="ko-KR" altLang="en-US" sz="3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8" name="Picture 2" descr="C:\Users\user\AppData\Local\Microsoft\Windows\Temporary Internet Files\Content.IE5\GOGCZQG4\focus-2836211_960_720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06" y="542470"/>
            <a:ext cx="771493" cy="82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3550" y="6538573"/>
            <a:ext cx="5468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출처</a:t>
            </a:r>
            <a:r>
              <a:rPr lang="en-US" altLang="ko-KR" sz="14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;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4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한국일보</a:t>
            </a:r>
            <a:r>
              <a:rPr lang="en-US" altLang="ko-KR" sz="14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보행보조기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양쪽 어깨 평행되게 높이 맞춰야 </a:t>
            </a:r>
            <a:r>
              <a:rPr lang="en-US" altLang="ko-KR" sz="14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(2017)</a:t>
            </a:r>
            <a:endParaRPr lang="en-US" altLang="ko-KR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3286356" y="596340"/>
            <a:ext cx="8709660" cy="2899708"/>
          </a:xfrm>
          <a:prstGeom prst="wedgeEllipseCallout">
            <a:avLst>
              <a:gd name="adj1" fmla="val -45111"/>
              <a:gd name="adj2" fmla="val 64091"/>
            </a:avLst>
          </a:prstGeom>
          <a:ln w="571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“ 보행보조기구도 </a:t>
            </a:r>
            <a:r>
              <a:rPr lang="ko-KR" altLang="en-US" sz="3200" dirty="0"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환자가 의사에게 </a:t>
            </a:r>
            <a:endParaRPr lang="en-US" altLang="ko-KR" sz="3200" dirty="0" smtClean="0"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ko-KR" altLang="en-US" sz="3200" dirty="0" smtClean="0"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약을 </a:t>
            </a:r>
            <a:r>
              <a:rPr lang="ko-KR" altLang="en-US" sz="3200" dirty="0"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처방 받아 복용하는 것처럼 </a:t>
            </a:r>
            <a:endParaRPr lang="en-US" altLang="ko-KR" sz="3200" dirty="0" smtClean="0"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rgbClr val="FF0000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의사 </a:t>
            </a:r>
            <a:r>
              <a:rPr lang="ko-KR" altLang="en-US" sz="3200" dirty="0">
                <a:solidFill>
                  <a:srgbClr val="FF0000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진찰 후 기능과 사용법을 </a:t>
            </a:r>
            <a:r>
              <a:rPr lang="ko-KR" altLang="en-US" sz="3200" dirty="0" smtClean="0">
                <a:solidFill>
                  <a:srgbClr val="FF0000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상담하고 </a:t>
            </a:r>
            <a:endParaRPr lang="en-US" altLang="ko-KR" sz="3200" dirty="0" smtClean="0">
              <a:solidFill>
                <a:srgbClr val="FF0000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rgbClr val="FF0000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적절한 높이의 보행기 사용 요망 </a:t>
            </a:r>
            <a:r>
              <a:rPr lang="en-US" altLang="ko-KR" sz="3200" dirty="0" smtClean="0"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”</a:t>
            </a:r>
            <a:endParaRPr lang="ko-KR" altLang="en-US" sz="3200" dirty="0"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580" y="5904905"/>
            <a:ext cx="3740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김미정 </a:t>
            </a:r>
            <a:r>
              <a:rPr lang="ko-KR" altLang="en-US" sz="2400" dirty="0" err="1"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한양대병원</a:t>
            </a:r>
            <a:r>
              <a:rPr lang="ko-KR" altLang="en-US" sz="2400" dirty="0"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재활의학과 교수</a:t>
            </a:r>
            <a:endParaRPr lang="en-US" altLang="ko-KR" sz="2400" dirty="0"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591" y="3036148"/>
            <a:ext cx="1429724" cy="2713387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3407230" y="4694524"/>
            <a:ext cx="881743" cy="674914"/>
          </a:xfrm>
          <a:prstGeom prst="rightArrow">
            <a:avLst/>
          </a:prstGeom>
          <a:solidFill>
            <a:srgbClr val="339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431892" y="4739593"/>
            <a:ext cx="74831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협력한 정형외과의 진료기록을 통해 적합한 보행기 제작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144002" y="5133986"/>
            <a:ext cx="2667000" cy="190381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331076"/>
          </a:xfrm>
          <a:prstGeom prst="rect">
            <a:avLst/>
          </a:pr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6526924"/>
            <a:ext cx="12192000" cy="331076"/>
          </a:xfrm>
          <a:prstGeom prst="rect">
            <a:avLst/>
          </a:pr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95480" y="671428"/>
            <a:ext cx="4176520" cy="990810"/>
            <a:chOff x="395480" y="486367"/>
            <a:chExt cx="4176520" cy="990810"/>
          </a:xfrm>
        </p:grpSpPr>
        <p:sp>
          <p:nvSpPr>
            <p:cNvPr id="16" name="직사각형 15"/>
            <p:cNvSpPr/>
            <p:nvPr/>
          </p:nvSpPr>
          <p:spPr>
            <a:xfrm>
              <a:off x="395480" y="486367"/>
              <a:ext cx="4176520" cy="990810"/>
            </a:xfrm>
            <a:prstGeom prst="rect">
              <a:avLst/>
            </a:prstGeom>
            <a:solidFill>
              <a:srgbClr val="F5DC7E"/>
            </a:solidFill>
            <a:ln w="127000">
              <a:solidFill>
                <a:srgbClr val="ADE0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5672" y="607846"/>
              <a:ext cx="40157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>
                  <a:solidFill>
                    <a:schemeClr val="accent5"/>
                  </a:solidFill>
                  <a:latin typeface="THE정직" panose="02020503020101020101" pitchFamily="18" charset="-127"/>
                  <a:ea typeface="THE정직" panose="02020503020101020101" pitchFamily="18" charset="-127"/>
                  <a:cs typeface="THE정직" panose="02020503020101020101" pitchFamily="18" charset="-127"/>
                </a:rPr>
                <a:t>3. </a:t>
              </a:r>
              <a:r>
                <a:rPr lang="ko-KR" altLang="en-US" sz="4400" dirty="0" err="1" smtClean="0">
                  <a:solidFill>
                    <a:schemeClr val="accent5"/>
                  </a:solidFill>
                  <a:latin typeface="THE정직" panose="02020503020101020101" pitchFamily="18" charset="-127"/>
                  <a:ea typeface="THE정직" panose="02020503020101020101" pitchFamily="18" charset="-127"/>
                  <a:cs typeface="THE정직" panose="02020503020101020101" pitchFamily="18" charset="-127"/>
                </a:rPr>
                <a:t>동행기의</a:t>
              </a:r>
              <a:r>
                <a:rPr lang="ko-KR" altLang="en-US" sz="4400" dirty="0" smtClean="0">
                  <a:solidFill>
                    <a:schemeClr val="accent5"/>
                  </a:solidFill>
                  <a:latin typeface="THE정직" panose="02020503020101020101" pitchFamily="18" charset="-127"/>
                  <a:ea typeface="THE정직" panose="02020503020101020101" pitchFamily="18" charset="-127"/>
                  <a:cs typeface="THE정직" panose="02020503020101020101" pitchFamily="18" charset="-127"/>
                </a:rPr>
                <a:t> 차별성</a:t>
              </a:r>
              <a:endParaRPr lang="ko-KR" altLang="en-US" sz="4400" dirty="0">
                <a:solidFill>
                  <a:schemeClr val="accent5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621864" y="2504725"/>
            <a:ext cx="50300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분실방지 및 </a:t>
            </a:r>
            <a:r>
              <a:rPr lang="ko-KR" altLang="en-US" sz="3600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알림서비스</a:t>
            </a:r>
            <a:endParaRPr lang="en-US" altLang="ko-KR" sz="36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WIN-WIN 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수익구조</a:t>
            </a:r>
            <a:endParaRPr lang="en-US" altLang="ko-KR" sz="36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36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맞춤형 </a:t>
            </a:r>
            <a:r>
              <a:rPr lang="ko-KR" altLang="en-US" sz="3600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동행기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제작</a:t>
            </a:r>
            <a:endParaRPr lang="en-US" altLang="ko-KR" sz="36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2" y="2504725"/>
            <a:ext cx="50300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고령화</a:t>
            </a:r>
            <a:r>
              <a:rPr lang="en-US" altLang="ko-KR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</a:t>
            </a:r>
            <a:r>
              <a:rPr lang="ko-KR" altLang="en-US" sz="3600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고독사</a:t>
            </a:r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문제</a:t>
            </a:r>
            <a:endParaRPr lang="en-US" altLang="ko-KR" sz="36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비용 문제</a:t>
            </a:r>
            <a:endParaRPr lang="en-US" altLang="ko-KR" sz="36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36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적합성 문제</a:t>
            </a:r>
            <a:endParaRPr lang="en-US" altLang="ko-KR" sz="36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074418" y="2504725"/>
            <a:ext cx="1145512" cy="61294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5074418" y="3716885"/>
            <a:ext cx="1145512" cy="61294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074418" y="4754099"/>
            <a:ext cx="1145512" cy="61294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 14"/>
          <p:cNvSpPr/>
          <p:nvPr/>
        </p:nvSpPr>
        <p:spPr>
          <a:xfrm>
            <a:off x="1088018" y="1956120"/>
            <a:ext cx="4375229" cy="4446370"/>
          </a:xfrm>
          <a:custGeom>
            <a:avLst/>
            <a:gdLst>
              <a:gd name="connsiteX0" fmla="*/ 0 w 3771957"/>
              <a:gd name="connsiteY0" fmla="*/ 0 h 4718816"/>
              <a:gd name="connsiteX1" fmla="*/ 3499583 w 3771957"/>
              <a:gd name="connsiteY1" fmla="*/ 0 h 4718816"/>
              <a:gd name="connsiteX2" fmla="*/ 3771957 w 3771957"/>
              <a:gd name="connsiteY2" fmla="*/ 2359408 h 4718816"/>
              <a:gd name="connsiteX3" fmla="*/ 3499583 w 3771957"/>
              <a:gd name="connsiteY3" fmla="*/ 4718816 h 4718816"/>
              <a:gd name="connsiteX4" fmla="*/ 0 w 3771957"/>
              <a:gd name="connsiteY4" fmla="*/ 4718816 h 471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1957" h="4718816">
                <a:moveTo>
                  <a:pt x="0" y="0"/>
                </a:moveTo>
                <a:lnTo>
                  <a:pt x="3499583" y="0"/>
                </a:lnTo>
                <a:lnTo>
                  <a:pt x="3771957" y="2359408"/>
                </a:lnTo>
                <a:lnTo>
                  <a:pt x="3499583" y="4718816"/>
                </a:lnTo>
                <a:lnTo>
                  <a:pt x="0" y="47188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3200" dirty="0">
              <a:solidFill>
                <a:schemeClr val="tx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463247" y="1956120"/>
            <a:ext cx="5694744" cy="4446370"/>
          </a:xfrm>
          <a:custGeom>
            <a:avLst/>
            <a:gdLst>
              <a:gd name="connsiteX0" fmla="*/ 0 w 3770616"/>
              <a:gd name="connsiteY0" fmla="*/ 0 h 4718816"/>
              <a:gd name="connsiteX1" fmla="*/ 3770616 w 3770616"/>
              <a:gd name="connsiteY1" fmla="*/ 0 h 4718816"/>
              <a:gd name="connsiteX2" fmla="*/ 3770616 w 3770616"/>
              <a:gd name="connsiteY2" fmla="*/ 4718816 h 4718816"/>
              <a:gd name="connsiteX3" fmla="*/ 0 w 3770616"/>
              <a:gd name="connsiteY3" fmla="*/ 4718816 h 4718816"/>
              <a:gd name="connsiteX4" fmla="*/ 272374 w 3770616"/>
              <a:gd name="connsiteY4" fmla="*/ 2359408 h 471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0616" h="4718816">
                <a:moveTo>
                  <a:pt x="0" y="0"/>
                </a:moveTo>
                <a:lnTo>
                  <a:pt x="3770616" y="0"/>
                </a:lnTo>
                <a:lnTo>
                  <a:pt x="3770616" y="4718816"/>
                </a:lnTo>
                <a:lnTo>
                  <a:pt x="0" y="4718816"/>
                </a:lnTo>
                <a:lnTo>
                  <a:pt x="272374" y="2359408"/>
                </a:lnTo>
                <a:close/>
              </a:path>
            </a:pathLst>
          </a:cu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     </a:t>
            </a:r>
            <a:r>
              <a:rPr lang="en-US" altLang="ko-KR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◈ </a:t>
            </a:r>
            <a:r>
              <a:rPr lang="ko-KR" altLang="en-US" sz="4000" dirty="0" smtClean="0">
                <a:solidFill>
                  <a:srgbClr val="00B050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분실방지 서비스 </a:t>
            </a:r>
            <a:endParaRPr lang="en-US" altLang="ko-KR" sz="4000" dirty="0" smtClean="0">
              <a:solidFill>
                <a:srgbClr val="00B050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3200" dirty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     GPS </a:t>
            </a:r>
            <a:r>
              <a:rPr lang="ko-KR" altLang="en-US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수신기 </a:t>
            </a:r>
            <a:r>
              <a:rPr lang="en-US" altLang="ko-KR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+</a:t>
            </a:r>
            <a:r>
              <a:rPr lang="ko-KR" altLang="en-US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모바일</a:t>
            </a:r>
            <a:r>
              <a:rPr lang="ko-KR" altLang="en-US" sz="3200" dirty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3200" dirty="0" err="1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라우터</a:t>
            </a:r>
            <a:endParaRPr lang="en-US" altLang="ko-KR" sz="3200" dirty="0" smtClean="0">
              <a:solidFill>
                <a:schemeClr val="tx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endParaRPr lang="en-US" altLang="ko-KR" sz="3200" dirty="0" smtClean="0">
              <a:solidFill>
                <a:schemeClr val="tx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       ◈ </a:t>
            </a:r>
            <a:r>
              <a:rPr lang="ko-KR" altLang="en-US" sz="4000" dirty="0" err="1" smtClean="0">
                <a:solidFill>
                  <a:srgbClr val="00B050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고독사</a:t>
            </a:r>
            <a:r>
              <a:rPr lang="ko-KR" altLang="en-US" sz="4000" dirty="0" smtClean="0">
                <a:solidFill>
                  <a:srgbClr val="00B050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방지 </a:t>
            </a:r>
            <a:r>
              <a:rPr lang="ko-KR" altLang="en-US" sz="4000" dirty="0" err="1" smtClean="0">
                <a:solidFill>
                  <a:srgbClr val="00B050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알림서비스</a:t>
            </a:r>
            <a:endParaRPr lang="en-US" altLang="ko-KR" sz="4000" dirty="0" smtClean="0">
              <a:solidFill>
                <a:srgbClr val="00B050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3200" dirty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      24</a:t>
            </a:r>
            <a:r>
              <a:rPr lang="ko-KR" altLang="en-US" sz="3200" dirty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시간 </a:t>
            </a:r>
            <a:r>
              <a:rPr lang="ko-KR" altLang="en-US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움직임</a:t>
            </a:r>
            <a:r>
              <a:rPr lang="en-US" altLang="ko-KR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 : “</a:t>
            </a:r>
            <a:r>
              <a:rPr lang="ko-KR" altLang="en-US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경고</a:t>
            </a:r>
            <a:r>
              <a:rPr lang="en-US" altLang="ko-KR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</a:p>
          <a:p>
            <a:r>
              <a:rPr lang="en-US" altLang="ko-KR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       48</a:t>
            </a:r>
            <a:r>
              <a:rPr lang="ko-KR" altLang="en-US" sz="3200" dirty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시간 이상 </a:t>
            </a:r>
            <a:r>
              <a:rPr lang="ko-KR" altLang="en-US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움직임</a:t>
            </a:r>
            <a:r>
              <a:rPr lang="en-US" altLang="ko-KR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 : “</a:t>
            </a:r>
            <a:r>
              <a:rPr lang="ko-KR" altLang="en-US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위험</a:t>
            </a:r>
            <a:r>
              <a:rPr lang="en-US" altLang="ko-KR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</a:t>
            </a:r>
          </a:p>
          <a:p>
            <a:r>
              <a:rPr lang="ko-KR" altLang="en-US" sz="24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          </a:t>
            </a:r>
            <a:r>
              <a:rPr lang="en-US" altLang="ko-KR" sz="24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 </a:t>
            </a:r>
            <a:r>
              <a:rPr lang="ko-KR" altLang="en-US" sz="2400" dirty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사회복지부에 제공 </a:t>
            </a:r>
            <a:r>
              <a:rPr lang="en-US" altLang="ko-KR" sz="24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76037" y="583430"/>
            <a:ext cx="4865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3200" b="1" dirty="0" smtClean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분실방지 및 </a:t>
            </a:r>
            <a:r>
              <a:rPr lang="ko-KR" altLang="en-US" sz="3200" b="1" dirty="0" err="1" smtClean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알림서비스</a:t>
            </a:r>
            <a:endParaRPr lang="en-US" altLang="ko-KR" sz="3200" b="1" dirty="0">
              <a:solidFill>
                <a:srgbClr val="FF0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263124" y="606600"/>
            <a:ext cx="4538962" cy="650349"/>
          </a:xfrm>
          <a:custGeom>
            <a:avLst/>
            <a:gdLst>
              <a:gd name="connsiteX0" fmla="*/ 0 w 3500582"/>
              <a:gd name="connsiteY0" fmla="*/ 646557 h 777319"/>
              <a:gd name="connsiteX1" fmla="*/ 1043709 w 3500582"/>
              <a:gd name="connsiteY1" fmla="*/ 11 h 777319"/>
              <a:gd name="connsiteX2" fmla="*/ 923636 w 3500582"/>
              <a:gd name="connsiteY2" fmla="*/ 628084 h 777319"/>
              <a:gd name="connsiteX3" fmla="*/ 1754909 w 3500582"/>
              <a:gd name="connsiteY3" fmla="*/ 120084 h 777319"/>
              <a:gd name="connsiteX4" fmla="*/ 1505527 w 3500582"/>
              <a:gd name="connsiteY4" fmla="*/ 757393 h 777319"/>
              <a:gd name="connsiteX5" fmla="*/ 1819564 w 3500582"/>
              <a:gd name="connsiteY5" fmla="*/ 628084 h 777319"/>
              <a:gd name="connsiteX6" fmla="*/ 1921164 w 3500582"/>
              <a:gd name="connsiteY6" fmla="*/ 748157 h 777319"/>
              <a:gd name="connsiteX7" fmla="*/ 2401455 w 3500582"/>
              <a:gd name="connsiteY7" fmla="*/ 249393 h 777319"/>
              <a:gd name="connsiteX8" fmla="*/ 2632364 w 3500582"/>
              <a:gd name="connsiteY8" fmla="*/ 748157 h 777319"/>
              <a:gd name="connsiteX9" fmla="*/ 3500582 w 3500582"/>
              <a:gd name="connsiteY9" fmla="*/ 184738 h 777319"/>
              <a:gd name="connsiteX10" fmla="*/ 3500582 w 3500582"/>
              <a:gd name="connsiteY10" fmla="*/ 184738 h 777319"/>
              <a:gd name="connsiteX0" fmla="*/ 0 w 3500582"/>
              <a:gd name="connsiteY0" fmla="*/ 646557 h 777319"/>
              <a:gd name="connsiteX1" fmla="*/ 1043709 w 3500582"/>
              <a:gd name="connsiteY1" fmla="*/ 11 h 777319"/>
              <a:gd name="connsiteX2" fmla="*/ 923636 w 3500582"/>
              <a:gd name="connsiteY2" fmla="*/ 628084 h 777319"/>
              <a:gd name="connsiteX3" fmla="*/ 1754909 w 3500582"/>
              <a:gd name="connsiteY3" fmla="*/ 120084 h 777319"/>
              <a:gd name="connsiteX4" fmla="*/ 1505527 w 3500582"/>
              <a:gd name="connsiteY4" fmla="*/ 757393 h 777319"/>
              <a:gd name="connsiteX5" fmla="*/ 1819564 w 3500582"/>
              <a:gd name="connsiteY5" fmla="*/ 628084 h 777319"/>
              <a:gd name="connsiteX6" fmla="*/ 1921164 w 3500582"/>
              <a:gd name="connsiteY6" fmla="*/ 748157 h 777319"/>
              <a:gd name="connsiteX7" fmla="*/ 2668937 w 3500582"/>
              <a:gd name="connsiteY7" fmla="*/ 158958 h 777319"/>
              <a:gd name="connsiteX8" fmla="*/ 2632364 w 3500582"/>
              <a:gd name="connsiteY8" fmla="*/ 748157 h 777319"/>
              <a:gd name="connsiteX9" fmla="*/ 3500582 w 3500582"/>
              <a:gd name="connsiteY9" fmla="*/ 184738 h 777319"/>
              <a:gd name="connsiteX10" fmla="*/ 3500582 w 3500582"/>
              <a:gd name="connsiteY10" fmla="*/ 184738 h 777319"/>
              <a:gd name="connsiteX0" fmla="*/ 0 w 3500582"/>
              <a:gd name="connsiteY0" fmla="*/ 646557 h 777205"/>
              <a:gd name="connsiteX1" fmla="*/ 1043709 w 3500582"/>
              <a:gd name="connsiteY1" fmla="*/ 11 h 777205"/>
              <a:gd name="connsiteX2" fmla="*/ 923636 w 3500582"/>
              <a:gd name="connsiteY2" fmla="*/ 628084 h 777205"/>
              <a:gd name="connsiteX3" fmla="*/ 1754909 w 3500582"/>
              <a:gd name="connsiteY3" fmla="*/ 120084 h 777205"/>
              <a:gd name="connsiteX4" fmla="*/ 1505527 w 3500582"/>
              <a:gd name="connsiteY4" fmla="*/ 757393 h 777205"/>
              <a:gd name="connsiteX5" fmla="*/ 1819564 w 3500582"/>
              <a:gd name="connsiteY5" fmla="*/ 628084 h 777205"/>
              <a:gd name="connsiteX6" fmla="*/ 2164330 w 3500582"/>
              <a:gd name="connsiteY6" fmla="*/ 758206 h 777205"/>
              <a:gd name="connsiteX7" fmla="*/ 2668937 w 3500582"/>
              <a:gd name="connsiteY7" fmla="*/ 158958 h 777205"/>
              <a:gd name="connsiteX8" fmla="*/ 2632364 w 3500582"/>
              <a:gd name="connsiteY8" fmla="*/ 748157 h 777205"/>
              <a:gd name="connsiteX9" fmla="*/ 3500582 w 3500582"/>
              <a:gd name="connsiteY9" fmla="*/ 184738 h 777205"/>
              <a:gd name="connsiteX10" fmla="*/ 3500582 w 3500582"/>
              <a:gd name="connsiteY10" fmla="*/ 184738 h 777205"/>
              <a:gd name="connsiteX0" fmla="*/ 0 w 3500582"/>
              <a:gd name="connsiteY0" fmla="*/ 646557 h 769792"/>
              <a:gd name="connsiteX1" fmla="*/ 1043709 w 3500582"/>
              <a:gd name="connsiteY1" fmla="*/ 11 h 769792"/>
              <a:gd name="connsiteX2" fmla="*/ 923636 w 3500582"/>
              <a:gd name="connsiteY2" fmla="*/ 628084 h 769792"/>
              <a:gd name="connsiteX3" fmla="*/ 1754909 w 3500582"/>
              <a:gd name="connsiteY3" fmla="*/ 120084 h 769792"/>
              <a:gd name="connsiteX4" fmla="*/ 1505527 w 3500582"/>
              <a:gd name="connsiteY4" fmla="*/ 757393 h 769792"/>
              <a:gd name="connsiteX5" fmla="*/ 1933041 w 3500582"/>
              <a:gd name="connsiteY5" fmla="*/ 557745 h 769792"/>
              <a:gd name="connsiteX6" fmla="*/ 2164330 w 3500582"/>
              <a:gd name="connsiteY6" fmla="*/ 758206 h 769792"/>
              <a:gd name="connsiteX7" fmla="*/ 2668937 w 3500582"/>
              <a:gd name="connsiteY7" fmla="*/ 158958 h 769792"/>
              <a:gd name="connsiteX8" fmla="*/ 2632364 w 3500582"/>
              <a:gd name="connsiteY8" fmla="*/ 748157 h 769792"/>
              <a:gd name="connsiteX9" fmla="*/ 3500582 w 3500582"/>
              <a:gd name="connsiteY9" fmla="*/ 184738 h 769792"/>
              <a:gd name="connsiteX10" fmla="*/ 3500582 w 3500582"/>
              <a:gd name="connsiteY10" fmla="*/ 184738 h 769792"/>
              <a:gd name="connsiteX0" fmla="*/ 0 w 3500582"/>
              <a:gd name="connsiteY0" fmla="*/ 527114 h 650349"/>
              <a:gd name="connsiteX1" fmla="*/ 703278 w 3500582"/>
              <a:gd name="connsiteY1" fmla="*/ 1148 h 650349"/>
              <a:gd name="connsiteX2" fmla="*/ 923636 w 3500582"/>
              <a:gd name="connsiteY2" fmla="*/ 508641 h 650349"/>
              <a:gd name="connsiteX3" fmla="*/ 1754909 w 3500582"/>
              <a:gd name="connsiteY3" fmla="*/ 641 h 650349"/>
              <a:gd name="connsiteX4" fmla="*/ 1505527 w 3500582"/>
              <a:gd name="connsiteY4" fmla="*/ 637950 h 650349"/>
              <a:gd name="connsiteX5" fmla="*/ 1933041 w 3500582"/>
              <a:gd name="connsiteY5" fmla="*/ 438302 h 650349"/>
              <a:gd name="connsiteX6" fmla="*/ 2164330 w 3500582"/>
              <a:gd name="connsiteY6" fmla="*/ 638763 h 650349"/>
              <a:gd name="connsiteX7" fmla="*/ 2668937 w 3500582"/>
              <a:gd name="connsiteY7" fmla="*/ 39515 h 650349"/>
              <a:gd name="connsiteX8" fmla="*/ 2632364 w 3500582"/>
              <a:gd name="connsiteY8" fmla="*/ 628714 h 650349"/>
              <a:gd name="connsiteX9" fmla="*/ 3500582 w 3500582"/>
              <a:gd name="connsiteY9" fmla="*/ 65295 h 650349"/>
              <a:gd name="connsiteX10" fmla="*/ 3500582 w 3500582"/>
              <a:gd name="connsiteY10" fmla="*/ 65295 h 65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0582" h="650349">
                <a:moveTo>
                  <a:pt x="0" y="527114"/>
                </a:moveTo>
                <a:cubicBezTo>
                  <a:pt x="444885" y="205380"/>
                  <a:pt x="549339" y="4227"/>
                  <a:pt x="703278" y="1148"/>
                </a:cubicBezTo>
                <a:cubicBezTo>
                  <a:pt x="857217" y="-1931"/>
                  <a:pt x="748364" y="508725"/>
                  <a:pt x="923636" y="508641"/>
                </a:cubicBezTo>
                <a:cubicBezTo>
                  <a:pt x="1098908" y="508557"/>
                  <a:pt x="1657927" y="-20910"/>
                  <a:pt x="1754909" y="641"/>
                </a:cubicBezTo>
                <a:cubicBezTo>
                  <a:pt x="1851891" y="22192"/>
                  <a:pt x="1475838" y="565006"/>
                  <a:pt x="1505527" y="637950"/>
                </a:cubicBezTo>
                <a:cubicBezTo>
                  <a:pt x="1535216" y="710894"/>
                  <a:pt x="1823241" y="438167"/>
                  <a:pt x="1933041" y="438302"/>
                </a:cubicBezTo>
                <a:cubicBezTo>
                  <a:pt x="2042841" y="438437"/>
                  <a:pt x="2041681" y="705228"/>
                  <a:pt x="2164330" y="638763"/>
                </a:cubicBezTo>
                <a:cubicBezTo>
                  <a:pt x="2286979" y="572299"/>
                  <a:pt x="2590931" y="41190"/>
                  <a:pt x="2668937" y="39515"/>
                </a:cubicBezTo>
                <a:cubicBezTo>
                  <a:pt x="2746943" y="37840"/>
                  <a:pt x="2493757" y="624417"/>
                  <a:pt x="2632364" y="628714"/>
                </a:cubicBezTo>
                <a:cubicBezTo>
                  <a:pt x="2770971" y="633011"/>
                  <a:pt x="3500582" y="65295"/>
                  <a:pt x="3500582" y="65295"/>
                </a:cubicBezTo>
                <a:lnTo>
                  <a:pt x="3500582" y="65295"/>
                </a:lnTo>
              </a:path>
            </a:pathLst>
          </a:custGeom>
          <a:noFill/>
          <a:ln w="234950">
            <a:solidFill>
              <a:srgbClr val="FFC000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75" y="2114926"/>
            <a:ext cx="2649683" cy="18892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275" y="4353743"/>
            <a:ext cx="2649683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 14"/>
          <p:cNvSpPr/>
          <p:nvPr/>
        </p:nvSpPr>
        <p:spPr>
          <a:xfrm>
            <a:off x="1088018" y="1956120"/>
            <a:ext cx="4375229" cy="4446370"/>
          </a:xfrm>
          <a:custGeom>
            <a:avLst/>
            <a:gdLst>
              <a:gd name="connsiteX0" fmla="*/ 0 w 3771957"/>
              <a:gd name="connsiteY0" fmla="*/ 0 h 4718816"/>
              <a:gd name="connsiteX1" fmla="*/ 3499583 w 3771957"/>
              <a:gd name="connsiteY1" fmla="*/ 0 h 4718816"/>
              <a:gd name="connsiteX2" fmla="*/ 3771957 w 3771957"/>
              <a:gd name="connsiteY2" fmla="*/ 2359408 h 4718816"/>
              <a:gd name="connsiteX3" fmla="*/ 3499583 w 3771957"/>
              <a:gd name="connsiteY3" fmla="*/ 4718816 h 4718816"/>
              <a:gd name="connsiteX4" fmla="*/ 0 w 3771957"/>
              <a:gd name="connsiteY4" fmla="*/ 4718816 h 471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1957" h="4718816">
                <a:moveTo>
                  <a:pt x="0" y="0"/>
                </a:moveTo>
                <a:lnTo>
                  <a:pt x="3499583" y="0"/>
                </a:lnTo>
                <a:lnTo>
                  <a:pt x="3771957" y="2359408"/>
                </a:lnTo>
                <a:lnTo>
                  <a:pt x="3499583" y="4718816"/>
                </a:lnTo>
                <a:lnTo>
                  <a:pt x="0" y="471881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앞 쪽 </a:t>
            </a:r>
            <a:r>
              <a:rPr lang="en-US" altLang="ko-KR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 </a:t>
            </a:r>
            <a:r>
              <a:rPr lang="ko-KR" altLang="en-US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광고주의 광고</a:t>
            </a:r>
            <a:endParaRPr lang="en-US" altLang="ko-KR" sz="3200" dirty="0" smtClean="0">
              <a:solidFill>
                <a:schemeClr val="tx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endParaRPr lang="en-US" altLang="ko-KR" sz="3200" dirty="0">
              <a:solidFill>
                <a:schemeClr val="tx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왼편 </a:t>
            </a:r>
            <a:r>
              <a:rPr lang="en-US" altLang="ko-KR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 </a:t>
            </a:r>
            <a:r>
              <a:rPr lang="ko-KR" altLang="en-US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후원 정형외과 광고</a:t>
            </a:r>
            <a:endParaRPr lang="en-US" altLang="ko-KR" sz="3200" dirty="0" smtClean="0">
              <a:solidFill>
                <a:schemeClr val="tx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endParaRPr lang="en-US" altLang="ko-KR" sz="3200" dirty="0" smtClean="0">
              <a:solidFill>
                <a:schemeClr val="tx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오른편 </a:t>
            </a:r>
            <a:r>
              <a:rPr lang="en-US" altLang="ko-KR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 </a:t>
            </a:r>
            <a:r>
              <a:rPr lang="ko-KR" altLang="en-US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구청</a:t>
            </a:r>
            <a:r>
              <a:rPr lang="en-US" altLang="ko-KR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32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시청 노인복지 광고</a:t>
            </a:r>
            <a:endParaRPr lang="en-US" altLang="ko-KR" sz="3200" dirty="0">
              <a:solidFill>
                <a:schemeClr val="tx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463247" y="1956120"/>
            <a:ext cx="5694744" cy="4446370"/>
          </a:xfrm>
          <a:custGeom>
            <a:avLst/>
            <a:gdLst>
              <a:gd name="connsiteX0" fmla="*/ 0 w 3770616"/>
              <a:gd name="connsiteY0" fmla="*/ 0 h 4718816"/>
              <a:gd name="connsiteX1" fmla="*/ 3770616 w 3770616"/>
              <a:gd name="connsiteY1" fmla="*/ 0 h 4718816"/>
              <a:gd name="connsiteX2" fmla="*/ 3770616 w 3770616"/>
              <a:gd name="connsiteY2" fmla="*/ 4718816 h 4718816"/>
              <a:gd name="connsiteX3" fmla="*/ 0 w 3770616"/>
              <a:gd name="connsiteY3" fmla="*/ 4718816 h 4718816"/>
              <a:gd name="connsiteX4" fmla="*/ 272374 w 3770616"/>
              <a:gd name="connsiteY4" fmla="*/ 2359408 h 471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0616" h="4718816">
                <a:moveTo>
                  <a:pt x="0" y="0"/>
                </a:moveTo>
                <a:lnTo>
                  <a:pt x="3770616" y="0"/>
                </a:lnTo>
                <a:lnTo>
                  <a:pt x="3770616" y="4718816"/>
                </a:lnTo>
                <a:lnTo>
                  <a:pt x="0" y="4718816"/>
                </a:lnTo>
                <a:lnTo>
                  <a:pt x="272374" y="2359408"/>
                </a:lnTo>
                <a:close/>
              </a:path>
            </a:pathLst>
          </a:cu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3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34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광고주로부터 </a:t>
            </a:r>
            <a:r>
              <a:rPr lang="ko-KR" altLang="en-US" sz="3400" dirty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광고비</a:t>
            </a:r>
            <a:r>
              <a:rPr lang="en-US" altLang="ko-KR" sz="3400" dirty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3400" dirty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달</a:t>
            </a:r>
            <a:r>
              <a:rPr lang="en-US" altLang="ko-KR" sz="3400" dirty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(10</a:t>
            </a:r>
            <a:r>
              <a:rPr lang="ko-KR" altLang="en-US" sz="3400" dirty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</a:t>
            </a:r>
            <a:r>
              <a:rPr lang="en-US" altLang="ko-KR" sz="34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</a:p>
          <a:p>
            <a:r>
              <a:rPr lang="en-US" altLang="ko-KR" sz="34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  <a:p>
            <a:r>
              <a:rPr lang="ko-KR" altLang="en-US" sz="340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   〮</a:t>
            </a:r>
            <a:r>
              <a:rPr lang="ko-KR" altLang="en-US" sz="34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광고 </a:t>
            </a:r>
            <a:r>
              <a:rPr lang="ko-KR" altLang="en-US" sz="3400" dirty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수익의 </a:t>
            </a:r>
            <a:r>
              <a:rPr lang="en-US" altLang="ko-KR" sz="34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30% : </a:t>
            </a:r>
            <a:r>
              <a:rPr lang="ko-KR" altLang="en-US" sz="3400" dirty="0" err="1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동행기</a:t>
            </a:r>
            <a:r>
              <a:rPr lang="ko-KR" altLang="en-US" sz="34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사용자</a:t>
            </a:r>
            <a:endParaRPr lang="en-US" altLang="ko-KR" sz="3400" dirty="0" smtClean="0">
              <a:solidFill>
                <a:schemeClr val="tx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endParaRPr lang="en-US" altLang="ko-KR" sz="3400" dirty="0">
              <a:solidFill>
                <a:schemeClr val="tx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340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   〮</a:t>
            </a:r>
            <a:r>
              <a:rPr lang="ko-KR" altLang="en-US" sz="34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나머지 수익 </a:t>
            </a:r>
            <a:r>
              <a:rPr lang="en-US" altLang="ko-KR" sz="34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</a:t>
            </a:r>
            <a:r>
              <a:rPr lang="ko-KR" altLang="en-US" sz="34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3400" dirty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사업비와 </a:t>
            </a:r>
            <a:r>
              <a:rPr lang="ko-KR" altLang="en-US" sz="34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유지보수비 사용</a:t>
            </a:r>
            <a:endParaRPr lang="ko-KR" altLang="en-US" sz="3400" dirty="0">
              <a:solidFill>
                <a:schemeClr val="tx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63124" y="583430"/>
            <a:ext cx="4173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WIN-WIN </a:t>
            </a:r>
            <a:r>
              <a:rPr lang="ko-KR" altLang="en-US" sz="3200" b="1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수익구조</a:t>
            </a:r>
            <a:endParaRPr lang="en-US" altLang="ko-KR" sz="3200" b="1" dirty="0">
              <a:solidFill>
                <a:srgbClr val="FF0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263123" y="487157"/>
            <a:ext cx="4038219" cy="777319"/>
          </a:xfrm>
          <a:custGeom>
            <a:avLst/>
            <a:gdLst>
              <a:gd name="connsiteX0" fmla="*/ 0 w 3500582"/>
              <a:gd name="connsiteY0" fmla="*/ 646557 h 777319"/>
              <a:gd name="connsiteX1" fmla="*/ 1043709 w 3500582"/>
              <a:gd name="connsiteY1" fmla="*/ 11 h 777319"/>
              <a:gd name="connsiteX2" fmla="*/ 923636 w 3500582"/>
              <a:gd name="connsiteY2" fmla="*/ 628084 h 777319"/>
              <a:gd name="connsiteX3" fmla="*/ 1754909 w 3500582"/>
              <a:gd name="connsiteY3" fmla="*/ 120084 h 777319"/>
              <a:gd name="connsiteX4" fmla="*/ 1505527 w 3500582"/>
              <a:gd name="connsiteY4" fmla="*/ 757393 h 777319"/>
              <a:gd name="connsiteX5" fmla="*/ 1819564 w 3500582"/>
              <a:gd name="connsiteY5" fmla="*/ 628084 h 777319"/>
              <a:gd name="connsiteX6" fmla="*/ 1921164 w 3500582"/>
              <a:gd name="connsiteY6" fmla="*/ 748157 h 777319"/>
              <a:gd name="connsiteX7" fmla="*/ 2401455 w 3500582"/>
              <a:gd name="connsiteY7" fmla="*/ 249393 h 777319"/>
              <a:gd name="connsiteX8" fmla="*/ 2632364 w 3500582"/>
              <a:gd name="connsiteY8" fmla="*/ 748157 h 777319"/>
              <a:gd name="connsiteX9" fmla="*/ 3500582 w 3500582"/>
              <a:gd name="connsiteY9" fmla="*/ 184738 h 777319"/>
              <a:gd name="connsiteX10" fmla="*/ 3500582 w 3500582"/>
              <a:gd name="connsiteY10" fmla="*/ 184738 h 77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0582" h="777319">
                <a:moveTo>
                  <a:pt x="0" y="646557"/>
                </a:moveTo>
                <a:cubicBezTo>
                  <a:pt x="444885" y="324823"/>
                  <a:pt x="889770" y="3090"/>
                  <a:pt x="1043709" y="11"/>
                </a:cubicBezTo>
                <a:cubicBezTo>
                  <a:pt x="1197648" y="-3068"/>
                  <a:pt x="805103" y="608072"/>
                  <a:pt x="923636" y="628084"/>
                </a:cubicBezTo>
                <a:cubicBezTo>
                  <a:pt x="1042169" y="648096"/>
                  <a:pt x="1657927" y="98533"/>
                  <a:pt x="1754909" y="120084"/>
                </a:cubicBezTo>
                <a:cubicBezTo>
                  <a:pt x="1851891" y="141635"/>
                  <a:pt x="1494751" y="672726"/>
                  <a:pt x="1505527" y="757393"/>
                </a:cubicBezTo>
                <a:cubicBezTo>
                  <a:pt x="1516303" y="842060"/>
                  <a:pt x="1750291" y="629623"/>
                  <a:pt x="1819564" y="628084"/>
                </a:cubicBezTo>
                <a:cubicBezTo>
                  <a:pt x="1888837" y="626545"/>
                  <a:pt x="1824182" y="811272"/>
                  <a:pt x="1921164" y="748157"/>
                </a:cubicBezTo>
                <a:cubicBezTo>
                  <a:pt x="2018146" y="685042"/>
                  <a:pt x="2282922" y="249393"/>
                  <a:pt x="2401455" y="249393"/>
                </a:cubicBezTo>
                <a:cubicBezTo>
                  <a:pt x="2519988" y="249393"/>
                  <a:pt x="2449176" y="758933"/>
                  <a:pt x="2632364" y="748157"/>
                </a:cubicBezTo>
                <a:cubicBezTo>
                  <a:pt x="2815552" y="737381"/>
                  <a:pt x="3500582" y="184738"/>
                  <a:pt x="3500582" y="184738"/>
                </a:cubicBezTo>
                <a:lnTo>
                  <a:pt x="3500582" y="184738"/>
                </a:lnTo>
              </a:path>
            </a:pathLst>
          </a:custGeom>
          <a:noFill/>
          <a:ln w="234950">
            <a:solidFill>
              <a:srgbClr val="FFC000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 14"/>
          <p:cNvSpPr/>
          <p:nvPr/>
        </p:nvSpPr>
        <p:spPr>
          <a:xfrm>
            <a:off x="1088018" y="1956120"/>
            <a:ext cx="4375229" cy="4446370"/>
          </a:xfrm>
          <a:custGeom>
            <a:avLst/>
            <a:gdLst>
              <a:gd name="connsiteX0" fmla="*/ 0 w 3771957"/>
              <a:gd name="connsiteY0" fmla="*/ 0 h 4718816"/>
              <a:gd name="connsiteX1" fmla="*/ 3499583 w 3771957"/>
              <a:gd name="connsiteY1" fmla="*/ 0 h 4718816"/>
              <a:gd name="connsiteX2" fmla="*/ 3771957 w 3771957"/>
              <a:gd name="connsiteY2" fmla="*/ 2359408 h 4718816"/>
              <a:gd name="connsiteX3" fmla="*/ 3499583 w 3771957"/>
              <a:gd name="connsiteY3" fmla="*/ 4718816 h 4718816"/>
              <a:gd name="connsiteX4" fmla="*/ 0 w 3771957"/>
              <a:gd name="connsiteY4" fmla="*/ 4718816 h 471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1957" h="4718816">
                <a:moveTo>
                  <a:pt x="0" y="0"/>
                </a:moveTo>
                <a:lnTo>
                  <a:pt x="3499583" y="0"/>
                </a:lnTo>
                <a:lnTo>
                  <a:pt x="3771957" y="2359408"/>
                </a:lnTo>
                <a:lnTo>
                  <a:pt x="3499583" y="4718816"/>
                </a:lnTo>
                <a:lnTo>
                  <a:pt x="0" y="47188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3200" dirty="0">
              <a:solidFill>
                <a:schemeClr val="tx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463247" y="1956120"/>
            <a:ext cx="5694744" cy="4446370"/>
          </a:xfrm>
          <a:custGeom>
            <a:avLst/>
            <a:gdLst>
              <a:gd name="connsiteX0" fmla="*/ 0 w 3770616"/>
              <a:gd name="connsiteY0" fmla="*/ 0 h 4718816"/>
              <a:gd name="connsiteX1" fmla="*/ 3770616 w 3770616"/>
              <a:gd name="connsiteY1" fmla="*/ 0 h 4718816"/>
              <a:gd name="connsiteX2" fmla="*/ 3770616 w 3770616"/>
              <a:gd name="connsiteY2" fmla="*/ 4718816 h 4718816"/>
              <a:gd name="connsiteX3" fmla="*/ 0 w 3770616"/>
              <a:gd name="connsiteY3" fmla="*/ 4718816 h 4718816"/>
              <a:gd name="connsiteX4" fmla="*/ 272374 w 3770616"/>
              <a:gd name="connsiteY4" fmla="*/ 2359408 h 471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0616" h="4718816">
                <a:moveTo>
                  <a:pt x="0" y="0"/>
                </a:moveTo>
                <a:lnTo>
                  <a:pt x="3770616" y="0"/>
                </a:lnTo>
                <a:lnTo>
                  <a:pt x="3770616" y="4718816"/>
                </a:lnTo>
                <a:lnTo>
                  <a:pt x="0" y="4718816"/>
                </a:lnTo>
                <a:lnTo>
                  <a:pt x="272374" y="2359408"/>
                </a:lnTo>
                <a:close/>
              </a:path>
            </a:pathLst>
          </a:cu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협력하는 </a:t>
            </a:r>
            <a:r>
              <a:rPr lang="ko-KR" altLang="en-US" sz="3600" dirty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정형외과에 </a:t>
            </a:r>
            <a:r>
              <a:rPr lang="ko-KR" altLang="en-US" sz="36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허리관련 검사</a:t>
            </a:r>
            <a:endParaRPr lang="en-US" altLang="ko-KR" sz="3600" dirty="0" smtClean="0">
              <a:solidFill>
                <a:schemeClr val="tx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endParaRPr lang="en-US" altLang="ko-KR" sz="3600" dirty="0" smtClean="0">
              <a:solidFill>
                <a:schemeClr val="tx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  정형외과에 </a:t>
            </a:r>
            <a:r>
              <a:rPr lang="ko-KR" altLang="en-US" sz="3600" dirty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자료를 </a:t>
            </a:r>
            <a:r>
              <a:rPr lang="ko-KR" altLang="en-US" sz="36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토대로 </a:t>
            </a:r>
            <a:endParaRPr lang="en-US" altLang="ko-KR" sz="3600" dirty="0" smtClean="0">
              <a:solidFill>
                <a:schemeClr val="tx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맞춤형 보행기 제작</a:t>
            </a:r>
            <a:endParaRPr lang="en-US" altLang="ko-KR" sz="3600" dirty="0" smtClean="0">
              <a:solidFill>
                <a:schemeClr val="tx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endParaRPr lang="ko-KR" altLang="en-US" sz="3600" dirty="0">
              <a:solidFill>
                <a:schemeClr val="tx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정형외과 </a:t>
            </a:r>
            <a:r>
              <a:rPr lang="ko-KR" altLang="en-US" sz="3600" dirty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광고 </a:t>
            </a:r>
            <a:r>
              <a:rPr lang="ko-KR" altLang="en-US" sz="3600" dirty="0" smtClean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부착</a:t>
            </a:r>
            <a:endParaRPr lang="ko-KR" altLang="en-US" sz="3600" dirty="0">
              <a:solidFill>
                <a:schemeClr val="tx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63124" y="583430"/>
            <a:ext cx="40863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3200" b="1" dirty="0" smtClean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맞춤형 </a:t>
            </a:r>
            <a:r>
              <a:rPr lang="ko-KR" altLang="en-US" sz="3200" b="1" dirty="0" err="1" smtClean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동행기</a:t>
            </a:r>
            <a:r>
              <a:rPr lang="ko-KR" altLang="en-US" sz="3200" b="1" dirty="0" smtClean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제작</a:t>
            </a:r>
            <a:endParaRPr lang="en-US" altLang="ko-KR" sz="3200" b="1" dirty="0">
              <a:solidFill>
                <a:srgbClr val="FF0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263124" y="586639"/>
            <a:ext cx="4086375" cy="650349"/>
          </a:xfrm>
          <a:custGeom>
            <a:avLst/>
            <a:gdLst>
              <a:gd name="connsiteX0" fmla="*/ 0 w 3500582"/>
              <a:gd name="connsiteY0" fmla="*/ 646557 h 777319"/>
              <a:gd name="connsiteX1" fmla="*/ 1043709 w 3500582"/>
              <a:gd name="connsiteY1" fmla="*/ 11 h 777319"/>
              <a:gd name="connsiteX2" fmla="*/ 923636 w 3500582"/>
              <a:gd name="connsiteY2" fmla="*/ 628084 h 777319"/>
              <a:gd name="connsiteX3" fmla="*/ 1754909 w 3500582"/>
              <a:gd name="connsiteY3" fmla="*/ 120084 h 777319"/>
              <a:gd name="connsiteX4" fmla="*/ 1505527 w 3500582"/>
              <a:gd name="connsiteY4" fmla="*/ 757393 h 777319"/>
              <a:gd name="connsiteX5" fmla="*/ 1819564 w 3500582"/>
              <a:gd name="connsiteY5" fmla="*/ 628084 h 777319"/>
              <a:gd name="connsiteX6" fmla="*/ 1921164 w 3500582"/>
              <a:gd name="connsiteY6" fmla="*/ 748157 h 777319"/>
              <a:gd name="connsiteX7" fmla="*/ 2401455 w 3500582"/>
              <a:gd name="connsiteY7" fmla="*/ 249393 h 777319"/>
              <a:gd name="connsiteX8" fmla="*/ 2632364 w 3500582"/>
              <a:gd name="connsiteY8" fmla="*/ 748157 h 777319"/>
              <a:gd name="connsiteX9" fmla="*/ 3500582 w 3500582"/>
              <a:gd name="connsiteY9" fmla="*/ 184738 h 777319"/>
              <a:gd name="connsiteX10" fmla="*/ 3500582 w 3500582"/>
              <a:gd name="connsiteY10" fmla="*/ 184738 h 777319"/>
              <a:gd name="connsiteX0" fmla="*/ 0 w 3500582"/>
              <a:gd name="connsiteY0" fmla="*/ 646557 h 777319"/>
              <a:gd name="connsiteX1" fmla="*/ 1043709 w 3500582"/>
              <a:gd name="connsiteY1" fmla="*/ 11 h 777319"/>
              <a:gd name="connsiteX2" fmla="*/ 923636 w 3500582"/>
              <a:gd name="connsiteY2" fmla="*/ 628084 h 777319"/>
              <a:gd name="connsiteX3" fmla="*/ 1754909 w 3500582"/>
              <a:gd name="connsiteY3" fmla="*/ 120084 h 777319"/>
              <a:gd name="connsiteX4" fmla="*/ 1505527 w 3500582"/>
              <a:gd name="connsiteY4" fmla="*/ 757393 h 777319"/>
              <a:gd name="connsiteX5" fmla="*/ 1819564 w 3500582"/>
              <a:gd name="connsiteY5" fmla="*/ 628084 h 777319"/>
              <a:gd name="connsiteX6" fmla="*/ 1921164 w 3500582"/>
              <a:gd name="connsiteY6" fmla="*/ 748157 h 777319"/>
              <a:gd name="connsiteX7" fmla="*/ 2668937 w 3500582"/>
              <a:gd name="connsiteY7" fmla="*/ 158958 h 777319"/>
              <a:gd name="connsiteX8" fmla="*/ 2632364 w 3500582"/>
              <a:gd name="connsiteY8" fmla="*/ 748157 h 777319"/>
              <a:gd name="connsiteX9" fmla="*/ 3500582 w 3500582"/>
              <a:gd name="connsiteY9" fmla="*/ 184738 h 777319"/>
              <a:gd name="connsiteX10" fmla="*/ 3500582 w 3500582"/>
              <a:gd name="connsiteY10" fmla="*/ 184738 h 777319"/>
              <a:gd name="connsiteX0" fmla="*/ 0 w 3500582"/>
              <a:gd name="connsiteY0" fmla="*/ 646557 h 777205"/>
              <a:gd name="connsiteX1" fmla="*/ 1043709 w 3500582"/>
              <a:gd name="connsiteY1" fmla="*/ 11 h 777205"/>
              <a:gd name="connsiteX2" fmla="*/ 923636 w 3500582"/>
              <a:gd name="connsiteY2" fmla="*/ 628084 h 777205"/>
              <a:gd name="connsiteX3" fmla="*/ 1754909 w 3500582"/>
              <a:gd name="connsiteY3" fmla="*/ 120084 h 777205"/>
              <a:gd name="connsiteX4" fmla="*/ 1505527 w 3500582"/>
              <a:gd name="connsiteY4" fmla="*/ 757393 h 777205"/>
              <a:gd name="connsiteX5" fmla="*/ 1819564 w 3500582"/>
              <a:gd name="connsiteY5" fmla="*/ 628084 h 777205"/>
              <a:gd name="connsiteX6" fmla="*/ 2164330 w 3500582"/>
              <a:gd name="connsiteY6" fmla="*/ 758206 h 777205"/>
              <a:gd name="connsiteX7" fmla="*/ 2668937 w 3500582"/>
              <a:gd name="connsiteY7" fmla="*/ 158958 h 777205"/>
              <a:gd name="connsiteX8" fmla="*/ 2632364 w 3500582"/>
              <a:gd name="connsiteY8" fmla="*/ 748157 h 777205"/>
              <a:gd name="connsiteX9" fmla="*/ 3500582 w 3500582"/>
              <a:gd name="connsiteY9" fmla="*/ 184738 h 777205"/>
              <a:gd name="connsiteX10" fmla="*/ 3500582 w 3500582"/>
              <a:gd name="connsiteY10" fmla="*/ 184738 h 777205"/>
              <a:gd name="connsiteX0" fmla="*/ 0 w 3500582"/>
              <a:gd name="connsiteY0" fmla="*/ 646557 h 769792"/>
              <a:gd name="connsiteX1" fmla="*/ 1043709 w 3500582"/>
              <a:gd name="connsiteY1" fmla="*/ 11 h 769792"/>
              <a:gd name="connsiteX2" fmla="*/ 923636 w 3500582"/>
              <a:gd name="connsiteY2" fmla="*/ 628084 h 769792"/>
              <a:gd name="connsiteX3" fmla="*/ 1754909 w 3500582"/>
              <a:gd name="connsiteY3" fmla="*/ 120084 h 769792"/>
              <a:gd name="connsiteX4" fmla="*/ 1505527 w 3500582"/>
              <a:gd name="connsiteY4" fmla="*/ 757393 h 769792"/>
              <a:gd name="connsiteX5" fmla="*/ 1933041 w 3500582"/>
              <a:gd name="connsiteY5" fmla="*/ 557745 h 769792"/>
              <a:gd name="connsiteX6" fmla="*/ 2164330 w 3500582"/>
              <a:gd name="connsiteY6" fmla="*/ 758206 h 769792"/>
              <a:gd name="connsiteX7" fmla="*/ 2668937 w 3500582"/>
              <a:gd name="connsiteY7" fmla="*/ 158958 h 769792"/>
              <a:gd name="connsiteX8" fmla="*/ 2632364 w 3500582"/>
              <a:gd name="connsiteY8" fmla="*/ 748157 h 769792"/>
              <a:gd name="connsiteX9" fmla="*/ 3500582 w 3500582"/>
              <a:gd name="connsiteY9" fmla="*/ 184738 h 769792"/>
              <a:gd name="connsiteX10" fmla="*/ 3500582 w 3500582"/>
              <a:gd name="connsiteY10" fmla="*/ 184738 h 769792"/>
              <a:gd name="connsiteX0" fmla="*/ 0 w 3500582"/>
              <a:gd name="connsiteY0" fmla="*/ 527114 h 650349"/>
              <a:gd name="connsiteX1" fmla="*/ 703278 w 3500582"/>
              <a:gd name="connsiteY1" fmla="*/ 1148 h 650349"/>
              <a:gd name="connsiteX2" fmla="*/ 923636 w 3500582"/>
              <a:gd name="connsiteY2" fmla="*/ 508641 h 650349"/>
              <a:gd name="connsiteX3" fmla="*/ 1754909 w 3500582"/>
              <a:gd name="connsiteY3" fmla="*/ 641 h 650349"/>
              <a:gd name="connsiteX4" fmla="*/ 1505527 w 3500582"/>
              <a:gd name="connsiteY4" fmla="*/ 637950 h 650349"/>
              <a:gd name="connsiteX5" fmla="*/ 1933041 w 3500582"/>
              <a:gd name="connsiteY5" fmla="*/ 438302 h 650349"/>
              <a:gd name="connsiteX6" fmla="*/ 2164330 w 3500582"/>
              <a:gd name="connsiteY6" fmla="*/ 638763 h 650349"/>
              <a:gd name="connsiteX7" fmla="*/ 2668937 w 3500582"/>
              <a:gd name="connsiteY7" fmla="*/ 39515 h 650349"/>
              <a:gd name="connsiteX8" fmla="*/ 2632364 w 3500582"/>
              <a:gd name="connsiteY8" fmla="*/ 628714 h 650349"/>
              <a:gd name="connsiteX9" fmla="*/ 3500582 w 3500582"/>
              <a:gd name="connsiteY9" fmla="*/ 65295 h 650349"/>
              <a:gd name="connsiteX10" fmla="*/ 3500582 w 3500582"/>
              <a:gd name="connsiteY10" fmla="*/ 65295 h 65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0582" h="650349">
                <a:moveTo>
                  <a:pt x="0" y="527114"/>
                </a:moveTo>
                <a:cubicBezTo>
                  <a:pt x="444885" y="205380"/>
                  <a:pt x="549339" y="4227"/>
                  <a:pt x="703278" y="1148"/>
                </a:cubicBezTo>
                <a:cubicBezTo>
                  <a:pt x="857217" y="-1931"/>
                  <a:pt x="748364" y="508725"/>
                  <a:pt x="923636" y="508641"/>
                </a:cubicBezTo>
                <a:cubicBezTo>
                  <a:pt x="1098908" y="508557"/>
                  <a:pt x="1657927" y="-20910"/>
                  <a:pt x="1754909" y="641"/>
                </a:cubicBezTo>
                <a:cubicBezTo>
                  <a:pt x="1851891" y="22192"/>
                  <a:pt x="1475838" y="565006"/>
                  <a:pt x="1505527" y="637950"/>
                </a:cubicBezTo>
                <a:cubicBezTo>
                  <a:pt x="1535216" y="710894"/>
                  <a:pt x="1823241" y="438167"/>
                  <a:pt x="1933041" y="438302"/>
                </a:cubicBezTo>
                <a:cubicBezTo>
                  <a:pt x="2042841" y="438437"/>
                  <a:pt x="2041681" y="705228"/>
                  <a:pt x="2164330" y="638763"/>
                </a:cubicBezTo>
                <a:cubicBezTo>
                  <a:pt x="2286979" y="572299"/>
                  <a:pt x="2590931" y="41190"/>
                  <a:pt x="2668937" y="39515"/>
                </a:cubicBezTo>
                <a:cubicBezTo>
                  <a:pt x="2746943" y="37840"/>
                  <a:pt x="2493757" y="624417"/>
                  <a:pt x="2632364" y="628714"/>
                </a:cubicBezTo>
                <a:cubicBezTo>
                  <a:pt x="2770971" y="633011"/>
                  <a:pt x="3500582" y="65295"/>
                  <a:pt x="3500582" y="65295"/>
                </a:cubicBezTo>
                <a:lnTo>
                  <a:pt x="3500582" y="65295"/>
                </a:lnTo>
              </a:path>
            </a:pathLst>
          </a:custGeom>
          <a:noFill/>
          <a:ln w="234950">
            <a:solidFill>
              <a:srgbClr val="FFC000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60" y="2620669"/>
            <a:ext cx="3386054" cy="3291759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>
            <a:off x="8128778" y="3160574"/>
            <a:ext cx="363682" cy="43641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8128778" y="4801445"/>
            <a:ext cx="363682" cy="43641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1692647" cy="6858000"/>
          </a:xfrm>
          <a:prstGeom prst="rect">
            <a:avLst/>
          </a:prstGeom>
          <a:solidFill>
            <a:srgbClr val="7AC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11436485" cy="6858000"/>
          </a:xfrm>
          <a:prstGeom prst="rect">
            <a:avLst/>
          </a:pr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2743">
            <a:off x="10183165" y="4768404"/>
            <a:ext cx="2163720" cy="21658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643" y="242306"/>
            <a:ext cx="6613669" cy="6373387"/>
          </a:xfrm>
          <a:prstGeom prst="rect">
            <a:avLst/>
          </a:prstGeom>
        </p:spPr>
      </p:pic>
      <p:sp>
        <p:nvSpPr>
          <p:cNvPr id="5" name="타원 4">
            <a:hlinkClick r:id="rId4"/>
          </p:cNvPr>
          <p:cNvSpPr/>
          <p:nvPr/>
        </p:nvSpPr>
        <p:spPr>
          <a:xfrm>
            <a:off x="334971" y="472799"/>
            <a:ext cx="2880000" cy="28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7507" y="927265"/>
            <a:ext cx="3054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err="1" smtClean="0"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동행기</a:t>
            </a:r>
            <a:r>
              <a:rPr lang="ko-KR" altLang="en-US" sz="6000" dirty="0" smtClean="0"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</a:t>
            </a:r>
            <a:endParaRPr lang="en-US" altLang="ko-KR" sz="6000" dirty="0" smtClean="0"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ko-KR" altLang="en-US" sz="6000" dirty="0" smtClean="0"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최종모델</a:t>
            </a:r>
            <a:endParaRPr lang="ko-KR" altLang="en-US" sz="6000" dirty="0"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4971" y="3640932"/>
            <a:ext cx="2651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1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E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3311267" y="632799"/>
            <a:ext cx="5569464" cy="5569464"/>
          </a:xfrm>
          <a:prstGeom prst="ellipse">
            <a:avLst/>
          </a:prstGeom>
          <a:solidFill>
            <a:srgbClr val="7AC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331076"/>
          </a:xfrm>
          <a:prstGeom prst="rect">
            <a:avLst/>
          </a:prstGeom>
          <a:solidFill>
            <a:srgbClr val="F5D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6526924"/>
            <a:ext cx="12192000" cy="331076"/>
          </a:xfrm>
          <a:prstGeom prst="rect">
            <a:avLst/>
          </a:prstGeom>
          <a:solidFill>
            <a:srgbClr val="F5D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3569742" y="910729"/>
            <a:ext cx="5052514" cy="5052514"/>
          </a:xfrm>
          <a:prstGeom prst="ellipse">
            <a:avLst/>
          </a:prstGeom>
          <a:solidFill>
            <a:srgbClr val="45B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55" y="321178"/>
            <a:ext cx="6851289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54907" y="5199147"/>
            <a:ext cx="3706464" cy="695086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02102"/>
              </a:avLst>
            </a:prstTxWarp>
            <a:spAutoFit/>
          </a:bodyPr>
          <a:lstStyle/>
          <a:p>
            <a:pPr algn="ctr"/>
            <a:r>
              <a:rPr lang="en-US" altLang="ko-KR" sz="4000" dirty="0" smtClean="0">
                <a:latin typeface="210 크래커 R" panose="02020603020101020101" pitchFamily="18" charset="-127"/>
                <a:ea typeface="210 크래커 R" panose="02020603020101020101" pitchFamily="18" charset="-127"/>
              </a:rPr>
              <a:t>THANK YOU</a:t>
            </a:r>
            <a:endParaRPr lang="ko-KR" altLang="en-US" sz="4000" dirty="0">
              <a:latin typeface="210 크래커 R" panose="02020603020101020101" pitchFamily="18" charset="-127"/>
              <a:ea typeface="210 크래커 R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9219530" y="3108153"/>
            <a:ext cx="622570" cy="622570"/>
          </a:xfrm>
          <a:prstGeom prst="ellipse">
            <a:avLst/>
          </a:prstGeom>
          <a:solidFill>
            <a:srgbClr val="7AC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139993" y="3296333"/>
            <a:ext cx="285120" cy="285120"/>
          </a:xfrm>
          <a:prstGeom prst="ellipse">
            <a:avLst/>
          </a:prstGeom>
          <a:solidFill>
            <a:srgbClr val="7AC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728078" y="3372614"/>
            <a:ext cx="128744" cy="128744"/>
          </a:xfrm>
          <a:prstGeom prst="ellipse">
            <a:avLst/>
          </a:prstGeom>
          <a:solidFill>
            <a:srgbClr val="7AC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flipH="1">
            <a:off x="1309172" y="3127608"/>
            <a:ext cx="1637292" cy="622570"/>
            <a:chOff x="516532" y="1447488"/>
            <a:chExt cx="1637292" cy="622570"/>
          </a:xfrm>
        </p:grpSpPr>
        <p:sp>
          <p:nvSpPr>
            <p:cNvPr id="19" name="타원 18"/>
            <p:cNvSpPr/>
            <p:nvPr/>
          </p:nvSpPr>
          <p:spPr>
            <a:xfrm>
              <a:off x="516532" y="1447488"/>
              <a:ext cx="622570" cy="622570"/>
            </a:xfrm>
            <a:prstGeom prst="ellipse">
              <a:avLst/>
            </a:prstGeom>
            <a:solidFill>
              <a:srgbClr val="7AC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436995" y="1635668"/>
              <a:ext cx="285120" cy="285120"/>
            </a:xfrm>
            <a:prstGeom prst="ellipse">
              <a:avLst/>
            </a:prstGeom>
            <a:solidFill>
              <a:srgbClr val="7AC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2025080" y="1711949"/>
              <a:ext cx="128744" cy="128744"/>
            </a:xfrm>
            <a:prstGeom prst="ellipse">
              <a:avLst/>
            </a:prstGeom>
            <a:solidFill>
              <a:srgbClr val="7AC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08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E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331076"/>
          </a:xfrm>
          <a:prstGeom prst="rect">
            <a:avLst/>
          </a:prstGeom>
          <a:solidFill>
            <a:srgbClr val="F5D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6526924"/>
            <a:ext cx="12192000" cy="331076"/>
          </a:xfrm>
          <a:prstGeom prst="rect">
            <a:avLst/>
          </a:prstGeom>
          <a:solidFill>
            <a:srgbClr val="F5D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216" y="4460829"/>
            <a:ext cx="2111404" cy="206609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930" y="1716489"/>
            <a:ext cx="8854888" cy="284024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63529" y="485743"/>
            <a:ext cx="5155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부록</a:t>
            </a:r>
            <a:r>
              <a:rPr lang="en-US" altLang="ko-KR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3200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모바일</a:t>
            </a:r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3200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라우터</a:t>
            </a:r>
            <a:endParaRPr lang="ko-KR" altLang="en-US" sz="3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71482" y="471083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10GB 16000원</a:t>
            </a:r>
          </a:p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1Hz, 3개의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실수형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(8바이트)/초</a:t>
            </a:r>
          </a:p>
        </p:txBody>
      </p:sp>
    </p:spTree>
    <p:extLst>
      <p:ext uri="{BB962C8B-B14F-4D97-AF65-F5344CB8AC3E}">
        <p14:creationId xmlns:p14="http://schemas.microsoft.com/office/powerpoint/2010/main" val="27568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434520" y="-20360"/>
            <a:ext cx="10294374" cy="704981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  <a:gd name="connsiteX0" fmla="*/ 0 w 10028903"/>
              <a:gd name="connsiteY0" fmla="*/ 0 h 6972300"/>
              <a:gd name="connsiteX1" fmla="*/ 4251223 w 10028903"/>
              <a:gd name="connsiteY1" fmla="*/ 0 h 6972300"/>
              <a:gd name="connsiteX2" fmla="*/ 8170606 w 10028903"/>
              <a:gd name="connsiteY2" fmla="*/ 0 h 6972300"/>
              <a:gd name="connsiteX3" fmla="*/ 10028903 w 10028903"/>
              <a:gd name="connsiteY3" fmla="*/ 0 h 6972300"/>
              <a:gd name="connsiteX4" fmla="*/ 8722695 w 10028903"/>
              <a:gd name="connsiteY4" fmla="*/ 6972300 h 6972300"/>
              <a:gd name="connsiteX5" fmla="*/ 8170606 w 10028903"/>
              <a:gd name="connsiteY5" fmla="*/ 6858000 h 6972300"/>
              <a:gd name="connsiteX6" fmla="*/ 2536723 w 10028903"/>
              <a:gd name="connsiteY6" fmla="*/ 6858000 h 6972300"/>
              <a:gd name="connsiteX7" fmla="*/ 0 w 10028903"/>
              <a:gd name="connsiteY7" fmla="*/ 6858000 h 6972300"/>
              <a:gd name="connsiteX8" fmla="*/ 0 w 10028903"/>
              <a:gd name="connsiteY8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8903" h="69723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722695" y="69723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7AC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0" y="-20360"/>
            <a:ext cx="10294374" cy="685800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28903" h="68580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314403" y="68580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5655" y="866396"/>
            <a:ext cx="481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latin typeface="210 크래커 R" panose="02020603020101020101" pitchFamily="18" charset="-127"/>
                <a:ea typeface="210 크래커 R" panose="02020603020101020101" pitchFamily="18" charset="-127"/>
              </a:rPr>
              <a:t>팀원 역할</a:t>
            </a:r>
            <a:endParaRPr lang="ko-KR" altLang="en-US" sz="5400" dirty="0">
              <a:latin typeface="210 크래커 R" panose="02020603020101020101" pitchFamily="18" charset="-127"/>
              <a:ea typeface="210 크래커 R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077" y="2790170"/>
            <a:ext cx="4602879" cy="4608975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650490" y="1799171"/>
            <a:ext cx="5057775" cy="0"/>
          </a:xfrm>
          <a:prstGeom prst="line">
            <a:avLst/>
          </a:prstGeom>
          <a:ln w="92075" cmpd="dbl">
            <a:solidFill>
              <a:srgbClr val="45B6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5655" y="2371358"/>
            <a:ext cx="507542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제어자동화공학부 </a:t>
            </a:r>
            <a:r>
              <a:rPr lang="ko-KR" altLang="en-US" sz="28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유형준 </a:t>
            </a:r>
            <a:r>
              <a:rPr lang="en-US" altLang="ko-KR" sz="28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: </a:t>
            </a:r>
            <a:r>
              <a:rPr lang="ko-KR" altLang="en-US" sz="28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분석</a:t>
            </a:r>
            <a:endParaRPr lang="en-US" altLang="ko-KR" sz="2800" dirty="0" smtClean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endParaRPr lang="en-US" altLang="ko-KR" sz="2800" dirty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ko-KR" altLang="en-US" sz="28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제어자동화공학부 신영진 </a:t>
            </a:r>
            <a:r>
              <a:rPr lang="en-US" altLang="ko-KR" sz="28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: </a:t>
            </a:r>
            <a:r>
              <a:rPr lang="ko-KR" altLang="en-US" sz="28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시뮬레이션 구축</a:t>
            </a:r>
            <a:endParaRPr lang="en-US" altLang="ko-KR" sz="2800" dirty="0" smtClean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28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endParaRPr lang="en-US" altLang="ko-KR" sz="2800" dirty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28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IT</a:t>
            </a:r>
            <a:r>
              <a:rPr lang="ko-KR" altLang="en-US" sz="2800" dirty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공학부 </a:t>
            </a:r>
            <a:r>
              <a:rPr lang="ko-KR" altLang="en-US" sz="28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김진호 </a:t>
            </a:r>
            <a:r>
              <a:rPr lang="en-US" altLang="ko-KR" sz="28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: 3D </a:t>
            </a:r>
            <a:r>
              <a:rPr lang="ko-KR" altLang="en-US" sz="28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모델링</a:t>
            </a:r>
            <a:r>
              <a:rPr lang="en-US" altLang="ko-KR" sz="28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ko-KR" altLang="en-US" sz="28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발표</a:t>
            </a:r>
            <a:endParaRPr lang="en-US" altLang="ko-KR" sz="2800" dirty="0" smtClean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endParaRPr lang="en-US" altLang="ko-KR" sz="2800" dirty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ko-KR" altLang="en-US" sz="28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환경공학과 박가영 </a:t>
            </a:r>
            <a:r>
              <a:rPr lang="en-US" altLang="ko-KR" sz="28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: </a:t>
            </a:r>
            <a:r>
              <a:rPr lang="ko-KR" altLang="en-US" sz="28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r>
              <a:rPr lang="en-US" altLang="ko-KR" sz="28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PPT</a:t>
            </a:r>
            <a:r>
              <a:rPr lang="ko-KR" altLang="en-US" sz="2800" dirty="0" smtClean="0"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제작</a:t>
            </a:r>
            <a:endParaRPr lang="ko-KR" altLang="en-US" sz="2800" dirty="0"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7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E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331076"/>
          </a:xfrm>
          <a:prstGeom prst="rect">
            <a:avLst/>
          </a:prstGeom>
          <a:solidFill>
            <a:srgbClr val="F5D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6526924"/>
            <a:ext cx="12192000" cy="331076"/>
          </a:xfrm>
          <a:prstGeom prst="rect">
            <a:avLst/>
          </a:prstGeom>
          <a:solidFill>
            <a:srgbClr val="F5D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216" y="4460829"/>
            <a:ext cx="2111404" cy="20660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63529" y="485743"/>
            <a:ext cx="5155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부록</a:t>
            </a:r>
            <a:r>
              <a:rPr lang="en-US" altLang="ko-KR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GPS</a:t>
            </a:r>
            <a:endParaRPr lang="ko-KR" altLang="en-US" sz="3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481" y="2397171"/>
            <a:ext cx="4658898" cy="20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E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331076"/>
          </a:xfrm>
          <a:prstGeom prst="rect">
            <a:avLst/>
          </a:prstGeom>
          <a:solidFill>
            <a:srgbClr val="F5D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6526924"/>
            <a:ext cx="12192000" cy="331076"/>
          </a:xfrm>
          <a:prstGeom prst="rect">
            <a:avLst/>
          </a:prstGeom>
          <a:solidFill>
            <a:srgbClr val="F5D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216" y="4460829"/>
            <a:ext cx="2111404" cy="20660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63529" y="485743"/>
            <a:ext cx="728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부록</a:t>
            </a:r>
            <a:r>
              <a:rPr lang="en-US" altLang="ko-KR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영도구 보행기 지원사업 현황</a:t>
            </a:r>
            <a:endParaRPr lang="ko-KR" altLang="en-US" sz="3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07" y="1225185"/>
            <a:ext cx="6308070" cy="514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434520" y="-20360"/>
            <a:ext cx="10294374" cy="704981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  <a:gd name="connsiteX0" fmla="*/ 0 w 10028903"/>
              <a:gd name="connsiteY0" fmla="*/ 0 h 6972300"/>
              <a:gd name="connsiteX1" fmla="*/ 4251223 w 10028903"/>
              <a:gd name="connsiteY1" fmla="*/ 0 h 6972300"/>
              <a:gd name="connsiteX2" fmla="*/ 8170606 w 10028903"/>
              <a:gd name="connsiteY2" fmla="*/ 0 h 6972300"/>
              <a:gd name="connsiteX3" fmla="*/ 10028903 w 10028903"/>
              <a:gd name="connsiteY3" fmla="*/ 0 h 6972300"/>
              <a:gd name="connsiteX4" fmla="*/ 8722695 w 10028903"/>
              <a:gd name="connsiteY4" fmla="*/ 6972300 h 6972300"/>
              <a:gd name="connsiteX5" fmla="*/ 8170606 w 10028903"/>
              <a:gd name="connsiteY5" fmla="*/ 6858000 h 6972300"/>
              <a:gd name="connsiteX6" fmla="*/ 2536723 w 10028903"/>
              <a:gd name="connsiteY6" fmla="*/ 6858000 h 6972300"/>
              <a:gd name="connsiteX7" fmla="*/ 0 w 10028903"/>
              <a:gd name="connsiteY7" fmla="*/ 6858000 h 6972300"/>
              <a:gd name="connsiteX8" fmla="*/ 0 w 10028903"/>
              <a:gd name="connsiteY8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8903" h="69723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722695" y="69723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7AC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0" y="-20360"/>
            <a:ext cx="10294374" cy="6858000"/>
          </a:xfrm>
          <a:custGeom>
            <a:avLst/>
            <a:gdLst>
              <a:gd name="connsiteX0" fmla="*/ 0 w 10028903"/>
              <a:gd name="connsiteY0" fmla="*/ 0 h 6858000"/>
              <a:gd name="connsiteX1" fmla="*/ 4251223 w 10028903"/>
              <a:gd name="connsiteY1" fmla="*/ 0 h 6858000"/>
              <a:gd name="connsiteX2" fmla="*/ 8170606 w 10028903"/>
              <a:gd name="connsiteY2" fmla="*/ 0 h 6858000"/>
              <a:gd name="connsiteX3" fmla="*/ 10028903 w 10028903"/>
              <a:gd name="connsiteY3" fmla="*/ 0 h 6858000"/>
              <a:gd name="connsiteX4" fmla="*/ 8314403 w 10028903"/>
              <a:gd name="connsiteY4" fmla="*/ 6858000 h 6858000"/>
              <a:gd name="connsiteX5" fmla="*/ 8170606 w 10028903"/>
              <a:gd name="connsiteY5" fmla="*/ 6858000 h 6858000"/>
              <a:gd name="connsiteX6" fmla="*/ 2536723 w 10028903"/>
              <a:gd name="connsiteY6" fmla="*/ 6858000 h 6858000"/>
              <a:gd name="connsiteX7" fmla="*/ 0 w 1002890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28903" h="6858000">
                <a:moveTo>
                  <a:pt x="0" y="0"/>
                </a:moveTo>
                <a:lnTo>
                  <a:pt x="4251223" y="0"/>
                </a:lnTo>
                <a:lnTo>
                  <a:pt x="8170606" y="0"/>
                </a:lnTo>
                <a:lnTo>
                  <a:pt x="10028903" y="0"/>
                </a:lnTo>
                <a:lnTo>
                  <a:pt x="8314403" y="6858000"/>
                </a:lnTo>
                <a:lnTo>
                  <a:pt x="8170606" y="6858000"/>
                </a:lnTo>
                <a:lnTo>
                  <a:pt x="25367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077" y="2790170"/>
            <a:ext cx="4602879" cy="4608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5655" y="866396"/>
            <a:ext cx="481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dirty="0" smtClean="0">
                <a:latin typeface="210 크래커 R" panose="02020603020101020101" pitchFamily="18" charset="-127"/>
                <a:ea typeface="210 크래커 R" panose="02020603020101020101" pitchFamily="18" charset="-127"/>
              </a:rPr>
              <a:t>CONTENTS</a:t>
            </a:r>
            <a:endParaRPr lang="ko-KR" altLang="en-US" sz="5400" dirty="0">
              <a:latin typeface="210 크래커 R" panose="02020603020101020101" pitchFamily="18" charset="-127"/>
              <a:ea typeface="210 크래커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5582" y="2417140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210 크래커 R" panose="02020603020101020101" pitchFamily="18" charset="-127"/>
                <a:ea typeface="210 크래커 R" panose="02020603020101020101" pitchFamily="18" charset="-127"/>
              </a:rPr>
              <a:t>문제 인식</a:t>
            </a:r>
            <a:endParaRPr lang="ko-KR" altLang="en-US" sz="2800" dirty="0">
              <a:latin typeface="210 크래커 R" panose="02020603020101020101" pitchFamily="18" charset="-127"/>
              <a:ea typeface="210 크래커 R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50490" y="1799171"/>
            <a:ext cx="5057775" cy="0"/>
          </a:xfrm>
          <a:prstGeom prst="line">
            <a:avLst/>
          </a:prstGeom>
          <a:ln w="92075" cmpd="dbl">
            <a:solidFill>
              <a:srgbClr val="45B6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/>
          <p:cNvSpPr/>
          <p:nvPr/>
        </p:nvSpPr>
        <p:spPr>
          <a:xfrm>
            <a:off x="1121501" y="2465738"/>
            <a:ext cx="224223" cy="426024"/>
          </a:xfrm>
          <a:prstGeom prst="diamond">
            <a:avLst/>
          </a:prstGeom>
          <a:solidFill>
            <a:srgbClr val="45B6B2"/>
          </a:solidFill>
          <a:ln w="152400" cap="rnd">
            <a:solidFill>
              <a:srgbClr val="45B6B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210 크래커 R" panose="02020603020101020101" pitchFamily="18" charset="-127"/>
              <a:ea typeface="210 크래커 R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95582" y="3296718"/>
            <a:ext cx="2771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210 크래커 R" panose="02020603020101020101" pitchFamily="18" charset="-127"/>
                <a:ea typeface="210 크래커 R" panose="02020603020101020101" pitchFamily="18" charset="-127"/>
              </a:rPr>
              <a:t>해결책</a:t>
            </a:r>
            <a:r>
              <a:rPr lang="en-US" altLang="ko-KR" sz="2800" dirty="0" smtClean="0">
                <a:latin typeface="210 크래커 R" panose="02020603020101020101" pitchFamily="18" charset="-127"/>
                <a:ea typeface="210 크래커 R" panose="02020603020101020101" pitchFamily="18" charset="-127"/>
              </a:rPr>
              <a:t>-</a:t>
            </a:r>
            <a:r>
              <a:rPr lang="ko-KR" altLang="en-US" sz="2800" dirty="0" smtClean="0">
                <a:latin typeface="210 크래커 R" panose="02020603020101020101" pitchFamily="18" charset="-127"/>
                <a:ea typeface="210 크래커 R" panose="02020603020101020101" pitchFamily="18" charset="-127"/>
              </a:rPr>
              <a:t>아이디어</a:t>
            </a:r>
            <a:r>
              <a:rPr lang="en-US" altLang="ko-KR" sz="2800" dirty="0" smtClean="0">
                <a:latin typeface="210 크래커 R" panose="02020603020101020101" pitchFamily="18" charset="-127"/>
                <a:ea typeface="210 크래커 R" panose="02020603020101020101" pitchFamily="18" charset="-127"/>
              </a:rPr>
              <a:t>!</a:t>
            </a:r>
            <a:endParaRPr lang="ko-KR" altLang="en-US" sz="2800" dirty="0">
              <a:latin typeface="210 크래커 R" panose="02020603020101020101" pitchFamily="18" charset="-127"/>
              <a:ea typeface="210 크래커 R" panose="02020603020101020101" pitchFamily="18" charset="-127"/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1121501" y="3345316"/>
            <a:ext cx="224223" cy="426024"/>
          </a:xfrm>
          <a:prstGeom prst="diamond">
            <a:avLst/>
          </a:prstGeom>
          <a:solidFill>
            <a:srgbClr val="45B6B2"/>
          </a:solidFill>
          <a:ln w="152400" cap="rnd">
            <a:solidFill>
              <a:srgbClr val="45B6B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210 크래커 R" panose="02020603020101020101" pitchFamily="18" charset="-127"/>
              <a:ea typeface="210 크래커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5582" y="4176296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210 크래커 R" panose="02020603020101020101" pitchFamily="18" charset="-127"/>
                <a:ea typeface="210 크래커 R" panose="02020603020101020101" pitchFamily="18" charset="-127"/>
              </a:rPr>
              <a:t>동행기의</a:t>
            </a:r>
            <a:r>
              <a:rPr lang="ko-KR" altLang="en-US" sz="2800" dirty="0" smtClean="0">
                <a:latin typeface="210 크래커 R" panose="02020603020101020101" pitchFamily="18" charset="-127"/>
                <a:ea typeface="210 크래커 R" panose="02020603020101020101" pitchFamily="18" charset="-127"/>
              </a:rPr>
              <a:t> 차별성 </a:t>
            </a:r>
            <a:endParaRPr lang="ko-KR" altLang="en-US" sz="2800" dirty="0">
              <a:latin typeface="210 크래커 R" panose="02020603020101020101" pitchFamily="18" charset="-127"/>
              <a:ea typeface="210 크래커 R" panose="02020603020101020101" pitchFamily="18" charset="-127"/>
            </a:endParaRPr>
          </a:p>
        </p:txBody>
      </p:sp>
      <p:sp>
        <p:nvSpPr>
          <p:cNvPr id="20" name="다이아몬드 19"/>
          <p:cNvSpPr/>
          <p:nvPr/>
        </p:nvSpPr>
        <p:spPr>
          <a:xfrm>
            <a:off x="1121501" y="4224894"/>
            <a:ext cx="224223" cy="426024"/>
          </a:xfrm>
          <a:prstGeom prst="diamond">
            <a:avLst/>
          </a:prstGeom>
          <a:solidFill>
            <a:srgbClr val="45B6B2"/>
          </a:solidFill>
          <a:ln w="152400" cap="rnd">
            <a:solidFill>
              <a:srgbClr val="45B6B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210 크래커 R" panose="02020603020101020101" pitchFamily="18" charset="-127"/>
              <a:ea typeface="210 크래커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95582" y="5055874"/>
            <a:ext cx="222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210 크래커 R" panose="02020603020101020101" pitchFamily="18" charset="-127"/>
                <a:ea typeface="210 크래커 R" panose="02020603020101020101" pitchFamily="18" charset="-127"/>
              </a:rPr>
              <a:t>아이디어 시현</a:t>
            </a:r>
            <a:endParaRPr lang="ko-KR" altLang="en-US" sz="2800" dirty="0">
              <a:latin typeface="210 크래커 R" panose="02020603020101020101" pitchFamily="18" charset="-127"/>
              <a:ea typeface="210 크래커 R" panose="02020603020101020101" pitchFamily="18" charset="-127"/>
            </a:endParaRPr>
          </a:p>
        </p:txBody>
      </p:sp>
      <p:sp>
        <p:nvSpPr>
          <p:cNvPr id="22" name="다이아몬드 21"/>
          <p:cNvSpPr/>
          <p:nvPr/>
        </p:nvSpPr>
        <p:spPr>
          <a:xfrm>
            <a:off x="1121501" y="5104472"/>
            <a:ext cx="224223" cy="426024"/>
          </a:xfrm>
          <a:prstGeom prst="diamond">
            <a:avLst/>
          </a:prstGeom>
          <a:solidFill>
            <a:srgbClr val="45B6B2"/>
          </a:solidFill>
          <a:ln w="152400" cap="rnd">
            <a:solidFill>
              <a:srgbClr val="45B6B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210 크래커 R" panose="02020603020101020101" pitchFamily="18" charset="-127"/>
              <a:ea typeface="210 크래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7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1692647" cy="6858000"/>
          </a:xfrm>
          <a:prstGeom prst="rect">
            <a:avLst/>
          </a:prstGeom>
          <a:solidFill>
            <a:srgbClr val="7AC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11436485" cy="6858000"/>
          </a:xfrm>
          <a:prstGeom prst="rect">
            <a:avLst/>
          </a:pr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2743">
            <a:off x="10183165" y="4768404"/>
            <a:ext cx="2163720" cy="216583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117" y="399012"/>
            <a:ext cx="6705600" cy="1714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" r="792"/>
          <a:stretch/>
        </p:blipFill>
        <p:spPr>
          <a:xfrm>
            <a:off x="204085" y="3236886"/>
            <a:ext cx="6680810" cy="2266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979" y="1786436"/>
            <a:ext cx="8105775" cy="1228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r="3800"/>
          <a:stretch/>
        </p:blipFill>
        <p:spPr>
          <a:xfrm>
            <a:off x="3748319" y="5113924"/>
            <a:ext cx="6551617" cy="1476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940" y="141775"/>
            <a:ext cx="481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문제 인식</a:t>
            </a:r>
            <a:endParaRPr lang="ko-KR" altLang="en-US" sz="3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8022" y="849078"/>
            <a:ext cx="419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ko-KR" altLang="en-US" sz="2400" dirty="0" smtClean="0"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고령화와 노인고독사의 문제</a:t>
            </a:r>
            <a:r>
              <a:rPr lang="en-US" altLang="ko-KR" sz="2400" dirty="0" smtClean="0"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400" dirty="0">
              <a:solidFill>
                <a:srgbClr val="00206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3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1692647" cy="6858000"/>
          </a:xfrm>
          <a:prstGeom prst="rect">
            <a:avLst/>
          </a:prstGeom>
          <a:solidFill>
            <a:srgbClr val="7AC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11436485" cy="6858000"/>
          </a:xfrm>
          <a:prstGeom prst="rect">
            <a:avLst/>
          </a:pr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2743">
            <a:off x="10183165" y="4768404"/>
            <a:ext cx="2163720" cy="21658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940" y="141775"/>
            <a:ext cx="481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문제 인식</a:t>
            </a:r>
            <a:endParaRPr lang="ko-KR" altLang="en-US" sz="3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311" t="4609" b="33989"/>
          <a:stretch/>
        </p:blipFill>
        <p:spPr>
          <a:xfrm>
            <a:off x="311026" y="1592617"/>
            <a:ext cx="10927157" cy="33158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57" t="68695" r="69340" b="955"/>
          <a:stretch/>
        </p:blipFill>
        <p:spPr>
          <a:xfrm>
            <a:off x="311026" y="5070963"/>
            <a:ext cx="3122053" cy="14660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7366" y="4924464"/>
            <a:ext cx="232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출처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;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국가통계포털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6423" y="932708"/>
            <a:ext cx="4380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ko-KR" altLang="en-US" sz="2400" dirty="0" smtClean="0"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부산시 고령인구비율</a:t>
            </a:r>
            <a:r>
              <a:rPr lang="en-US" altLang="ko-KR" sz="2400" dirty="0" smtClean="0"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400" dirty="0">
              <a:solidFill>
                <a:srgbClr val="00206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3672364">
            <a:off x="1026558" y="2337394"/>
            <a:ext cx="455590" cy="4267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3580813">
            <a:off x="3085562" y="2139442"/>
            <a:ext cx="455590" cy="4267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3580813">
            <a:off x="5129664" y="1857598"/>
            <a:ext cx="455590" cy="4267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3580813">
            <a:off x="7173766" y="1602441"/>
            <a:ext cx="455590" cy="4267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3580813">
            <a:off x="9241469" y="1355013"/>
            <a:ext cx="455590" cy="4267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1692647" cy="6858000"/>
          </a:xfrm>
          <a:prstGeom prst="rect">
            <a:avLst/>
          </a:prstGeom>
          <a:solidFill>
            <a:srgbClr val="7AC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11436485" cy="6858000"/>
          </a:xfrm>
          <a:prstGeom prst="rect">
            <a:avLst/>
          </a:pr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2743">
            <a:off x="10183165" y="4768404"/>
            <a:ext cx="2163720" cy="21658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4940" y="141775"/>
            <a:ext cx="481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문제 인식</a:t>
            </a:r>
            <a:endParaRPr lang="ko-KR" altLang="en-US" sz="3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6424" y="1004354"/>
            <a:ext cx="36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&lt;</a:t>
            </a:r>
            <a:r>
              <a:rPr lang="ko-KR" altLang="en-US" sz="2400" dirty="0" smtClean="0"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보행기 사용 필요성</a:t>
            </a:r>
            <a:r>
              <a:rPr lang="en-US" altLang="ko-KR" sz="2400" dirty="0" smtClean="0"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&gt;</a:t>
            </a:r>
            <a:endParaRPr lang="ko-KR" altLang="en-US" sz="2400" dirty="0">
              <a:solidFill>
                <a:srgbClr val="00206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27" y="2703631"/>
            <a:ext cx="2626630" cy="40717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52054" y="1788289"/>
            <a:ext cx="67342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3600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내부감각반응</a:t>
            </a:r>
            <a:r>
              <a:rPr lang="ko-KR" altLang="en-US" sz="36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저하</a:t>
            </a:r>
            <a:endParaRPr lang="en-US" altLang="ko-KR" sz="3600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3600" dirty="0" err="1">
                <a:latin typeface="맑은 고딕" panose="020B0503020000020004" pitchFamily="50" charset="-127"/>
              </a:rPr>
              <a:t>ㆍ</a:t>
            </a:r>
            <a:r>
              <a:rPr lang="ko-KR" altLang="en-US" sz="3600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반사작용을</a:t>
            </a:r>
            <a:r>
              <a:rPr lang="ko-KR" altLang="en-US" sz="36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유지 근력 저하</a:t>
            </a:r>
            <a:endParaRPr lang="en-US" altLang="ko-KR" sz="3600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3600" dirty="0" err="1">
                <a:latin typeface="맑은 고딕" panose="020B0503020000020004" pitchFamily="50" charset="-127"/>
              </a:rPr>
              <a:t>ㆍ</a:t>
            </a:r>
            <a:r>
              <a:rPr lang="ko-KR" altLang="en-US" sz="3600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몸</a:t>
            </a:r>
            <a:r>
              <a:rPr lang="ko-KR" altLang="en-US" sz="36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흔들림 많아짐</a:t>
            </a:r>
            <a:endParaRPr lang="en-US" altLang="ko-KR" sz="3600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3600" dirty="0" err="1" smtClean="0">
                <a:latin typeface="맑은 고딕" panose="020B0503020000020004" pitchFamily="50" charset="-127"/>
              </a:rPr>
              <a:t>ㆍ</a:t>
            </a:r>
            <a:r>
              <a:rPr lang="en-US" altLang="ko-KR" sz="36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75</a:t>
            </a:r>
            <a:r>
              <a:rPr lang="ko-KR" altLang="en-US" sz="36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세 이상의 약</a:t>
            </a:r>
            <a:r>
              <a:rPr lang="en-US" altLang="ko-KR" sz="36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1/3</a:t>
            </a:r>
            <a:r>
              <a:rPr lang="ko-KR" altLang="en-US" sz="36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보행 장애</a:t>
            </a:r>
            <a:endParaRPr lang="en-US" altLang="ko-KR" sz="36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endParaRPr lang="en-US" altLang="ko-KR" sz="3600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88924" y="4458305"/>
            <a:ext cx="6472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노인들의 </a:t>
            </a:r>
            <a:r>
              <a:rPr lang="ko-KR" altLang="en-US" sz="36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독립적인 </a:t>
            </a:r>
            <a:r>
              <a:rPr lang="ko-KR" altLang="en-US" sz="36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생활 개선</a:t>
            </a:r>
            <a:r>
              <a:rPr lang="en-US" altLang="ko-KR" sz="36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36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건강증진을 위해</a:t>
            </a:r>
            <a:endParaRPr lang="en-US" altLang="ko-KR" sz="3600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3600" dirty="0" smtClean="0">
                <a:solidFill>
                  <a:srgbClr val="FF0000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다양한 </a:t>
            </a:r>
            <a:r>
              <a:rPr lang="ko-KR" altLang="en-US" sz="3600" dirty="0">
                <a:solidFill>
                  <a:srgbClr val="FF0000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형태의 </a:t>
            </a:r>
            <a:r>
              <a:rPr lang="ko-KR" altLang="en-US" sz="3600" dirty="0" smtClean="0">
                <a:solidFill>
                  <a:srgbClr val="FF0000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보조기기 필요</a:t>
            </a:r>
            <a:endParaRPr lang="ko-KR" altLang="en-US" sz="3600" dirty="0">
              <a:solidFill>
                <a:srgbClr val="FF0000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3119780" y="4731571"/>
            <a:ext cx="742214" cy="62228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96370" y="6405248"/>
            <a:ext cx="4618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출처</a:t>
            </a:r>
            <a:r>
              <a:rPr lang="en-US" altLang="ko-KR" sz="14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; </a:t>
            </a:r>
            <a:r>
              <a:rPr lang="ko-KR" altLang="en-US" sz="1400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한국의지ㆍ보조기학회지</a:t>
            </a:r>
            <a:r>
              <a:rPr lang="en-US" altLang="ko-KR" sz="14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z="14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노인 보행보조기기</a:t>
            </a:r>
            <a:r>
              <a:rPr lang="en-US" altLang="ko-KR" sz="14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(2014)</a:t>
            </a:r>
            <a:endParaRPr lang="en-US" altLang="ko-KR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72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331076"/>
          </a:xfrm>
          <a:prstGeom prst="rect">
            <a:avLst/>
          </a:prstGeom>
          <a:solidFill>
            <a:srgbClr val="F5D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6526924"/>
            <a:ext cx="12192000" cy="331076"/>
          </a:xfrm>
          <a:prstGeom prst="rect">
            <a:avLst/>
          </a:prstGeom>
          <a:solidFill>
            <a:srgbClr val="F5D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336"/>
          <a:stretch/>
        </p:blipFill>
        <p:spPr>
          <a:xfrm>
            <a:off x="688993" y="1684564"/>
            <a:ext cx="10171800" cy="19369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12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612791" y="4757573"/>
            <a:ext cx="111447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퇴직 고령자 </a:t>
            </a:r>
            <a:r>
              <a:rPr lang="en-US" altLang="ko-KR" sz="4400" dirty="0" smtClean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“</a:t>
            </a:r>
            <a:r>
              <a:rPr lang="ko-KR" altLang="en-US" sz="4400" dirty="0" smtClean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국민연금만으로 생활비 부족</a:t>
            </a:r>
            <a:r>
              <a:rPr lang="en-US" altLang="ko-KR" sz="4400" dirty="0" smtClean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”</a:t>
            </a:r>
            <a:endParaRPr lang="ko-KR" altLang="en-US" sz="4400" dirty="0">
              <a:solidFill>
                <a:srgbClr val="FF0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18754" y="6166868"/>
            <a:ext cx="3910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출처</a:t>
            </a:r>
            <a:r>
              <a:rPr lang="en-US" altLang="ko-KR" sz="14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;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4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미디어 제주</a:t>
            </a:r>
            <a:r>
              <a:rPr lang="en-US" altLang="ko-KR" sz="14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(2017), </a:t>
            </a:r>
            <a:r>
              <a:rPr lang="ko-KR" altLang="en-US" sz="1400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이코리아</a:t>
            </a:r>
            <a:r>
              <a:rPr lang="ko-KR" altLang="en-US" sz="14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뉴스</a:t>
            </a:r>
            <a:r>
              <a:rPr lang="en-US" altLang="ko-KR" sz="14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(2019)</a:t>
            </a:r>
            <a:endParaRPr lang="en-US" altLang="ko-KR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9389" y="746210"/>
            <a:ext cx="1927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[</a:t>
            </a:r>
            <a:r>
              <a:rPr lang="ko-KR" altLang="en-US" sz="2800" dirty="0" smtClean="0"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가격 측면</a:t>
            </a:r>
            <a:r>
              <a:rPr lang="en-US" altLang="ko-KR" sz="2800" dirty="0" smtClean="0"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]</a:t>
            </a:r>
            <a:endParaRPr lang="ko-KR" altLang="en-US" sz="2800" dirty="0">
              <a:solidFill>
                <a:srgbClr val="00206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3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331076"/>
          </a:xfrm>
          <a:prstGeom prst="rect">
            <a:avLst/>
          </a:prstGeom>
          <a:solidFill>
            <a:srgbClr val="F5D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6526924"/>
            <a:ext cx="12192000" cy="331076"/>
          </a:xfrm>
          <a:prstGeom prst="rect">
            <a:avLst/>
          </a:prstGeom>
          <a:solidFill>
            <a:srgbClr val="F5D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19389" y="746210"/>
            <a:ext cx="2266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[</a:t>
            </a:r>
            <a:r>
              <a:rPr lang="ko-KR" altLang="en-US" sz="2800" dirty="0" smtClean="0"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사용 부적합</a:t>
            </a:r>
            <a:r>
              <a:rPr lang="en-US" altLang="ko-KR" sz="2800" dirty="0" smtClean="0"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]</a:t>
            </a:r>
            <a:endParaRPr lang="ko-KR" altLang="en-US" sz="2800" dirty="0">
              <a:solidFill>
                <a:srgbClr val="00206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1684563"/>
            <a:ext cx="10601325" cy="182756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3" name="직사각형 2"/>
          <p:cNvSpPr/>
          <p:nvPr/>
        </p:nvSpPr>
        <p:spPr>
          <a:xfrm>
            <a:off x="1510146" y="4634014"/>
            <a:ext cx="9867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지팡이나 보행보조기를 너무 낮거나 </a:t>
            </a:r>
            <a:r>
              <a:rPr lang="ko-KR" altLang="en-US" sz="3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높으면</a:t>
            </a:r>
            <a:endParaRPr lang="en-US" altLang="ko-KR" sz="30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endParaRPr lang="en-US" altLang="ko-KR" sz="3000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en-US" sz="3000" dirty="0" err="1" smtClean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팔ㆍ어깨</a:t>
            </a:r>
            <a:r>
              <a:rPr lang="ko-KR" altLang="en-US" sz="3000" dirty="0" smtClean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30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관절에 과부하</a:t>
            </a:r>
            <a:r>
              <a:rPr lang="ko-KR" altLang="en-US" sz="3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가</a:t>
            </a:r>
            <a:r>
              <a:rPr lang="ko-KR" altLang="en-US" sz="30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3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걸려 멀쩡했던 </a:t>
            </a:r>
            <a:r>
              <a:rPr lang="ko-KR" altLang="en-US" sz="3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관절에 문제 발생 </a:t>
            </a:r>
            <a:endParaRPr lang="ko-KR" altLang="en-US" sz="3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9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ADE0DB"/>
          </a:fgClr>
          <a:bgClr>
            <a:srgbClr val="45B6B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331076"/>
          </a:xfrm>
          <a:prstGeom prst="rect">
            <a:avLst/>
          </a:pr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6526924"/>
            <a:ext cx="12192000" cy="331076"/>
          </a:xfrm>
          <a:prstGeom prst="rect">
            <a:avLst/>
          </a:prstGeom>
          <a:solidFill>
            <a:srgbClr val="AD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4940" y="331076"/>
            <a:ext cx="481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해결책</a:t>
            </a:r>
            <a:r>
              <a:rPr lang="en-US" altLang="ko-KR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z="32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아이디어</a:t>
            </a:r>
            <a:r>
              <a:rPr lang="en-US" altLang="ko-KR" sz="3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!</a:t>
            </a:r>
            <a:endParaRPr lang="ko-KR" altLang="en-US" sz="3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465163" y="1291474"/>
            <a:ext cx="3261674" cy="18853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고령화</a:t>
            </a:r>
            <a:endParaRPr lang="en-US" altLang="ko-KR" sz="4800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sz="4800" b="1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고독사</a:t>
            </a:r>
            <a:endParaRPr lang="ko-KR" altLang="en-US" sz="4800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98589" y="4108639"/>
            <a:ext cx="3261674" cy="18853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비용</a:t>
            </a:r>
            <a:endParaRPr lang="ko-KR" altLang="en-US" sz="4800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035917" y="4108638"/>
            <a:ext cx="3261674" cy="18853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적합성</a:t>
            </a:r>
            <a:endParaRPr lang="ko-KR" altLang="en-US" sz="4800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434</Words>
  <Application>Microsoft Office PowerPoint</Application>
  <PresentationFormat>와이드스크린</PresentationFormat>
  <Paragraphs>119</Paragraphs>
  <Slides>21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휴먼모음T</vt:lpstr>
      <vt:lpstr>THE개이득</vt:lpstr>
      <vt:lpstr>야놀자 야체 R</vt:lpstr>
      <vt:lpstr>Arial</vt:lpstr>
      <vt:lpstr>210 크래커 R</vt:lpstr>
      <vt:lpstr>THE정직</vt:lpstr>
      <vt:lpstr>a옛날사진관3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노경아</dc:creator>
  <cp:lastModifiedBy>박성관</cp:lastModifiedBy>
  <cp:revision>76</cp:revision>
  <dcterms:created xsi:type="dcterms:W3CDTF">2019-04-08T13:59:39Z</dcterms:created>
  <dcterms:modified xsi:type="dcterms:W3CDTF">2019-05-24T21:18:15Z</dcterms:modified>
</cp:coreProperties>
</file>