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07" r:id="rId4"/>
  </p:sldMasterIdLst>
  <p:notesMasterIdLst>
    <p:notesMasterId r:id="rId43"/>
  </p:notesMasterIdLst>
  <p:handoutMasterIdLst>
    <p:handoutMasterId r:id="rId44"/>
  </p:handoutMasterIdLst>
  <p:sldIdLst>
    <p:sldId id="406" r:id="rId5"/>
    <p:sldId id="2145706958" r:id="rId6"/>
    <p:sldId id="2145706959" r:id="rId7"/>
    <p:sldId id="2147479153" r:id="rId8"/>
    <p:sldId id="2147471547" r:id="rId9"/>
    <p:sldId id="2147479125" r:id="rId10"/>
    <p:sldId id="2147479149" r:id="rId11"/>
    <p:sldId id="2147479124" r:id="rId12"/>
    <p:sldId id="2147479141" r:id="rId13"/>
    <p:sldId id="2147479138" r:id="rId14"/>
    <p:sldId id="2147479140" r:id="rId15"/>
    <p:sldId id="2147479139" r:id="rId16"/>
    <p:sldId id="2147479143" r:id="rId17"/>
    <p:sldId id="2147479144" r:id="rId18"/>
    <p:sldId id="2147479134" r:id="rId19"/>
    <p:sldId id="2147479135" r:id="rId20"/>
    <p:sldId id="2147479080" r:id="rId21"/>
    <p:sldId id="2147479116" r:id="rId22"/>
    <p:sldId id="2147479113" r:id="rId23"/>
    <p:sldId id="2147479115" r:id="rId24"/>
    <p:sldId id="2147479117" r:id="rId25"/>
    <p:sldId id="2147479118" r:id="rId26"/>
    <p:sldId id="2147479119" r:id="rId27"/>
    <p:sldId id="2147479121" r:id="rId28"/>
    <p:sldId id="2147479120" r:id="rId29"/>
    <p:sldId id="2147479122" r:id="rId30"/>
    <p:sldId id="2147479151" r:id="rId31"/>
    <p:sldId id="2147479123" r:id="rId32"/>
    <p:sldId id="2147479133" r:id="rId33"/>
    <p:sldId id="2147479126" r:id="rId34"/>
    <p:sldId id="2147479127" r:id="rId35"/>
    <p:sldId id="2147479129" r:id="rId36"/>
    <p:sldId id="2147479146" r:id="rId37"/>
    <p:sldId id="2147479148" r:id="rId38"/>
    <p:sldId id="2147479147" r:id="rId39"/>
    <p:sldId id="2147479137" r:id="rId40"/>
    <p:sldId id="2147479150" r:id="rId41"/>
    <p:sldId id="428" r:id="rId42"/>
  </p:sldIdLst>
  <p:sldSz cx="12192000" cy="6858000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01D969D2-9C03-4F75-8930-AD8C35931C5E}">
          <p14:sldIdLst>
            <p14:sldId id="406"/>
            <p14:sldId id="2145706958"/>
            <p14:sldId id="2145706959"/>
            <p14:sldId id="2147479153"/>
          </p14:sldIdLst>
        </p14:section>
        <p14:section name="01. EDA" id="{D30E0CAA-0618-48F2-A462-2060A6AF9EAB}">
          <p14:sldIdLst>
            <p14:sldId id="2147471547"/>
            <p14:sldId id="2147479125"/>
            <p14:sldId id="2147479149"/>
            <p14:sldId id="2147479124"/>
            <p14:sldId id="2147479141"/>
            <p14:sldId id="2147479138"/>
            <p14:sldId id="2147479140"/>
            <p14:sldId id="2147479139"/>
            <p14:sldId id="2147479143"/>
            <p14:sldId id="2147479144"/>
          </p14:sldIdLst>
        </p14:section>
        <p14:section name="02. Feature Importance" id="{CE01763B-58DA-4ACB-B847-B572BE09D203}">
          <p14:sldIdLst>
            <p14:sldId id="2147479134"/>
            <p14:sldId id="2147479135"/>
            <p14:sldId id="2147479080"/>
            <p14:sldId id="2147479116"/>
            <p14:sldId id="2147479113"/>
            <p14:sldId id="2147479115"/>
            <p14:sldId id="2147479117"/>
            <p14:sldId id="2147479118"/>
            <p14:sldId id="2147479119"/>
            <p14:sldId id="2147479121"/>
            <p14:sldId id="2147479120"/>
            <p14:sldId id="2147479122"/>
            <p14:sldId id="2147479151"/>
            <p14:sldId id="2147479123"/>
          </p14:sldIdLst>
        </p14:section>
        <p14:section name="03. Model &amp; Performance" id="{53D6B478-C1E5-4CAB-8578-84D98C52C915}">
          <p14:sldIdLst>
            <p14:sldId id="2147479133"/>
            <p14:sldId id="2147479126"/>
            <p14:sldId id="2147479127"/>
            <p14:sldId id="2147479129"/>
            <p14:sldId id="2147479146"/>
            <p14:sldId id="2147479148"/>
            <p14:sldId id="2147479147"/>
          </p14:sldIdLst>
        </p14:section>
        <p14:section name="04. Summary &amp; To be Process" id="{03AD03C9-4D67-4FD9-A52D-CD696482DA37}">
          <p14:sldIdLst>
            <p14:sldId id="2147479137"/>
            <p14:sldId id="2147479150"/>
            <p14:sldId id="4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3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B5479-29D5-74FD-DBC3-299E68103A61}" name="Bang, JuYoung" initials="BJ" userId="S::JuYoung.Bang@aia.com::90f3290c-73f9-4d2c-9065-73388b763caf" providerId="AD"/>
  <p188:author id="{267FE19F-D81A-A42C-B667-59A1947BC76E}" name="Yoon, BokHyeon" initials="YB" userId="S::bokhyeon.yoon@aia.com::c75bf054-ed03-41c3-ab11-e9315254fd08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ff, Darryl" initials="ND" lastIdx="120" clrIdx="0">
    <p:extLst>
      <p:ext uri="{19B8F6BF-5375-455C-9EA6-DF929625EA0E}">
        <p15:presenceInfo xmlns:p15="http://schemas.microsoft.com/office/powerpoint/2012/main" userId="S::Darryl.Neff@aia.com::7b20608d-1676-40d2-9513-5cf799ac260e" providerId="AD"/>
      </p:ext>
    </p:extLst>
  </p:cmAuthor>
  <p:cmAuthor id="2" name="Kumar, Pooja" initials="KP [2]" lastIdx="40" clrIdx="1">
    <p:extLst>
      <p:ext uri="{19B8F6BF-5375-455C-9EA6-DF929625EA0E}">
        <p15:presenceInfo xmlns:p15="http://schemas.microsoft.com/office/powerpoint/2012/main" userId="S::pooja.kumar@aia.com::8eacd0c9-ce6b-488f-9636-3a8dbd8fa5f1" providerId="AD"/>
      </p:ext>
    </p:extLst>
  </p:cmAuthor>
  <p:cmAuthor id="3" name="Rice, Kevin" initials="RK" lastIdx="27" clrIdx="2">
    <p:extLst>
      <p:ext uri="{19B8F6BF-5375-455C-9EA6-DF929625EA0E}">
        <p15:presenceInfo xmlns:p15="http://schemas.microsoft.com/office/powerpoint/2012/main" userId="S::Kevin.Rice@aia.com::4afcf322-e36b-4fb0-acf7-24ddfbbac085" providerId="AD"/>
      </p:ext>
    </p:extLst>
  </p:cmAuthor>
  <p:cmAuthor id="4" name="Hodkinson, David" initials="HD" lastIdx="5" clrIdx="3">
    <p:extLst>
      <p:ext uri="{19B8F6BF-5375-455C-9EA6-DF929625EA0E}">
        <p15:presenceInfo xmlns:p15="http://schemas.microsoft.com/office/powerpoint/2012/main" userId="S::David.Hodkinson@aia.com::b69bdba8-1364-4e4c-9232-a2b4c3f2b24b" providerId="AD"/>
      </p:ext>
    </p:extLst>
  </p:cmAuthor>
  <p:cmAuthor id="5" name="Tachikawa, Kazuo" initials="TK" lastIdx="3" clrIdx="4">
    <p:extLst>
      <p:ext uri="{19B8F6BF-5375-455C-9EA6-DF929625EA0E}">
        <p15:presenceInfo xmlns:p15="http://schemas.microsoft.com/office/powerpoint/2012/main" userId="S::kazuo.tachikawa@aia.com::04bf2edc-9646-4098-b4a0-af0430ba59d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1145"/>
    <a:srgbClr val="315B5D"/>
    <a:srgbClr val="FEEEF3"/>
    <a:srgbClr val="00B050"/>
    <a:srgbClr val="FAC2D1"/>
    <a:srgbClr val="7F7F7F"/>
    <a:srgbClr val="F2F2F2"/>
    <a:srgbClr val="FDD07E"/>
    <a:srgbClr val="F8696B"/>
    <a:srgbClr val="4E6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13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>
        <p:guide orient="horz" pos="777"/>
        <p:guide pos="3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44476-47D5-40C3-916D-98D5763D1B2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96E4B6E9-2703-4160-8BCA-5056A17BAADE}">
      <dgm:prSet phldrT="[텍스트]" custT="1"/>
      <dgm:spPr/>
      <dgm:t>
        <a:bodyPr/>
        <a:lstStyle/>
        <a:p>
          <a:pPr latinLnBrk="1"/>
          <a:r>
            <a:rPr lang="en-US" altLang="ko-KR" sz="1300" dirty="0"/>
            <a:t> </a:t>
          </a:r>
          <a:endParaRPr lang="ko-KR" altLang="en-US" sz="1300" dirty="0"/>
        </a:p>
      </dgm:t>
    </dgm:pt>
    <dgm:pt modelId="{A443483F-6CDF-48EC-9606-885C542D77CB}" type="parTrans" cxnId="{C79A3028-4979-4F53-8311-F7BDDBD40B76}">
      <dgm:prSet/>
      <dgm:spPr/>
      <dgm:t>
        <a:bodyPr/>
        <a:lstStyle/>
        <a:p>
          <a:pPr latinLnBrk="1"/>
          <a:endParaRPr lang="ko-KR" altLang="en-US"/>
        </a:p>
      </dgm:t>
    </dgm:pt>
    <dgm:pt modelId="{58755BA8-B790-4A1D-85B7-56E16524CC20}" type="sibTrans" cxnId="{C79A3028-4979-4F53-8311-F7BDDBD40B76}">
      <dgm:prSet/>
      <dgm:spPr/>
      <dgm:t>
        <a:bodyPr/>
        <a:lstStyle/>
        <a:p>
          <a:pPr latinLnBrk="1"/>
          <a:endParaRPr lang="ko-KR" altLang="en-US"/>
        </a:p>
      </dgm:t>
    </dgm:pt>
    <dgm:pt modelId="{7DB6207C-F75F-41CD-B45F-A607290F4EC6}">
      <dgm:prSet phldrT="[텍스트]" custT="1"/>
      <dgm:spPr/>
      <dgm:t>
        <a:bodyPr/>
        <a:lstStyle/>
        <a:p>
          <a:pPr latinLnBrk="1"/>
          <a:r>
            <a:rPr lang="ko-KR" altLang="en-US" sz="1300" dirty="0"/>
            <a:t>시나리오 </a:t>
          </a:r>
          <a:r>
            <a:rPr lang="en-US" altLang="ko-KR" sz="1300" dirty="0"/>
            <a:t>1</a:t>
          </a:r>
          <a:endParaRPr lang="ko-KR" altLang="en-US" sz="1300" dirty="0"/>
        </a:p>
      </dgm:t>
    </dgm:pt>
    <dgm:pt modelId="{5729B233-78B9-47A3-8482-185DCC81303F}" type="parTrans" cxnId="{4C126F78-D0C2-4FF5-910D-B2ED55A0DFFA}">
      <dgm:prSet/>
      <dgm:spPr/>
      <dgm:t>
        <a:bodyPr/>
        <a:lstStyle/>
        <a:p>
          <a:pPr latinLnBrk="1"/>
          <a:endParaRPr lang="ko-KR" altLang="en-US" sz="1300"/>
        </a:p>
      </dgm:t>
    </dgm:pt>
    <dgm:pt modelId="{F2E56082-1D81-4D69-99CE-67869EDE11EB}" type="sibTrans" cxnId="{4C126F78-D0C2-4FF5-910D-B2ED55A0DFFA}">
      <dgm:prSet/>
      <dgm:spPr/>
      <dgm:t>
        <a:bodyPr/>
        <a:lstStyle/>
        <a:p>
          <a:pPr latinLnBrk="1"/>
          <a:endParaRPr lang="ko-KR" altLang="en-US"/>
        </a:p>
      </dgm:t>
    </dgm:pt>
    <dgm:pt modelId="{86534B9B-FB37-4D44-8378-A01804B4631C}">
      <dgm:prSet phldrT="[텍스트]" custT="1"/>
      <dgm:spPr/>
      <dgm:t>
        <a:bodyPr/>
        <a:lstStyle/>
        <a:p>
          <a:pPr latinLnBrk="1"/>
          <a:r>
            <a:rPr lang="ko-KR" altLang="en-US" sz="1300" dirty="0"/>
            <a:t>시나리오 </a:t>
          </a:r>
          <a:r>
            <a:rPr lang="en-US" altLang="ko-KR" sz="1300" dirty="0"/>
            <a:t>2</a:t>
          </a:r>
          <a:endParaRPr lang="ko-KR" altLang="en-US" sz="1300" dirty="0"/>
        </a:p>
      </dgm:t>
    </dgm:pt>
    <dgm:pt modelId="{06C2CD3F-B841-42CC-846E-E4E85B6AD9D9}" type="parTrans" cxnId="{DCE81782-7F72-4180-9984-92A70B826A60}">
      <dgm:prSet/>
      <dgm:spPr/>
      <dgm:t>
        <a:bodyPr/>
        <a:lstStyle/>
        <a:p>
          <a:pPr latinLnBrk="1"/>
          <a:endParaRPr lang="ko-KR" altLang="en-US" sz="1300"/>
        </a:p>
      </dgm:t>
    </dgm:pt>
    <dgm:pt modelId="{48EB5725-C942-40AF-B8CA-D737F3497338}" type="sibTrans" cxnId="{DCE81782-7F72-4180-9984-92A70B826A60}">
      <dgm:prSet/>
      <dgm:spPr/>
      <dgm:t>
        <a:bodyPr/>
        <a:lstStyle/>
        <a:p>
          <a:pPr latinLnBrk="1"/>
          <a:endParaRPr lang="ko-KR" altLang="en-US"/>
        </a:p>
      </dgm:t>
    </dgm:pt>
    <dgm:pt modelId="{86647394-DB50-4ECE-992B-901BF15F2EF5}">
      <dgm:prSet phldrT="[텍스트]" custT="1"/>
      <dgm:spPr/>
      <dgm:t>
        <a:bodyPr/>
        <a:lstStyle/>
        <a:p>
          <a:pPr latinLnBrk="1"/>
          <a:r>
            <a:rPr lang="ko-KR" altLang="en-US" sz="1300" dirty="0"/>
            <a:t>디지털 시나리오</a:t>
          </a:r>
        </a:p>
      </dgm:t>
    </dgm:pt>
    <dgm:pt modelId="{F65623A5-69CD-42EC-B84F-F844DEF248B0}" type="parTrans" cxnId="{A7CB47F8-57A6-48CF-AEA7-D25929DF7F1E}">
      <dgm:prSet/>
      <dgm:spPr>
        <a:ln>
          <a:solidFill>
            <a:schemeClr val="accent1"/>
          </a:solidFill>
          <a:prstDash val="sysDash"/>
        </a:ln>
      </dgm:spPr>
      <dgm:t>
        <a:bodyPr/>
        <a:lstStyle/>
        <a:p>
          <a:pPr latinLnBrk="1"/>
          <a:endParaRPr lang="ko-KR" altLang="en-US" sz="1300"/>
        </a:p>
      </dgm:t>
    </dgm:pt>
    <dgm:pt modelId="{5CE04902-9776-48D5-BF04-73EFFC68BD04}" type="sibTrans" cxnId="{A7CB47F8-57A6-48CF-AEA7-D25929DF7F1E}">
      <dgm:prSet/>
      <dgm:spPr/>
      <dgm:t>
        <a:bodyPr/>
        <a:lstStyle/>
        <a:p>
          <a:pPr latinLnBrk="1"/>
          <a:endParaRPr lang="ko-KR" altLang="en-US"/>
        </a:p>
      </dgm:t>
    </dgm:pt>
    <dgm:pt modelId="{BF997B69-1BA4-4DCD-8084-1038D7B44573}" type="pres">
      <dgm:prSet presAssocID="{12944476-47D5-40C3-916D-98D5763D1B2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492B64-C574-4770-84BE-26F97BD3B6D1}" type="pres">
      <dgm:prSet presAssocID="{96E4B6E9-2703-4160-8BCA-5056A17BAADE}" presName="hierRoot1" presStyleCnt="0">
        <dgm:presLayoutVars>
          <dgm:hierBranch val="init"/>
        </dgm:presLayoutVars>
      </dgm:prSet>
      <dgm:spPr/>
    </dgm:pt>
    <dgm:pt modelId="{FFDB3A24-136B-4625-A2E9-89C88C1DF28C}" type="pres">
      <dgm:prSet presAssocID="{96E4B6E9-2703-4160-8BCA-5056A17BAADE}" presName="rootComposite1" presStyleCnt="0"/>
      <dgm:spPr/>
    </dgm:pt>
    <dgm:pt modelId="{CEB120D0-D473-41E9-805E-D143BB92F01A}" type="pres">
      <dgm:prSet presAssocID="{96E4B6E9-2703-4160-8BCA-5056A17BAADE}" presName="rootText1" presStyleLbl="alignAcc1" presStyleIdx="0" presStyleCnt="0">
        <dgm:presLayoutVars>
          <dgm:chPref val="3"/>
        </dgm:presLayoutVars>
      </dgm:prSet>
      <dgm:spPr/>
    </dgm:pt>
    <dgm:pt modelId="{BED3ED2C-02BA-43B4-AF64-5977A50F77E0}" type="pres">
      <dgm:prSet presAssocID="{96E4B6E9-2703-4160-8BCA-5056A17BAADE}" presName="topArc1" presStyleLbl="parChTrans1D1" presStyleIdx="0" presStyleCnt="8"/>
      <dgm:spPr/>
    </dgm:pt>
    <dgm:pt modelId="{D351333B-8B14-4B88-BF3F-5F9CA2D214AC}" type="pres">
      <dgm:prSet presAssocID="{96E4B6E9-2703-4160-8BCA-5056A17BAADE}" presName="bottomArc1" presStyleLbl="parChTrans1D1" presStyleIdx="1" presStyleCnt="8"/>
      <dgm:spPr/>
    </dgm:pt>
    <dgm:pt modelId="{B8DEA148-0E85-40BC-B54A-7F4100A50D60}" type="pres">
      <dgm:prSet presAssocID="{96E4B6E9-2703-4160-8BCA-5056A17BAADE}" presName="topConnNode1" presStyleLbl="node1" presStyleIdx="0" presStyleCnt="0"/>
      <dgm:spPr/>
    </dgm:pt>
    <dgm:pt modelId="{A7E43727-CED0-4AE6-9C8E-F9FFA149A903}" type="pres">
      <dgm:prSet presAssocID="{96E4B6E9-2703-4160-8BCA-5056A17BAADE}" presName="hierChild2" presStyleCnt="0"/>
      <dgm:spPr/>
    </dgm:pt>
    <dgm:pt modelId="{548448EF-1B07-45D9-9307-161DE96E63EA}" type="pres">
      <dgm:prSet presAssocID="{5729B233-78B9-47A3-8482-185DCC81303F}" presName="Name28" presStyleLbl="parChTrans1D2" presStyleIdx="0" presStyleCnt="3"/>
      <dgm:spPr/>
    </dgm:pt>
    <dgm:pt modelId="{A20F9532-76CF-4806-B622-F0869EECFC24}" type="pres">
      <dgm:prSet presAssocID="{7DB6207C-F75F-41CD-B45F-A607290F4EC6}" presName="hierRoot2" presStyleCnt="0">
        <dgm:presLayoutVars>
          <dgm:hierBranch val="init"/>
        </dgm:presLayoutVars>
      </dgm:prSet>
      <dgm:spPr/>
    </dgm:pt>
    <dgm:pt modelId="{E058599A-DB1D-4E16-A4A2-834BE1ADAC07}" type="pres">
      <dgm:prSet presAssocID="{7DB6207C-F75F-41CD-B45F-A607290F4EC6}" presName="rootComposite2" presStyleCnt="0"/>
      <dgm:spPr/>
    </dgm:pt>
    <dgm:pt modelId="{6248D883-A809-4A52-9E93-958913DBC489}" type="pres">
      <dgm:prSet presAssocID="{7DB6207C-F75F-41CD-B45F-A607290F4EC6}" presName="rootText2" presStyleLbl="alignAcc1" presStyleIdx="0" presStyleCnt="0">
        <dgm:presLayoutVars>
          <dgm:chPref val="3"/>
        </dgm:presLayoutVars>
      </dgm:prSet>
      <dgm:spPr/>
    </dgm:pt>
    <dgm:pt modelId="{1DA8E76E-C918-4DAD-9BB2-934A656463EE}" type="pres">
      <dgm:prSet presAssocID="{7DB6207C-F75F-41CD-B45F-A607290F4EC6}" presName="topArc2" presStyleLbl="parChTrans1D1" presStyleIdx="2" presStyleCnt="8"/>
      <dgm:spPr/>
    </dgm:pt>
    <dgm:pt modelId="{8C224846-327F-4282-8A37-9D80A48F16C0}" type="pres">
      <dgm:prSet presAssocID="{7DB6207C-F75F-41CD-B45F-A607290F4EC6}" presName="bottomArc2" presStyleLbl="parChTrans1D1" presStyleIdx="3" presStyleCnt="8"/>
      <dgm:spPr/>
    </dgm:pt>
    <dgm:pt modelId="{E59CD730-5189-4417-8B3B-0320383370DE}" type="pres">
      <dgm:prSet presAssocID="{7DB6207C-F75F-41CD-B45F-A607290F4EC6}" presName="topConnNode2" presStyleLbl="node2" presStyleIdx="0" presStyleCnt="0"/>
      <dgm:spPr/>
    </dgm:pt>
    <dgm:pt modelId="{A958143E-5A32-4361-A659-ECB093E5DADF}" type="pres">
      <dgm:prSet presAssocID="{7DB6207C-F75F-41CD-B45F-A607290F4EC6}" presName="hierChild4" presStyleCnt="0"/>
      <dgm:spPr/>
    </dgm:pt>
    <dgm:pt modelId="{371B4276-B0F6-4415-9688-B9C9248782ED}" type="pres">
      <dgm:prSet presAssocID="{7DB6207C-F75F-41CD-B45F-A607290F4EC6}" presName="hierChild5" presStyleCnt="0"/>
      <dgm:spPr/>
    </dgm:pt>
    <dgm:pt modelId="{4CE48D7F-4486-44C5-9ECF-4A2E0CA71086}" type="pres">
      <dgm:prSet presAssocID="{06C2CD3F-B841-42CC-846E-E4E85B6AD9D9}" presName="Name28" presStyleLbl="parChTrans1D2" presStyleIdx="1" presStyleCnt="3"/>
      <dgm:spPr/>
    </dgm:pt>
    <dgm:pt modelId="{B4B26500-8CC9-4C75-916B-D3C7C3775250}" type="pres">
      <dgm:prSet presAssocID="{86534B9B-FB37-4D44-8378-A01804B4631C}" presName="hierRoot2" presStyleCnt="0">
        <dgm:presLayoutVars>
          <dgm:hierBranch val="init"/>
        </dgm:presLayoutVars>
      </dgm:prSet>
      <dgm:spPr/>
    </dgm:pt>
    <dgm:pt modelId="{8D85CF7C-27F7-4CEB-895F-87A81828F701}" type="pres">
      <dgm:prSet presAssocID="{86534B9B-FB37-4D44-8378-A01804B4631C}" presName="rootComposite2" presStyleCnt="0"/>
      <dgm:spPr/>
    </dgm:pt>
    <dgm:pt modelId="{DFF53313-189C-4BD6-9466-8877250FEAE1}" type="pres">
      <dgm:prSet presAssocID="{86534B9B-FB37-4D44-8378-A01804B4631C}" presName="rootText2" presStyleLbl="alignAcc1" presStyleIdx="0" presStyleCnt="0">
        <dgm:presLayoutVars>
          <dgm:chPref val="3"/>
        </dgm:presLayoutVars>
      </dgm:prSet>
      <dgm:spPr/>
    </dgm:pt>
    <dgm:pt modelId="{58DEF55F-7A5E-4A05-AD91-0A60EF1E153D}" type="pres">
      <dgm:prSet presAssocID="{86534B9B-FB37-4D44-8378-A01804B4631C}" presName="topArc2" presStyleLbl="parChTrans1D1" presStyleIdx="4" presStyleCnt="8"/>
      <dgm:spPr/>
    </dgm:pt>
    <dgm:pt modelId="{17264C3E-E2F9-4623-9372-E2ABAC4800E7}" type="pres">
      <dgm:prSet presAssocID="{86534B9B-FB37-4D44-8378-A01804B4631C}" presName="bottomArc2" presStyleLbl="parChTrans1D1" presStyleIdx="5" presStyleCnt="8"/>
      <dgm:spPr/>
    </dgm:pt>
    <dgm:pt modelId="{9D9AA7F9-5D8A-46D1-ACB1-DB59A2A77B81}" type="pres">
      <dgm:prSet presAssocID="{86534B9B-FB37-4D44-8378-A01804B4631C}" presName="topConnNode2" presStyleLbl="node2" presStyleIdx="0" presStyleCnt="0"/>
      <dgm:spPr/>
    </dgm:pt>
    <dgm:pt modelId="{079AE2E6-1FCB-4A62-8D6D-1021D46789CB}" type="pres">
      <dgm:prSet presAssocID="{86534B9B-FB37-4D44-8378-A01804B4631C}" presName="hierChild4" presStyleCnt="0"/>
      <dgm:spPr/>
    </dgm:pt>
    <dgm:pt modelId="{C18A88FC-0E84-45BE-B553-CFABC5C08D90}" type="pres">
      <dgm:prSet presAssocID="{86534B9B-FB37-4D44-8378-A01804B4631C}" presName="hierChild5" presStyleCnt="0"/>
      <dgm:spPr/>
    </dgm:pt>
    <dgm:pt modelId="{1971F083-5C15-4C6D-8D88-D42B6E24E5F1}" type="pres">
      <dgm:prSet presAssocID="{F65623A5-69CD-42EC-B84F-F844DEF248B0}" presName="Name28" presStyleLbl="parChTrans1D2" presStyleIdx="2" presStyleCnt="3"/>
      <dgm:spPr/>
    </dgm:pt>
    <dgm:pt modelId="{06CC28EF-015C-4201-A148-FF6180E10C81}" type="pres">
      <dgm:prSet presAssocID="{86647394-DB50-4ECE-992B-901BF15F2EF5}" presName="hierRoot2" presStyleCnt="0">
        <dgm:presLayoutVars>
          <dgm:hierBranch val="init"/>
        </dgm:presLayoutVars>
      </dgm:prSet>
      <dgm:spPr/>
    </dgm:pt>
    <dgm:pt modelId="{D9338037-8CE3-4934-A470-A6A2509EB4A5}" type="pres">
      <dgm:prSet presAssocID="{86647394-DB50-4ECE-992B-901BF15F2EF5}" presName="rootComposite2" presStyleCnt="0"/>
      <dgm:spPr/>
    </dgm:pt>
    <dgm:pt modelId="{31945801-E10C-451D-B91C-3EEC954C363D}" type="pres">
      <dgm:prSet presAssocID="{86647394-DB50-4ECE-992B-901BF15F2EF5}" presName="rootText2" presStyleLbl="alignAcc1" presStyleIdx="0" presStyleCnt="0">
        <dgm:presLayoutVars>
          <dgm:chPref val="3"/>
        </dgm:presLayoutVars>
      </dgm:prSet>
      <dgm:spPr/>
    </dgm:pt>
    <dgm:pt modelId="{0EF2CCD5-B156-436B-AD0F-B4E6048E5E29}" type="pres">
      <dgm:prSet presAssocID="{86647394-DB50-4ECE-992B-901BF15F2EF5}" presName="topArc2" presStyleLbl="parChTrans1D1" presStyleIdx="6" presStyleCnt="8"/>
      <dgm:spPr>
        <a:ln>
          <a:solidFill>
            <a:schemeClr val="accent1"/>
          </a:solidFill>
        </a:ln>
      </dgm:spPr>
    </dgm:pt>
    <dgm:pt modelId="{EF7E4D1E-FF05-4B07-9C0A-78D6CAA465F5}" type="pres">
      <dgm:prSet presAssocID="{86647394-DB50-4ECE-992B-901BF15F2EF5}" presName="bottomArc2" presStyleLbl="parChTrans1D1" presStyleIdx="7" presStyleCnt="8"/>
      <dgm:spPr>
        <a:ln>
          <a:solidFill>
            <a:schemeClr val="accent1"/>
          </a:solidFill>
        </a:ln>
      </dgm:spPr>
    </dgm:pt>
    <dgm:pt modelId="{1ADCC7BA-C052-4DB6-A455-6DCAB27AB8EE}" type="pres">
      <dgm:prSet presAssocID="{86647394-DB50-4ECE-992B-901BF15F2EF5}" presName="topConnNode2" presStyleLbl="node2" presStyleIdx="0" presStyleCnt="0"/>
      <dgm:spPr/>
    </dgm:pt>
    <dgm:pt modelId="{64DA467D-2DAC-41AE-B052-3CC45509C27F}" type="pres">
      <dgm:prSet presAssocID="{86647394-DB50-4ECE-992B-901BF15F2EF5}" presName="hierChild4" presStyleCnt="0"/>
      <dgm:spPr/>
    </dgm:pt>
    <dgm:pt modelId="{A1085F15-D053-4F2B-9B3F-D688BE3378D3}" type="pres">
      <dgm:prSet presAssocID="{86647394-DB50-4ECE-992B-901BF15F2EF5}" presName="hierChild5" presStyleCnt="0"/>
      <dgm:spPr/>
    </dgm:pt>
    <dgm:pt modelId="{B4678CD7-C39D-4D12-9D26-531E4578D41E}" type="pres">
      <dgm:prSet presAssocID="{96E4B6E9-2703-4160-8BCA-5056A17BAADE}" presName="hierChild3" presStyleCnt="0"/>
      <dgm:spPr/>
    </dgm:pt>
  </dgm:ptLst>
  <dgm:cxnLst>
    <dgm:cxn modelId="{C79A3028-4979-4F53-8311-F7BDDBD40B76}" srcId="{12944476-47D5-40C3-916D-98D5763D1B29}" destId="{96E4B6E9-2703-4160-8BCA-5056A17BAADE}" srcOrd="0" destOrd="0" parTransId="{A443483F-6CDF-48EC-9606-885C542D77CB}" sibTransId="{58755BA8-B790-4A1D-85B7-56E16524CC20}"/>
    <dgm:cxn modelId="{B3D26E2F-3495-43BC-AAB8-7560A96F7E53}" type="presOf" srcId="{86647394-DB50-4ECE-992B-901BF15F2EF5}" destId="{1ADCC7BA-C052-4DB6-A455-6DCAB27AB8EE}" srcOrd="1" destOrd="0" presId="urn:microsoft.com/office/officeart/2008/layout/HalfCircleOrganizationChart"/>
    <dgm:cxn modelId="{2538723D-95C9-4F71-AE39-C759C7CE793D}" type="presOf" srcId="{7DB6207C-F75F-41CD-B45F-A607290F4EC6}" destId="{E59CD730-5189-4417-8B3B-0320383370DE}" srcOrd="1" destOrd="0" presId="urn:microsoft.com/office/officeart/2008/layout/HalfCircleOrganizationChart"/>
    <dgm:cxn modelId="{D12ABA3D-921E-44F5-95AE-A1BF0C5C45AC}" type="presOf" srcId="{86534B9B-FB37-4D44-8378-A01804B4631C}" destId="{DFF53313-189C-4BD6-9466-8877250FEAE1}" srcOrd="0" destOrd="0" presId="urn:microsoft.com/office/officeart/2008/layout/HalfCircleOrganizationChart"/>
    <dgm:cxn modelId="{E61AFA50-07CC-4C69-A5C5-015ED82386B3}" type="presOf" srcId="{7DB6207C-F75F-41CD-B45F-A607290F4EC6}" destId="{6248D883-A809-4A52-9E93-958913DBC489}" srcOrd="0" destOrd="0" presId="urn:microsoft.com/office/officeart/2008/layout/HalfCircleOrganizationChart"/>
    <dgm:cxn modelId="{ACE8EA55-4D73-401B-BB0E-9646AE98BB36}" type="presOf" srcId="{F65623A5-69CD-42EC-B84F-F844DEF248B0}" destId="{1971F083-5C15-4C6D-8D88-D42B6E24E5F1}" srcOrd="0" destOrd="0" presId="urn:microsoft.com/office/officeart/2008/layout/HalfCircleOrganizationChart"/>
    <dgm:cxn modelId="{C098E877-6C37-4201-B5B8-CE662B4A84AE}" type="presOf" srcId="{86534B9B-FB37-4D44-8378-A01804B4631C}" destId="{9D9AA7F9-5D8A-46D1-ACB1-DB59A2A77B81}" srcOrd="1" destOrd="0" presId="urn:microsoft.com/office/officeart/2008/layout/HalfCircleOrganizationChart"/>
    <dgm:cxn modelId="{4C126F78-D0C2-4FF5-910D-B2ED55A0DFFA}" srcId="{96E4B6E9-2703-4160-8BCA-5056A17BAADE}" destId="{7DB6207C-F75F-41CD-B45F-A607290F4EC6}" srcOrd="0" destOrd="0" parTransId="{5729B233-78B9-47A3-8482-185DCC81303F}" sibTransId="{F2E56082-1D81-4D69-99CE-67869EDE11EB}"/>
    <dgm:cxn modelId="{5024C578-384B-4D52-953D-F5CA9E31737A}" type="presOf" srcId="{12944476-47D5-40C3-916D-98D5763D1B29}" destId="{BF997B69-1BA4-4DCD-8084-1038D7B44573}" srcOrd="0" destOrd="0" presId="urn:microsoft.com/office/officeart/2008/layout/HalfCircleOrganizationChart"/>
    <dgm:cxn modelId="{321C467E-02F3-4DBA-8D1C-5D3937665E17}" type="presOf" srcId="{5729B233-78B9-47A3-8482-185DCC81303F}" destId="{548448EF-1B07-45D9-9307-161DE96E63EA}" srcOrd="0" destOrd="0" presId="urn:microsoft.com/office/officeart/2008/layout/HalfCircleOrganizationChart"/>
    <dgm:cxn modelId="{1D4C6380-A138-4866-8477-7D642FD8BDF3}" type="presOf" srcId="{86647394-DB50-4ECE-992B-901BF15F2EF5}" destId="{31945801-E10C-451D-B91C-3EEC954C363D}" srcOrd="0" destOrd="0" presId="urn:microsoft.com/office/officeart/2008/layout/HalfCircleOrganizationChart"/>
    <dgm:cxn modelId="{DCE81782-7F72-4180-9984-92A70B826A60}" srcId="{96E4B6E9-2703-4160-8BCA-5056A17BAADE}" destId="{86534B9B-FB37-4D44-8378-A01804B4631C}" srcOrd="1" destOrd="0" parTransId="{06C2CD3F-B841-42CC-846E-E4E85B6AD9D9}" sibTransId="{48EB5725-C942-40AF-B8CA-D737F3497338}"/>
    <dgm:cxn modelId="{28EDB8A7-C20D-4E4A-96D2-C56786B26B62}" type="presOf" srcId="{06C2CD3F-B841-42CC-846E-E4E85B6AD9D9}" destId="{4CE48D7F-4486-44C5-9ECF-4A2E0CA71086}" srcOrd="0" destOrd="0" presId="urn:microsoft.com/office/officeart/2008/layout/HalfCircleOrganizationChart"/>
    <dgm:cxn modelId="{BB7C9FB9-CD74-47BD-A776-C90E13D566E9}" type="presOf" srcId="{96E4B6E9-2703-4160-8BCA-5056A17BAADE}" destId="{B8DEA148-0E85-40BC-B54A-7F4100A50D60}" srcOrd="1" destOrd="0" presId="urn:microsoft.com/office/officeart/2008/layout/HalfCircleOrganizationChart"/>
    <dgm:cxn modelId="{6DBF38F0-29A5-4067-BE7A-73D750ACF38F}" type="presOf" srcId="{96E4B6E9-2703-4160-8BCA-5056A17BAADE}" destId="{CEB120D0-D473-41E9-805E-D143BB92F01A}" srcOrd="0" destOrd="0" presId="urn:microsoft.com/office/officeart/2008/layout/HalfCircleOrganizationChart"/>
    <dgm:cxn modelId="{A7CB47F8-57A6-48CF-AEA7-D25929DF7F1E}" srcId="{96E4B6E9-2703-4160-8BCA-5056A17BAADE}" destId="{86647394-DB50-4ECE-992B-901BF15F2EF5}" srcOrd="2" destOrd="0" parTransId="{F65623A5-69CD-42EC-B84F-F844DEF248B0}" sibTransId="{5CE04902-9776-48D5-BF04-73EFFC68BD04}"/>
    <dgm:cxn modelId="{F725F77F-8F52-4E7C-AAAD-53488D3B3397}" type="presParOf" srcId="{BF997B69-1BA4-4DCD-8084-1038D7B44573}" destId="{55492B64-C574-4770-84BE-26F97BD3B6D1}" srcOrd="0" destOrd="0" presId="urn:microsoft.com/office/officeart/2008/layout/HalfCircleOrganizationChart"/>
    <dgm:cxn modelId="{94FC0F15-D51B-420D-BA87-B9B70D1795C6}" type="presParOf" srcId="{55492B64-C574-4770-84BE-26F97BD3B6D1}" destId="{FFDB3A24-136B-4625-A2E9-89C88C1DF28C}" srcOrd="0" destOrd="0" presId="urn:microsoft.com/office/officeart/2008/layout/HalfCircleOrganizationChart"/>
    <dgm:cxn modelId="{2EB8C039-AF30-4D19-9BE8-672524CB0E3D}" type="presParOf" srcId="{FFDB3A24-136B-4625-A2E9-89C88C1DF28C}" destId="{CEB120D0-D473-41E9-805E-D143BB92F01A}" srcOrd="0" destOrd="0" presId="urn:microsoft.com/office/officeart/2008/layout/HalfCircleOrganizationChart"/>
    <dgm:cxn modelId="{CDEBF1DA-A42E-4B74-B692-B0D7002EB06A}" type="presParOf" srcId="{FFDB3A24-136B-4625-A2E9-89C88C1DF28C}" destId="{BED3ED2C-02BA-43B4-AF64-5977A50F77E0}" srcOrd="1" destOrd="0" presId="urn:microsoft.com/office/officeart/2008/layout/HalfCircleOrganizationChart"/>
    <dgm:cxn modelId="{2E446462-4C7D-43C0-978E-8326D846E146}" type="presParOf" srcId="{FFDB3A24-136B-4625-A2E9-89C88C1DF28C}" destId="{D351333B-8B14-4B88-BF3F-5F9CA2D214AC}" srcOrd="2" destOrd="0" presId="urn:microsoft.com/office/officeart/2008/layout/HalfCircleOrganizationChart"/>
    <dgm:cxn modelId="{C0783E4E-68E0-4F77-BA95-3B2298C637F4}" type="presParOf" srcId="{FFDB3A24-136B-4625-A2E9-89C88C1DF28C}" destId="{B8DEA148-0E85-40BC-B54A-7F4100A50D60}" srcOrd="3" destOrd="0" presId="urn:microsoft.com/office/officeart/2008/layout/HalfCircleOrganizationChart"/>
    <dgm:cxn modelId="{67DCBB96-EA75-4D22-98F7-D26308587304}" type="presParOf" srcId="{55492B64-C574-4770-84BE-26F97BD3B6D1}" destId="{A7E43727-CED0-4AE6-9C8E-F9FFA149A903}" srcOrd="1" destOrd="0" presId="urn:microsoft.com/office/officeart/2008/layout/HalfCircleOrganizationChart"/>
    <dgm:cxn modelId="{BA7833F6-881C-44A9-A7FF-83F7DCF5023B}" type="presParOf" srcId="{A7E43727-CED0-4AE6-9C8E-F9FFA149A903}" destId="{548448EF-1B07-45D9-9307-161DE96E63EA}" srcOrd="0" destOrd="0" presId="urn:microsoft.com/office/officeart/2008/layout/HalfCircleOrganizationChart"/>
    <dgm:cxn modelId="{35E8A3AC-6AAD-4216-A469-5EB75E63C780}" type="presParOf" srcId="{A7E43727-CED0-4AE6-9C8E-F9FFA149A903}" destId="{A20F9532-76CF-4806-B622-F0869EECFC24}" srcOrd="1" destOrd="0" presId="urn:microsoft.com/office/officeart/2008/layout/HalfCircleOrganizationChart"/>
    <dgm:cxn modelId="{8D7EE864-A45D-4DE5-87CC-07A9B04B400F}" type="presParOf" srcId="{A20F9532-76CF-4806-B622-F0869EECFC24}" destId="{E058599A-DB1D-4E16-A4A2-834BE1ADAC07}" srcOrd="0" destOrd="0" presId="urn:microsoft.com/office/officeart/2008/layout/HalfCircleOrganizationChart"/>
    <dgm:cxn modelId="{F25365D8-6796-4DCC-91F6-52ADD7DC654F}" type="presParOf" srcId="{E058599A-DB1D-4E16-A4A2-834BE1ADAC07}" destId="{6248D883-A809-4A52-9E93-958913DBC489}" srcOrd="0" destOrd="0" presId="urn:microsoft.com/office/officeart/2008/layout/HalfCircleOrganizationChart"/>
    <dgm:cxn modelId="{384E6083-9A14-4ED6-BD92-890A50539A67}" type="presParOf" srcId="{E058599A-DB1D-4E16-A4A2-834BE1ADAC07}" destId="{1DA8E76E-C918-4DAD-9BB2-934A656463EE}" srcOrd="1" destOrd="0" presId="urn:microsoft.com/office/officeart/2008/layout/HalfCircleOrganizationChart"/>
    <dgm:cxn modelId="{D138C07E-7C51-42FF-8E54-3CA2BC917450}" type="presParOf" srcId="{E058599A-DB1D-4E16-A4A2-834BE1ADAC07}" destId="{8C224846-327F-4282-8A37-9D80A48F16C0}" srcOrd="2" destOrd="0" presId="urn:microsoft.com/office/officeart/2008/layout/HalfCircleOrganizationChart"/>
    <dgm:cxn modelId="{1693EC7F-B083-4480-A789-9307B3135C83}" type="presParOf" srcId="{E058599A-DB1D-4E16-A4A2-834BE1ADAC07}" destId="{E59CD730-5189-4417-8B3B-0320383370DE}" srcOrd="3" destOrd="0" presId="urn:microsoft.com/office/officeart/2008/layout/HalfCircleOrganizationChart"/>
    <dgm:cxn modelId="{BE6A59B3-F0B2-4944-B246-F0540660334B}" type="presParOf" srcId="{A20F9532-76CF-4806-B622-F0869EECFC24}" destId="{A958143E-5A32-4361-A659-ECB093E5DADF}" srcOrd="1" destOrd="0" presId="urn:microsoft.com/office/officeart/2008/layout/HalfCircleOrganizationChart"/>
    <dgm:cxn modelId="{BE4FFEFF-9744-43F8-8391-DC710288D378}" type="presParOf" srcId="{A20F9532-76CF-4806-B622-F0869EECFC24}" destId="{371B4276-B0F6-4415-9688-B9C9248782ED}" srcOrd="2" destOrd="0" presId="urn:microsoft.com/office/officeart/2008/layout/HalfCircleOrganizationChart"/>
    <dgm:cxn modelId="{0475A09E-E779-4796-A9AB-F43704C442B1}" type="presParOf" srcId="{A7E43727-CED0-4AE6-9C8E-F9FFA149A903}" destId="{4CE48D7F-4486-44C5-9ECF-4A2E0CA71086}" srcOrd="2" destOrd="0" presId="urn:microsoft.com/office/officeart/2008/layout/HalfCircleOrganizationChart"/>
    <dgm:cxn modelId="{89AFC878-BAD3-4F31-8798-DB199E9ADFA9}" type="presParOf" srcId="{A7E43727-CED0-4AE6-9C8E-F9FFA149A903}" destId="{B4B26500-8CC9-4C75-916B-D3C7C3775250}" srcOrd="3" destOrd="0" presId="urn:microsoft.com/office/officeart/2008/layout/HalfCircleOrganizationChart"/>
    <dgm:cxn modelId="{66C85B32-3EC8-4F72-B635-101BDEE486D0}" type="presParOf" srcId="{B4B26500-8CC9-4C75-916B-D3C7C3775250}" destId="{8D85CF7C-27F7-4CEB-895F-87A81828F701}" srcOrd="0" destOrd="0" presId="urn:microsoft.com/office/officeart/2008/layout/HalfCircleOrganizationChart"/>
    <dgm:cxn modelId="{3AA0AEE9-AECF-4276-81A1-FC4AF71FF67C}" type="presParOf" srcId="{8D85CF7C-27F7-4CEB-895F-87A81828F701}" destId="{DFF53313-189C-4BD6-9466-8877250FEAE1}" srcOrd="0" destOrd="0" presId="urn:microsoft.com/office/officeart/2008/layout/HalfCircleOrganizationChart"/>
    <dgm:cxn modelId="{D00D4B86-383F-443E-B75A-04B533EC638C}" type="presParOf" srcId="{8D85CF7C-27F7-4CEB-895F-87A81828F701}" destId="{58DEF55F-7A5E-4A05-AD91-0A60EF1E153D}" srcOrd="1" destOrd="0" presId="urn:microsoft.com/office/officeart/2008/layout/HalfCircleOrganizationChart"/>
    <dgm:cxn modelId="{47AA42E2-3460-4E68-9E51-A7ED8B076F33}" type="presParOf" srcId="{8D85CF7C-27F7-4CEB-895F-87A81828F701}" destId="{17264C3E-E2F9-4623-9372-E2ABAC4800E7}" srcOrd="2" destOrd="0" presId="urn:microsoft.com/office/officeart/2008/layout/HalfCircleOrganizationChart"/>
    <dgm:cxn modelId="{692991BE-0980-40A3-9D62-32170DED5F18}" type="presParOf" srcId="{8D85CF7C-27F7-4CEB-895F-87A81828F701}" destId="{9D9AA7F9-5D8A-46D1-ACB1-DB59A2A77B81}" srcOrd="3" destOrd="0" presId="urn:microsoft.com/office/officeart/2008/layout/HalfCircleOrganizationChart"/>
    <dgm:cxn modelId="{22E18600-5FC9-4B81-8720-E00B195B0BED}" type="presParOf" srcId="{B4B26500-8CC9-4C75-916B-D3C7C3775250}" destId="{079AE2E6-1FCB-4A62-8D6D-1021D46789CB}" srcOrd="1" destOrd="0" presId="urn:microsoft.com/office/officeart/2008/layout/HalfCircleOrganizationChart"/>
    <dgm:cxn modelId="{63154B13-DA2D-43F8-A20D-00276E1018D1}" type="presParOf" srcId="{B4B26500-8CC9-4C75-916B-D3C7C3775250}" destId="{C18A88FC-0E84-45BE-B553-CFABC5C08D90}" srcOrd="2" destOrd="0" presId="urn:microsoft.com/office/officeart/2008/layout/HalfCircleOrganizationChart"/>
    <dgm:cxn modelId="{E51EB2F0-8587-40B9-A489-12233F25EC1D}" type="presParOf" srcId="{A7E43727-CED0-4AE6-9C8E-F9FFA149A903}" destId="{1971F083-5C15-4C6D-8D88-D42B6E24E5F1}" srcOrd="4" destOrd="0" presId="urn:microsoft.com/office/officeart/2008/layout/HalfCircleOrganizationChart"/>
    <dgm:cxn modelId="{DB6F9F80-C8C9-47F3-BFE3-A81D1E530552}" type="presParOf" srcId="{A7E43727-CED0-4AE6-9C8E-F9FFA149A903}" destId="{06CC28EF-015C-4201-A148-FF6180E10C81}" srcOrd="5" destOrd="0" presId="urn:microsoft.com/office/officeart/2008/layout/HalfCircleOrganizationChart"/>
    <dgm:cxn modelId="{28708106-A8BE-4DBB-A787-72CDBBAD58EB}" type="presParOf" srcId="{06CC28EF-015C-4201-A148-FF6180E10C81}" destId="{D9338037-8CE3-4934-A470-A6A2509EB4A5}" srcOrd="0" destOrd="0" presId="urn:microsoft.com/office/officeart/2008/layout/HalfCircleOrganizationChart"/>
    <dgm:cxn modelId="{80372A0C-E535-4045-A2B2-E4D902B65621}" type="presParOf" srcId="{D9338037-8CE3-4934-A470-A6A2509EB4A5}" destId="{31945801-E10C-451D-B91C-3EEC954C363D}" srcOrd="0" destOrd="0" presId="urn:microsoft.com/office/officeart/2008/layout/HalfCircleOrganizationChart"/>
    <dgm:cxn modelId="{5A041623-B6B0-44C1-8FB7-307C5F8DFED4}" type="presParOf" srcId="{D9338037-8CE3-4934-A470-A6A2509EB4A5}" destId="{0EF2CCD5-B156-436B-AD0F-B4E6048E5E29}" srcOrd="1" destOrd="0" presId="urn:microsoft.com/office/officeart/2008/layout/HalfCircleOrganizationChart"/>
    <dgm:cxn modelId="{BB604A23-FC48-483B-B5B0-7F49322D090E}" type="presParOf" srcId="{D9338037-8CE3-4934-A470-A6A2509EB4A5}" destId="{EF7E4D1E-FF05-4B07-9C0A-78D6CAA465F5}" srcOrd="2" destOrd="0" presId="urn:microsoft.com/office/officeart/2008/layout/HalfCircleOrganizationChart"/>
    <dgm:cxn modelId="{AAE04934-C9BA-4245-AFDB-B969A27F6262}" type="presParOf" srcId="{D9338037-8CE3-4934-A470-A6A2509EB4A5}" destId="{1ADCC7BA-C052-4DB6-A455-6DCAB27AB8EE}" srcOrd="3" destOrd="0" presId="urn:microsoft.com/office/officeart/2008/layout/HalfCircleOrganizationChart"/>
    <dgm:cxn modelId="{AD5C1F36-74FF-45F7-95B3-2C088FEFB755}" type="presParOf" srcId="{06CC28EF-015C-4201-A148-FF6180E10C81}" destId="{64DA467D-2DAC-41AE-B052-3CC45509C27F}" srcOrd="1" destOrd="0" presId="urn:microsoft.com/office/officeart/2008/layout/HalfCircleOrganizationChart"/>
    <dgm:cxn modelId="{BF5BCD08-E0D1-49CE-9186-83B88D310CC9}" type="presParOf" srcId="{06CC28EF-015C-4201-A148-FF6180E10C81}" destId="{A1085F15-D053-4F2B-9B3F-D688BE3378D3}" srcOrd="2" destOrd="0" presId="urn:microsoft.com/office/officeart/2008/layout/HalfCircleOrganizationChart"/>
    <dgm:cxn modelId="{5A5B2B0D-2EE4-4A5A-8607-0822B5AF1166}" type="presParOf" srcId="{55492B64-C574-4770-84BE-26F97BD3B6D1}" destId="{B4678CD7-C39D-4D12-9D26-531E4578D41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944476-47D5-40C3-916D-98D5763D1B29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pPr latinLnBrk="1"/>
          <a:endParaRPr lang="ko-KR" altLang="en-US"/>
        </a:p>
      </dgm:t>
    </dgm:pt>
    <dgm:pt modelId="{96E4B6E9-2703-4160-8BCA-5056A17BAADE}">
      <dgm:prSet phldrT="[텍스트]" custT="1"/>
      <dgm:spPr/>
      <dgm:t>
        <a:bodyPr/>
        <a:lstStyle/>
        <a:p>
          <a:pPr latinLnBrk="1"/>
          <a:r>
            <a:rPr lang="en-US" altLang="ko-KR" sz="1300" dirty="0"/>
            <a:t> </a:t>
          </a:r>
          <a:endParaRPr lang="ko-KR" altLang="en-US" sz="1300" dirty="0"/>
        </a:p>
      </dgm:t>
    </dgm:pt>
    <dgm:pt modelId="{A443483F-6CDF-48EC-9606-885C542D77CB}" type="parTrans" cxnId="{C79A3028-4979-4F53-8311-F7BDDBD40B76}">
      <dgm:prSet/>
      <dgm:spPr/>
      <dgm:t>
        <a:bodyPr/>
        <a:lstStyle/>
        <a:p>
          <a:pPr latinLnBrk="1"/>
          <a:endParaRPr lang="ko-KR" altLang="en-US"/>
        </a:p>
      </dgm:t>
    </dgm:pt>
    <dgm:pt modelId="{58755BA8-B790-4A1D-85B7-56E16524CC20}" type="sibTrans" cxnId="{C79A3028-4979-4F53-8311-F7BDDBD40B76}">
      <dgm:prSet/>
      <dgm:spPr/>
      <dgm:t>
        <a:bodyPr/>
        <a:lstStyle/>
        <a:p>
          <a:pPr latinLnBrk="1"/>
          <a:endParaRPr lang="ko-KR" altLang="en-US"/>
        </a:p>
      </dgm:t>
    </dgm:pt>
    <dgm:pt modelId="{7DB6207C-F75F-41CD-B45F-A607290F4EC6}">
      <dgm:prSet phldrT="[텍스트]" custT="1"/>
      <dgm:spPr/>
      <dgm:t>
        <a:bodyPr/>
        <a:lstStyle/>
        <a:p>
          <a:pPr latinLnBrk="1"/>
          <a:r>
            <a:rPr lang="ko-KR" altLang="en-US" sz="1300" dirty="0"/>
            <a:t>시나리오 </a:t>
          </a:r>
          <a:r>
            <a:rPr lang="en-US" altLang="ko-KR" sz="1300" dirty="0"/>
            <a:t>1</a:t>
          </a:r>
        </a:p>
        <a:p>
          <a:pPr latinLnBrk="1"/>
          <a:r>
            <a:rPr lang="en-US" altLang="ko-KR" sz="1300" dirty="0"/>
            <a:t>&amp; </a:t>
          </a:r>
          <a:r>
            <a:rPr lang="ko-KR" altLang="en-US" sz="1300" dirty="0"/>
            <a:t>디지털 점수</a:t>
          </a:r>
        </a:p>
      </dgm:t>
    </dgm:pt>
    <dgm:pt modelId="{5729B233-78B9-47A3-8482-185DCC81303F}" type="parTrans" cxnId="{4C126F78-D0C2-4FF5-910D-B2ED55A0DFFA}">
      <dgm:prSet/>
      <dgm:spPr>
        <a:ln>
          <a:solidFill>
            <a:schemeClr val="accent1"/>
          </a:solidFill>
          <a:prstDash val="dash"/>
        </a:ln>
      </dgm:spPr>
      <dgm:t>
        <a:bodyPr/>
        <a:lstStyle/>
        <a:p>
          <a:pPr latinLnBrk="1"/>
          <a:endParaRPr lang="ko-KR" altLang="en-US" sz="1300"/>
        </a:p>
      </dgm:t>
    </dgm:pt>
    <dgm:pt modelId="{F2E56082-1D81-4D69-99CE-67869EDE11EB}" type="sibTrans" cxnId="{4C126F78-D0C2-4FF5-910D-B2ED55A0DFFA}">
      <dgm:prSet/>
      <dgm:spPr/>
      <dgm:t>
        <a:bodyPr/>
        <a:lstStyle/>
        <a:p>
          <a:pPr latinLnBrk="1"/>
          <a:endParaRPr lang="ko-KR" altLang="en-US"/>
        </a:p>
      </dgm:t>
    </dgm:pt>
    <dgm:pt modelId="{86534B9B-FB37-4D44-8378-A01804B4631C}">
      <dgm:prSet phldrT="[텍스트]" custT="1"/>
      <dgm:spPr/>
      <dgm:t>
        <a:bodyPr/>
        <a:lstStyle/>
        <a:p>
          <a:pPr latinLnBrk="1"/>
          <a:r>
            <a:rPr lang="ko-KR" altLang="en-US" sz="1300" dirty="0"/>
            <a:t>시나리오 </a:t>
          </a:r>
          <a:r>
            <a:rPr lang="en-US" altLang="ko-KR" sz="1300" dirty="0"/>
            <a:t>2</a:t>
          </a:r>
        </a:p>
        <a:p>
          <a:pPr latinLnBrk="1"/>
          <a:r>
            <a:rPr lang="en-US" altLang="ko-KR" sz="1300" dirty="0"/>
            <a:t>&amp; </a:t>
          </a:r>
          <a:r>
            <a:rPr lang="ko-KR" altLang="en-US" sz="1300" dirty="0"/>
            <a:t>디지털 점수</a:t>
          </a:r>
        </a:p>
      </dgm:t>
    </dgm:pt>
    <dgm:pt modelId="{06C2CD3F-B841-42CC-846E-E4E85B6AD9D9}" type="parTrans" cxnId="{DCE81782-7F72-4180-9984-92A70B826A60}">
      <dgm:prSet/>
      <dgm:spPr>
        <a:ln>
          <a:solidFill>
            <a:schemeClr val="accent1"/>
          </a:solidFill>
          <a:prstDash val="sysDash"/>
        </a:ln>
      </dgm:spPr>
      <dgm:t>
        <a:bodyPr/>
        <a:lstStyle/>
        <a:p>
          <a:pPr latinLnBrk="1"/>
          <a:endParaRPr lang="ko-KR" altLang="en-US" sz="1300"/>
        </a:p>
      </dgm:t>
    </dgm:pt>
    <dgm:pt modelId="{48EB5725-C942-40AF-B8CA-D737F3497338}" type="sibTrans" cxnId="{DCE81782-7F72-4180-9984-92A70B826A60}">
      <dgm:prSet/>
      <dgm:spPr/>
      <dgm:t>
        <a:bodyPr/>
        <a:lstStyle/>
        <a:p>
          <a:pPr latinLnBrk="1"/>
          <a:endParaRPr lang="ko-KR" altLang="en-US"/>
        </a:p>
      </dgm:t>
    </dgm:pt>
    <dgm:pt modelId="{86647394-DB50-4ECE-992B-901BF15F2EF5}">
      <dgm:prSet phldrT="[텍스트]" custT="1"/>
      <dgm:spPr/>
      <dgm:t>
        <a:bodyPr/>
        <a:lstStyle/>
        <a:p>
          <a:pPr latinLnBrk="1"/>
          <a:r>
            <a:rPr lang="ko-KR" altLang="en-US" sz="1300" dirty="0"/>
            <a:t>시나리오 </a:t>
          </a:r>
          <a:r>
            <a:rPr lang="en-US" altLang="ko-KR" sz="1300" dirty="0"/>
            <a:t>3</a:t>
          </a:r>
        </a:p>
        <a:p>
          <a:pPr latinLnBrk="1"/>
          <a:r>
            <a:rPr lang="en-US" altLang="ko-KR" sz="1300" dirty="0"/>
            <a:t>&amp; </a:t>
          </a:r>
          <a:r>
            <a:rPr lang="ko-KR" altLang="en-US" sz="1300" dirty="0"/>
            <a:t>디지털 점수</a:t>
          </a:r>
        </a:p>
      </dgm:t>
    </dgm:pt>
    <dgm:pt modelId="{F65623A5-69CD-42EC-B84F-F844DEF248B0}" type="parTrans" cxnId="{A7CB47F8-57A6-48CF-AEA7-D25929DF7F1E}">
      <dgm:prSet/>
      <dgm:spPr>
        <a:ln>
          <a:solidFill>
            <a:schemeClr val="accent1"/>
          </a:solidFill>
          <a:prstDash val="dash"/>
        </a:ln>
      </dgm:spPr>
      <dgm:t>
        <a:bodyPr/>
        <a:lstStyle/>
        <a:p>
          <a:pPr latinLnBrk="1"/>
          <a:endParaRPr lang="ko-KR" altLang="en-US" sz="1300"/>
        </a:p>
      </dgm:t>
    </dgm:pt>
    <dgm:pt modelId="{5CE04902-9776-48D5-BF04-73EFFC68BD04}" type="sibTrans" cxnId="{A7CB47F8-57A6-48CF-AEA7-D25929DF7F1E}">
      <dgm:prSet/>
      <dgm:spPr/>
      <dgm:t>
        <a:bodyPr/>
        <a:lstStyle/>
        <a:p>
          <a:pPr latinLnBrk="1"/>
          <a:endParaRPr lang="ko-KR" altLang="en-US"/>
        </a:p>
      </dgm:t>
    </dgm:pt>
    <dgm:pt modelId="{BF997B69-1BA4-4DCD-8084-1038D7B44573}" type="pres">
      <dgm:prSet presAssocID="{12944476-47D5-40C3-916D-98D5763D1B29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492B64-C574-4770-84BE-26F97BD3B6D1}" type="pres">
      <dgm:prSet presAssocID="{96E4B6E9-2703-4160-8BCA-5056A17BAADE}" presName="hierRoot1" presStyleCnt="0">
        <dgm:presLayoutVars>
          <dgm:hierBranch val="init"/>
        </dgm:presLayoutVars>
      </dgm:prSet>
      <dgm:spPr/>
    </dgm:pt>
    <dgm:pt modelId="{FFDB3A24-136B-4625-A2E9-89C88C1DF28C}" type="pres">
      <dgm:prSet presAssocID="{96E4B6E9-2703-4160-8BCA-5056A17BAADE}" presName="rootComposite1" presStyleCnt="0"/>
      <dgm:spPr/>
    </dgm:pt>
    <dgm:pt modelId="{CEB120D0-D473-41E9-805E-D143BB92F01A}" type="pres">
      <dgm:prSet presAssocID="{96E4B6E9-2703-4160-8BCA-5056A17BAADE}" presName="rootText1" presStyleLbl="alignAcc1" presStyleIdx="0" presStyleCnt="0">
        <dgm:presLayoutVars>
          <dgm:chPref val="3"/>
        </dgm:presLayoutVars>
      </dgm:prSet>
      <dgm:spPr/>
    </dgm:pt>
    <dgm:pt modelId="{BED3ED2C-02BA-43B4-AF64-5977A50F77E0}" type="pres">
      <dgm:prSet presAssocID="{96E4B6E9-2703-4160-8BCA-5056A17BAADE}" presName="topArc1" presStyleLbl="parChTrans1D1" presStyleIdx="0" presStyleCnt="8"/>
      <dgm:spPr/>
    </dgm:pt>
    <dgm:pt modelId="{D351333B-8B14-4B88-BF3F-5F9CA2D214AC}" type="pres">
      <dgm:prSet presAssocID="{96E4B6E9-2703-4160-8BCA-5056A17BAADE}" presName="bottomArc1" presStyleLbl="parChTrans1D1" presStyleIdx="1" presStyleCnt="8"/>
      <dgm:spPr/>
    </dgm:pt>
    <dgm:pt modelId="{B8DEA148-0E85-40BC-B54A-7F4100A50D60}" type="pres">
      <dgm:prSet presAssocID="{96E4B6E9-2703-4160-8BCA-5056A17BAADE}" presName="topConnNode1" presStyleLbl="node1" presStyleIdx="0" presStyleCnt="0"/>
      <dgm:spPr/>
    </dgm:pt>
    <dgm:pt modelId="{A7E43727-CED0-4AE6-9C8E-F9FFA149A903}" type="pres">
      <dgm:prSet presAssocID="{96E4B6E9-2703-4160-8BCA-5056A17BAADE}" presName="hierChild2" presStyleCnt="0"/>
      <dgm:spPr/>
    </dgm:pt>
    <dgm:pt modelId="{548448EF-1B07-45D9-9307-161DE96E63EA}" type="pres">
      <dgm:prSet presAssocID="{5729B233-78B9-47A3-8482-185DCC81303F}" presName="Name28" presStyleLbl="parChTrans1D2" presStyleIdx="0" presStyleCnt="3"/>
      <dgm:spPr/>
    </dgm:pt>
    <dgm:pt modelId="{A20F9532-76CF-4806-B622-F0869EECFC24}" type="pres">
      <dgm:prSet presAssocID="{7DB6207C-F75F-41CD-B45F-A607290F4EC6}" presName="hierRoot2" presStyleCnt="0">
        <dgm:presLayoutVars>
          <dgm:hierBranch val="init"/>
        </dgm:presLayoutVars>
      </dgm:prSet>
      <dgm:spPr/>
    </dgm:pt>
    <dgm:pt modelId="{E058599A-DB1D-4E16-A4A2-834BE1ADAC07}" type="pres">
      <dgm:prSet presAssocID="{7DB6207C-F75F-41CD-B45F-A607290F4EC6}" presName="rootComposite2" presStyleCnt="0"/>
      <dgm:spPr/>
    </dgm:pt>
    <dgm:pt modelId="{6248D883-A809-4A52-9E93-958913DBC489}" type="pres">
      <dgm:prSet presAssocID="{7DB6207C-F75F-41CD-B45F-A607290F4EC6}" presName="rootText2" presStyleLbl="alignAcc1" presStyleIdx="0" presStyleCnt="0">
        <dgm:presLayoutVars>
          <dgm:chPref val="3"/>
        </dgm:presLayoutVars>
      </dgm:prSet>
      <dgm:spPr/>
    </dgm:pt>
    <dgm:pt modelId="{1DA8E76E-C918-4DAD-9BB2-934A656463EE}" type="pres">
      <dgm:prSet presAssocID="{7DB6207C-F75F-41CD-B45F-A607290F4EC6}" presName="topArc2" presStyleLbl="parChTrans1D1" presStyleIdx="2" presStyleCnt="8"/>
      <dgm:spPr/>
    </dgm:pt>
    <dgm:pt modelId="{8C224846-327F-4282-8A37-9D80A48F16C0}" type="pres">
      <dgm:prSet presAssocID="{7DB6207C-F75F-41CD-B45F-A607290F4EC6}" presName="bottomArc2" presStyleLbl="parChTrans1D1" presStyleIdx="3" presStyleCnt="8"/>
      <dgm:spPr/>
    </dgm:pt>
    <dgm:pt modelId="{E59CD730-5189-4417-8B3B-0320383370DE}" type="pres">
      <dgm:prSet presAssocID="{7DB6207C-F75F-41CD-B45F-A607290F4EC6}" presName="topConnNode2" presStyleLbl="node2" presStyleIdx="0" presStyleCnt="0"/>
      <dgm:spPr/>
    </dgm:pt>
    <dgm:pt modelId="{A958143E-5A32-4361-A659-ECB093E5DADF}" type="pres">
      <dgm:prSet presAssocID="{7DB6207C-F75F-41CD-B45F-A607290F4EC6}" presName="hierChild4" presStyleCnt="0"/>
      <dgm:spPr/>
    </dgm:pt>
    <dgm:pt modelId="{371B4276-B0F6-4415-9688-B9C9248782ED}" type="pres">
      <dgm:prSet presAssocID="{7DB6207C-F75F-41CD-B45F-A607290F4EC6}" presName="hierChild5" presStyleCnt="0"/>
      <dgm:spPr/>
    </dgm:pt>
    <dgm:pt modelId="{4CE48D7F-4486-44C5-9ECF-4A2E0CA71086}" type="pres">
      <dgm:prSet presAssocID="{06C2CD3F-B841-42CC-846E-E4E85B6AD9D9}" presName="Name28" presStyleLbl="parChTrans1D2" presStyleIdx="1" presStyleCnt="3"/>
      <dgm:spPr/>
    </dgm:pt>
    <dgm:pt modelId="{B4B26500-8CC9-4C75-916B-D3C7C3775250}" type="pres">
      <dgm:prSet presAssocID="{86534B9B-FB37-4D44-8378-A01804B4631C}" presName="hierRoot2" presStyleCnt="0">
        <dgm:presLayoutVars>
          <dgm:hierBranch val="init"/>
        </dgm:presLayoutVars>
      </dgm:prSet>
      <dgm:spPr/>
    </dgm:pt>
    <dgm:pt modelId="{8D85CF7C-27F7-4CEB-895F-87A81828F701}" type="pres">
      <dgm:prSet presAssocID="{86534B9B-FB37-4D44-8378-A01804B4631C}" presName="rootComposite2" presStyleCnt="0"/>
      <dgm:spPr/>
    </dgm:pt>
    <dgm:pt modelId="{DFF53313-189C-4BD6-9466-8877250FEAE1}" type="pres">
      <dgm:prSet presAssocID="{86534B9B-FB37-4D44-8378-A01804B4631C}" presName="rootText2" presStyleLbl="alignAcc1" presStyleIdx="0" presStyleCnt="0">
        <dgm:presLayoutVars>
          <dgm:chPref val="3"/>
        </dgm:presLayoutVars>
      </dgm:prSet>
      <dgm:spPr/>
    </dgm:pt>
    <dgm:pt modelId="{58DEF55F-7A5E-4A05-AD91-0A60EF1E153D}" type="pres">
      <dgm:prSet presAssocID="{86534B9B-FB37-4D44-8378-A01804B4631C}" presName="topArc2" presStyleLbl="parChTrans1D1" presStyleIdx="4" presStyleCnt="8"/>
      <dgm:spPr/>
    </dgm:pt>
    <dgm:pt modelId="{17264C3E-E2F9-4623-9372-E2ABAC4800E7}" type="pres">
      <dgm:prSet presAssocID="{86534B9B-FB37-4D44-8378-A01804B4631C}" presName="bottomArc2" presStyleLbl="parChTrans1D1" presStyleIdx="5" presStyleCnt="8"/>
      <dgm:spPr/>
    </dgm:pt>
    <dgm:pt modelId="{9D9AA7F9-5D8A-46D1-ACB1-DB59A2A77B81}" type="pres">
      <dgm:prSet presAssocID="{86534B9B-FB37-4D44-8378-A01804B4631C}" presName="topConnNode2" presStyleLbl="node2" presStyleIdx="0" presStyleCnt="0"/>
      <dgm:spPr/>
    </dgm:pt>
    <dgm:pt modelId="{079AE2E6-1FCB-4A62-8D6D-1021D46789CB}" type="pres">
      <dgm:prSet presAssocID="{86534B9B-FB37-4D44-8378-A01804B4631C}" presName="hierChild4" presStyleCnt="0"/>
      <dgm:spPr/>
    </dgm:pt>
    <dgm:pt modelId="{C18A88FC-0E84-45BE-B553-CFABC5C08D90}" type="pres">
      <dgm:prSet presAssocID="{86534B9B-FB37-4D44-8378-A01804B4631C}" presName="hierChild5" presStyleCnt="0"/>
      <dgm:spPr/>
    </dgm:pt>
    <dgm:pt modelId="{1971F083-5C15-4C6D-8D88-D42B6E24E5F1}" type="pres">
      <dgm:prSet presAssocID="{F65623A5-69CD-42EC-B84F-F844DEF248B0}" presName="Name28" presStyleLbl="parChTrans1D2" presStyleIdx="2" presStyleCnt="3"/>
      <dgm:spPr/>
    </dgm:pt>
    <dgm:pt modelId="{06CC28EF-015C-4201-A148-FF6180E10C81}" type="pres">
      <dgm:prSet presAssocID="{86647394-DB50-4ECE-992B-901BF15F2EF5}" presName="hierRoot2" presStyleCnt="0">
        <dgm:presLayoutVars>
          <dgm:hierBranch val="init"/>
        </dgm:presLayoutVars>
      </dgm:prSet>
      <dgm:spPr/>
    </dgm:pt>
    <dgm:pt modelId="{D9338037-8CE3-4934-A470-A6A2509EB4A5}" type="pres">
      <dgm:prSet presAssocID="{86647394-DB50-4ECE-992B-901BF15F2EF5}" presName="rootComposite2" presStyleCnt="0"/>
      <dgm:spPr/>
    </dgm:pt>
    <dgm:pt modelId="{31945801-E10C-451D-B91C-3EEC954C363D}" type="pres">
      <dgm:prSet presAssocID="{86647394-DB50-4ECE-992B-901BF15F2EF5}" presName="rootText2" presStyleLbl="alignAcc1" presStyleIdx="0" presStyleCnt="0">
        <dgm:presLayoutVars>
          <dgm:chPref val="3"/>
        </dgm:presLayoutVars>
      </dgm:prSet>
      <dgm:spPr/>
    </dgm:pt>
    <dgm:pt modelId="{0EF2CCD5-B156-436B-AD0F-B4E6048E5E29}" type="pres">
      <dgm:prSet presAssocID="{86647394-DB50-4ECE-992B-901BF15F2EF5}" presName="topArc2" presStyleLbl="parChTrans1D1" presStyleIdx="6" presStyleCnt="8"/>
      <dgm:spPr>
        <a:ln>
          <a:solidFill>
            <a:schemeClr val="tx1"/>
          </a:solidFill>
        </a:ln>
      </dgm:spPr>
    </dgm:pt>
    <dgm:pt modelId="{EF7E4D1E-FF05-4B07-9C0A-78D6CAA465F5}" type="pres">
      <dgm:prSet presAssocID="{86647394-DB50-4ECE-992B-901BF15F2EF5}" presName="bottomArc2" presStyleLbl="parChTrans1D1" presStyleIdx="7" presStyleCnt="8"/>
      <dgm:spPr>
        <a:ln>
          <a:solidFill>
            <a:schemeClr val="tx1"/>
          </a:solidFill>
        </a:ln>
      </dgm:spPr>
    </dgm:pt>
    <dgm:pt modelId="{1ADCC7BA-C052-4DB6-A455-6DCAB27AB8EE}" type="pres">
      <dgm:prSet presAssocID="{86647394-DB50-4ECE-992B-901BF15F2EF5}" presName="topConnNode2" presStyleLbl="node2" presStyleIdx="0" presStyleCnt="0"/>
      <dgm:spPr/>
    </dgm:pt>
    <dgm:pt modelId="{64DA467D-2DAC-41AE-B052-3CC45509C27F}" type="pres">
      <dgm:prSet presAssocID="{86647394-DB50-4ECE-992B-901BF15F2EF5}" presName="hierChild4" presStyleCnt="0"/>
      <dgm:spPr/>
    </dgm:pt>
    <dgm:pt modelId="{A1085F15-D053-4F2B-9B3F-D688BE3378D3}" type="pres">
      <dgm:prSet presAssocID="{86647394-DB50-4ECE-992B-901BF15F2EF5}" presName="hierChild5" presStyleCnt="0"/>
      <dgm:spPr/>
    </dgm:pt>
    <dgm:pt modelId="{B4678CD7-C39D-4D12-9D26-531E4578D41E}" type="pres">
      <dgm:prSet presAssocID="{96E4B6E9-2703-4160-8BCA-5056A17BAADE}" presName="hierChild3" presStyleCnt="0"/>
      <dgm:spPr/>
    </dgm:pt>
  </dgm:ptLst>
  <dgm:cxnLst>
    <dgm:cxn modelId="{C79A3028-4979-4F53-8311-F7BDDBD40B76}" srcId="{12944476-47D5-40C3-916D-98D5763D1B29}" destId="{96E4B6E9-2703-4160-8BCA-5056A17BAADE}" srcOrd="0" destOrd="0" parTransId="{A443483F-6CDF-48EC-9606-885C542D77CB}" sibTransId="{58755BA8-B790-4A1D-85B7-56E16524CC20}"/>
    <dgm:cxn modelId="{B3D26E2F-3495-43BC-AAB8-7560A96F7E53}" type="presOf" srcId="{86647394-DB50-4ECE-992B-901BF15F2EF5}" destId="{1ADCC7BA-C052-4DB6-A455-6DCAB27AB8EE}" srcOrd="1" destOrd="0" presId="urn:microsoft.com/office/officeart/2008/layout/HalfCircleOrganizationChart"/>
    <dgm:cxn modelId="{2538723D-95C9-4F71-AE39-C759C7CE793D}" type="presOf" srcId="{7DB6207C-F75F-41CD-B45F-A607290F4EC6}" destId="{E59CD730-5189-4417-8B3B-0320383370DE}" srcOrd="1" destOrd="0" presId="urn:microsoft.com/office/officeart/2008/layout/HalfCircleOrganizationChart"/>
    <dgm:cxn modelId="{D12ABA3D-921E-44F5-95AE-A1BF0C5C45AC}" type="presOf" srcId="{86534B9B-FB37-4D44-8378-A01804B4631C}" destId="{DFF53313-189C-4BD6-9466-8877250FEAE1}" srcOrd="0" destOrd="0" presId="urn:microsoft.com/office/officeart/2008/layout/HalfCircleOrganizationChart"/>
    <dgm:cxn modelId="{E61AFA50-07CC-4C69-A5C5-015ED82386B3}" type="presOf" srcId="{7DB6207C-F75F-41CD-B45F-A607290F4EC6}" destId="{6248D883-A809-4A52-9E93-958913DBC489}" srcOrd="0" destOrd="0" presId="urn:microsoft.com/office/officeart/2008/layout/HalfCircleOrganizationChart"/>
    <dgm:cxn modelId="{ACE8EA55-4D73-401B-BB0E-9646AE98BB36}" type="presOf" srcId="{F65623A5-69CD-42EC-B84F-F844DEF248B0}" destId="{1971F083-5C15-4C6D-8D88-D42B6E24E5F1}" srcOrd="0" destOrd="0" presId="urn:microsoft.com/office/officeart/2008/layout/HalfCircleOrganizationChart"/>
    <dgm:cxn modelId="{C098E877-6C37-4201-B5B8-CE662B4A84AE}" type="presOf" srcId="{86534B9B-FB37-4D44-8378-A01804B4631C}" destId="{9D9AA7F9-5D8A-46D1-ACB1-DB59A2A77B81}" srcOrd="1" destOrd="0" presId="urn:microsoft.com/office/officeart/2008/layout/HalfCircleOrganizationChart"/>
    <dgm:cxn modelId="{4C126F78-D0C2-4FF5-910D-B2ED55A0DFFA}" srcId="{96E4B6E9-2703-4160-8BCA-5056A17BAADE}" destId="{7DB6207C-F75F-41CD-B45F-A607290F4EC6}" srcOrd="0" destOrd="0" parTransId="{5729B233-78B9-47A3-8482-185DCC81303F}" sibTransId="{F2E56082-1D81-4D69-99CE-67869EDE11EB}"/>
    <dgm:cxn modelId="{5024C578-384B-4D52-953D-F5CA9E31737A}" type="presOf" srcId="{12944476-47D5-40C3-916D-98D5763D1B29}" destId="{BF997B69-1BA4-4DCD-8084-1038D7B44573}" srcOrd="0" destOrd="0" presId="urn:microsoft.com/office/officeart/2008/layout/HalfCircleOrganizationChart"/>
    <dgm:cxn modelId="{321C467E-02F3-4DBA-8D1C-5D3937665E17}" type="presOf" srcId="{5729B233-78B9-47A3-8482-185DCC81303F}" destId="{548448EF-1B07-45D9-9307-161DE96E63EA}" srcOrd="0" destOrd="0" presId="urn:microsoft.com/office/officeart/2008/layout/HalfCircleOrganizationChart"/>
    <dgm:cxn modelId="{1D4C6380-A138-4866-8477-7D642FD8BDF3}" type="presOf" srcId="{86647394-DB50-4ECE-992B-901BF15F2EF5}" destId="{31945801-E10C-451D-B91C-3EEC954C363D}" srcOrd="0" destOrd="0" presId="urn:microsoft.com/office/officeart/2008/layout/HalfCircleOrganizationChart"/>
    <dgm:cxn modelId="{DCE81782-7F72-4180-9984-92A70B826A60}" srcId="{96E4B6E9-2703-4160-8BCA-5056A17BAADE}" destId="{86534B9B-FB37-4D44-8378-A01804B4631C}" srcOrd="1" destOrd="0" parTransId="{06C2CD3F-B841-42CC-846E-E4E85B6AD9D9}" sibTransId="{48EB5725-C942-40AF-B8CA-D737F3497338}"/>
    <dgm:cxn modelId="{28EDB8A7-C20D-4E4A-96D2-C56786B26B62}" type="presOf" srcId="{06C2CD3F-B841-42CC-846E-E4E85B6AD9D9}" destId="{4CE48D7F-4486-44C5-9ECF-4A2E0CA71086}" srcOrd="0" destOrd="0" presId="urn:microsoft.com/office/officeart/2008/layout/HalfCircleOrganizationChart"/>
    <dgm:cxn modelId="{BB7C9FB9-CD74-47BD-A776-C90E13D566E9}" type="presOf" srcId="{96E4B6E9-2703-4160-8BCA-5056A17BAADE}" destId="{B8DEA148-0E85-40BC-B54A-7F4100A50D60}" srcOrd="1" destOrd="0" presId="urn:microsoft.com/office/officeart/2008/layout/HalfCircleOrganizationChart"/>
    <dgm:cxn modelId="{6DBF38F0-29A5-4067-BE7A-73D750ACF38F}" type="presOf" srcId="{96E4B6E9-2703-4160-8BCA-5056A17BAADE}" destId="{CEB120D0-D473-41E9-805E-D143BB92F01A}" srcOrd="0" destOrd="0" presId="urn:microsoft.com/office/officeart/2008/layout/HalfCircleOrganizationChart"/>
    <dgm:cxn modelId="{A7CB47F8-57A6-48CF-AEA7-D25929DF7F1E}" srcId="{96E4B6E9-2703-4160-8BCA-5056A17BAADE}" destId="{86647394-DB50-4ECE-992B-901BF15F2EF5}" srcOrd="2" destOrd="0" parTransId="{F65623A5-69CD-42EC-B84F-F844DEF248B0}" sibTransId="{5CE04902-9776-48D5-BF04-73EFFC68BD04}"/>
    <dgm:cxn modelId="{F725F77F-8F52-4E7C-AAAD-53488D3B3397}" type="presParOf" srcId="{BF997B69-1BA4-4DCD-8084-1038D7B44573}" destId="{55492B64-C574-4770-84BE-26F97BD3B6D1}" srcOrd="0" destOrd="0" presId="urn:microsoft.com/office/officeart/2008/layout/HalfCircleOrganizationChart"/>
    <dgm:cxn modelId="{94FC0F15-D51B-420D-BA87-B9B70D1795C6}" type="presParOf" srcId="{55492B64-C574-4770-84BE-26F97BD3B6D1}" destId="{FFDB3A24-136B-4625-A2E9-89C88C1DF28C}" srcOrd="0" destOrd="0" presId="urn:microsoft.com/office/officeart/2008/layout/HalfCircleOrganizationChart"/>
    <dgm:cxn modelId="{2EB8C039-AF30-4D19-9BE8-672524CB0E3D}" type="presParOf" srcId="{FFDB3A24-136B-4625-A2E9-89C88C1DF28C}" destId="{CEB120D0-D473-41E9-805E-D143BB92F01A}" srcOrd="0" destOrd="0" presId="urn:microsoft.com/office/officeart/2008/layout/HalfCircleOrganizationChart"/>
    <dgm:cxn modelId="{CDEBF1DA-A42E-4B74-B692-B0D7002EB06A}" type="presParOf" srcId="{FFDB3A24-136B-4625-A2E9-89C88C1DF28C}" destId="{BED3ED2C-02BA-43B4-AF64-5977A50F77E0}" srcOrd="1" destOrd="0" presId="urn:microsoft.com/office/officeart/2008/layout/HalfCircleOrganizationChart"/>
    <dgm:cxn modelId="{2E446462-4C7D-43C0-978E-8326D846E146}" type="presParOf" srcId="{FFDB3A24-136B-4625-A2E9-89C88C1DF28C}" destId="{D351333B-8B14-4B88-BF3F-5F9CA2D214AC}" srcOrd="2" destOrd="0" presId="urn:microsoft.com/office/officeart/2008/layout/HalfCircleOrganizationChart"/>
    <dgm:cxn modelId="{C0783E4E-68E0-4F77-BA95-3B2298C637F4}" type="presParOf" srcId="{FFDB3A24-136B-4625-A2E9-89C88C1DF28C}" destId="{B8DEA148-0E85-40BC-B54A-7F4100A50D60}" srcOrd="3" destOrd="0" presId="urn:microsoft.com/office/officeart/2008/layout/HalfCircleOrganizationChart"/>
    <dgm:cxn modelId="{67DCBB96-EA75-4D22-98F7-D26308587304}" type="presParOf" srcId="{55492B64-C574-4770-84BE-26F97BD3B6D1}" destId="{A7E43727-CED0-4AE6-9C8E-F9FFA149A903}" srcOrd="1" destOrd="0" presId="urn:microsoft.com/office/officeart/2008/layout/HalfCircleOrganizationChart"/>
    <dgm:cxn modelId="{BA7833F6-881C-44A9-A7FF-83F7DCF5023B}" type="presParOf" srcId="{A7E43727-CED0-4AE6-9C8E-F9FFA149A903}" destId="{548448EF-1B07-45D9-9307-161DE96E63EA}" srcOrd="0" destOrd="0" presId="urn:microsoft.com/office/officeart/2008/layout/HalfCircleOrganizationChart"/>
    <dgm:cxn modelId="{35E8A3AC-6AAD-4216-A469-5EB75E63C780}" type="presParOf" srcId="{A7E43727-CED0-4AE6-9C8E-F9FFA149A903}" destId="{A20F9532-76CF-4806-B622-F0869EECFC24}" srcOrd="1" destOrd="0" presId="urn:microsoft.com/office/officeart/2008/layout/HalfCircleOrganizationChart"/>
    <dgm:cxn modelId="{8D7EE864-A45D-4DE5-87CC-07A9B04B400F}" type="presParOf" srcId="{A20F9532-76CF-4806-B622-F0869EECFC24}" destId="{E058599A-DB1D-4E16-A4A2-834BE1ADAC07}" srcOrd="0" destOrd="0" presId="urn:microsoft.com/office/officeart/2008/layout/HalfCircleOrganizationChart"/>
    <dgm:cxn modelId="{F25365D8-6796-4DCC-91F6-52ADD7DC654F}" type="presParOf" srcId="{E058599A-DB1D-4E16-A4A2-834BE1ADAC07}" destId="{6248D883-A809-4A52-9E93-958913DBC489}" srcOrd="0" destOrd="0" presId="urn:microsoft.com/office/officeart/2008/layout/HalfCircleOrganizationChart"/>
    <dgm:cxn modelId="{384E6083-9A14-4ED6-BD92-890A50539A67}" type="presParOf" srcId="{E058599A-DB1D-4E16-A4A2-834BE1ADAC07}" destId="{1DA8E76E-C918-4DAD-9BB2-934A656463EE}" srcOrd="1" destOrd="0" presId="urn:microsoft.com/office/officeart/2008/layout/HalfCircleOrganizationChart"/>
    <dgm:cxn modelId="{D138C07E-7C51-42FF-8E54-3CA2BC917450}" type="presParOf" srcId="{E058599A-DB1D-4E16-A4A2-834BE1ADAC07}" destId="{8C224846-327F-4282-8A37-9D80A48F16C0}" srcOrd="2" destOrd="0" presId="urn:microsoft.com/office/officeart/2008/layout/HalfCircleOrganizationChart"/>
    <dgm:cxn modelId="{1693EC7F-B083-4480-A789-9307B3135C83}" type="presParOf" srcId="{E058599A-DB1D-4E16-A4A2-834BE1ADAC07}" destId="{E59CD730-5189-4417-8B3B-0320383370DE}" srcOrd="3" destOrd="0" presId="urn:microsoft.com/office/officeart/2008/layout/HalfCircleOrganizationChart"/>
    <dgm:cxn modelId="{BE6A59B3-F0B2-4944-B246-F0540660334B}" type="presParOf" srcId="{A20F9532-76CF-4806-B622-F0869EECFC24}" destId="{A958143E-5A32-4361-A659-ECB093E5DADF}" srcOrd="1" destOrd="0" presId="urn:microsoft.com/office/officeart/2008/layout/HalfCircleOrganizationChart"/>
    <dgm:cxn modelId="{BE4FFEFF-9744-43F8-8391-DC710288D378}" type="presParOf" srcId="{A20F9532-76CF-4806-B622-F0869EECFC24}" destId="{371B4276-B0F6-4415-9688-B9C9248782ED}" srcOrd="2" destOrd="0" presId="urn:microsoft.com/office/officeart/2008/layout/HalfCircleOrganizationChart"/>
    <dgm:cxn modelId="{0475A09E-E779-4796-A9AB-F43704C442B1}" type="presParOf" srcId="{A7E43727-CED0-4AE6-9C8E-F9FFA149A903}" destId="{4CE48D7F-4486-44C5-9ECF-4A2E0CA71086}" srcOrd="2" destOrd="0" presId="urn:microsoft.com/office/officeart/2008/layout/HalfCircleOrganizationChart"/>
    <dgm:cxn modelId="{89AFC878-BAD3-4F31-8798-DB199E9ADFA9}" type="presParOf" srcId="{A7E43727-CED0-4AE6-9C8E-F9FFA149A903}" destId="{B4B26500-8CC9-4C75-916B-D3C7C3775250}" srcOrd="3" destOrd="0" presId="urn:microsoft.com/office/officeart/2008/layout/HalfCircleOrganizationChart"/>
    <dgm:cxn modelId="{66C85B32-3EC8-4F72-B635-101BDEE486D0}" type="presParOf" srcId="{B4B26500-8CC9-4C75-916B-D3C7C3775250}" destId="{8D85CF7C-27F7-4CEB-895F-87A81828F701}" srcOrd="0" destOrd="0" presId="urn:microsoft.com/office/officeart/2008/layout/HalfCircleOrganizationChart"/>
    <dgm:cxn modelId="{3AA0AEE9-AECF-4276-81A1-FC4AF71FF67C}" type="presParOf" srcId="{8D85CF7C-27F7-4CEB-895F-87A81828F701}" destId="{DFF53313-189C-4BD6-9466-8877250FEAE1}" srcOrd="0" destOrd="0" presId="urn:microsoft.com/office/officeart/2008/layout/HalfCircleOrganizationChart"/>
    <dgm:cxn modelId="{D00D4B86-383F-443E-B75A-04B533EC638C}" type="presParOf" srcId="{8D85CF7C-27F7-4CEB-895F-87A81828F701}" destId="{58DEF55F-7A5E-4A05-AD91-0A60EF1E153D}" srcOrd="1" destOrd="0" presId="urn:microsoft.com/office/officeart/2008/layout/HalfCircleOrganizationChart"/>
    <dgm:cxn modelId="{47AA42E2-3460-4E68-9E51-A7ED8B076F33}" type="presParOf" srcId="{8D85CF7C-27F7-4CEB-895F-87A81828F701}" destId="{17264C3E-E2F9-4623-9372-E2ABAC4800E7}" srcOrd="2" destOrd="0" presId="urn:microsoft.com/office/officeart/2008/layout/HalfCircleOrganizationChart"/>
    <dgm:cxn modelId="{692991BE-0980-40A3-9D62-32170DED5F18}" type="presParOf" srcId="{8D85CF7C-27F7-4CEB-895F-87A81828F701}" destId="{9D9AA7F9-5D8A-46D1-ACB1-DB59A2A77B81}" srcOrd="3" destOrd="0" presId="urn:microsoft.com/office/officeart/2008/layout/HalfCircleOrganizationChart"/>
    <dgm:cxn modelId="{22E18600-5FC9-4B81-8720-E00B195B0BED}" type="presParOf" srcId="{B4B26500-8CC9-4C75-916B-D3C7C3775250}" destId="{079AE2E6-1FCB-4A62-8D6D-1021D46789CB}" srcOrd="1" destOrd="0" presId="urn:microsoft.com/office/officeart/2008/layout/HalfCircleOrganizationChart"/>
    <dgm:cxn modelId="{63154B13-DA2D-43F8-A20D-00276E1018D1}" type="presParOf" srcId="{B4B26500-8CC9-4C75-916B-D3C7C3775250}" destId="{C18A88FC-0E84-45BE-B553-CFABC5C08D90}" srcOrd="2" destOrd="0" presId="urn:microsoft.com/office/officeart/2008/layout/HalfCircleOrganizationChart"/>
    <dgm:cxn modelId="{E51EB2F0-8587-40B9-A489-12233F25EC1D}" type="presParOf" srcId="{A7E43727-CED0-4AE6-9C8E-F9FFA149A903}" destId="{1971F083-5C15-4C6D-8D88-D42B6E24E5F1}" srcOrd="4" destOrd="0" presId="urn:microsoft.com/office/officeart/2008/layout/HalfCircleOrganizationChart"/>
    <dgm:cxn modelId="{DB6F9F80-C8C9-47F3-BFE3-A81D1E530552}" type="presParOf" srcId="{A7E43727-CED0-4AE6-9C8E-F9FFA149A903}" destId="{06CC28EF-015C-4201-A148-FF6180E10C81}" srcOrd="5" destOrd="0" presId="urn:microsoft.com/office/officeart/2008/layout/HalfCircleOrganizationChart"/>
    <dgm:cxn modelId="{28708106-A8BE-4DBB-A787-72CDBBAD58EB}" type="presParOf" srcId="{06CC28EF-015C-4201-A148-FF6180E10C81}" destId="{D9338037-8CE3-4934-A470-A6A2509EB4A5}" srcOrd="0" destOrd="0" presId="urn:microsoft.com/office/officeart/2008/layout/HalfCircleOrganizationChart"/>
    <dgm:cxn modelId="{80372A0C-E535-4045-A2B2-E4D902B65621}" type="presParOf" srcId="{D9338037-8CE3-4934-A470-A6A2509EB4A5}" destId="{31945801-E10C-451D-B91C-3EEC954C363D}" srcOrd="0" destOrd="0" presId="urn:microsoft.com/office/officeart/2008/layout/HalfCircleOrganizationChart"/>
    <dgm:cxn modelId="{5A041623-B6B0-44C1-8FB7-307C5F8DFED4}" type="presParOf" srcId="{D9338037-8CE3-4934-A470-A6A2509EB4A5}" destId="{0EF2CCD5-B156-436B-AD0F-B4E6048E5E29}" srcOrd="1" destOrd="0" presId="urn:microsoft.com/office/officeart/2008/layout/HalfCircleOrganizationChart"/>
    <dgm:cxn modelId="{BB604A23-FC48-483B-B5B0-7F49322D090E}" type="presParOf" srcId="{D9338037-8CE3-4934-A470-A6A2509EB4A5}" destId="{EF7E4D1E-FF05-4B07-9C0A-78D6CAA465F5}" srcOrd="2" destOrd="0" presId="urn:microsoft.com/office/officeart/2008/layout/HalfCircleOrganizationChart"/>
    <dgm:cxn modelId="{AAE04934-C9BA-4245-AFDB-B969A27F6262}" type="presParOf" srcId="{D9338037-8CE3-4934-A470-A6A2509EB4A5}" destId="{1ADCC7BA-C052-4DB6-A455-6DCAB27AB8EE}" srcOrd="3" destOrd="0" presId="urn:microsoft.com/office/officeart/2008/layout/HalfCircleOrganizationChart"/>
    <dgm:cxn modelId="{AD5C1F36-74FF-45F7-95B3-2C088FEFB755}" type="presParOf" srcId="{06CC28EF-015C-4201-A148-FF6180E10C81}" destId="{64DA467D-2DAC-41AE-B052-3CC45509C27F}" srcOrd="1" destOrd="0" presId="urn:microsoft.com/office/officeart/2008/layout/HalfCircleOrganizationChart"/>
    <dgm:cxn modelId="{BF5BCD08-E0D1-49CE-9186-83B88D310CC9}" type="presParOf" srcId="{06CC28EF-015C-4201-A148-FF6180E10C81}" destId="{A1085F15-D053-4F2B-9B3F-D688BE3378D3}" srcOrd="2" destOrd="0" presId="urn:microsoft.com/office/officeart/2008/layout/HalfCircleOrganizationChart"/>
    <dgm:cxn modelId="{5A5B2B0D-2EE4-4A5A-8607-0822B5AF1166}" type="presParOf" srcId="{55492B64-C574-4770-84BE-26F97BD3B6D1}" destId="{B4678CD7-C39D-4D12-9D26-531E4578D41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1F083-5C15-4C6D-8D88-D42B6E24E5F1}">
      <dsp:nvSpPr>
        <dsp:cNvPr id="0" name=""/>
        <dsp:cNvSpPr/>
      </dsp:nvSpPr>
      <dsp:spPr>
        <a:xfrm>
          <a:off x="2710418" y="1631833"/>
          <a:ext cx="1917640" cy="332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406"/>
              </a:lnTo>
              <a:lnTo>
                <a:pt x="1917640" y="166406"/>
              </a:lnTo>
              <a:lnTo>
                <a:pt x="1917640" y="332813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48D7F-4486-44C5-9ECF-4A2E0CA71086}">
      <dsp:nvSpPr>
        <dsp:cNvPr id="0" name=""/>
        <dsp:cNvSpPr/>
      </dsp:nvSpPr>
      <dsp:spPr>
        <a:xfrm>
          <a:off x="2664698" y="1631833"/>
          <a:ext cx="91440" cy="3328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281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448EF-1B07-45D9-9307-161DE96E63EA}">
      <dsp:nvSpPr>
        <dsp:cNvPr id="0" name=""/>
        <dsp:cNvSpPr/>
      </dsp:nvSpPr>
      <dsp:spPr>
        <a:xfrm>
          <a:off x="792777" y="1631833"/>
          <a:ext cx="1917640" cy="332813"/>
        </a:xfrm>
        <a:custGeom>
          <a:avLst/>
          <a:gdLst/>
          <a:ahLst/>
          <a:cxnLst/>
          <a:rect l="0" t="0" r="0" b="0"/>
          <a:pathLst>
            <a:path>
              <a:moveTo>
                <a:pt x="1917640" y="0"/>
              </a:moveTo>
              <a:lnTo>
                <a:pt x="1917640" y="166406"/>
              </a:lnTo>
              <a:lnTo>
                <a:pt x="0" y="166406"/>
              </a:lnTo>
              <a:lnTo>
                <a:pt x="0" y="33281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3ED2C-02BA-43B4-AF64-5977A50F77E0}">
      <dsp:nvSpPr>
        <dsp:cNvPr id="0" name=""/>
        <dsp:cNvSpPr/>
      </dsp:nvSpPr>
      <dsp:spPr>
        <a:xfrm>
          <a:off x="2314211" y="839419"/>
          <a:ext cx="792413" cy="79241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1333B-8B14-4B88-BF3F-5F9CA2D214AC}">
      <dsp:nvSpPr>
        <dsp:cNvPr id="0" name=""/>
        <dsp:cNvSpPr/>
      </dsp:nvSpPr>
      <dsp:spPr>
        <a:xfrm>
          <a:off x="2314211" y="839419"/>
          <a:ext cx="792413" cy="79241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120D0-D473-41E9-805E-D143BB92F01A}">
      <dsp:nvSpPr>
        <dsp:cNvPr id="0" name=""/>
        <dsp:cNvSpPr/>
      </dsp:nvSpPr>
      <dsp:spPr>
        <a:xfrm>
          <a:off x="1918004" y="982053"/>
          <a:ext cx="1584827" cy="50714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 </a:t>
          </a:r>
          <a:endParaRPr lang="ko-KR" altLang="en-US" sz="1300" kern="1200" dirty="0"/>
        </a:p>
      </dsp:txBody>
      <dsp:txXfrm>
        <a:off x="1918004" y="982053"/>
        <a:ext cx="1584827" cy="507144"/>
      </dsp:txXfrm>
    </dsp:sp>
    <dsp:sp modelId="{1DA8E76E-C918-4DAD-9BB2-934A656463EE}">
      <dsp:nvSpPr>
        <dsp:cNvPr id="0" name=""/>
        <dsp:cNvSpPr/>
      </dsp:nvSpPr>
      <dsp:spPr>
        <a:xfrm>
          <a:off x="396570" y="1964646"/>
          <a:ext cx="792413" cy="79241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24846-327F-4282-8A37-9D80A48F16C0}">
      <dsp:nvSpPr>
        <dsp:cNvPr id="0" name=""/>
        <dsp:cNvSpPr/>
      </dsp:nvSpPr>
      <dsp:spPr>
        <a:xfrm>
          <a:off x="396570" y="1964646"/>
          <a:ext cx="792413" cy="79241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8D883-A809-4A52-9E93-958913DBC489}">
      <dsp:nvSpPr>
        <dsp:cNvPr id="0" name=""/>
        <dsp:cNvSpPr/>
      </dsp:nvSpPr>
      <dsp:spPr>
        <a:xfrm>
          <a:off x="363" y="2107281"/>
          <a:ext cx="1584827" cy="50714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시나리오 </a:t>
          </a:r>
          <a:r>
            <a:rPr lang="en-US" altLang="ko-KR" sz="1300" kern="1200" dirty="0"/>
            <a:t>1</a:t>
          </a:r>
          <a:endParaRPr lang="ko-KR" altLang="en-US" sz="1300" kern="1200" dirty="0"/>
        </a:p>
      </dsp:txBody>
      <dsp:txXfrm>
        <a:off x="363" y="2107281"/>
        <a:ext cx="1584827" cy="507144"/>
      </dsp:txXfrm>
    </dsp:sp>
    <dsp:sp modelId="{58DEF55F-7A5E-4A05-AD91-0A60EF1E153D}">
      <dsp:nvSpPr>
        <dsp:cNvPr id="0" name=""/>
        <dsp:cNvSpPr/>
      </dsp:nvSpPr>
      <dsp:spPr>
        <a:xfrm>
          <a:off x="2314211" y="1964646"/>
          <a:ext cx="792413" cy="79241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64C3E-E2F9-4623-9372-E2ABAC4800E7}">
      <dsp:nvSpPr>
        <dsp:cNvPr id="0" name=""/>
        <dsp:cNvSpPr/>
      </dsp:nvSpPr>
      <dsp:spPr>
        <a:xfrm>
          <a:off x="2314211" y="1964646"/>
          <a:ext cx="792413" cy="79241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53313-189C-4BD6-9466-8877250FEAE1}">
      <dsp:nvSpPr>
        <dsp:cNvPr id="0" name=""/>
        <dsp:cNvSpPr/>
      </dsp:nvSpPr>
      <dsp:spPr>
        <a:xfrm>
          <a:off x="1918004" y="2107281"/>
          <a:ext cx="1584827" cy="50714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시나리오 </a:t>
          </a:r>
          <a:r>
            <a:rPr lang="en-US" altLang="ko-KR" sz="1300" kern="1200" dirty="0"/>
            <a:t>2</a:t>
          </a:r>
          <a:endParaRPr lang="ko-KR" altLang="en-US" sz="1300" kern="1200" dirty="0"/>
        </a:p>
      </dsp:txBody>
      <dsp:txXfrm>
        <a:off x="1918004" y="2107281"/>
        <a:ext cx="1584827" cy="507144"/>
      </dsp:txXfrm>
    </dsp:sp>
    <dsp:sp modelId="{0EF2CCD5-B156-436B-AD0F-B4E6048E5E29}">
      <dsp:nvSpPr>
        <dsp:cNvPr id="0" name=""/>
        <dsp:cNvSpPr/>
      </dsp:nvSpPr>
      <dsp:spPr>
        <a:xfrm>
          <a:off x="4231852" y="1964646"/>
          <a:ext cx="792413" cy="79241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E4D1E-FF05-4B07-9C0A-78D6CAA465F5}">
      <dsp:nvSpPr>
        <dsp:cNvPr id="0" name=""/>
        <dsp:cNvSpPr/>
      </dsp:nvSpPr>
      <dsp:spPr>
        <a:xfrm>
          <a:off x="4231852" y="1964646"/>
          <a:ext cx="792413" cy="79241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45801-E10C-451D-B91C-3EEC954C363D}">
      <dsp:nvSpPr>
        <dsp:cNvPr id="0" name=""/>
        <dsp:cNvSpPr/>
      </dsp:nvSpPr>
      <dsp:spPr>
        <a:xfrm>
          <a:off x="3835645" y="2107281"/>
          <a:ext cx="1584827" cy="50714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디지털 시나리오</a:t>
          </a:r>
        </a:p>
      </dsp:txBody>
      <dsp:txXfrm>
        <a:off x="3835645" y="2107281"/>
        <a:ext cx="1584827" cy="507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1F083-5C15-4C6D-8D88-D42B6E24E5F1}">
      <dsp:nvSpPr>
        <dsp:cNvPr id="0" name=""/>
        <dsp:cNvSpPr/>
      </dsp:nvSpPr>
      <dsp:spPr>
        <a:xfrm>
          <a:off x="2710418" y="1631833"/>
          <a:ext cx="1917640" cy="332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406"/>
              </a:lnTo>
              <a:lnTo>
                <a:pt x="1917640" y="166406"/>
              </a:lnTo>
              <a:lnTo>
                <a:pt x="1917640" y="332813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E48D7F-4486-44C5-9ECF-4A2E0CA71086}">
      <dsp:nvSpPr>
        <dsp:cNvPr id="0" name=""/>
        <dsp:cNvSpPr/>
      </dsp:nvSpPr>
      <dsp:spPr>
        <a:xfrm>
          <a:off x="2664698" y="1631833"/>
          <a:ext cx="91440" cy="3328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2813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sys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448EF-1B07-45D9-9307-161DE96E63EA}">
      <dsp:nvSpPr>
        <dsp:cNvPr id="0" name=""/>
        <dsp:cNvSpPr/>
      </dsp:nvSpPr>
      <dsp:spPr>
        <a:xfrm>
          <a:off x="792777" y="1631833"/>
          <a:ext cx="1917640" cy="332813"/>
        </a:xfrm>
        <a:custGeom>
          <a:avLst/>
          <a:gdLst/>
          <a:ahLst/>
          <a:cxnLst/>
          <a:rect l="0" t="0" r="0" b="0"/>
          <a:pathLst>
            <a:path>
              <a:moveTo>
                <a:pt x="1917640" y="0"/>
              </a:moveTo>
              <a:lnTo>
                <a:pt x="1917640" y="166406"/>
              </a:lnTo>
              <a:lnTo>
                <a:pt x="0" y="166406"/>
              </a:lnTo>
              <a:lnTo>
                <a:pt x="0" y="332813"/>
              </a:lnTo>
            </a:path>
          </a:pathLst>
        </a:custGeom>
        <a:noFill/>
        <a:ln w="25400" cap="flat" cmpd="sng" algn="ctr">
          <a:solidFill>
            <a:schemeClr val="accent1"/>
          </a:solidFill>
          <a:prstDash val="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3ED2C-02BA-43B4-AF64-5977A50F77E0}">
      <dsp:nvSpPr>
        <dsp:cNvPr id="0" name=""/>
        <dsp:cNvSpPr/>
      </dsp:nvSpPr>
      <dsp:spPr>
        <a:xfrm>
          <a:off x="2314211" y="839419"/>
          <a:ext cx="792413" cy="79241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51333B-8B14-4B88-BF3F-5F9CA2D214AC}">
      <dsp:nvSpPr>
        <dsp:cNvPr id="0" name=""/>
        <dsp:cNvSpPr/>
      </dsp:nvSpPr>
      <dsp:spPr>
        <a:xfrm>
          <a:off x="2314211" y="839419"/>
          <a:ext cx="792413" cy="79241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120D0-D473-41E9-805E-D143BB92F01A}">
      <dsp:nvSpPr>
        <dsp:cNvPr id="0" name=""/>
        <dsp:cNvSpPr/>
      </dsp:nvSpPr>
      <dsp:spPr>
        <a:xfrm>
          <a:off x="1918004" y="982053"/>
          <a:ext cx="1584827" cy="50714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 </a:t>
          </a:r>
          <a:endParaRPr lang="ko-KR" altLang="en-US" sz="1300" kern="1200" dirty="0"/>
        </a:p>
      </dsp:txBody>
      <dsp:txXfrm>
        <a:off x="1918004" y="982053"/>
        <a:ext cx="1584827" cy="507144"/>
      </dsp:txXfrm>
    </dsp:sp>
    <dsp:sp modelId="{1DA8E76E-C918-4DAD-9BB2-934A656463EE}">
      <dsp:nvSpPr>
        <dsp:cNvPr id="0" name=""/>
        <dsp:cNvSpPr/>
      </dsp:nvSpPr>
      <dsp:spPr>
        <a:xfrm>
          <a:off x="396570" y="1964646"/>
          <a:ext cx="792413" cy="79241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24846-327F-4282-8A37-9D80A48F16C0}">
      <dsp:nvSpPr>
        <dsp:cNvPr id="0" name=""/>
        <dsp:cNvSpPr/>
      </dsp:nvSpPr>
      <dsp:spPr>
        <a:xfrm>
          <a:off x="396570" y="1964646"/>
          <a:ext cx="792413" cy="79241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8D883-A809-4A52-9E93-958913DBC489}">
      <dsp:nvSpPr>
        <dsp:cNvPr id="0" name=""/>
        <dsp:cNvSpPr/>
      </dsp:nvSpPr>
      <dsp:spPr>
        <a:xfrm>
          <a:off x="363" y="2107281"/>
          <a:ext cx="1584827" cy="50714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시나리오 </a:t>
          </a:r>
          <a:r>
            <a:rPr lang="en-US" altLang="ko-KR" sz="1300" kern="1200" dirty="0"/>
            <a:t>1</a:t>
          </a: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&amp; </a:t>
          </a:r>
          <a:r>
            <a:rPr lang="ko-KR" altLang="en-US" sz="1300" kern="1200" dirty="0"/>
            <a:t>디지털 점수</a:t>
          </a:r>
        </a:p>
      </dsp:txBody>
      <dsp:txXfrm>
        <a:off x="363" y="2107281"/>
        <a:ext cx="1584827" cy="507144"/>
      </dsp:txXfrm>
    </dsp:sp>
    <dsp:sp modelId="{58DEF55F-7A5E-4A05-AD91-0A60EF1E153D}">
      <dsp:nvSpPr>
        <dsp:cNvPr id="0" name=""/>
        <dsp:cNvSpPr/>
      </dsp:nvSpPr>
      <dsp:spPr>
        <a:xfrm>
          <a:off x="2314211" y="1964646"/>
          <a:ext cx="792413" cy="79241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264C3E-E2F9-4623-9372-E2ABAC4800E7}">
      <dsp:nvSpPr>
        <dsp:cNvPr id="0" name=""/>
        <dsp:cNvSpPr/>
      </dsp:nvSpPr>
      <dsp:spPr>
        <a:xfrm>
          <a:off x="2314211" y="1964646"/>
          <a:ext cx="792413" cy="79241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F53313-189C-4BD6-9466-8877250FEAE1}">
      <dsp:nvSpPr>
        <dsp:cNvPr id="0" name=""/>
        <dsp:cNvSpPr/>
      </dsp:nvSpPr>
      <dsp:spPr>
        <a:xfrm>
          <a:off x="1918004" y="2107281"/>
          <a:ext cx="1584827" cy="50714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시나리오 </a:t>
          </a:r>
          <a:r>
            <a:rPr lang="en-US" altLang="ko-KR" sz="1300" kern="1200" dirty="0"/>
            <a:t>2</a:t>
          </a: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&amp; </a:t>
          </a:r>
          <a:r>
            <a:rPr lang="ko-KR" altLang="en-US" sz="1300" kern="1200" dirty="0"/>
            <a:t>디지털 점수</a:t>
          </a:r>
        </a:p>
      </dsp:txBody>
      <dsp:txXfrm>
        <a:off x="1918004" y="2107281"/>
        <a:ext cx="1584827" cy="507144"/>
      </dsp:txXfrm>
    </dsp:sp>
    <dsp:sp modelId="{0EF2CCD5-B156-436B-AD0F-B4E6048E5E29}">
      <dsp:nvSpPr>
        <dsp:cNvPr id="0" name=""/>
        <dsp:cNvSpPr/>
      </dsp:nvSpPr>
      <dsp:spPr>
        <a:xfrm>
          <a:off x="4231852" y="1964646"/>
          <a:ext cx="792413" cy="792413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E4D1E-FF05-4B07-9C0A-78D6CAA465F5}">
      <dsp:nvSpPr>
        <dsp:cNvPr id="0" name=""/>
        <dsp:cNvSpPr/>
      </dsp:nvSpPr>
      <dsp:spPr>
        <a:xfrm>
          <a:off x="4231852" y="1964646"/>
          <a:ext cx="792413" cy="792413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45801-E10C-451D-B91C-3EEC954C363D}">
      <dsp:nvSpPr>
        <dsp:cNvPr id="0" name=""/>
        <dsp:cNvSpPr/>
      </dsp:nvSpPr>
      <dsp:spPr>
        <a:xfrm>
          <a:off x="3835645" y="2107281"/>
          <a:ext cx="1584827" cy="507144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시나리오 </a:t>
          </a:r>
          <a:r>
            <a:rPr lang="en-US" altLang="ko-KR" sz="1300" kern="1200" dirty="0"/>
            <a:t>3</a:t>
          </a: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&amp; </a:t>
          </a:r>
          <a:r>
            <a:rPr lang="ko-KR" altLang="en-US" sz="1300" kern="1200" dirty="0"/>
            <a:t>디지털 점수</a:t>
          </a:r>
        </a:p>
      </dsp:txBody>
      <dsp:txXfrm>
        <a:off x="3835645" y="2107281"/>
        <a:ext cx="1584827" cy="507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9099" cy="49869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3" y="0"/>
            <a:ext cx="2949099" cy="498693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C3218ECE-A34A-49B3-9686-CAB705FE9FAE}" type="datetimeFigureOut">
              <a:rPr lang="en-GB" smtClean="0"/>
              <a:t>02/08/2023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440650"/>
            <a:ext cx="2949099" cy="49869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3" y="9440650"/>
            <a:ext cx="2949099" cy="498692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CFCF2FCE-B231-44AD-BE06-D54B55D77B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14142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43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BFECA36D-3A4E-49AB-8998-33E386CC9347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1189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43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16A808D9-4A71-422D-8C20-E440E917B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8085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08D9-4A71-422D-8C20-E440E917BF9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2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27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IVR</a:t>
            </a:r>
            <a:r>
              <a:rPr lang="ko-KR" altLang="en-US" dirty="0"/>
              <a:t> 쪽으로 유입이 안되는 고객일수록 디지털로 알아서 한다</a:t>
            </a:r>
            <a:r>
              <a:rPr lang="en-US" altLang="ko-KR" dirty="0"/>
              <a:t>…  </a:t>
            </a:r>
            <a:r>
              <a:rPr lang="ko-KR" altLang="en-US" dirty="0"/>
              <a:t>그럼 </a:t>
            </a:r>
            <a:r>
              <a:rPr lang="en-US" altLang="ko-KR" dirty="0"/>
              <a:t>IVR </a:t>
            </a:r>
            <a:r>
              <a:rPr lang="ko-KR" altLang="en-US" dirty="0"/>
              <a:t>시나리오에 디지털 시나리오를 태우는 것이 큰 의미가 없는 걸까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08D9-4A71-422D-8C20-E440E917BF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38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MyAIA</a:t>
            </a:r>
            <a:r>
              <a:rPr lang="ko-KR" altLang="en-US" dirty="0"/>
              <a:t>에 시도조차 </a:t>
            </a:r>
            <a:r>
              <a:rPr lang="ko-KR" altLang="en-US" dirty="0" err="1"/>
              <a:t>안한</a:t>
            </a:r>
            <a:r>
              <a:rPr lang="ko-KR" altLang="en-US" dirty="0"/>
              <a:t> 고객들은 디지털 고객일 확률이 낮다</a:t>
            </a:r>
            <a:r>
              <a:rPr lang="en-US" altLang="ko-KR" dirty="0"/>
              <a:t>… </a:t>
            </a:r>
            <a:r>
              <a:rPr lang="ko-KR" altLang="en-US" dirty="0"/>
              <a:t>근데 전체적인 </a:t>
            </a:r>
            <a:r>
              <a:rPr lang="en-US" altLang="ko-KR" dirty="0"/>
              <a:t>IV</a:t>
            </a:r>
            <a:r>
              <a:rPr lang="ko-KR" altLang="en-US" dirty="0"/>
              <a:t>를 </a:t>
            </a:r>
            <a:r>
              <a:rPr lang="ko-KR" altLang="en-US" dirty="0" err="1"/>
              <a:t>볼땐</a:t>
            </a:r>
            <a:r>
              <a:rPr lang="ko-KR" altLang="en-US" dirty="0"/>
              <a:t> 큰 임팩트가 없다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08D9-4A71-422D-8C20-E440E917BF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95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가입을 한 후 </a:t>
            </a:r>
            <a:r>
              <a:rPr lang="en-US" altLang="ko-KR" dirty="0"/>
              <a:t>Chatbot</a:t>
            </a:r>
            <a:r>
              <a:rPr lang="ko-KR" altLang="en-US" dirty="0"/>
              <a:t>을 사용하는데 까지 걸리는 시간이 적을 수록 디지털 고객의 성향이 높다</a:t>
            </a:r>
            <a:r>
              <a:rPr lang="en-US" altLang="ko-KR" dirty="0"/>
              <a:t>. </a:t>
            </a:r>
            <a:r>
              <a:rPr lang="ko-KR" altLang="en-US" dirty="0"/>
              <a:t>다만 너무 높은  </a:t>
            </a:r>
            <a:r>
              <a:rPr lang="en-US" altLang="ko-KR" dirty="0"/>
              <a:t>IV </a:t>
            </a:r>
            <a:r>
              <a:rPr lang="ko-KR" altLang="en-US" dirty="0"/>
              <a:t>값으로 모델에선 제외된다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08D9-4A71-422D-8C20-E440E917BF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00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MyAIA</a:t>
            </a:r>
            <a:r>
              <a:rPr lang="ko-KR" altLang="en-US" dirty="0"/>
              <a:t>는 사용하지 않는 </a:t>
            </a:r>
            <a:r>
              <a:rPr lang="ko-KR" altLang="en-US" dirty="0" err="1"/>
              <a:t>고객이여도</a:t>
            </a:r>
            <a:r>
              <a:rPr lang="ko-KR" altLang="en-US" dirty="0"/>
              <a:t> 디지털 고객으로 분류되는 경우가 있다</a:t>
            </a:r>
            <a:r>
              <a:rPr lang="en-US" altLang="ko-KR" dirty="0"/>
              <a:t>.  </a:t>
            </a:r>
            <a:r>
              <a:rPr lang="ko-KR" altLang="en-US" dirty="0"/>
              <a:t>가입 후 </a:t>
            </a:r>
            <a:r>
              <a:rPr lang="en-US" altLang="ko-KR" dirty="0"/>
              <a:t>1</a:t>
            </a:r>
            <a:r>
              <a:rPr lang="ko-KR" altLang="en-US" dirty="0"/>
              <a:t>년 내로 </a:t>
            </a:r>
            <a:r>
              <a:rPr lang="en-US" altLang="ko-KR" dirty="0" err="1"/>
              <a:t>MyAIA</a:t>
            </a:r>
            <a:r>
              <a:rPr lang="ko-KR" altLang="en-US" dirty="0"/>
              <a:t>를 사용해본 고객의 경우 전환율이 높다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08D9-4A71-422D-8C20-E440E917BF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75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MyAIA</a:t>
            </a:r>
            <a:r>
              <a:rPr lang="ko-KR" altLang="en-US" dirty="0"/>
              <a:t>에서 특정 메뉴를 많이 사용하는 고객이 디지털 고객일 확률이 높다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08D9-4A71-422D-8C20-E440E917BF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04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IVR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상담원 연결 요청 횟수에 따라 당연히 디지털 고객일 확률이 낮다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08D9-4A71-422D-8C20-E440E917BF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74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08D9-4A71-422D-8C20-E440E917BF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822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제지급금이 높을수록 디지털 고객의 확률이 적다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08D9-4A71-422D-8C20-E440E917BF9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08D9-4A71-422D-8C20-E440E917BF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32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08D9-4A71-422D-8C20-E440E917BF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13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나이가 올라갈수록 점점 디지털 비율이 떨어진다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08D9-4A71-422D-8C20-E440E917BF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07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IVR</a:t>
            </a:r>
            <a:r>
              <a:rPr lang="ko-KR" altLang="en-US" dirty="0"/>
              <a:t>을 통해 디지털 전환을 목표로 한다면 </a:t>
            </a:r>
            <a:r>
              <a:rPr lang="en-US" altLang="ko-KR" dirty="0"/>
              <a:t>Target</a:t>
            </a:r>
            <a:r>
              <a:rPr lang="ko-KR" altLang="en-US" dirty="0"/>
              <a:t>에 대한 정의를 바꿔야 한다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디지털 이용률 </a:t>
            </a:r>
            <a:r>
              <a:rPr lang="en-US" altLang="ko-KR" dirty="0">
                <a:sym typeface="Wingdings" panose="05000000000000000000" pitchFamily="2" charset="2"/>
              </a:rPr>
              <a:t> IVR </a:t>
            </a:r>
            <a:r>
              <a:rPr lang="ko-KR" altLang="en-US" dirty="0">
                <a:sym typeface="Wingdings" panose="05000000000000000000" pitchFamily="2" charset="2"/>
              </a:rPr>
              <a:t>시나리오를 통해 디지털로 유입된 고객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08D9-4A71-422D-8C20-E440E917BF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44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나이가 어린 고객 </a:t>
            </a:r>
            <a:r>
              <a:rPr lang="en-US" altLang="ko-KR" dirty="0"/>
              <a:t>: A&amp;H </a:t>
            </a:r>
            <a:r>
              <a:rPr lang="ko-KR" altLang="en-US" dirty="0"/>
              <a:t>보험 많음</a:t>
            </a:r>
            <a:endParaRPr lang="en-US" altLang="ko-KR" dirty="0"/>
          </a:p>
          <a:p>
            <a:r>
              <a:rPr lang="ko-KR" altLang="en-US" dirty="0"/>
              <a:t>연령대가 높은 고객</a:t>
            </a:r>
            <a:r>
              <a:rPr lang="en-US" altLang="ko-KR" dirty="0"/>
              <a:t>: UL/VUL </a:t>
            </a:r>
            <a:r>
              <a:rPr lang="ko-KR" altLang="en-US" dirty="0"/>
              <a:t>보험 많음</a:t>
            </a:r>
            <a:endParaRPr lang="en-US" altLang="ko-KR" dirty="0"/>
          </a:p>
          <a:p>
            <a:r>
              <a:rPr lang="ko-KR" altLang="en-US" dirty="0"/>
              <a:t>나이가 어릴 수록 가입 후 </a:t>
            </a:r>
            <a:r>
              <a:rPr lang="en-US" altLang="ko-KR" dirty="0"/>
              <a:t>Chatbot</a:t>
            </a:r>
            <a:r>
              <a:rPr lang="ko-KR" altLang="en-US" dirty="0"/>
              <a:t>을 사용하는데 시간이 적게 걸리고</a:t>
            </a:r>
            <a:endParaRPr lang="en-US" altLang="ko-KR" dirty="0"/>
          </a:p>
          <a:p>
            <a:r>
              <a:rPr lang="en-US" altLang="ko-KR" dirty="0"/>
              <a:t>IVR</a:t>
            </a:r>
            <a:r>
              <a:rPr lang="ko-KR" altLang="en-US" dirty="0"/>
              <a:t>로 들어가는 고객은 대부분 </a:t>
            </a:r>
            <a:r>
              <a:rPr lang="en-US" altLang="ko-KR" dirty="0"/>
              <a:t>Call Request</a:t>
            </a:r>
            <a:r>
              <a:rPr lang="ko-KR" altLang="en-US" dirty="0"/>
              <a:t>를 하며 연결된다 </a:t>
            </a:r>
            <a:endParaRPr lang="en-US" altLang="ko-KR" dirty="0"/>
          </a:p>
          <a:p>
            <a:r>
              <a:rPr lang="en-US" altLang="ko-KR" dirty="0" err="1"/>
              <a:t>MyAIA</a:t>
            </a:r>
            <a:r>
              <a:rPr lang="en-US" altLang="ko-KR" dirty="0"/>
              <a:t>, ARS </a:t>
            </a:r>
            <a:r>
              <a:rPr lang="ko-KR" altLang="en-US" dirty="0"/>
              <a:t>에 비해 </a:t>
            </a:r>
            <a:r>
              <a:rPr lang="en-US" altLang="ko-KR" dirty="0"/>
              <a:t>Chatbot </a:t>
            </a:r>
            <a:r>
              <a:rPr lang="ko-KR" altLang="en-US" dirty="0"/>
              <a:t>접속이 많으면 디지털 고객이 되는 확률이 올라간다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08D9-4A71-422D-8C20-E440E917BF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5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디지털 </a:t>
            </a:r>
            <a:r>
              <a:rPr lang="en-US" altLang="ko-KR" dirty="0"/>
              <a:t>vs Non</a:t>
            </a:r>
            <a:r>
              <a:rPr lang="ko-KR" altLang="en-US" dirty="0"/>
              <a:t> 디지털 고객의 디지털</a:t>
            </a:r>
            <a:r>
              <a:rPr lang="en-US" altLang="ko-KR" dirty="0"/>
              <a:t>/</a:t>
            </a:r>
            <a:r>
              <a:rPr lang="ko-KR" altLang="en-US" dirty="0"/>
              <a:t>콜 사용량의 차이가 큼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전체적인 </a:t>
            </a:r>
            <a:r>
              <a:rPr lang="en-US" altLang="ko-KR" dirty="0"/>
              <a:t>Contact </a:t>
            </a:r>
            <a:r>
              <a:rPr lang="ko-KR" altLang="en-US" dirty="0"/>
              <a:t>숫자가 적기 때문에 </a:t>
            </a:r>
            <a:r>
              <a:rPr lang="en-US" altLang="ko-KR" dirty="0"/>
              <a:t>Volatility</a:t>
            </a:r>
            <a:r>
              <a:rPr lang="ko-KR" altLang="en-US" dirty="0"/>
              <a:t>가 큼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08D9-4A71-422D-8C20-E440E917BF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8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Box Plot</a:t>
            </a:r>
            <a:r>
              <a:rPr lang="ko-KR" altLang="en-US" dirty="0"/>
              <a:t>의 의미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08D9-4A71-422D-8C20-E440E917BF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335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Encounter Digital Channel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08D9-4A71-422D-8C20-E440E917BF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82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Encounter Digital Channel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08D9-4A71-422D-8C20-E440E917BF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9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나이가 올라갈수록 점점 디지털 비율이 떨어진다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08D9-4A71-422D-8C20-E440E917BF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78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점점 서비스 사용하면서 콜 비중이 올라가거나 아니면 </a:t>
            </a:r>
            <a:r>
              <a:rPr lang="en-US" altLang="ko-KR" dirty="0"/>
              <a:t>2020</a:t>
            </a:r>
            <a:r>
              <a:rPr lang="ko-KR" altLang="en-US" dirty="0"/>
              <a:t>년 고객이 </a:t>
            </a:r>
            <a:r>
              <a:rPr lang="ko-KR" altLang="en-US" dirty="0" err="1"/>
              <a:t>디지털을</a:t>
            </a:r>
            <a:r>
              <a:rPr lang="ko-KR" altLang="en-US" dirty="0"/>
              <a:t> 거의 사용 </a:t>
            </a:r>
            <a:r>
              <a:rPr lang="ko-KR" altLang="en-US" dirty="0" err="1"/>
              <a:t>안하거나</a:t>
            </a:r>
            <a:r>
              <a:rPr lang="ko-KR" altLang="en-US" dirty="0"/>
              <a:t> 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808D9-4A71-422D-8C20-E440E917BF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35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NUL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F7453B34-8CC1-4B3E-942D-33C1455ADE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096962"/>
            <a:ext cx="10897565" cy="5083918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125000"/>
              </a:lnSpc>
              <a:defRPr sz="1400">
                <a:solidFill>
                  <a:srgbClr val="585858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432428B2-3840-4BC8-83C5-CDCEF7E9E9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8" y="266219"/>
            <a:ext cx="10897567" cy="758577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ts val="24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Content Title Divider</a:t>
            </a:r>
          </a:p>
        </p:txBody>
      </p:sp>
      <p:cxnSp>
        <p:nvCxnSpPr>
          <p:cNvPr id="6" name="Straight Connector 18">
            <a:extLst>
              <a:ext uri="{FF2B5EF4-FFF2-40B4-BE49-F238E27FC236}">
                <a16:creationId xmlns:a16="http://schemas.microsoft.com/office/drawing/2014/main" id="{980D11CE-5DD0-47EE-89ED-129CFB9356E9}"/>
              </a:ext>
            </a:extLst>
          </p:cNvPr>
          <p:cNvCxnSpPr>
            <a:cxnSpLocks/>
          </p:cNvCxnSpPr>
          <p:nvPr userDrawn="1"/>
        </p:nvCxnSpPr>
        <p:spPr>
          <a:xfrm>
            <a:off x="1" y="6435524"/>
            <a:ext cx="11354764" cy="0"/>
          </a:xfrm>
          <a:prstGeom prst="line">
            <a:avLst/>
          </a:prstGeom>
          <a:ln w="12700">
            <a:solidFill>
              <a:srgbClr val="5858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21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 4개" type="fourObj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57" y="1600190"/>
            <a:ext cx="5384430" cy="2195984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173" y="1600190"/>
            <a:ext cx="5384430" cy="2195984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7995" y="3984193"/>
            <a:ext cx="5384430" cy="2195984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5611" y="3984193"/>
            <a:ext cx="5384430" cy="2195984"/>
          </a:xfrm>
        </p:spPr>
        <p:txBody>
          <a:bodyPr/>
          <a:lstStyle>
            <a:lvl1pPr>
              <a:defRPr sz="2399"/>
            </a:lvl1pPr>
            <a:lvl2pPr>
              <a:defRPr sz="1999"/>
            </a:lvl2pPr>
            <a:lvl3pPr>
              <a:defRPr sz="1799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50" y="6356285"/>
            <a:ext cx="2844620" cy="365104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/>
          <a:p>
            <a:fld id="{5ACE7E28-9336-4363-8674-B91477D8F243}" type="datetime1">
              <a:rPr lang="ko-KR" altLang="ko-KR" b="0" i="0">
                <a:solidFill>
                  <a:srgbClr val="898989">
                    <a:alpha val="100000"/>
                  </a:srgbClr>
                </a:solidFill>
              </a:rPr>
              <a:pPr/>
              <a:t>2023-07-31</a:t>
            </a:fld>
            <a:endParaRPr lang="ko-KR" altLang="ko-KR" b="0" i="0">
              <a:solidFill>
                <a:srgbClr val="898989">
                  <a:alpha val="100000"/>
                </a:srgbClr>
              </a:solidFill>
            </a:endParaRPr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6991" y="6356285"/>
            <a:ext cx="2844620" cy="365104"/>
          </a:xfrm>
          <a:noFill/>
          <a:ln w="25400" cap="flat" cmpd="sng" algn="ctr">
            <a:noFill/>
            <a:prstDash val="solid"/>
            <a:round/>
          </a:ln>
        </p:spPr>
        <p:txBody>
          <a:bodyPr vert="horz" wrap="square" lIns="89994" tIns="46783" rIns="89994" bIns="46783" anchor="ctr"/>
          <a:lstStyle/>
          <a:p>
            <a:pPr algn="r" defTabSz="1079595">
              <a:spcBef>
                <a:spcPct val="0"/>
              </a:spcBef>
              <a:spcAft>
                <a:spcPct val="0"/>
              </a:spcAft>
              <a:buClr>
                <a:srgbClr val="000000">
                  <a:alpha val="100000"/>
                </a:srgbClr>
              </a:buClr>
              <a:buSzPct val="100000"/>
            </a:pPr>
            <a:r>
              <a:rPr lang="ko-KR" altLang="en-US" sz="1199" spc="5">
                <a:solidFill>
                  <a:srgbClr val="898989">
                    <a:alpha val="100000"/>
                  </a:srgbClr>
                </a:solidFill>
                <a:latin typeface="나눔고딕"/>
                <a:ea typeface="나눔고딕"/>
                <a:sym typeface="Wingdings"/>
              </a:rPr>
              <a:t>&lt;#&gt; </a:t>
            </a:r>
          </a:p>
        </p:txBody>
      </p:sp>
    </p:spTree>
    <p:extLst>
      <p:ext uri="{BB962C8B-B14F-4D97-AF65-F5344CB8AC3E}">
        <p14:creationId xmlns:p14="http://schemas.microsoft.com/office/powerpoint/2010/main" val="230278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B39D6F7-7364-5042-AA40-2DF56C72FF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096962"/>
            <a:ext cx="10897565" cy="5083918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125000"/>
              </a:lnSpc>
              <a:defRPr sz="1270">
                <a:solidFill>
                  <a:srgbClr val="585858"/>
                </a:solidFill>
              </a:defRPr>
            </a:lvl1pPr>
            <a:lvl2pPr marL="414772" indent="0">
              <a:buNone/>
              <a:defRPr/>
            </a:lvl2pPr>
          </a:lstStyle>
          <a:p>
            <a:pPr lvl="0"/>
            <a:r>
              <a:rPr lang="en-US"/>
              <a:t>Content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C887C4D-4D8E-5941-88BE-BECE9C947E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266219"/>
            <a:ext cx="10897566" cy="758577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ts val="2177"/>
              </a:lnSpc>
              <a:defRPr sz="2177">
                <a:solidFill>
                  <a:srgbClr val="D31145"/>
                </a:solidFill>
              </a:defRPr>
            </a:lvl1pPr>
          </a:lstStyle>
          <a:p>
            <a:pPr lvl="0"/>
            <a:r>
              <a:rPr lang="en-US"/>
              <a:t>Content Title</a:t>
            </a:r>
            <a:br>
              <a:rPr lang="en-US"/>
            </a:br>
            <a:r>
              <a:rPr lang="en-US"/>
              <a:t>Divider</a:t>
            </a:r>
          </a:p>
        </p:txBody>
      </p:sp>
    </p:spTree>
    <p:extLst>
      <p:ext uri="{BB962C8B-B14F-4D97-AF65-F5344CB8AC3E}">
        <p14:creationId xmlns:p14="http://schemas.microsoft.com/office/powerpoint/2010/main" val="581217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IA_sub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37200" y="1800000"/>
            <a:ext cx="3607200" cy="4256262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 sz="2000">
                <a:solidFill>
                  <a:schemeClr val="accent2"/>
                </a:solidFill>
              </a:defRPr>
            </a:lvl2pPr>
            <a:lvl3pPr algn="l">
              <a:defRPr sz="2000">
                <a:solidFill>
                  <a:schemeClr val="accent2"/>
                </a:solidFill>
              </a:defRPr>
            </a:lvl3pPr>
            <a:lvl4pPr algn="l">
              <a:defRPr sz="2000">
                <a:solidFill>
                  <a:schemeClr val="accent2"/>
                </a:solidFill>
              </a:defRPr>
            </a:lvl4pPr>
            <a:lvl5pPr algn="l"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err="1"/>
              <a:t>Bodycopy</a:t>
            </a:r>
            <a:r>
              <a:rPr lang="en-GB"/>
              <a:t> in here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1800000"/>
            <a:ext cx="3600000" cy="4256262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 sz="2000">
                <a:solidFill>
                  <a:schemeClr val="accent2"/>
                </a:solidFill>
              </a:defRPr>
            </a:lvl2pPr>
            <a:lvl3pPr algn="l">
              <a:defRPr sz="2000">
                <a:solidFill>
                  <a:schemeClr val="accent2"/>
                </a:solidFill>
              </a:defRPr>
            </a:lvl3pPr>
            <a:lvl4pPr algn="l">
              <a:defRPr sz="2000">
                <a:solidFill>
                  <a:schemeClr val="accent2"/>
                </a:solidFill>
              </a:defRPr>
            </a:lvl4pPr>
            <a:lvl5pPr algn="l"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err="1"/>
              <a:t>Bodycopy</a:t>
            </a:r>
            <a:r>
              <a:rPr lang="en-GB"/>
              <a:t> in here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C4B34AF1-3AD0-DE4E-91C8-39A92B5665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540000"/>
            <a:ext cx="11160000" cy="133867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ts val="3200"/>
              </a:lnSpc>
              <a:defRPr sz="3600">
                <a:solidFill>
                  <a:srgbClr val="333D47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E493E1F-F28C-FD47-B996-3EBF17D32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264872"/>
            <a:ext cx="36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A41853-EF22-D446-BDBC-A7CF3FE93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81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IA_sub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37200" y="1800000"/>
            <a:ext cx="3607200" cy="4256262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 sz="2000">
                <a:solidFill>
                  <a:schemeClr val="accent2"/>
                </a:solidFill>
              </a:defRPr>
            </a:lvl2pPr>
            <a:lvl3pPr algn="l">
              <a:defRPr sz="2000">
                <a:solidFill>
                  <a:schemeClr val="accent2"/>
                </a:solidFill>
              </a:defRPr>
            </a:lvl3pPr>
            <a:lvl4pPr algn="l">
              <a:defRPr sz="2000">
                <a:solidFill>
                  <a:schemeClr val="accent2"/>
                </a:solidFill>
              </a:defRPr>
            </a:lvl4pPr>
            <a:lvl5pPr algn="l"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err="1"/>
              <a:t>Bodycopy</a:t>
            </a:r>
            <a:r>
              <a:rPr lang="en-GB"/>
              <a:t> in here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1800000"/>
            <a:ext cx="3600000" cy="4256262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 sz="2000">
                <a:solidFill>
                  <a:schemeClr val="accent2"/>
                </a:solidFill>
              </a:defRPr>
            </a:lvl2pPr>
            <a:lvl3pPr algn="l">
              <a:defRPr sz="2000">
                <a:solidFill>
                  <a:schemeClr val="accent2"/>
                </a:solidFill>
              </a:defRPr>
            </a:lvl3pPr>
            <a:lvl4pPr algn="l">
              <a:defRPr sz="2000">
                <a:solidFill>
                  <a:schemeClr val="accent2"/>
                </a:solidFill>
              </a:defRPr>
            </a:lvl4pPr>
            <a:lvl5pPr algn="l"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err="1"/>
              <a:t>Bodycopy</a:t>
            </a:r>
            <a:r>
              <a:rPr lang="en-GB"/>
              <a:t> in here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C4B34AF1-3AD0-DE4E-91C8-39A92B5665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540000"/>
            <a:ext cx="11160000" cy="133867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ts val="3200"/>
              </a:lnSpc>
              <a:defRPr sz="3600">
                <a:solidFill>
                  <a:srgbClr val="333D47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E493E1F-F28C-FD47-B996-3EBF17D32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264872"/>
            <a:ext cx="36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A41853-EF22-D446-BDBC-A7CF3FE9350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2BBEFAE-7438-F548-BFC6-9CD53B767E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0000" y="5792400"/>
            <a:ext cx="6350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45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0187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15" imgH="416" progId="TCLayout.ActiveDocument.1">
                  <p:embed/>
                </p:oleObj>
              </mc:Choice>
              <mc:Fallback>
                <p:oleObj name="think-cell Slide" r:id="rId3" imgW="415" imgH="41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Date Placeholder 56"/>
          <p:cNvSpPr>
            <a:spLocks noGrp="1"/>
          </p:cNvSpPr>
          <p:nvPr>
            <p:ph type="dt" sz="half" idx="1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514E99-DCC8-42DE-84B3-47C75BEF6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264872"/>
            <a:ext cx="36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A41853-EF22-D446-BDBC-A7CF3FE93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95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IA_thankyou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2BB14-76F8-2944-B40F-795C33C350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41853-EF22-D446-BDBC-A7CF3FE935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C215C4-D502-1145-BEDE-9135BB569AC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18A5D15-09DA-7143-BC88-C61C2ED4BD4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601225"/>
            <a:ext cx="5080000" cy="358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400" b="0" i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Email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dirty="0"/>
              <a:t>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B79503-7237-3641-981E-325DCCE41061}"/>
              </a:ext>
            </a:extLst>
          </p:cNvPr>
          <p:cNvSpPr txBox="1"/>
          <p:nvPr userDrawn="1"/>
        </p:nvSpPr>
        <p:spPr>
          <a:xfrm>
            <a:off x="360000" y="6336000"/>
            <a:ext cx="5400000" cy="216000"/>
          </a:xfrm>
          <a:prstGeom prst="rect">
            <a:avLst/>
          </a:prstGeom>
          <a:noFill/>
        </p:spPr>
        <p:txBody>
          <a:bodyPr wrap="square" lIns="90000" rtlCol="0" anchor="ctr" anchorCtr="0">
            <a:spAutoFit/>
          </a:bodyPr>
          <a:lstStyle/>
          <a:p>
            <a:r>
              <a:rPr lang="en-GB" sz="800" b="0" i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</a:t>
            </a:r>
            <a:endParaRPr lang="en-US" sz="800" b="0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A2EC191-932C-BB44-87E4-8E59744F10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3600" y="360000"/>
            <a:ext cx="635000" cy="660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7AE9E1B-3EA0-A844-8702-AD6CE3DA4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6370" b="31414"/>
          <a:stretch/>
        </p:blipFill>
        <p:spPr>
          <a:xfrm>
            <a:off x="6580800" y="0"/>
            <a:ext cx="5611200" cy="6858000"/>
          </a:xfrm>
          <a:prstGeom prst="rect">
            <a:avLst/>
          </a:prstGeom>
        </p:spPr>
      </p:pic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0E70B7A-103D-4B58-A8BC-9ED80E96B1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9999" y="2160000"/>
            <a:ext cx="5400000" cy="1269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80000"/>
              </a:lnSpc>
              <a:defRPr sz="4800" b="1" i="0">
                <a:solidFill>
                  <a:schemeClr val="bg1"/>
                </a:solidFill>
                <a:latin typeface="+mj-lt"/>
                <a:ea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ko-KR" dirty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82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A_SectionR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AF6B96-A12F-1945-8D91-2097D3B334A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D298D650-E8F3-4545-ABF5-903E2FF5D0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9999" y="1980000"/>
            <a:ext cx="5040000" cy="1800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>
              <a:lnSpc>
                <a:spcPct val="80000"/>
              </a:lnSpc>
              <a:defRPr sz="4800">
                <a:solidFill>
                  <a:schemeClr val="bg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/>
              <a:t>Section </a:t>
            </a:r>
            <a:br>
              <a:rPr lang="en-US"/>
            </a:br>
            <a:r>
              <a:rPr lang="en-US"/>
              <a:t>header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2ABAF11-BD0B-7542-94F0-2129DC9E9C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5180"/>
          <a:stretch/>
        </p:blipFill>
        <p:spPr>
          <a:xfrm>
            <a:off x="0" y="2160000"/>
            <a:ext cx="12192000" cy="469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8E0E0F3-5DCB-3A49-8070-D9496897D8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000" y="360000"/>
            <a:ext cx="18288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17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A_Section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5A2ABB-4855-FB4F-849A-A8ABFB65E75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AD99026-7E0D-414A-9B25-871F20E60D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1980000"/>
            <a:ext cx="5040000" cy="1800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>
              <a:lnSpc>
                <a:spcPct val="80000"/>
              </a:lnSpc>
              <a:defRPr sz="4800">
                <a:solidFill>
                  <a:srgbClr val="333D47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/>
              <a:t>Section </a:t>
            </a:r>
            <a:br>
              <a:rPr lang="en-US"/>
            </a:br>
            <a:r>
              <a:rPr lang="en-US"/>
              <a:t>header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1978841-F933-844F-83FC-6B9D3B3E7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65181"/>
          <a:stretch/>
        </p:blipFill>
        <p:spPr>
          <a:xfrm>
            <a:off x="0" y="2160000"/>
            <a:ext cx="12192000" cy="469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AE292BE-84AD-0845-94B5-0A58912ECE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000" y="360000"/>
            <a:ext cx="18288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6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F7453B34-8CC1-4B3E-942D-33C1455ADE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1096962"/>
            <a:ext cx="11160000" cy="5083918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125000"/>
              </a:lnSpc>
              <a:defRPr sz="1400">
                <a:solidFill>
                  <a:srgbClr val="585858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/>
              <a:t>Content</a:t>
            </a:r>
          </a:p>
        </p:txBody>
      </p:sp>
      <p:cxnSp>
        <p:nvCxnSpPr>
          <p:cNvPr id="6" name="Straight Connector 18">
            <a:extLst>
              <a:ext uri="{FF2B5EF4-FFF2-40B4-BE49-F238E27FC236}">
                <a16:creationId xmlns:a16="http://schemas.microsoft.com/office/drawing/2014/main" id="{980D11CE-5DD0-47EE-89ED-129CFB9356E9}"/>
              </a:ext>
            </a:extLst>
          </p:cNvPr>
          <p:cNvCxnSpPr>
            <a:cxnSpLocks/>
          </p:cNvCxnSpPr>
          <p:nvPr userDrawn="1"/>
        </p:nvCxnSpPr>
        <p:spPr>
          <a:xfrm>
            <a:off x="1" y="6435524"/>
            <a:ext cx="11354764" cy="0"/>
          </a:xfrm>
          <a:prstGeom prst="line">
            <a:avLst/>
          </a:prstGeom>
          <a:ln w="12700">
            <a:solidFill>
              <a:srgbClr val="5858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183DF1D5-269C-4A27-908B-C239496D38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540000"/>
            <a:ext cx="11160000" cy="133867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ts val="3200"/>
              </a:lnSpc>
              <a:defRPr sz="3600">
                <a:solidFill>
                  <a:srgbClr val="333D47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85689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A_sub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37200" y="1800000"/>
            <a:ext cx="3607200" cy="4256262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 sz="2000">
                <a:solidFill>
                  <a:schemeClr val="accent2"/>
                </a:solidFill>
              </a:defRPr>
            </a:lvl2pPr>
            <a:lvl3pPr algn="l">
              <a:defRPr sz="2000">
                <a:solidFill>
                  <a:schemeClr val="accent2"/>
                </a:solidFill>
              </a:defRPr>
            </a:lvl3pPr>
            <a:lvl4pPr algn="l">
              <a:defRPr sz="2000">
                <a:solidFill>
                  <a:schemeClr val="accent2"/>
                </a:solidFill>
              </a:defRPr>
            </a:lvl4pPr>
            <a:lvl5pPr algn="l"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err="1"/>
              <a:t>Bodycopy</a:t>
            </a:r>
            <a:r>
              <a:rPr lang="en-GB"/>
              <a:t> in here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1800000"/>
            <a:ext cx="3600000" cy="4256262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 sz="2000">
                <a:solidFill>
                  <a:schemeClr val="accent2"/>
                </a:solidFill>
              </a:defRPr>
            </a:lvl2pPr>
            <a:lvl3pPr algn="l">
              <a:defRPr sz="2000">
                <a:solidFill>
                  <a:schemeClr val="accent2"/>
                </a:solidFill>
              </a:defRPr>
            </a:lvl3pPr>
            <a:lvl4pPr algn="l">
              <a:defRPr sz="2000">
                <a:solidFill>
                  <a:schemeClr val="accent2"/>
                </a:solidFill>
              </a:defRPr>
            </a:lvl4pPr>
            <a:lvl5pPr algn="l"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err="1"/>
              <a:t>Bodycopy</a:t>
            </a:r>
            <a:r>
              <a:rPr lang="en-GB"/>
              <a:t> in here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C4B34AF1-3AD0-DE4E-91C8-39A92B5665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540000"/>
            <a:ext cx="11160000" cy="133867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ts val="3200"/>
              </a:lnSpc>
              <a:defRPr sz="3600">
                <a:solidFill>
                  <a:srgbClr val="333D47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73675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A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37200" y="1800000"/>
            <a:ext cx="3600000" cy="3518760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1600">
                <a:solidFill>
                  <a:srgbClr val="333D47"/>
                </a:solidFill>
              </a:defRPr>
            </a:lvl1pPr>
            <a:lvl2pPr algn="l">
              <a:defRPr sz="2000">
                <a:solidFill>
                  <a:schemeClr val="accent2"/>
                </a:solidFill>
              </a:defRPr>
            </a:lvl2pPr>
            <a:lvl3pPr algn="l">
              <a:defRPr sz="2000">
                <a:solidFill>
                  <a:schemeClr val="accent2"/>
                </a:solidFill>
              </a:defRPr>
            </a:lvl3pPr>
            <a:lvl4pPr algn="l">
              <a:defRPr sz="2000">
                <a:solidFill>
                  <a:schemeClr val="accent2"/>
                </a:solidFill>
              </a:defRPr>
            </a:lvl4pPr>
            <a:lvl5pPr algn="l"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err="1"/>
              <a:t>Bodycopy</a:t>
            </a:r>
            <a:r>
              <a:rPr lang="en-GB"/>
              <a:t> in here</a:t>
            </a:r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1800000"/>
            <a:ext cx="3600000" cy="3518760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1600">
                <a:solidFill>
                  <a:srgbClr val="333D47"/>
                </a:solidFill>
              </a:defRPr>
            </a:lvl1pPr>
            <a:lvl2pPr algn="l">
              <a:defRPr sz="2000">
                <a:solidFill>
                  <a:schemeClr val="accent2"/>
                </a:solidFill>
              </a:defRPr>
            </a:lvl2pPr>
            <a:lvl3pPr algn="l">
              <a:defRPr sz="2000">
                <a:solidFill>
                  <a:schemeClr val="accent2"/>
                </a:solidFill>
              </a:defRPr>
            </a:lvl3pPr>
            <a:lvl4pPr algn="l">
              <a:defRPr sz="2000">
                <a:solidFill>
                  <a:schemeClr val="accent2"/>
                </a:solidFill>
              </a:defRPr>
            </a:lvl4pPr>
            <a:lvl5pPr algn="l"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err="1"/>
              <a:t>Bodycopy</a:t>
            </a:r>
            <a:r>
              <a:rPr lang="en-GB"/>
              <a:t> in here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8074788" y="1800000"/>
            <a:ext cx="3600000" cy="3518760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defRPr sz="1600">
                <a:solidFill>
                  <a:srgbClr val="333D47"/>
                </a:solidFill>
              </a:defRPr>
            </a:lvl1pPr>
            <a:lvl2pPr algn="l">
              <a:defRPr sz="2000">
                <a:solidFill>
                  <a:schemeClr val="accent2"/>
                </a:solidFill>
              </a:defRPr>
            </a:lvl2pPr>
            <a:lvl3pPr algn="l">
              <a:defRPr sz="2000">
                <a:solidFill>
                  <a:schemeClr val="accent2"/>
                </a:solidFill>
              </a:defRPr>
            </a:lvl3pPr>
            <a:lvl4pPr algn="l">
              <a:defRPr sz="2000">
                <a:solidFill>
                  <a:schemeClr val="accent2"/>
                </a:solidFill>
              </a:defRPr>
            </a:lvl4pPr>
            <a:lvl5pPr algn="l"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err="1"/>
              <a:t>Bodycopy</a:t>
            </a:r>
            <a:r>
              <a:rPr lang="en-GB"/>
              <a:t> in here</a:t>
            </a:r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CADE9AD9-783B-9A42-96AE-67B95523C2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540000"/>
            <a:ext cx="11160000" cy="133867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ts val="3200"/>
              </a:lnSpc>
              <a:defRPr sz="3600">
                <a:solidFill>
                  <a:srgbClr val="333D47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596816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IA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C8B2D97-7482-B047-9B05-E59F4C8D454C}"/>
              </a:ext>
            </a:extLst>
          </p:cNvPr>
          <p:cNvGrpSpPr/>
          <p:nvPr userDrawn="1"/>
        </p:nvGrpSpPr>
        <p:grpSpPr>
          <a:xfrm>
            <a:off x="0" y="-5486"/>
            <a:ext cx="12192000" cy="6863486"/>
            <a:chOff x="0" y="-5486"/>
            <a:chExt cx="12192000" cy="68634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65177B-4800-6A4D-ACF1-A60D3E36484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F4AB8107-860B-CD4F-9FC2-3EAC6C28038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2546" r="5124"/>
            <a:stretch/>
          </p:blipFill>
          <p:spPr>
            <a:xfrm>
              <a:off x="624742" y="-5486"/>
              <a:ext cx="11567258" cy="6683445"/>
            </a:xfrm>
            <a:prstGeom prst="rect">
              <a:avLst/>
            </a:prstGeom>
          </p:spPr>
        </p:pic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7418E04C-6267-3C40-8045-E595A3F20D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0000" y="3601225"/>
            <a:ext cx="5080000" cy="3587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date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DCC8A58C-864F-7041-A6F9-451CDBB94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2160000"/>
            <a:ext cx="5400000" cy="1269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80000"/>
              </a:lnSpc>
              <a:defRPr sz="4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Title of 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25017-062B-8F43-A169-03040D11D39C}"/>
              </a:ext>
            </a:extLst>
          </p:cNvPr>
          <p:cNvSpPr txBox="1"/>
          <p:nvPr userDrawn="1"/>
        </p:nvSpPr>
        <p:spPr>
          <a:xfrm>
            <a:off x="360000" y="6336000"/>
            <a:ext cx="5400000" cy="216000"/>
          </a:xfrm>
          <a:prstGeom prst="rect">
            <a:avLst/>
          </a:prstGeom>
          <a:noFill/>
        </p:spPr>
        <p:txBody>
          <a:bodyPr wrap="square" lIns="90000" rtlCol="0" anchor="ctr" anchorCtr="0">
            <a:spAutoFit/>
          </a:bodyPr>
          <a:lstStyle/>
          <a:p>
            <a:r>
              <a:rPr lang="en-GB" sz="800" b="0" i="0">
                <a:solidFill>
                  <a:schemeClr val="bg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  <a:endParaRPr lang="en-US" sz="800" b="0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rapezoid 5">
            <a:extLst>
              <a:ext uri="{FF2B5EF4-FFF2-40B4-BE49-F238E27FC236}">
                <a16:creationId xmlns:a16="http://schemas.microsoft.com/office/drawing/2014/main" id="{2D70B633-359E-094E-8547-ABD066006107}"/>
              </a:ext>
            </a:extLst>
          </p:cNvPr>
          <p:cNvSpPr/>
          <p:nvPr userDrawn="1"/>
        </p:nvSpPr>
        <p:spPr>
          <a:xfrm>
            <a:off x="6337300" y="1493839"/>
            <a:ext cx="5868000" cy="5369646"/>
          </a:xfrm>
          <a:custGeom>
            <a:avLst/>
            <a:gdLst>
              <a:gd name="connsiteX0" fmla="*/ 0 w 3508169"/>
              <a:gd name="connsiteY0" fmla="*/ 3543337 h 3543337"/>
              <a:gd name="connsiteX1" fmla="*/ 877042 w 3508169"/>
              <a:gd name="connsiteY1" fmla="*/ 0 h 3543337"/>
              <a:gd name="connsiteX2" fmla="*/ 2631127 w 3508169"/>
              <a:gd name="connsiteY2" fmla="*/ 0 h 3543337"/>
              <a:gd name="connsiteX3" fmla="*/ 3508169 w 3508169"/>
              <a:gd name="connsiteY3" fmla="*/ 3543337 h 3543337"/>
              <a:gd name="connsiteX4" fmla="*/ 0 w 3508169"/>
              <a:gd name="connsiteY4" fmla="*/ 3543337 h 3543337"/>
              <a:gd name="connsiteX0" fmla="*/ 0 w 6086008"/>
              <a:gd name="connsiteY0" fmla="*/ 5470415 h 5470415"/>
              <a:gd name="connsiteX1" fmla="*/ 877042 w 6086008"/>
              <a:gd name="connsiteY1" fmla="*/ 1927078 h 5470415"/>
              <a:gd name="connsiteX2" fmla="*/ 6086008 w 6086008"/>
              <a:gd name="connsiteY2" fmla="*/ 0 h 5470415"/>
              <a:gd name="connsiteX3" fmla="*/ 3508169 w 6086008"/>
              <a:gd name="connsiteY3" fmla="*/ 5470415 h 5470415"/>
              <a:gd name="connsiteX4" fmla="*/ 0 w 6086008"/>
              <a:gd name="connsiteY4" fmla="*/ 5470415 h 5470415"/>
              <a:gd name="connsiteX0" fmla="*/ 0 w 6086008"/>
              <a:gd name="connsiteY0" fmla="*/ 5470415 h 5470415"/>
              <a:gd name="connsiteX1" fmla="*/ 877042 w 6086008"/>
              <a:gd name="connsiteY1" fmla="*/ 1927078 h 5470415"/>
              <a:gd name="connsiteX2" fmla="*/ 6086008 w 6086008"/>
              <a:gd name="connsiteY2" fmla="*/ 0 h 5470415"/>
              <a:gd name="connsiteX3" fmla="*/ 6057143 w 6086008"/>
              <a:gd name="connsiteY3" fmla="*/ 3419009 h 5470415"/>
              <a:gd name="connsiteX4" fmla="*/ 0 w 6086008"/>
              <a:gd name="connsiteY4" fmla="*/ 5470415 h 5470415"/>
              <a:gd name="connsiteX0" fmla="*/ 3048556 w 5208966"/>
              <a:gd name="connsiteY0" fmla="*/ 6607124 h 6607124"/>
              <a:gd name="connsiteX1" fmla="*/ 0 w 5208966"/>
              <a:gd name="connsiteY1" fmla="*/ 1927078 h 6607124"/>
              <a:gd name="connsiteX2" fmla="*/ 5208966 w 5208966"/>
              <a:gd name="connsiteY2" fmla="*/ 0 h 6607124"/>
              <a:gd name="connsiteX3" fmla="*/ 5180101 w 5208966"/>
              <a:gd name="connsiteY3" fmla="*/ 3419009 h 6607124"/>
              <a:gd name="connsiteX4" fmla="*/ 3048556 w 5208966"/>
              <a:gd name="connsiteY4" fmla="*/ 6607124 h 6607124"/>
              <a:gd name="connsiteX0" fmla="*/ 4833726 w 6994136"/>
              <a:gd name="connsiteY0" fmla="*/ 6607124 h 6607124"/>
              <a:gd name="connsiteX1" fmla="*/ 0 w 6994136"/>
              <a:gd name="connsiteY1" fmla="*/ 2193494 h 6607124"/>
              <a:gd name="connsiteX2" fmla="*/ 6994136 w 6994136"/>
              <a:gd name="connsiteY2" fmla="*/ 0 h 6607124"/>
              <a:gd name="connsiteX3" fmla="*/ 6965271 w 6994136"/>
              <a:gd name="connsiteY3" fmla="*/ 3419009 h 6607124"/>
              <a:gd name="connsiteX4" fmla="*/ 4833726 w 6994136"/>
              <a:gd name="connsiteY4" fmla="*/ 6607124 h 6607124"/>
              <a:gd name="connsiteX0" fmla="*/ 4833726 w 6994136"/>
              <a:gd name="connsiteY0" fmla="*/ 6607124 h 6607124"/>
              <a:gd name="connsiteX1" fmla="*/ 1405487 w 6994136"/>
              <a:gd name="connsiteY1" fmla="*/ 3490053 h 6607124"/>
              <a:gd name="connsiteX2" fmla="*/ 0 w 6994136"/>
              <a:gd name="connsiteY2" fmla="*/ 2193494 h 6607124"/>
              <a:gd name="connsiteX3" fmla="*/ 6994136 w 6994136"/>
              <a:gd name="connsiteY3" fmla="*/ 0 h 6607124"/>
              <a:gd name="connsiteX4" fmla="*/ 6965271 w 6994136"/>
              <a:gd name="connsiteY4" fmla="*/ 3419009 h 6607124"/>
              <a:gd name="connsiteX5" fmla="*/ 4833726 w 6994136"/>
              <a:gd name="connsiteY5" fmla="*/ 6607124 h 6607124"/>
              <a:gd name="connsiteX0" fmla="*/ 4833726 w 6994136"/>
              <a:gd name="connsiteY0" fmla="*/ 6607124 h 6607124"/>
              <a:gd name="connsiteX1" fmla="*/ 4078801 w 6994136"/>
              <a:gd name="connsiteY1" fmla="*/ 6571601 h 6607124"/>
              <a:gd name="connsiteX2" fmla="*/ 0 w 6994136"/>
              <a:gd name="connsiteY2" fmla="*/ 2193494 h 6607124"/>
              <a:gd name="connsiteX3" fmla="*/ 6994136 w 6994136"/>
              <a:gd name="connsiteY3" fmla="*/ 0 h 6607124"/>
              <a:gd name="connsiteX4" fmla="*/ 6965271 w 6994136"/>
              <a:gd name="connsiteY4" fmla="*/ 3419009 h 6607124"/>
              <a:gd name="connsiteX5" fmla="*/ 4833726 w 6994136"/>
              <a:gd name="connsiteY5" fmla="*/ 6607124 h 6607124"/>
              <a:gd name="connsiteX0" fmla="*/ 4833726 w 6994136"/>
              <a:gd name="connsiteY0" fmla="*/ 6553841 h 6571601"/>
              <a:gd name="connsiteX1" fmla="*/ 4078801 w 6994136"/>
              <a:gd name="connsiteY1" fmla="*/ 6571601 h 6571601"/>
              <a:gd name="connsiteX2" fmla="*/ 0 w 6994136"/>
              <a:gd name="connsiteY2" fmla="*/ 2193494 h 6571601"/>
              <a:gd name="connsiteX3" fmla="*/ 6994136 w 6994136"/>
              <a:gd name="connsiteY3" fmla="*/ 0 h 6571601"/>
              <a:gd name="connsiteX4" fmla="*/ 6965271 w 6994136"/>
              <a:gd name="connsiteY4" fmla="*/ 3419009 h 6571601"/>
              <a:gd name="connsiteX5" fmla="*/ 4833726 w 6994136"/>
              <a:gd name="connsiteY5" fmla="*/ 6553841 h 6571601"/>
              <a:gd name="connsiteX0" fmla="*/ 4833726 w 6994136"/>
              <a:gd name="connsiteY0" fmla="*/ 6553841 h 6553841"/>
              <a:gd name="connsiteX1" fmla="*/ 4061039 w 6994136"/>
              <a:gd name="connsiteY1" fmla="*/ 6544959 h 6553841"/>
              <a:gd name="connsiteX2" fmla="*/ 0 w 6994136"/>
              <a:gd name="connsiteY2" fmla="*/ 2193494 h 6553841"/>
              <a:gd name="connsiteX3" fmla="*/ 6994136 w 6994136"/>
              <a:gd name="connsiteY3" fmla="*/ 0 h 6553841"/>
              <a:gd name="connsiteX4" fmla="*/ 6965271 w 6994136"/>
              <a:gd name="connsiteY4" fmla="*/ 3419009 h 6553841"/>
              <a:gd name="connsiteX5" fmla="*/ 4833726 w 6994136"/>
              <a:gd name="connsiteY5" fmla="*/ 6553841 h 6553841"/>
              <a:gd name="connsiteX0" fmla="*/ 4895896 w 7056306"/>
              <a:gd name="connsiteY0" fmla="*/ 6553841 h 6553841"/>
              <a:gd name="connsiteX1" fmla="*/ 4123209 w 7056306"/>
              <a:gd name="connsiteY1" fmla="*/ 6544959 h 6553841"/>
              <a:gd name="connsiteX2" fmla="*/ 0 w 7056306"/>
              <a:gd name="connsiteY2" fmla="*/ 2193494 h 6553841"/>
              <a:gd name="connsiteX3" fmla="*/ 7056306 w 7056306"/>
              <a:gd name="connsiteY3" fmla="*/ 0 h 6553841"/>
              <a:gd name="connsiteX4" fmla="*/ 7027441 w 7056306"/>
              <a:gd name="connsiteY4" fmla="*/ 3419009 h 6553841"/>
              <a:gd name="connsiteX5" fmla="*/ 4895896 w 7056306"/>
              <a:gd name="connsiteY5" fmla="*/ 6553841 h 6553841"/>
              <a:gd name="connsiteX0" fmla="*/ 4895896 w 7056306"/>
              <a:gd name="connsiteY0" fmla="*/ 6553841 h 6553841"/>
              <a:gd name="connsiteX1" fmla="*/ 4123209 w 7056306"/>
              <a:gd name="connsiteY1" fmla="*/ 6544959 h 6553841"/>
              <a:gd name="connsiteX2" fmla="*/ 197612 w 7056306"/>
              <a:gd name="connsiteY2" fmla="*/ 2397746 h 6553841"/>
              <a:gd name="connsiteX3" fmla="*/ 0 w 7056306"/>
              <a:gd name="connsiteY3" fmla="*/ 2193494 h 6553841"/>
              <a:gd name="connsiteX4" fmla="*/ 7056306 w 7056306"/>
              <a:gd name="connsiteY4" fmla="*/ 0 h 6553841"/>
              <a:gd name="connsiteX5" fmla="*/ 7027441 w 7056306"/>
              <a:gd name="connsiteY5" fmla="*/ 3419009 h 6553841"/>
              <a:gd name="connsiteX6" fmla="*/ 4895896 w 7056306"/>
              <a:gd name="connsiteY6" fmla="*/ 6553841 h 6553841"/>
              <a:gd name="connsiteX0" fmla="*/ 4895896 w 7056306"/>
              <a:gd name="connsiteY0" fmla="*/ 6553841 h 6553841"/>
              <a:gd name="connsiteX1" fmla="*/ 4123209 w 7056306"/>
              <a:gd name="connsiteY1" fmla="*/ 6544959 h 6553841"/>
              <a:gd name="connsiteX2" fmla="*/ 91034 w 7056306"/>
              <a:gd name="connsiteY2" fmla="*/ 2442148 h 6553841"/>
              <a:gd name="connsiteX3" fmla="*/ 0 w 7056306"/>
              <a:gd name="connsiteY3" fmla="*/ 2193494 h 6553841"/>
              <a:gd name="connsiteX4" fmla="*/ 7056306 w 7056306"/>
              <a:gd name="connsiteY4" fmla="*/ 0 h 6553841"/>
              <a:gd name="connsiteX5" fmla="*/ 7027441 w 7056306"/>
              <a:gd name="connsiteY5" fmla="*/ 3419009 h 6553841"/>
              <a:gd name="connsiteX6" fmla="*/ 4895896 w 7056306"/>
              <a:gd name="connsiteY6" fmla="*/ 6553841 h 6553841"/>
              <a:gd name="connsiteX0" fmla="*/ 4922142 w 7082552"/>
              <a:gd name="connsiteY0" fmla="*/ 6553841 h 6553841"/>
              <a:gd name="connsiteX1" fmla="*/ 4149455 w 7082552"/>
              <a:gd name="connsiteY1" fmla="*/ 6544959 h 6553841"/>
              <a:gd name="connsiteX2" fmla="*/ 117280 w 7082552"/>
              <a:gd name="connsiteY2" fmla="*/ 2442148 h 6553841"/>
              <a:gd name="connsiteX3" fmla="*/ 26246 w 7082552"/>
              <a:gd name="connsiteY3" fmla="*/ 2193494 h 6553841"/>
              <a:gd name="connsiteX4" fmla="*/ 7082552 w 7082552"/>
              <a:gd name="connsiteY4" fmla="*/ 0 h 6553841"/>
              <a:gd name="connsiteX5" fmla="*/ 7053687 w 7082552"/>
              <a:gd name="connsiteY5" fmla="*/ 3419009 h 6553841"/>
              <a:gd name="connsiteX6" fmla="*/ 4922142 w 7082552"/>
              <a:gd name="connsiteY6" fmla="*/ 6553841 h 6553841"/>
              <a:gd name="connsiteX0" fmla="*/ 4950971 w 7111381"/>
              <a:gd name="connsiteY0" fmla="*/ 6553841 h 6553841"/>
              <a:gd name="connsiteX1" fmla="*/ 4178284 w 7111381"/>
              <a:gd name="connsiteY1" fmla="*/ 6544959 h 6553841"/>
              <a:gd name="connsiteX2" fmla="*/ 146109 w 7111381"/>
              <a:gd name="connsiteY2" fmla="*/ 2442148 h 6553841"/>
              <a:gd name="connsiteX3" fmla="*/ 55075 w 7111381"/>
              <a:gd name="connsiteY3" fmla="*/ 2193494 h 6553841"/>
              <a:gd name="connsiteX4" fmla="*/ 7111381 w 7111381"/>
              <a:gd name="connsiteY4" fmla="*/ 0 h 6553841"/>
              <a:gd name="connsiteX5" fmla="*/ 7082516 w 7111381"/>
              <a:gd name="connsiteY5" fmla="*/ 3419009 h 6553841"/>
              <a:gd name="connsiteX6" fmla="*/ 4950971 w 7111381"/>
              <a:gd name="connsiteY6" fmla="*/ 6553841 h 6553841"/>
              <a:gd name="connsiteX0" fmla="*/ 4963653 w 7124063"/>
              <a:gd name="connsiteY0" fmla="*/ 6553841 h 6553841"/>
              <a:gd name="connsiteX1" fmla="*/ 4190966 w 7124063"/>
              <a:gd name="connsiteY1" fmla="*/ 6544959 h 6553841"/>
              <a:gd name="connsiteX2" fmla="*/ 158791 w 7124063"/>
              <a:gd name="connsiteY2" fmla="*/ 2442148 h 6553841"/>
              <a:gd name="connsiteX3" fmla="*/ 67757 w 7124063"/>
              <a:gd name="connsiteY3" fmla="*/ 2193494 h 6553841"/>
              <a:gd name="connsiteX4" fmla="*/ 7124063 w 7124063"/>
              <a:gd name="connsiteY4" fmla="*/ 0 h 6553841"/>
              <a:gd name="connsiteX5" fmla="*/ 7095198 w 7124063"/>
              <a:gd name="connsiteY5" fmla="*/ 3419009 h 6553841"/>
              <a:gd name="connsiteX6" fmla="*/ 4963653 w 7124063"/>
              <a:gd name="connsiteY6" fmla="*/ 6553841 h 6553841"/>
              <a:gd name="connsiteX0" fmla="*/ 4951680 w 7112090"/>
              <a:gd name="connsiteY0" fmla="*/ 6553841 h 6553841"/>
              <a:gd name="connsiteX1" fmla="*/ 4178993 w 7112090"/>
              <a:gd name="connsiteY1" fmla="*/ 6544959 h 6553841"/>
              <a:gd name="connsiteX2" fmla="*/ 146818 w 7112090"/>
              <a:gd name="connsiteY2" fmla="*/ 2442148 h 6553841"/>
              <a:gd name="connsiteX3" fmla="*/ 78234 w 7112090"/>
              <a:gd name="connsiteY3" fmla="*/ 2187080 h 6553841"/>
              <a:gd name="connsiteX4" fmla="*/ 7112090 w 7112090"/>
              <a:gd name="connsiteY4" fmla="*/ 0 h 6553841"/>
              <a:gd name="connsiteX5" fmla="*/ 7083225 w 7112090"/>
              <a:gd name="connsiteY5" fmla="*/ 3419009 h 6553841"/>
              <a:gd name="connsiteX6" fmla="*/ 4951680 w 7112090"/>
              <a:gd name="connsiteY6" fmla="*/ 6553841 h 6553841"/>
              <a:gd name="connsiteX0" fmla="*/ 4951680 w 7083225"/>
              <a:gd name="connsiteY0" fmla="*/ 6527921 h 6527921"/>
              <a:gd name="connsiteX1" fmla="*/ 4178993 w 7083225"/>
              <a:gd name="connsiteY1" fmla="*/ 6519039 h 6527921"/>
              <a:gd name="connsiteX2" fmla="*/ 146818 w 7083225"/>
              <a:gd name="connsiteY2" fmla="*/ 2416228 h 6527921"/>
              <a:gd name="connsiteX3" fmla="*/ 78234 w 7083225"/>
              <a:gd name="connsiteY3" fmla="*/ 2161160 h 6527921"/>
              <a:gd name="connsiteX4" fmla="*/ 7077534 w 7083225"/>
              <a:gd name="connsiteY4" fmla="*/ 0 h 6527921"/>
              <a:gd name="connsiteX5" fmla="*/ 7083225 w 7083225"/>
              <a:gd name="connsiteY5" fmla="*/ 3393089 h 6527921"/>
              <a:gd name="connsiteX6" fmla="*/ 4951680 w 7083225"/>
              <a:gd name="connsiteY6" fmla="*/ 6527921 h 6527921"/>
              <a:gd name="connsiteX0" fmla="*/ 4996130 w 7083225"/>
              <a:gd name="connsiteY0" fmla="*/ 6521571 h 6521571"/>
              <a:gd name="connsiteX1" fmla="*/ 4178993 w 7083225"/>
              <a:gd name="connsiteY1" fmla="*/ 6519039 h 6521571"/>
              <a:gd name="connsiteX2" fmla="*/ 146818 w 7083225"/>
              <a:gd name="connsiteY2" fmla="*/ 2416228 h 6521571"/>
              <a:gd name="connsiteX3" fmla="*/ 78234 w 7083225"/>
              <a:gd name="connsiteY3" fmla="*/ 2161160 h 6521571"/>
              <a:gd name="connsiteX4" fmla="*/ 7077534 w 7083225"/>
              <a:gd name="connsiteY4" fmla="*/ 0 h 6521571"/>
              <a:gd name="connsiteX5" fmla="*/ 7083225 w 7083225"/>
              <a:gd name="connsiteY5" fmla="*/ 3393089 h 6521571"/>
              <a:gd name="connsiteX6" fmla="*/ 4996130 w 7083225"/>
              <a:gd name="connsiteY6" fmla="*/ 6521571 h 6521571"/>
              <a:gd name="connsiteX0" fmla="*/ 4996130 w 7083225"/>
              <a:gd name="connsiteY0" fmla="*/ 6521571 h 6525389"/>
              <a:gd name="connsiteX1" fmla="*/ 4182168 w 7083225"/>
              <a:gd name="connsiteY1" fmla="*/ 6525389 h 6525389"/>
              <a:gd name="connsiteX2" fmla="*/ 146818 w 7083225"/>
              <a:gd name="connsiteY2" fmla="*/ 2416228 h 6525389"/>
              <a:gd name="connsiteX3" fmla="*/ 78234 w 7083225"/>
              <a:gd name="connsiteY3" fmla="*/ 2161160 h 6525389"/>
              <a:gd name="connsiteX4" fmla="*/ 7077534 w 7083225"/>
              <a:gd name="connsiteY4" fmla="*/ 0 h 6525389"/>
              <a:gd name="connsiteX5" fmla="*/ 7083225 w 7083225"/>
              <a:gd name="connsiteY5" fmla="*/ 3393089 h 6525389"/>
              <a:gd name="connsiteX6" fmla="*/ 4996130 w 7083225"/>
              <a:gd name="connsiteY6" fmla="*/ 6521571 h 6525389"/>
              <a:gd name="connsiteX0" fmla="*/ 4996130 w 7084961"/>
              <a:gd name="connsiteY0" fmla="*/ 6532712 h 6536530"/>
              <a:gd name="connsiteX1" fmla="*/ 4182168 w 7084961"/>
              <a:gd name="connsiteY1" fmla="*/ 6536530 h 6536530"/>
              <a:gd name="connsiteX2" fmla="*/ 146818 w 7084961"/>
              <a:gd name="connsiteY2" fmla="*/ 2427369 h 6536530"/>
              <a:gd name="connsiteX3" fmla="*/ 78234 w 7084961"/>
              <a:gd name="connsiteY3" fmla="*/ 2172301 h 6536530"/>
              <a:gd name="connsiteX4" fmla="*/ 7084961 w 7084961"/>
              <a:gd name="connsiteY4" fmla="*/ 0 h 6536530"/>
              <a:gd name="connsiteX5" fmla="*/ 7083225 w 7084961"/>
              <a:gd name="connsiteY5" fmla="*/ 3404230 h 6536530"/>
              <a:gd name="connsiteX6" fmla="*/ 4996130 w 7084961"/>
              <a:gd name="connsiteY6" fmla="*/ 6532712 h 6536530"/>
              <a:gd name="connsiteX0" fmla="*/ 5013784 w 7084961"/>
              <a:gd name="connsiteY0" fmla="*/ 6536242 h 6536530"/>
              <a:gd name="connsiteX1" fmla="*/ 4182168 w 7084961"/>
              <a:gd name="connsiteY1" fmla="*/ 6536530 h 6536530"/>
              <a:gd name="connsiteX2" fmla="*/ 146818 w 7084961"/>
              <a:gd name="connsiteY2" fmla="*/ 2427369 h 6536530"/>
              <a:gd name="connsiteX3" fmla="*/ 78234 w 7084961"/>
              <a:gd name="connsiteY3" fmla="*/ 2172301 h 6536530"/>
              <a:gd name="connsiteX4" fmla="*/ 7084961 w 7084961"/>
              <a:gd name="connsiteY4" fmla="*/ 0 h 6536530"/>
              <a:gd name="connsiteX5" fmla="*/ 7083225 w 7084961"/>
              <a:gd name="connsiteY5" fmla="*/ 3404230 h 6536530"/>
              <a:gd name="connsiteX6" fmla="*/ 5013784 w 7084961"/>
              <a:gd name="connsiteY6" fmla="*/ 6536242 h 6536530"/>
              <a:gd name="connsiteX0" fmla="*/ 5013784 w 7084961"/>
              <a:gd name="connsiteY0" fmla="*/ 6536242 h 6547121"/>
              <a:gd name="connsiteX1" fmla="*/ 4185699 w 7084961"/>
              <a:gd name="connsiteY1" fmla="*/ 6547121 h 6547121"/>
              <a:gd name="connsiteX2" fmla="*/ 146818 w 7084961"/>
              <a:gd name="connsiteY2" fmla="*/ 2427369 h 6547121"/>
              <a:gd name="connsiteX3" fmla="*/ 78234 w 7084961"/>
              <a:gd name="connsiteY3" fmla="*/ 2172301 h 6547121"/>
              <a:gd name="connsiteX4" fmla="*/ 7084961 w 7084961"/>
              <a:gd name="connsiteY4" fmla="*/ 0 h 6547121"/>
              <a:gd name="connsiteX5" fmla="*/ 7083225 w 7084961"/>
              <a:gd name="connsiteY5" fmla="*/ 3404230 h 6547121"/>
              <a:gd name="connsiteX6" fmla="*/ 5013784 w 7084961"/>
              <a:gd name="connsiteY6" fmla="*/ 6536242 h 6547121"/>
              <a:gd name="connsiteX0" fmla="*/ 5013784 w 7086830"/>
              <a:gd name="connsiteY0" fmla="*/ 6536242 h 6547121"/>
              <a:gd name="connsiteX1" fmla="*/ 4185699 w 7086830"/>
              <a:gd name="connsiteY1" fmla="*/ 6547121 h 6547121"/>
              <a:gd name="connsiteX2" fmla="*/ 146818 w 7086830"/>
              <a:gd name="connsiteY2" fmla="*/ 2427369 h 6547121"/>
              <a:gd name="connsiteX3" fmla="*/ 78234 w 7086830"/>
              <a:gd name="connsiteY3" fmla="*/ 2172301 h 6547121"/>
              <a:gd name="connsiteX4" fmla="*/ 7084961 w 7086830"/>
              <a:gd name="connsiteY4" fmla="*/ 0 h 6547121"/>
              <a:gd name="connsiteX5" fmla="*/ 7086755 w 7086830"/>
              <a:gd name="connsiteY5" fmla="*/ 3425413 h 6547121"/>
              <a:gd name="connsiteX6" fmla="*/ 5013784 w 7086830"/>
              <a:gd name="connsiteY6" fmla="*/ 6536242 h 6547121"/>
              <a:gd name="connsiteX0" fmla="*/ 5013784 w 7099083"/>
              <a:gd name="connsiteY0" fmla="*/ 6543303 h 6554182"/>
              <a:gd name="connsiteX1" fmla="*/ 4185699 w 7099083"/>
              <a:gd name="connsiteY1" fmla="*/ 6554182 h 6554182"/>
              <a:gd name="connsiteX2" fmla="*/ 146818 w 7099083"/>
              <a:gd name="connsiteY2" fmla="*/ 2434430 h 6554182"/>
              <a:gd name="connsiteX3" fmla="*/ 78234 w 7099083"/>
              <a:gd name="connsiteY3" fmla="*/ 2179362 h 6554182"/>
              <a:gd name="connsiteX4" fmla="*/ 7099083 w 7099083"/>
              <a:gd name="connsiteY4" fmla="*/ 0 h 6554182"/>
              <a:gd name="connsiteX5" fmla="*/ 7086755 w 7099083"/>
              <a:gd name="connsiteY5" fmla="*/ 3432474 h 6554182"/>
              <a:gd name="connsiteX6" fmla="*/ 5013784 w 7099083"/>
              <a:gd name="connsiteY6" fmla="*/ 6543303 h 6554182"/>
              <a:gd name="connsiteX0" fmla="*/ 4996305 w 7081604"/>
              <a:gd name="connsiteY0" fmla="*/ 6543303 h 6554182"/>
              <a:gd name="connsiteX1" fmla="*/ 4168220 w 7081604"/>
              <a:gd name="connsiteY1" fmla="*/ 6554182 h 6554182"/>
              <a:gd name="connsiteX2" fmla="*/ 129339 w 7081604"/>
              <a:gd name="connsiteY2" fmla="*/ 2434430 h 6554182"/>
              <a:gd name="connsiteX3" fmla="*/ 98856 w 7081604"/>
              <a:gd name="connsiteY3" fmla="*/ 2169837 h 6554182"/>
              <a:gd name="connsiteX4" fmla="*/ 7081604 w 7081604"/>
              <a:gd name="connsiteY4" fmla="*/ 0 h 6554182"/>
              <a:gd name="connsiteX5" fmla="*/ 7069276 w 7081604"/>
              <a:gd name="connsiteY5" fmla="*/ 3432474 h 6554182"/>
              <a:gd name="connsiteX6" fmla="*/ 4996305 w 7081604"/>
              <a:gd name="connsiteY6" fmla="*/ 6543303 h 6554182"/>
              <a:gd name="connsiteX0" fmla="*/ 4989581 w 7081604"/>
              <a:gd name="connsiteY0" fmla="*/ 6553388 h 6554182"/>
              <a:gd name="connsiteX1" fmla="*/ 4168220 w 7081604"/>
              <a:gd name="connsiteY1" fmla="*/ 6554182 h 6554182"/>
              <a:gd name="connsiteX2" fmla="*/ 129339 w 7081604"/>
              <a:gd name="connsiteY2" fmla="*/ 2434430 h 6554182"/>
              <a:gd name="connsiteX3" fmla="*/ 98856 w 7081604"/>
              <a:gd name="connsiteY3" fmla="*/ 2169837 h 6554182"/>
              <a:gd name="connsiteX4" fmla="*/ 7081604 w 7081604"/>
              <a:gd name="connsiteY4" fmla="*/ 0 h 6554182"/>
              <a:gd name="connsiteX5" fmla="*/ 7069276 w 7081604"/>
              <a:gd name="connsiteY5" fmla="*/ 3432474 h 6554182"/>
              <a:gd name="connsiteX6" fmla="*/ 4989581 w 7081604"/>
              <a:gd name="connsiteY6" fmla="*/ 6553388 h 6554182"/>
              <a:gd name="connsiteX0" fmla="*/ 5006391 w 7081604"/>
              <a:gd name="connsiteY0" fmla="*/ 6556750 h 6556750"/>
              <a:gd name="connsiteX1" fmla="*/ 4168220 w 7081604"/>
              <a:gd name="connsiteY1" fmla="*/ 6554182 h 6556750"/>
              <a:gd name="connsiteX2" fmla="*/ 129339 w 7081604"/>
              <a:gd name="connsiteY2" fmla="*/ 2434430 h 6556750"/>
              <a:gd name="connsiteX3" fmla="*/ 98856 w 7081604"/>
              <a:gd name="connsiteY3" fmla="*/ 2169837 h 6556750"/>
              <a:gd name="connsiteX4" fmla="*/ 7081604 w 7081604"/>
              <a:gd name="connsiteY4" fmla="*/ 0 h 6556750"/>
              <a:gd name="connsiteX5" fmla="*/ 7069276 w 7081604"/>
              <a:gd name="connsiteY5" fmla="*/ 3432474 h 6556750"/>
              <a:gd name="connsiteX6" fmla="*/ 5006391 w 7081604"/>
              <a:gd name="connsiteY6" fmla="*/ 6556750 h 6556750"/>
              <a:gd name="connsiteX0" fmla="*/ 5006391 w 7092829"/>
              <a:gd name="connsiteY0" fmla="*/ 6556750 h 6556750"/>
              <a:gd name="connsiteX1" fmla="*/ 4168220 w 7092829"/>
              <a:gd name="connsiteY1" fmla="*/ 6554182 h 6556750"/>
              <a:gd name="connsiteX2" fmla="*/ 129339 w 7092829"/>
              <a:gd name="connsiteY2" fmla="*/ 2434430 h 6556750"/>
              <a:gd name="connsiteX3" fmla="*/ 98856 w 7092829"/>
              <a:gd name="connsiteY3" fmla="*/ 2169837 h 6556750"/>
              <a:gd name="connsiteX4" fmla="*/ 7081604 w 7092829"/>
              <a:gd name="connsiteY4" fmla="*/ 0 h 6556750"/>
              <a:gd name="connsiteX5" fmla="*/ 7092810 w 7092829"/>
              <a:gd name="connsiteY5" fmla="*/ 3405580 h 6556750"/>
              <a:gd name="connsiteX6" fmla="*/ 5006391 w 7092829"/>
              <a:gd name="connsiteY6" fmla="*/ 6556750 h 6556750"/>
              <a:gd name="connsiteX0" fmla="*/ 5006391 w 7095052"/>
              <a:gd name="connsiteY0" fmla="*/ 6560112 h 6560112"/>
              <a:gd name="connsiteX1" fmla="*/ 4168220 w 7095052"/>
              <a:gd name="connsiteY1" fmla="*/ 6557544 h 6560112"/>
              <a:gd name="connsiteX2" fmla="*/ 129339 w 7095052"/>
              <a:gd name="connsiteY2" fmla="*/ 2437792 h 6560112"/>
              <a:gd name="connsiteX3" fmla="*/ 98856 w 7095052"/>
              <a:gd name="connsiteY3" fmla="*/ 2173199 h 6560112"/>
              <a:gd name="connsiteX4" fmla="*/ 7095052 w 7095052"/>
              <a:gd name="connsiteY4" fmla="*/ 0 h 6560112"/>
              <a:gd name="connsiteX5" fmla="*/ 7092810 w 7095052"/>
              <a:gd name="connsiteY5" fmla="*/ 3408942 h 6560112"/>
              <a:gd name="connsiteX6" fmla="*/ 5006391 w 7095052"/>
              <a:gd name="connsiteY6" fmla="*/ 6560112 h 6560112"/>
              <a:gd name="connsiteX0" fmla="*/ 5006391 w 7095052"/>
              <a:gd name="connsiteY0" fmla="*/ 6560112 h 6560112"/>
              <a:gd name="connsiteX1" fmla="*/ 3149235 w 7095052"/>
              <a:gd name="connsiteY1" fmla="*/ 5693824 h 6560112"/>
              <a:gd name="connsiteX2" fmla="*/ 129339 w 7095052"/>
              <a:gd name="connsiteY2" fmla="*/ 2437792 h 6560112"/>
              <a:gd name="connsiteX3" fmla="*/ 98856 w 7095052"/>
              <a:gd name="connsiteY3" fmla="*/ 2173199 h 6560112"/>
              <a:gd name="connsiteX4" fmla="*/ 7095052 w 7095052"/>
              <a:gd name="connsiteY4" fmla="*/ 0 h 6560112"/>
              <a:gd name="connsiteX5" fmla="*/ 7092810 w 7095052"/>
              <a:gd name="connsiteY5" fmla="*/ 3408942 h 6560112"/>
              <a:gd name="connsiteX6" fmla="*/ 5006391 w 7095052"/>
              <a:gd name="connsiteY6" fmla="*/ 6560112 h 6560112"/>
              <a:gd name="connsiteX0" fmla="*/ 3384712 w 7095052"/>
              <a:gd name="connsiteY0" fmla="*/ 5702607 h 5702607"/>
              <a:gd name="connsiteX1" fmla="*/ 3149235 w 7095052"/>
              <a:gd name="connsiteY1" fmla="*/ 5693824 h 5702607"/>
              <a:gd name="connsiteX2" fmla="*/ 129339 w 7095052"/>
              <a:gd name="connsiteY2" fmla="*/ 2437792 h 5702607"/>
              <a:gd name="connsiteX3" fmla="*/ 98856 w 7095052"/>
              <a:gd name="connsiteY3" fmla="*/ 2173199 h 5702607"/>
              <a:gd name="connsiteX4" fmla="*/ 7095052 w 7095052"/>
              <a:gd name="connsiteY4" fmla="*/ 0 h 5702607"/>
              <a:gd name="connsiteX5" fmla="*/ 7092810 w 7095052"/>
              <a:gd name="connsiteY5" fmla="*/ 3408942 h 5702607"/>
              <a:gd name="connsiteX6" fmla="*/ 3384712 w 7095052"/>
              <a:gd name="connsiteY6" fmla="*/ 5702607 h 5702607"/>
              <a:gd name="connsiteX0" fmla="*/ 3384712 w 7092810"/>
              <a:gd name="connsiteY0" fmla="*/ 5652896 h 5652896"/>
              <a:gd name="connsiteX1" fmla="*/ 3149235 w 7092810"/>
              <a:gd name="connsiteY1" fmla="*/ 5644113 h 5652896"/>
              <a:gd name="connsiteX2" fmla="*/ 129339 w 7092810"/>
              <a:gd name="connsiteY2" fmla="*/ 2388081 h 5652896"/>
              <a:gd name="connsiteX3" fmla="*/ 98856 w 7092810"/>
              <a:gd name="connsiteY3" fmla="*/ 2123488 h 5652896"/>
              <a:gd name="connsiteX4" fmla="*/ 6629053 w 7092810"/>
              <a:gd name="connsiteY4" fmla="*/ 0 h 5652896"/>
              <a:gd name="connsiteX5" fmla="*/ 7092810 w 7092810"/>
              <a:gd name="connsiteY5" fmla="*/ 3359231 h 5652896"/>
              <a:gd name="connsiteX6" fmla="*/ 3384712 w 7092810"/>
              <a:gd name="connsiteY6" fmla="*/ 5652896 h 5652896"/>
              <a:gd name="connsiteX0" fmla="*/ 3384712 w 6629053"/>
              <a:gd name="connsiteY0" fmla="*/ 5652896 h 5652896"/>
              <a:gd name="connsiteX1" fmla="*/ 3149235 w 6629053"/>
              <a:gd name="connsiteY1" fmla="*/ 5644113 h 5652896"/>
              <a:gd name="connsiteX2" fmla="*/ 129339 w 6629053"/>
              <a:gd name="connsiteY2" fmla="*/ 2388081 h 5652896"/>
              <a:gd name="connsiteX3" fmla="*/ 98856 w 6629053"/>
              <a:gd name="connsiteY3" fmla="*/ 2123488 h 5652896"/>
              <a:gd name="connsiteX4" fmla="*/ 6629053 w 6629053"/>
              <a:gd name="connsiteY4" fmla="*/ 0 h 5652896"/>
              <a:gd name="connsiteX5" fmla="*/ 6334785 w 6629053"/>
              <a:gd name="connsiteY5" fmla="*/ 3458652 h 5652896"/>
              <a:gd name="connsiteX6" fmla="*/ 3384712 w 6629053"/>
              <a:gd name="connsiteY6" fmla="*/ 5652896 h 5652896"/>
              <a:gd name="connsiteX0" fmla="*/ 3384712 w 6629053"/>
              <a:gd name="connsiteY0" fmla="*/ 5652896 h 5652896"/>
              <a:gd name="connsiteX1" fmla="*/ 3149235 w 6629053"/>
              <a:gd name="connsiteY1" fmla="*/ 5644113 h 5652896"/>
              <a:gd name="connsiteX2" fmla="*/ 129339 w 6629053"/>
              <a:gd name="connsiteY2" fmla="*/ 2388081 h 5652896"/>
              <a:gd name="connsiteX3" fmla="*/ 98856 w 6629053"/>
              <a:gd name="connsiteY3" fmla="*/ 2123488 h 5652896"/>
              <a:gd name="connsiteX4" fmla="*/ 6629053 w 6629053"/>
              <a:gd name="connsiteY4" fmla="*/ 0 h 5652896"/>
              <a:gd name="connsiteX5" fmla="*/ 6160811 w 6629053"/>
              <a:gd name="connsiteY5" fmla="*/ 3123106 h 5652896"/>
              <a:gd name="connsiteX6" fmla="*/ 3384712 w 6629053"/>
              <a:gd name="connsiteY6" fmla="*/ 5652896 h 5652896"/>
              <a:gd name="connsiteX0" fmla="*/ 3384712 w 6629053"/>
              <a:gd name="connsiteY0" fmla="*/ 5652896 h 5652896"/>
              <a:gd name="connsiteX1" fmla="*/ 3149235 w 6629053"/>
              <a:gd name="connsiteY1" fmla="*/ 5644113 h 5652896"/>
              <a:gd name="connsiteX2" fmla="*/ 129339 w 6629053"/>
              <a:gd name="connsiteY2" fmla="*/ 2388081 h 5652896"/>
              <a:gd name="connsiteX3" fmla="*/ 98856 w 6629053"/>
              <a:gd name="connsiteY3" fmla="*/ 2123488 h 5652896"/>
              <a:gd name="connsiteX4" fmla="*/ 6629053 w 6629053"/>
              <a:gd name="connsiteY4" fmla="*/ 0 h 5652896"/>
              <a:gd name="connsiteX5" fmla="*/ 6378278 w 6629053"/>
              <a:gd name="connsiteY5" fmla="*/ 2060544 h 5652896"/>
              <a:gd name="connsiteX6" fmla="*/ 3384712 w 6629053"/>
              <a:gd name="connsiteY6" fmla="*/ 5652896 h 5652896"/>
              <a:gd name="connsiteX0" fmla="*/ 3384712 w 6629053"/>
              <a:gd name="connsiteY0" fmla="*/ 5652896 h 5652896"/>
              <a:gd name="connsiteX1" fmla="*/ 3149235 w 6629053"/>
              <a:gd name="connsiteY1" fmla="*/ 5644113 h 5652896"/>
              <a:gd name="connsiteX2" fmla="*/ 129339 w 6629053"/>
              <a:gd name="connsiteY2" fmla="*/ 2388081 h 5652896"/>
              <a:gd name="connsiteX3" fmla="*/ 98856 w 6629053"/>
              <a:gd name="connsiteY3" fmla="*/ 2123488 h 5652896"/>
              <a:gd name="connsiteX4" fmla="*/ 6629053 w 6629053"/>
              <a:gd name="connsiteY4" fmla="*/ 0 h 5652896"/>
              <a:gd name="connsiteX5" fmla="*/ 6508758 w 6629053"/>
              <a:gd name="connsiteY5" fmla="*/ 1898985 h 5652896"/>
              <a:gd name="connsiteX6" fmla="*/ 3384712 w 6629053"/>
              <a:gd name="connsiteY6" fmla="*/ 5652896 h 5652896"/>
              <a:gd name="connsiteX0" fmla="*/ 3384712 w 6523426"/>
              <a:gd name="connsiteY0" fmla="*/ 5609400 h 5609400"/>
              <a:gd name="connsiteX1" fmla="*/ 3149235 w 6523426"/>
              <a:gd name="connsiteY1" fmla="*/ 5600617 h 5609400"/>
              <a:gd name="connsiteX2" fmla="*/ 129339 w 6523426"/>
              <a:gd name="connsiteY2" fmla="*/ 2344585 h 5609400"/>
              <a:gd name="connsiteX3" fmla="*/ 98856 w 6523426"/>
              <a:gd name="connsiteY3" fmla="*/ 2079992 h 5609400"/>
              <a:gd name="connsiteX4" fmla="*/ 6523426 w 6523426"/>
              <a:gd name="connsiteY4" fmla="*/ 0 h 5609400"/>
              <a:gd name="connsiteX5" fmla="*/ 6508758 w 6523426"/>
              <a:gd name="connsiteY5" fmla="*/ 1855489 h 5609400"/>
              <a:gd name="connsiteX6" fmla="*/ 3384712 w 6523426"/>
              <a:gd name="connsiteY6" fmla="*/ 5609400 h 5609400"/>
              <a:gd name="connsiteX0" fmla="*/ 3384712 w 6523426"/>
              <a:gd name="connsiteY0" fmla="*/ 5609400 h 5609400"/>
              <a:gd name="connsiteX1" fmla="*/ 3118168 w 6523426"/>
              <a:gd name="connsiteY1" fmla="*/ 5594404 h 5609400"/>
              <a:gd name="connsiteX2" fmla="*/ 129339 w 6523426"/>
              <a:gd name="connsiteY2" fmla="*/ 2344585 h 5609400"/>
              <a:gd name="connsiteX3" fmla="*/ 98856 w 6523426"/>
              <a:gd name="connsiteY3" fmla="*/ 2079992 h 5609400"/>
              <a:gd name="connsiteX4" fmla="*/ 6523426 w 6523426"/>
              <a:gd name="connsiteY4" fmla="*/ 0 h 5609400"/>
              <a:gd name="connsiteX5" fmla="*/ 6508758 w 6523426"/>
              <a:gd name="connsiteY5" fmla="*/ 1855489 h 5609400"/>
              <a:gd name="connsiteX6" fmla="*/ 3384712 w 6523426"/>
              <a:gd name="connsiteY6" fmla="*/ 5609400 h 5609400"/>
              <a:gd name="connsiteX0" fmla="*/ 3384712 w 6523426"/>
              <a:gd name="connsiteY0" fmla="*/ 5609400 h 5609400"/>
              <a:gd name="connsiteX1" fmla="*/ 3118168 w 6523426"/>
              <a:gd name="connsiteY1" fmla="*/ 5594404 h 5609400"/>
              <a:gd name="connsiteX2" fmla="*/ 129339 w 6523426"/>
              <a:gd name="connsiteY2" fmla="*/ 2344585 h 5609400"/>
              <a:gd name="connsiteX3" fmla="*/ 98856 w 6523426"/>
              <a:gd name="connsiteY3" fmla="*/ 2079992 h 5609400"/>
              <a:gd name="connsiteX4" fmla="*/ 6523426 w 6523426"/>
              <a:gd name="connsiteY4" fmla="*/ 0 h 5609400"/>
              <a:gd name="connsiteX5" fmla="*/ 6508758 w 6523426"/>
              <a:gd name="connsiteY5" fmla="*/ 1855489 h 5609400"/>
              <a:gd name="connsiteX6" fmla="*/ 3384712 w 6523426"/>
              <a:gd name="connsiteY6" fmla="*/ 5609400 h 5609400"/>
              <a:gd name="connsiteX0" fmla="*/ 3384712 w 6523426"/>
              <a:gd name="connsiteY0" fmla="*/ 5609400 h 5609400"/>
              <a:gd name="connsiteX1" fmla="*/ 3118168 w 6523426"/>
              <a:gd name="connsiteY1" fmla="*/ 5594404 h 5609400"/>
              <a:gd name="connsiteX2" fmla="*/ 129339 w 6523426"/>
              <a:gd name="connsiteY2" fmla="*/ 2344585 h 5609400"/>
              <a:gd name="connsiteX3" fmla="*/ 98856 w 6523426"/>
              <a:gd name="connsiteY3" fmla="*/ 2079992 h 5609400"/>
              <a:gd name="connsiteX4" fmla="*/ 6523426 w 6523426"/>
              <a:gd name="connsiteY4" fmla="*/ 0 h 5609400"/>
              <a:gd name="connsiteX5" fmla="*/ 5931176 w 6523426"/>
              <a:gd name="connsiteY5" fmla="*/ 2555863 h 5609400"/>
              <a:gd name="connsiteX6" fmla="*/ 3384712 w 6523426"/>
              <a:gd name="connsiteY6" fmla="*/ 5609400 h 5609400"/>
              <a:gd name="connsiteX0" fmla="*/ 3384712 w 5931191"/>
              <a:gd name="connsiteY0" fmla="*/ 5421672 h 5421672"/>
              <a:gd name="connsiteX1" fmla="*/ 3118168 w 5931191"/>
              <a:gd name="connsiteY1" fmla="*/ 5406676 h 5421672"/>
              <a:gd name="connsiteX2" fmla="*/ 129339 w 5931191"/>
              <a:gd name="connsiteY2" fmla="*/ 2156857 h 5421672"/>
              <a:gd name="connsiteX3" fmla="*/ 98856 w 5931191"/>
              <a:gd name="connsiteY3" fmla="*/ 1892264 h 5421672"/>
              <a:gd name="connsiteX4" fmla="*/ 5916965 w 5931191"/>
              <a:gd name="connsiteY4" fmla="*/ 0 h 5421672"/>
              <a:gd name="connsiteX5" fmla="*/ 5931176 w 5931191"/>
              <a:gd name="connsiteY5" fmla="*/ 2368135 h 5421672"/>
              <a:gd name="connsiteX6" fmla="*/ 3384712 w 5931191"/>
              <a:gd name="connsiteY6" fmla="*/ 5421672 h 5421672"/>
              <a:gd name="connsiteX0" fmla="*/ 3384712 w 5931205"/>
              <a:gd name="connsiteY0" fmla="*/ 5421672 h 5421672"/>
              <a:gd name="connsiteX1" fmla="*/ 3118168 w 5931205"/>
              <a:gd name="connsiteY1" fmla="*/ 5406676 h 5421672"/>
              <a:gd name="connsiteX2" fmla="*/ 129339 w 5931205"/>
              <a:gd name="connsiteY2" fmla="*/ 2156857 h 5421672"/>
              <a:gd name="connsiteX3" fmla="*/ 98856 w 5931205"/>
              <a:gd name="connsiteY3" fmla="*/ 1892264 h 5421672"/>
              <a:gd name="connsiteX4" fmla="*/ 5916965 w 5931205"/>
              <a:gd name="connsiteY4" fmla="*/ 0 h 5421672"/>
              <a:gd name="connsiteX5" fmla="*/ 5931176 w 5931205"/>
              <a:gd name="connsiteY5" fmla="*/ 2368135 h 5421672"/>
              <a:gd name="connsiteX6" fmla="*/ 3384712 w 5931205"/>
              <a:gd name="connsiteY6" fmla="*/ 5421672 h 5421672"/>
              <a:gd name="connsiteX0" fmla="*/ 3384712 w 5931205"/>
              <a:gd name="connsiteY0" fmla="*/ 5421672 h 5427214"/>
              <a:gd name="connsiteX1" fmla="*/ 3130492 w 5931205"/>
              <a:gd name="connsiteY1" fmla="*/ 5427214 h 5427214"/>
              <a:gd name="connsiteX2" fmla="*/ 129339 w 5931205"/>
              <a:gd name="connsiteY2" fmla="*/ 2156857 h 5427214"/>
              <a:gd name="connsiteX3" fmla="*/ 98856 w 5931205"/>
              <a:gd name="connsiteY3" fmla="*/ 1892264 h 5427214"/>
              <a:gd name="connsiteX4" fmla="*/ 5916965 w 5931205"/>
              <a:gd name="connsiteY4" fmla="*/ 0 h 5427214"/>
              <a:gd name="connsiteX5" fmla="*/ 5931176 w 5931205"/>
              <a:gd name="connsiteY5" fmla="*/ 2368135 h 5427214"/>
              <a:gd name="connsiteX6" fmla="*/ 3384712 w 5931205"/>
              <a:gd name="connsiteY6" fmla="*/ 5421672 h 5427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205" h="5427214">
                <a:moveTo>
                  <a:pt x="3384712" y="5421672"/>
                </a:moveTo>
                <a:lnTo>
                  <a:pt x="3130492" y="5427214"/>
                </a:lnTo>
                <a:cubicBezTo>
                  <a:pt x="1809052" y="4010467"/>
                  <a:pt x="1475633" y="3530108"/>
                  <a:pt x="129339" y="2156857"/>
                </a:cubicBezTo>
                <a:cubicBezTo>
                  <a:pt x="-87432" y="1945812"/>
                  <a:pt x="15569" y="1932016"/>
                  <a:pt x="98856" y="1892264"/>
                </a:cubicBezTo>
                <a:lnTo>
                  <a:pt x="5916965" y="0"/>
                </a:lnTo>
                <a:cubicBezTo>
                  <a:pt x="5923606" y="1091421"/>
                  <a:pt x="5931755" y="1233392"/>
                  <a:pt x="5931176" y="2368135"/>
                </a:cubicBezTo>
                <a:lnTo>
                  <a:pt x="3384712" y="542167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4720876-3CA7-744D-A10D-DA2A0D62BA9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0000" y="360000"/>
            <a:ext cx="18288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6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IA_sub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37200" y="1800000"/>
            <a:ext cx="3607200" cy="4256262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 sz="2000">
                <a:solidFill>
                  <a:schemeClr val="accent2"/>
                </a:solidFill>
              </a:defRPr>
            </a:lvl2pPr>
            <a:lvl3pPr algn="l">
              <a:defRPr sz="2000">
                <a:solidFill>
                  <a:schemeClr val="accent2"/>
                </a:solidFill>
              </a:defRPr>
            </a:lvl3pPr>
            <a:lvl4pPr algn="l">
              <a:defRPr sz="2000">
                <a:solidFill>
                  <a:schemeClr val="accent2"/>
                </a:solidFill>
              </a:defRPr>
            </a:lvl4pPr>
            <a:lvl5pPr algn="l"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err="1"/>
              <a:t>Bodycopy</a:t>
            </a:r>
            <a:r>
              <a:rPr lang="en-GB"/>
              <a:t> in here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1800000"/>
            <a:ext cx="3600000" cy="4256262"/>
          </a:xfrm>
          <a:prstGeom prst="rect">
            <a:avLst/>
          </a:prstGeom>
        </p:spPr>
        <p:txBody>
          <a:bodyPr vert="horz">
            <a:noAutofit/>
          </a:bodyPr>
          <a:lstStyle>
            <a:lvl1pPr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1pPr>
            <a:lvl2pPr algn="l">
              <a:defRPr sz="2000">
                <a:solidFill>
                  <a:schemeClr val="accent2"/>
                </a:solidFill>
              </a:defRPr>
            </a:lvl2pPr>
            <a:lvl3pPr algn="l">
              <a:defRPr sz="2000">
                <a:solidFill>
                  <a:schemeClr val="accent2"/>
                </a:solidFill>
              </a:defRPr>
            </a:lvl3pPr>
            <a:lvl4pPr algn="l">
              <a:defRPr sz="2000">
                <a:solidFill>
                  <a:schemeClr val="accent2"/>
                </a:solidFill>
              </a:defRPr>
            </a:lvl4pPr>
            <a:lvl5pPr algn="l"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err="1"/>
              <a:t>Bodycopy</a:t>
            </a:r>
            <a:r>
              <a:rPr lang="en-GB"/>
              <a:t> in here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C4B34AF1-3AD0-DE4E-91C8-39A92B5665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540000"/>
            <a:ext cx="11160000" cy="133867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ts val="3200"/>
              </a:lnSpc>
              <a:defRPr sz="3600">
                <a:solidFill>
                  <a:srgbClr val="333D47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Headline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E493E1F-F28C-FD47-B996-3EBF17D32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264872"/>
            <a:ext cx="36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A41853-EF22-D446-BDBC-A7CF3FE935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7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IAKR_Body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1AB063-F0A3-412B-9DDF-C3CE1F0B7E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9637" y="1341144"/>
            <a:ext cx="11472000" cy="372246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="0" spc="0">
                <a:solidFill>
                  <a:schemeClr val="tx1">
                    <a:lumMod val="75000"/>
                    <a:lumOff val="25000"/>
                  </a:schemeClr>
                </a:solidFill>
                <a:latin typeface="AIA 바이탈리티 KR Medium" panose="00000600000000000000" pitchFamily="2" charset="-127"/>
                <a:ea typeface="AIA 바이탈리티 KR Medium" panose="00000600000000000000" pitchFamily="2" charset="-127"/>
                <a:cs typeface="Malgun Gothic Semilight" panose="020B0502040204020203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/>
              <a:t>서브타이틀 </a:t>
            </a:r>
            <a:r>
              <a:rPr lang="ko-KR" altLang="en-US" err="1"/>
              <a:t>바이탈리티</a:t>
            </a:r>
            <a:r>
              <a:rPr lang="ko-KR" altLang="en-US"/>
              <a:t> 폰트 </a:t>
            </a:r>
            <a:r>
              <a:rPr lang="en-US" altLang="ko-KR"/>
              <a:t>20PT</a:t>
            </a:r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81CB086-AE14-46F2-977D-C71615493A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9636" y="1917579"/>
            <a:ext cx="11471999" cy="380851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pc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algun Gothic Semilight" panose="020B0502040204020203" pitchFamily="50" charset="-127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/>
              <a:t>본문 </a:t>
            </a:r>
            <a:r>
              <a:rPr lang="ko-KR" altLang="en-US" err="1"/>
              <a:t>스포카한산스</a:t>
            </a:r>
            <a:r>
              <a:rPr lang="ko-KR" altLang="en-US"/>
              <a:t> </a:t>
            </a:r>
            <a:r>
              <a:rPr lang="en-US" altLang="ko-KR"/>
              <a:t>16pt</a:t>
            </a:r>
            <a:endParaRPr lang="ko-KR" altLang="en-US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id="{436A8A73-EBBA-4E1F-99B6-683D0ED6DA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0000" y="5792400"/>
            <a:ext cx="635000" cy="660400"/>
          </a:xfrm>
          <a:prstGeom prst="rect">
            <a:avLst/>
          </a:prstGeom>
        </p:spPr>
      </p:pic>
      <p:cxnSp>
        <p:nvCxnSpPr>
          <p:cNvPr id="15" name="Straight Connector 18">
            <a:extLst>
              <a:ext uri="{FF2B5EF4-FFF2-40B4-BE49-F238E27FC236}">
                <a16:creationId xmlns:a16="http://schemas.microsoft.com/office/drawing/2014/main" id="{26B7D3B8-1C8C-4539-BE75-26C187B23BE9}"/>
              </a:ext>
            </a:extLst>
          </p:cNvPr>
          <p:cNvCxnSpPr>
            <a:cxnSpLocks/>
          </p:cNvCxnSpPr>
          <p:nvPr userDrawn="1"/>
        </p:nvCxnSpPr>
        <p:spPr>
          <a:xfrm>
            <a:off x="0" y="6435524"/>
            <a:ext cx="11021352" cy="0"/>
          </a:xfrm>
          <a:prstGeom prst="line">
            <a:avLst/>
          </a:prstGeom>
          <a:ln w="9525">
            <a:solidFill>
              <a:srgbClr val="5858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F58CC53-C1A8-45CD-9011-93560AB65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9999" y="6435524"/>
            <a:ext cx="36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0" i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atinLnBrk="0">
              <a:defRPr/>
            </a:pPr>
            <a:fld id="{18A41853-EF22-D446-BDBC-A7CF3FE93503}" type="slidenum">
              <a:rPr lang="en-US" smtClean="0"/>
              <a:pPr latinLnBrk="0">
                <a:defRPr/>
              </a:pPr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EB5EF6-03FC-4625-A71B-A9FE5558D18A}"/>
              </a:ext>
            </a:extLst>
          </p:cNvPr>
          <p:cNvSpPr txBox="1"/>
          <p:nvPr userDrawn="1"/>
        </p:nvSpPr>
        <p:spPr>
          <a:xfrm>
            <a:off x="720000" y="6506652"/>
            <a:ext cx="5400000" cy="216000"/>
          </a:xfrm>
          <a:prstGeom prst="rect">
            <a:avLst/>
          </a:prstGeom>
          <a:noFill/>
        </p:spPr>
        <p:txBody>
          <a:bodyPr wrap="square" lIns="9000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4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3">
            <a:extLst>
              <a:ext uri="{FF2B5EF4-FFF2-40B4-BE49-F238E27FC236}">
                <a16:creationId xmlns:a16="http://schemas.microsoft.com/office/drawing/2014/main" id="{593C80E5-FEEE-43EF-AA97-2586DEE78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93629" y="6227545"/>
            <a:ext cx="385011" cy="42832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FF1EAED-AF72-4775-91A0-04A74068AD2B}"/>
              </a:ext>
            </a:extLst>
          </p:cNvPr>
          <p:cNvSpPr txBox="1"/>
          <p:nvPr userDrawn="1"/>
        </p:nvSpPr>
        <p:spPr>
          <a:xfrm>
            <a:off x="716347" y="6476672"/>
            <a:ext cx="6604000" cy="233014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spAutoFit/>
          </a:bodyPr>
          <a:lstStyle/>
          <a:p>
            <a:r>
              <a:rPr lang="en-US" sz="900">
                <a:solidFill>
                  <a:schemeClr val="tx1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AIA confidential and proprietary information. Not for distribution.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95AB30-24BE-407B-9B71-281B2C8DA3CA}"/>
              </a:ext>
            </a:extLst>
          </p:cNvPr>
          <p:cNvSpPr txBox="1"/>
          <p:nvPr userDrawn="1"/>
        </p:nvSpPr>
        <p:spPr>
          <a:xfrm>
            <a:off x="335429" y="6476670"/>
            <a:ext cx="332747" cy="233014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>
            <a:spAutoFit/>
          </a:bodyPr>
          <a:lstStyle/>
          <a:p>
            <a:pPr algn="r"/>
            <a:fld id="{6FE44530-26CC-4F42-A475-9489E3A0E8D7}" type="slidenum">
              <a:rPr lang="en-U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SIPCMContentMarking" descr="{&quot;HashCode&quot;:1160205562,&quot;Placement&quot;:&quot;Footer&quot;,&quot;Top&quot;:522.0343,&quot;Left&quot;:0.0,&quot;SlideWidth&quot;:960,&quot;SlideHeight&quot;:540}">
            <a:extLst>
              <a:ext uri="{FF2B5EF4-FFF2-40B4-BE49-F238E27FC236}">
                <a16:creationId xmlns:a16="http://schemas.microsoft.com/office/drawing/2014/main" id="{156525BD-DF82-46C9-A92F-FB1F7E488CCD}"/>
              </a:ext>
            </a:extLst>
          </p:cNvPr>
          <p:cNvSpPr txBox="1"/>
          <p:nvPr userDrawn="1"/>
        </p:nvSpPr>
        <p:spPr>
          <a:xfrm>
            <a:off x="0" y="6629836"/>
            <a:ext cx="963011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ko-KR" sz="8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[AIA – INTERNAL]</a:t>
            </a:r>
            <a:endParaRPr lang="ko-KR" altLang="en-US" sz="80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49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8" r:id="rId1"/>
    <p:sldLayoutId id="2147484510" r:id="rId2"/>
    <p:sldLayoutId id="2147484511" r:id="rId3"/>
    <p:sldLayoutId id="2147484512" r:id="rId4"/>
    <p:sldLayoutId id="2147484352" r:id="rId5"/>
    <p:sldLayoutId id="2147484353" r:id="rId6"/>
    <p:sldLayoutId id="2147484379" r:id="rId7"/>
    <p:sldLayoutId id="2147484373" r:id="rId8"/>
    <p:sldLayoutId id="2147484377" r:id="rId9"/>
    <p:sldLayoutId id="2147484462" r:id="rId10"/>
    <p:sldLayoutId id="2147484425" r:id="rId11"/>
    <p:sldLayoutId id="2147484410" r:id="rId12"/>
    <p:sldLayoutId id="2147484478" r:id="rId13"/>
    <p:sldLayoutId id="2147484479" r:id="rId14"/>
    <p:sldLayoutId id="2147484556" r:id="rId15"/>
  </p:sldLayoutIdLst>
  <p:hf hdr="0" ftr="0" dt="0"/>
  <p:txStyles>
    <p:titleStyle>
      <a:lvl1pPr algn="l" defTabSz="914377" rtl="0" eaLnBrk="1" latinLnBrk="0" hangingPunct="1">
        <a:spcBef>
          <a:spcPct val="0"/>
        </a:spcBef>
        <a:buNone/>
        <a:defRPr sz="4800" b="0" kern="1200" cap="none" normalizeH="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Arial" panose="020B0604020202020204" pitchFamily="34" charset="0"/>
        </a:defRPr>
      </a:lvl1pPr>
      <a:lvl2pPr marL="742932" indent="-285744" algn="l" defTabSz="914377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Arial" panose="020B0604020202020204" pitchFamily="34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8">
          <p15:clr>
            <a:srgbClr val="F26B43"/>
          </p15:clr>
        </p15:guide>
        <p15:guide id="2" pos="74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microsoft.com/office/2007/relationships/diagramDrawing" Target="../diagrams/drawing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12" Type="http://schemas.openxmlformats.org/officeDocument/2006/relationships/diagramColors" Target="../diagrams/colors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5" Type="http://schemas.openxmlformats.org/officeDocument/2006/relationships/diagramColors" Target="../diagrams/colors1.xml"/><Relationship Id="rId10" Type="http://schemas.openxmlformats.org/officeDocument/2006/relationships/diagramLayout" Target="../diagrams/layout2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D58EFE2C-52D3-42C3-ABE8-A854C7BE7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3641" y="2055727"/>
            <a:ext cx="7605909" cy="1269000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altLang="ko-KR" sz="3200" b="1" dirty="0">
                <a:latin typeface="+mj-lt"/>
                <a:ea typeface="맑은 고딕"/>
                <a:cs typeface="Arial"/>
              </a:rPr>
              <a:t>AIA Korea </a:t>
            </a:r>
          </a:p>
          <a:p>
            <a:r>
              <a:rPr lang="en-US" altLang="ko-KR" sz="3200" b="1" dirty="0">
                <a:latin typeface="+mj-lt"/>
                <a:ea typeface="맑은 고딕"/>
                <a:cs typeface="Arial"/>
              </a:rPr>
              <a:t>OSI Team </a:t>
            </a:r>
          </a:p>
          <a:p>
            <a:endParaRPr lang="en-US" altLang="ko-KR" sz="3200" b="1" dirty="0">
              <a:latin typeface="+mj-lt"/>
              <a:ea typeface="맑은 고딕"/>
              <a:cs typeface="Arial"/>
            </a:endParaRPr>
          </a:p>
          <a:p>
            <a:r>
              <a:rPr lang="en-US" altLang="ko-KR" sz="2400" dirty="0">
                <a:latin typeface="+mj-lt"/>
                <a:ea typeface="맑은 고딕"/>
                <a:cs typeface="Arial"/>
              </a:rPr>
              <a:t>April 2023</a:t>
            </a:r>
          </a:p>
        </p:txBody>
      </p:sp>
    </p:spTree>
    <p:extLst>
      <p:ext uri="{BB962C8B-B14F-4D97-AF65-F5344CB8AC3E}">
        <p14:creationId xmlns:p14="http://schemas.microsoft.com/office/powerpoint/2010/main" val="92910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7F245A3-A470-60DF-5E69-D3535277C85F}"/>
              </a:ext>
            </a:extLst>
          </p:cNvPr>
          <p:cNvGrpSpPr/>
          <p:nvPr/>
        </p:nvGrpSpPr>
        <p:grpSpPr>
          <a:xfrm>
            <a:off x="6234009" y="678797"/>
            <a:ext cx="5396016" cy="2864503"/>
            <a:chOff x="447365" y="964622"/>
            <a:chExt cx="5396016" cy="305679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E51D324-EC2E-61CB-85AD-B4D8A1644988}"/>
                </a:ext>
              </a:extLst>
            </p:cNvPr>
            <p:cNvSpPr/>
            <p:nvPr/>
          </p:nvSpPr>
          <p:spPr>
            <a:xfrm>
              <a:off x="447365" y="1213105"/>
              <a:ext cx="5376965" cy="2808312"/>
            </a:xfrm>
            <a:prstGeom prst="rect">
              <a:avLst/>
            </a:prstGeom>
            <a:noFill/>
            <a:ln w="6350">
              <a:solidFill>
                <a:srgbClr val="D31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Spoqa Han Sans Neo Regular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F9FC6FB-0264-861B-38F2-181E73B87CA5}"/>
                </a:ext>
              </a:extLst>
            </p:cNvPr>
            <p:cNvSpPr/>
            <p:nvPr/>
          </p:nvSpPr>
          <p:spPr>
            <a:xfrm>
              <a:off x="447365" y="964622"/>
              <a:ext cx="5396016" cy="508497"/>
            </a:xfrm>
            <a:prstGeom prst="roundRect">
              <a:avLst>
                <a:gd name="adj" fmla="val 10000"/>
              </a:avLst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PDF  – </a:t>
              </a:r>
              <a:r>
                <a:rPr lang="en-US" altLang="ko-KR" sz="2400" b="1" dirty="0" err="1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MyAIA</a:t>
              </a:r>
              <a:r>
                <a:rPr lang="en-US" altLang="ko-KR" sz="24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 Usage (Attempt)  </a:t>
              </a:r>
              <a:endPara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527355-4CC8-4F64-70A1-5675E43EECF2}"/>
              </a:ext>
            </a:extLst>
          </p:cNvPr>
          <p:cNvGrpSpPr/>
          <p:nvPr/>
        </p:nvGrpSpPr>
        <p:grpSpPr>
          <a:xfrm>
            <a:off x="581026" y="678796"/>
            <a:ext cx="5410199" cy="2864504"/>
            <a:chOff x="6203298" y="964622"/>
            <a:chExt cx="5410199" cy="2864504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DA3E3DB3-8838-3035-AFEA-8C11094841AF}"/>
                </a:ext>
              </a:extLst>
            </p:cNvPr>
            <p:cNvSpPr/>
            <p:nvPr/>
          </p:nvSpPr>
          <p:spPr>
            <a:xfrm>
              <a:off x="6203298" y="1213105"/>
              <a:ext cx="5376965" cy="2616021"/>
            </a:xfrm>
            <a:prstGeom prst="rect">
              <a:avLst/>
            </a:prstGeom>
            <a:noFill/>
            <a:ln w="6350">
              <a:solidFill>
                <a:srgbClr val="D31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Spoqa Han Sans Neo Regular"/>
                <a:cs typeface="+mn-cs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844B687-1F82-09CB-13AE-5EC1D358AE08}"/>
                </a:ext>
              </a:extLst>
            </p:cNvPr>
            <p:cNvSpPr/>
            <p:nvPr/>
          </p:nvSpPr>
          <p:spPr>
            <a:xfrm>
              <a:off x="6203298" y="964622"/>
              <a:ext cx="5410199" cy="508497"/>
            </a:xfrm>
            <a:prstGeom prst="roundRect">
              <a:avLst>
                <a:gd name="adj" fmla="val 10000"/>
              </a:avLst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PDF  – Chatbot Usage (Attempt)   </a:t>
              </a:r>
              <a:endPara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53774274-96AA-D7E3-B413-B99C0CA1C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87089"/>
            <a:ext cx="10897566" cy="4109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PDF(Probability Density Function) – Digital vs Non-Digital Groups     </a:t>
            </a:r>
            <a:endParaRPr lang="ko-KR" altLang="en-US" sz="2400" b="1" dirty="0">
              <a:solidFill>
                <a:srgbClr val="D31145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AA5189-7667-C764-9D33-5430CA018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197" y="1345175"/>
            <a:ext cx="4275482" cy="21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352F24F-B3A8-BF96-702E-E19931724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731" y="1335235"/>
            <a:ext cx="4421255" cy="21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57CF4978-30A7-A42C-8C7D-39EA697B0F8F}"/>
              </a:ext>
            </a:extLst>
          </p:cNvPr>
          <p:cNvGrpSpPr/>
          <p:nvPr/>
        </p:nvGrpSpPr>
        <p:grpSpPr>
          <a:xfrm>
            <a:off x="581026" y="3767960"/>
            <a:ext cx="5410199" cy="2864504"/>
            <a:chOff x="6203298" y="964622"/>
            <a:chExt cx="5410199" cy="2864504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55FCAD7C-05BC-BFDB-57BE-F322744402A2}"/>
                </a:ext>
              </a:extLst>
            </p:cNvPr>
            <p:cNvSpPr/>
            <p:nvPr/>
          </p:nvSpPr>
          <p:spPr>
            <a:xfrm>
              <a:off x="6203298" y="1213105"/>
              <a:ext cx="5376965" cy="2616021"/>
            </a:xfrm>
            <a:prstGeom prst="rect">
              <a:avLst/>
            </a:prstGeom>
            <a:noFill/>
            <a:ln w="6350">
              <a:solidFill>
                <a:srgbClr val="D31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Spoqa Han Sans Neo Regular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35E8487-DABF-2022-6C09-7E5A1F410880}"/>
                </a:ext>
              </a:extLst>
            </p:cNvPr>
            <p:cNvSpPr/>
            <p:nvPr/>
          </p:nvSpPr>
          <p:spPr>
            <a:xfrm>
              <a:off x="6203298" y="964622"/>
              <a:ext cx="5410199" cy="508497"/>
            </a:xfrm>
            <a:prstGeom prst="roundRect">
              <a:avLst>
                <a:gd name="adj" fmla="val 10000"/>
              </a:avLst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PDF  – Call Usage (Connected Call)   </a:t>
              </a:r>
              <a:endPara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2B1BB783-E3DB-4310-544B-2BDE15E98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94" y="4408119"/>
            <a:ext cx="4657828" cy="219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E94BC3DD-0825-8E93-A20B-107AE00B970B}"/>
              </a:ext>
            </a:extLst>
          </p:cNvPr>
          <p:cNvGrpSpPr/>
          <p:nvPr/>
        </p:nvGrpSpPr>
        <p:grpSpPr>
          <a:xfrm>
            <a:off x="6244258" y="3708191"/>
            <a:ext cx="5410199" cy="2864504"/>
            <a:chOff x="6203298" y="964622"/>
            <a:chExt cx="5410199" cy="2864504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0545396-FA00-0043-43CF-A6D92EDA974C}"/>
                </a:ext>
              </a:extLst>
            </p:cNvPr>
            <p:cNvSpPr/>
            <p:nvPr/>
          </p:nvSpPr>
          <p:spPr>
            <a:xfrm>
              <a:off x="6203298" y="1213105"/>
              <a:ext cx="5376965" cy="2616021"/>
            </a:xfrm>
            <a:prstGeom prst="rect">
              <a:avLst/>
            </a:prstGeom>
            <a:noFill/>
            <a:ln w="6350">
              <a:solidFill>
                <a:srgbClr val="D31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Spoqa Han Sans Neo Regular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CD1B574-50F5-DC8F-4277-129F06EC01B6}"/>
                </a:ext>
              </a:extLst>
            </p:cNvPr>
            <p:cNvSpPr/>
            <p:nvPr/>
          </p:nvSpPr>
          <p:spPr>
            <a:xfrm>
              <a:off x="6203298" y="964622"/>
              <a:ext cx="5410199" cy="508497"/>
            </a:xfrm>
            <a:prstGeom prst="roundRect">
              <a:avLst>
                <a:gd name="adj" fmla="val 10000"/>
              </a:avLst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PDF  – IVR Usage</a:t>
              </a:r>
              <a:endPara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05A5839D-E973-AF41-3DD5-B479FAE32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35" y="4486392"/>
            <a:ext cx="4672683" cy="203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887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8A4C0FD-BCA5-D702-40D1-9CF6DF943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312" y="1024796"/>
            <a:ext cx="5667375" cy="5733191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3E5784D9-30DD-9D63-7F4B-3BC4267ABD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87089"/>
            <a:ext cx="10897566" cy="4109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Box Plot</a:t>
            </a:r>
            <a:endParaRPr lang="ko-KR" altLang="en-US" sz="2400" b="1" dirty="0">
              <a:solidFill>
                <a:srgbClr val="D31145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42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541DDEFC-ECEA-EED9-4FBB-1480C383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220" y="1201070"/>
            <a:ext cx="4960876" cy="550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527355-4CC8-4F64-70A1-5675E43EECF2}"/>
              </a:ext>
            </a:extLst>
          </p:cNvPr>
          <p:cNvGrpSpPr/>
          <p:nvPr/>
        </p:nvGrpSpPr>
        <p:grpSpPr>
          <a:xfrm>
            <a:off x="581026" y="678796"/>
            <a:ext cx="5410199" cy="5992115"/>
            <a:chOff x="6203298" y="964622"/>
            <a:chExt cx="5410199" cy="599211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DA3E3DB3-8838-3035-AFEA-8C11094841AF}"/>
                </a:ext>
              </a:extLst>
            </p:cNvPr>
            <p:cNvSpPr/>
            <p:nvPr/>
          </p:nvSpPr>
          <p:spPr>
            <a:xfrm>
              <a:off x="6203298" y="1213105"/>
              <a:ext cx="5376965" cy="5743632"/>
            </a:xfrm>
            <a:prstGeom prst="rect">
              <a:avLst/>
            </a:prstGeom>
            <a:noFill/>
            <a:ln w="6350">
              <a:solidFill>
                <a:srgbClr val="D31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Spoqa Han Sans Neo Regular"/>
                <a:cs typeface="+mn-cs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844B687-1F82-09CB-13AE-5EC1D358AE08}"/>
                </a:ext>
              </a:extLst>
            </p:cNvPr>
            <p:cNvSpPr/>
            <p:nvPr/>
          </p:nvSpPr>
          <p:spPr>
            <a:xfrm>
              <a:off x="6203298" y="964622"/>
              <a:ext cx="5410199" cy="508497"/>
            </a:xfrm>
            <a:prstGeom prst="roundRect">
              <a:avLst>
                <a:gd name="adj" fmla="val 10000"/>
              </a:avLst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Box Plot  –Digital Usage by Customer Seg  </a:t>
              </a:r>
              <a:endPara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53774274-96AA-D7E3-B413-B99C0CA1C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87089"/>
            <a:ext cx="10897566" cy="4109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Box Plot – Digital vs Call </a:t>
            </a:r>
            <a:endParaRPr lang="ko-KR" altLang="en-US" sz="2400" b="1" dirty="0">
              <a:solidFill>
                <a:srgbClr val="D31145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5E78A5-D09C-F215-235D-A3FA51B8F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0" y="1201069"/>
            <a:ext cx="4761625" cy="546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8798C0-463C-DDB4-0E84-20492696687C}"/>
              </a:ext>
            </a:extLst>
          </p:cNvPr>
          <p:cNvGrpSpPr/>
          <p:nvPr/>
        </p:nvGrpSpPr>
        <p:grpSpPr>
          <a:xfrm>
            <a:off x="6464991" y="678796"/>
            <a:ext cx="5410199" cy="5992115"/>
            <a:chOff x="6203298" y="964622"/>
            <a:chExt cx="5410199" cy="599211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9C635F78-E06B-4B0E-3211-38419A4924E2}"/>
                </a:ext>
              </a:extLst>
            </p:cNvPr>
            <p:cNvSpPr/>
            <p:nvPr/>
          </p:nvSpPr>
          <p:spPr>
            <a:xfrm>
              <a:off x="6203298" y="1213105"/>
              <a:ext cx="5376965" cy="5743632"/>
            </a:xfrm>
            <a:prstGeom prst="rect">
              <a:avLst/>
            </a:prstGeom>
            <a:noFill/>
            <a:ln w="6350">
              <a:solidFill>
                <a:srgbClr val="D31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Spoqa Han Sans Neo Regular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C141F7A-3A11-7618-0507-4532E52807F6}"/>
                </a:ext>
              </a:extLst>
            </p:cNvPr>
            <p:cNvSpPr/>
            <p:nvPr/>
          </p:nvSpPr>
          <p:spPr>
            <a:xfrm>
              <a:off x="6203298" y="964622"/>
              <a:ext cx="5410199" cy="508497"/>
            </a:xfrm>
            <a:prstGeom prst="roundRect">
              <a:avLst>
                <a:gd name="adj" fmla="val 10000"/>
              </a:avLst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Box Plot  – Call Usage by Customer Seg  </a:t>
              </a:r>
              <a:endPara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36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30238942-0081-8E63-725F-5654B0C32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0" y="4310216"/>
            <a:ext cx="10666817" cy="249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7F245A3-A470-60DF-5E69-D3535277C85F}"/>
              </a:ext>
            </a:extLst>
          </p:cNvPr>
          <p:cNvGrpSpPr/>
          <p:nvPr/>
        </p:nvGrpSpPr>
        <p:grpSpPr>
          <a:xfrm>
            <a:off x="6234009" y="678797"/>
            <a:ext cx="5396016" cy="2864503"/>
            <a:chOff x="447365" y="964622"/>
            <a:chExt cx="5396016" cy="305679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E51D324-EC2E-61CB-85AD-B4D8A1644988}"/>
                </a:ext>
              </a:extLst>
            </p:cNvPr>
            <p:cNvSpPr/>
            <p:nvPr/>
          </p:nvSpPr>
          <p:spPr>
            <a:xfrm>
              <a:off x="447365" y="1213105"/>
              <a:ext cx="5376965" cy="2808312"/>
            </a:xfrm>
            <a:prstGeom prst="rect">
              <a:avLst/>
            </a:prstGeom>
            <a:noFill/>
            <a:ln w="6350">
              <a:solidFill>
                <a:srgbClr val="D31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Spoqa Han Sans Neo Regular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F9FC6FB-0264-861B-38F2-181E73B87CA5}"/>
                </a:ext>
              </a:extLst>
            </p:cNvPr>
            <p:cNvSpPr/>
            <p:nvPr/>
          </p:nvSpPr>
          <p:spPr>
            <a:xfrm>
              <a:off x="447365" y="964622"/>
              <a:ext cx="5396016" cy="508497"/>
            </a:xfrm>
            <a:prstGeom prst="roundRect">
              <a:avLst>
                <a:gd name="adj" fmla="val 10000"/>
              </a:avLst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First Chatbot Usage After Sign-up(Duration)</a:t>
              </a:r>
              <a:endParaRPr kumimoji="0" lang="en-US" altLang="ko-KR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527355-4CC8-4F64-70A1-5675E43EECF2}"/>
              </a:ext>
            </a:extLst>
          </p:cNvPr>
          <p:cNvGrpSpPr/>
          <p:nvPr/>
        </p:nvGrpSpPr>
        <p:grpSpPr>
          <a:xfrm>
            <a:off x="581026" y="678796"/>
            <a:ext cx="5410199" cy="2864504"/>
            <a:chOff x="6203298" y="964622"/>
            <a:chExt cx="5410199" cy="2864504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DA3E3DB3-8838-3035-AFEA-8C11094841AF}"/>
                </a:ext>
              </a:extLst>
            </p:cNvPr>
            <p:cNvSpPr/>
            <p:nvPr/>
          </p:nvSpPr>
          <p:spPr>
            <a:xfrm>
              <a:off x="6203298" y="1213105"/>
              <a:ext cx="5376965" cy="2616021"/>
            </a:xfrm>
            <a:prstGeom prst="rect">
              <a:avLst/>
            </a:prstGeom>
            <a:noFill/>
            <a:ln w="6350">
              <a:solidFill>
                <a:srgbClr val="D31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Spoqa Han Sans Neo Regular"/>
                <a:cs typeface="+mn-cs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844B687-1F82-09CB-13AE-5EC1D358AE08}"/>
                </a:ext>
              </a:extLst>
            </p:cNvPr>
            <p:cNvSpPr/>
            <p:nvPr/>
          </p:nvSpPr>
          <p:spPr>
            <a:xfrm>
              <a:off x="6203298" y="964622"/>
              <a:ext cx="5410199" cy="508497"/>
            </a:xfrm>
            <a:prstGeom prst="roundRect">
              <a:avLst>
                <a:gd name="adj" fmla="val 10000"/>
              </a:avLst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2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First </a:t>
              </a:r>
              <a:r>
                <a:rPr lang="en-US" altLang="ko-KR" sz="2200" b="1" dirty="0" err="1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MyAIA</a:t>
              </a:r>
              <a:r>
                <a:rPr lang="en-US" altLang="ko-KR" sz="22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 Usage After Sign-up(Duration)</a:t>
              </a:r>
              <a:endParaRPr kumimoji="0" lang="en-US" altLang="ko-KR" sz="22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53774274-96AA-D7E3-B413-B99C0CA1C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87089"/>
            <a:ext cx="10897566" cy="4109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“Digital Customer” vs “Non-Digital Customer” – Duration and Most Used Menu</a:t>
            </a:r>
            <a:endParaRPr lang="ko-KR" altLang="en-US" sz="2400" b="1" dirty="0">
              <a:solidFill>
                <a:srgbClr val="D31145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EC4D41-88E9-ED91-9874-AF990DFAF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400" y="1341354"/>
            <a:ext cx="4864215" cy="2087646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0D1E485B-4FC9-A8CE-CC40-8C0CAC7CD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766" y="1306860"/>
            <a:ext cx="5091111" cy="213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50BE99F4-A2DF-3153-95FB-276CAAA8E19C}"/>
              </a:ext>
            </a:extLst>
          </p:cNvPr>
          <p:cNvGrpSpPr/>
          <p:nvPr/>
        </p:nvGrpSpPr>
        <p:grpSpPr>
          <a:xfrm>
            <a:off x="581026" y="3801719"/>
            <a:ext cx="11048999" cy="2864504"/>
            <a:chOff x="6203298" y="964622"/>
            <a:chExt cx="5410199" cy="2864504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1408D638-66D7-0A1E-6AB6-BCB549097E28}"/>
                </a:ext>
              </a:extLst>
            </p:cNvPr>
            <p:cNvSpPr/>
            <p:nvPr/>
          </p:nvSpPr>
          <p:spPr>
            <a:xfrm>
              <a:off x="6203298" y="1213105"/>
              <a:ext cx="5376965" cy="2616021"/>
            </a:xfrm>
            <a:prstGeom prst="rect">
              <a:avLst/>
            </a:prstGeom>
            <a:noFill/>
            <a:ln w="6350">
              <a:solidFill>
                <a:srgbClr val="D31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Spoqa Han Sans Neo Regular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40C9AB4-A9B2-D3E7-B86A-E57E6B7C67B2}"/>
                </a:ext>
              </a:extLst>
            </p:cNvPr>
            <p:cNvSpPr/>
            <p:nvPr/>
          </p:nvSpPr>
          <p:spPr>
            <a:xfrm>
              <a:off x="6203298" y="964622"/>
              <a:ext cx="5410199" cy="508497"/>
            </a:xfrm>
            <a:prstGeom prst="roundRect">
              <a:avLst>
                <a:gd name="adj" fmla="val 10000"/>
              </a:avLst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Most Used </a:t>
              </a:r>
              <a:r>
                <a:rPr kumimoji="0" lang="en-US" altLang="ko-KR" sz="2400" b="1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MyAIA</a:t>
              </a:r>
              <a:r>
                <a:rPr kumimoji="0" lang="en-US" altLang="ko-KR" sz="2400" b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 Menu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88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7F245A3-A470-60DF-5E69-D3535277C85F}"/>
              </a:ext>
            </a:extLst>
          </p:cNvPr>
          <p:cNvGrpSpPr/>
          <p:nvPr/>
        </p:nvGrpSpPr>
        <p:grpSpPr>
          <a:xfrm>
            <a:off x="6234009" y="678797"/>
            <a:ext cx="5396016" cy="3575151"/>
            <a:chOff x="447365" y="964622"/>
            <a:chExt cx="5396016" cy="305679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E51D324-EC2E-61CB-85AD-B4D8A1644988}"/>
                </a:ext>
              </a:extLst>
            </p:cNvPr>
            <p:cNvSpPr/>
            <p:nvPr/>
          </p:nvSpPr>
          <p:spPr>
            <a:xfrm>
              <a:off x="447365" y="1213105"/>
              <a:ext cx="5376965" cy="2808312"/>
            </a:xfrm>
            <a:prstGeom prst="rect">
              <a:avLst/>
            </a:prstGeom>
            <a:noFill/>
            <a:ln w="6350">
              <a:solidFill>
                <a:srgbClr val="D31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Spoqa Han Sans Neo Regular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F9FC6FB-0264-861B-38F2-181E73B87CA5}"/>
                </a:ext>
              </a:extLst>
            </p:cNvPr>
            <p:cNvSpPr/>
            <p:nvPr/>
          </p:nvSpPr>
          <p:spPr>
            <a:xfrm>
              <a:off x="447365" y="964622"/>
              <a:ext cx="5396016" cy="508497"/>
            </a:xfrm>
            <a:prstGeom prst="roundRect">
              <a:avLst>
                <a:gd name="adj" fmla="val 10000"/>
              </a:avLst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Avg Call Time </a:t>
              </a:r>
              <a:endPara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527355-4CC8-4F64-70A1-5675E43EECF2}"/>
              </a:ext>
            </a:extLst>
          </p:cNvPr>
          <p:cNvGrpSpPr/>
          <p:nvPr/>
        </p:nvGrpSpPr>
        <p:grpSpPr>
          <a:xfrm>
            <a:off x="581026" y="678796"/>
            <a:ext cx="5410199" cy="3575152"/>
            <a:chOff x="6203298" y="964622"/>
            <a:chExt cx="5410199" cy="2864504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DA3E3DB3-8838-3035-AFEA-8C11094841AF}"/>
                </a:ext>
              </a:extLst>
            </p:cNvPr>
            <p:cNvSpPr/>
            <p:nvPr/>
          </p:nvSpPr>
          <p:spPr>
            <a:xfrm>
              <a:off x="6203298" y="1213105"/>
              <a:ext cx="5376965" cy="2616021"/>
            </a:xfrm>
            <a:prstGeom prst="rect">
              <a:avLst/>
            </a:prstGeom>
            <a:noFill/>
            <a:ln w="6350">
              <a:solidFill>
                <a:srgbClr val="D31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Spoqa Han Sans Neo Regular"/>
                <a:cs typeface="+mn-cs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844B687-1F82-09CB-13AE-5EC1D358AE08}"/>
                </a:ext>
              </a:extLst>
            </p:cNvPr>
            <p:cNvSpPr/>
            <p:nvPr/>
          </p:nvSpPr>
          <p:spPr>
            <a:xfrm>
              <a:off x="6203298" y="964622"/>
              <a:ext cx="5410199" cy="508497"/>
            </a:xfrm>
            <a:prstGeom prst="roundRect">
              <a:avLst>
                <a:gd name="adj" fmla="val 10000"/>
              </a:avLst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Avg </a:t>
              </a:r>
              <a:r>
                <a:rPr lang="en-US" altLang="ko-KR" sz="2400" b="1" dirty="0" err="1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MyAIA</a:t>
              </a:r>
              <a:r>
                <a:rPr lang="en-US" altLang="ko-KR" sz="24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 Use Time</a:t>
              </a:r>
              <a:endPara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53774274-96AA-D7E3-B413-B99C0CA1C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87089"/>
            <a:ext cx="10897566" cy="4109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Average Usage of </a:t>
            </a:r>
            <a:r>
              <a:rPr lang="en-US" altLang="ko-KR" sz="2400" b="1" dirty="0" err="1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MyAIA</a:t>
            </a: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&amp; Call – by Age</a:t>
            </a:r>
            <a:endParaRPr lang="ko-KR" altLang="en-US" sz="2400" b="1" dirty="0">
              <a:solidFill>
                <a:srgbClr val="D31145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3CB1B4A-DA79-30A2-E727-3B7BD910315B}"/>
              </a:ext>
            </a:extLst>
          </p:cNvPr>
          <p:cNvSpPr/>
          <p:nvPr/>
        </p:nvSpPr>
        <p:spPr>
          <a:xfrm>
            <a:off x="1579909" y="5175011"/>
            <a:ext cx="9233452" cy="512908"/>
          </a:xfrm>
          <a:prstGeom prst="roundRect">
            <a:avLst>
              <a:gd name="adj" fmla="val 10000"/>
            </a:avLst>
          </a:prstGeom>
          <a:solidFill>
            <a:srgbClr val="D3114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rPr>
              <a:t>Age and </a:t>
            </a:r>
            <a:r>
              <a:rPr lang="en-US" altLang="ko-KR" sz="2400" b="1" i="1" dirty="0">
                <a:solidFill>
                  <a:prstClr val="white"/>
                </a:solidFill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rPr>
              <a:t>Usage Time in either </a:t>
            </a:r>
            <a:r>
              <a:rPr lang="en-US" altLang="ko-KR" sz="2400" b="1" i="1" dirty="0" err="1">
                <a:solidFill>
                  <a:prstClr val="white"/>
                </a:solidFill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rPr>
              <a:t>MyAIA</a:t>
            </a:r>
            <a:r>
              <a:rPr lang="en-US" altLang="ko-KR" sz="2400" b="1" i="1" dirty="0">
                <a:solidFill>
                  <a:prstClr val="white"/>
                </a:solidFill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rPr>
              <a:t> and Call are Positively Correlated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Spoqa Han Sans Neo" panose="020B0500000000000000" pitchFamily="34" charset="-127"/>
              <a:cs typeface="Calibri" panose="020F0502020204030204" pitchFamily="34" charset="0"/>
            </a:endParaRP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0E483A41-CF1D-5864-DA51-4FE2732F3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550" y="1519056"/>
            <a:ext cx="4941412" cy="248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>
            <a:extLst>
              <a:ext uri="{FF2B5EF4-FFF2-40B4-BE49-F238E27FC236}">
                <a16:creationId xmlns:a16="http://schemas.microsoft.com/office/drawing/2014/main" id="{770B1732-B303-BCA4-22A8-C7F947B31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38" y="1519055"/>
            <a:ext cx="4799327" cy="252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34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5B9BDD-389C-4FA5-9194-D815390476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8" y="1980000"/>
            <a:ext cx="8784002" cy="1800000"/>
          </a:xfrm>
        </p:spPr>
        <p:txBody>
          <a:bodyPr/>
          <a:lstStyle/>
          <a:p>
            <a:r>
              <a:rPr lang="en-US" sz="3200" b="1" dirty="0"/>
              <a:t>Feature Importance using Information Value </a:t>
            </a:r>
          </a:p>
        </p:txBody>
      </p:sp>
    </p:spTree>
    <p:extLst>
      <p:ext uri="{BB962C8B-B14F-4D97-AF65-F5344CB8AC3E}">
        <p14:creationId xmlns:p14="http://schemas.microsoft.com/office/powerpoint/2010/main" val="245035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1D78C151-2C5C-4C66-D30C-D2EE7100FEE7}"/>
              </a:ext>
            </a:extLst>
          </p:cNvPr>
          <p:cNvSpPr txBox="1">
            <a:spLocks/>
          </p:cNvSpPr>
          <p:nvPr/>
        </p:nvSpPr>
        <p:spPr>
          <a:xfrm>
            <a:off x="447365" y="266218"/>
            <a:ext cx="9386446" cy="715020"/>
          </a:xfrm>
          <a:prstGeom prst="rect">
            <a:avLst/>
          </a:prstGeom>
        </p:spPr>
        <p:txBody>
          <a:bodyPr lIns="0" tIns="0" rIns="0" bIns="0" anchor="t"/>
          <a:lstStyle>
            <a:lvl1pPr algn="l" rtl="0" fontAlgn="base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D311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dirty="0">
                <a:latin typeface="Calibri" panose="020F0502020204030204" pitchFamily="34" charset="0"/>
                <a:ea typeface="Spoqa Han Sans Neo" panose="020B0500000000000000"/>
                <a:cs typeface="Calibri" panose="020F0502020204030204" pitchFamily="34" charset="0"/>
              </a:rPr>
              <a:t>What is Information Value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 pitchFamily="34" charset="0"/>
              <a:ea typeface="Spoqa Han Sans Neo" panose="020B0500000000000000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52A65E-E0CF-767E-244A-6F0A2D6B102B}"/>
              </a:ext>
            </a:extLst>
          </p:cNvPr>
          <p:cNvSpPr/>
          <p:nvPr/>
        </p:nvSpPr>
        <p:spPr>
          <a:xfrm>
            <a:off x="473240" y="594983"/>
            <a:ext cx="10748213" cy="69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Information Value is one of the most useful technique to select import variables in a predictive model. It helps to rank variables on the basis of their importance.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819E66-1098-70D9-6C89-E746D56A4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533" y="4147357"/>
            <a:ext cx="4387792" cy="211627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9269BCAD-015A-9633-2BE7-C83A4712BE20}"/>
              </a:ext>
            </a:extLst>
          </p:cNvPr>
          <p:cNvGrpSpPr/>
          <p:nvPr/>
        </p:nvGrpSpPr>
        <p:grpSpPr>
          <a:xfrm>
            <a:off x="352426" y="1614639"/>
            <a:ext cx="4991271" cy="4738536"/>
            <a:chOff x="352426" y="1248707"/>
            <a:chExt cx="4991271" cy="473853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49F964D-7297-956B-2B9A-3B44AD32B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231" y="2227893"/>
              <a:ext cx="4181475" cy="3714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06477F6-F1C2-219F-15C0-F6DD2DBE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098" y="3292181"/>
              <a:ext cx="3108846" cy="1685925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52DB07F7-CA96-94FE-38BE-66188350DC0F}"/>
                </a:ext>
              </a:extLst>
            </p:cNvPr>
            <p:cNvGrpSpPr/>
            <p:nvPr/>
          </p:nvGrpSpPr>
          <p:grpSpPr>
            <a:xfrm>
              <a:off x="352426" y="1248707"/>
              <a:ext cx="4991271" cy="4738536"/>
              <a:chOff x="6203298" y="964622"/>
              <a:chExt cx="5410199" cy="4072696"/>
            </a:xfrm>
          </p:grpSpPr>
          <p:sp>
            <p:nvSpPr>
              <p:cNvPr id="24" name="Rectangle 1">
                <a:extLst>
                  <a:ext uri="{FF2B5EF4-FFF2-40B4-BE49-F238E27FC236}">
                    <a16:creationId xmlns:a16="http://schemas.microsoft.com/office/drawing/2014/main" id="{E67F5F06-08EA-7D9C-0274-E229915C9C7A}"/>
                  </a:ext>
                </a:extLst>
              </p:cNvPr>
              <p:cNvSpPr/>
              <p:nvPr/>
            </p:nvSpPr>
            <p:spPr>
              <a:xfrm>
                <a:off x="6203298" y="1213105"/>
                <a:ext cx="5376965" cy="3824213"/>
              </a:xfrm>
              <a:prstGeom prst="rect">
                <a:avLst/>
              </a:prstGeom>
              <a:noFill/>
              <a:ln w="6350">
                <a:solidFill>
                  <a:srgbClr val="D311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Spoqa Han Sans Neo Regular"/>
                  <a:cs typeface="+mn-cs"/>
                </a:endParaRP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463C7D45-70A3-9B5B-F730-4F2186FCE502}"/>
                  </a:ext>
                </a:extLst>
              </p:cNvPr>
              <p:cNvSpPr/>
              <p:nvPr/>
            </p:nvSpPr>
            <p:spPr>
              <a:xfrm>
                <a:off x="6203298" y="964622"/>
                <a:ext cx="5410199" cy="508497"/>
              </a:xfrm>
              <a:prstGeom prst="roundRect">
                <a:avLst>
                  <a:gd name="adj" fmla="val 10000"/>
                </a:avLst>
              </a:prstGeom>
              <a:solidFill>
                <a:srgbClr val="D3114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poqa Han Sans Neo" panose="020B0500000000000000" pitchFamily="34" charset="-127"/>
                    <a:cs typeface="Calibri" panose="020F0502020204030204" pitchFamily="34" charset="0"/>
                  </a:rPr>
                  <a:t>Formula</a:t>
                </a:r>
              </a:p>
            </p:txBody>
          </p:sp>
        </p:grp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15556C46-D544-BCEF-9946-EBBEB739E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74371"/>
              </p:ext>
            </p:extLst>
          </p:nvPr>
        </p:nvGraphicFramePr>
        <p:xfrm>
          <a:off x="6325533" y="2495377"/>
          <a:ext cx="3769984" cy="133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659">
                  <a:extLst>
                    <a:ext uri="{9D8B030D-6E8A-4147-A177-3AD203B41FA5}">
                      <a16:colId xmlns:a16="http://schemas.microsoft.com/office/drawing/2014/main" val="272848805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1490867"/>
                    </a:ext>
                  </a:extLst>
                </a:gridCol>
              </a:tblGrid>
              <a:tr h="2223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Information Value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Variable Predictiveness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5873133"/>
                  </a:ext>
                </a:extLst>
              </a:tr>
              <a:tr h="22230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Less than 0.02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Not useful for prediction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0314078"/>
                  </a:ext>
                </a:extLst>
              </a:tr>
              <a:tr h="22230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0.02 to 0.1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Weak predictive power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3576562"/>
                  </a:ext>
                </a:extLst>
              </a:tr>
              <a:tr h="22230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0.1 to 0.3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Medium predictive power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7003362"/>
                  </a:ext>
                </a:extLst>
              </a:tr>
              <a:tr h="22230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0.3 to 0.5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Strong predictive power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4145409"/>
                  </a:ext>
                </a:extLst>
              </a:tr>
              <a:tr h="222309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Greater than 0.5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Suspicious predictive power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9428700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7CC5EBB6-CB70-9C64-F2BF-B92E973D7AA8}"/>
              </a:ext>
            </a:extLst>
          </p:cNvPr>
          <p:cNvGrpSpPr/>
          <p:nvPr/>
        </p:nvGrpSpPr>
        <p:grpSpPr>
          <a:xfrm>
            <a:off x="6230182" y="1614639"/>
            <a:ext cx="4991271" cy="4738536"/>
            <a:chOff x="6203298" y="964622"/>
            <a:chExt cx="5410199" cy="4072696"/>
          </a:xfrm>
        </p:grpSpPr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E4D3A6D4-CF30-D928-1FCC-04C836204474}"/>
                </a:ext>
              </a:extLst>
            </p:cNvPr>
            <p:cNvSpPr/>
            <p:nvPr/>
          </p:nvSpPr>
          <p:spPr>
            <a:xfrm>
              <a:off x="6203298" y="1213105"/>
              <a:ext cx="5376965" cy="3824213"/>
            </a:xfrm>
            <a:prstGeom prst="rect">
              <a:avLst/>
            </a:prstGeom>
            <a:noFill/>
            <a:ln w="6350">
              <a:solidFill>
                <a:srgbClr val="D31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Spoqa Han Sans Neo Regular"/>
                <a:cs typeface="+mn-cs"/>
              </a:endParaRP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49C908DF-17E8-7D97-445C-EB671E91B1E1}"/>
                </a:ext>
              </a:extLst>
            </p:cNvPr>
            <p:cNvSpPr/>
            <p:nvPr/>
          </p:nvSpPr>
          <p:spPr>
            <a:xfrm>
              <a:off x="6203298" y="964622"/>
              <a:ext cx="5410199" cy="508497"/>
            </a:xfrm>
            <a:prstGeom prst="roundRect">
              <a:avLst>
                <a:gd name="adj" fmla="val 10000"/>
              </a:avLst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Rules &amp; Example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A207FE4-1D24-8BD5-05B0-FADA143DE033}"/>
              </a:ext>
            </a:extLst>
          </p:cNvPr>
          <p:cNvSpPr txBox="1"/>
          <p:nvPr/>
        </p:nvSpPr>
        <p:spPr>
          <a:xfrm>
            <a:off x="6275822" y="2219139"/>
            <a:ext cx="157869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AIA 바이탈리티 KR Regular"/>
                <a:cs typeface="+mn-cs"/>
              </a:rPr>
              <a:t>&lt;Describing IV&gt;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BCA237-3D4B-8A55-DD0D-44BB4540C736}"/>
              </a:ext>
            </a:extLst>
          </p:cNvPr>
          <p:cNvSpPr txBox="1"/>
          <p:nvPr/>
        </p:nvSpPr>
        <p:spPr>
          <a:xfrm>
            <a:off x="6325533" y="3911617"/>
            <a:ext cx="157869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1" dirty="0">
                <a:solidFill>
                  <a:srgbClr val="D31145"/>
                </a:solidFill>
                <a:latin typeface="Arial" panose="020B0604020202020204"/>
                <a:ea typeface="AIA 바이탈리티 KR Regular"/>
              </a:rPr>
              <a:t>&lt;Example&gt;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Arial" panose="020B0604020202020204"/>
              <a:ea typeface="AIA 바이탈리티 KR Regular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5141E-15FF-8810-99CD-13E3BCBC9E45}"/>
              </a:ext>
            </a:extLst>
          </p:cNvPr>
          <p:cNvSpPr txBox="1"/>
          <p:nvPr/>
        </p:nvSpPr>
        <p:spPr>
          <a:xfrm>
            <a:off x="473240" y="2219139"/>
            <a:ext cx="157869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AIA 바이탈리티 KR Regular"/>
                <a:cs typeface="+mn-cs"/>
              </a:rPr>
              <a:t>&lt;Formula - IV&gt;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435B3-7409-DF6D-CAA0-87CF998355B9}"/>
              </a:ext>
            </a:extLst>
          </p:cNvPr>
          <p:cNvSpPr txBox="1"/>
          <p:nvPr/>
        </p:nvSpPr>
        <p:spPr>
          <a:xfrm>
            <a:off x="473240" y="3282806"/>
            <a:ext cx="345956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AIA 바이탈리티 KR Regular"/>
                <a:cs typeface="+mn-cs"/>
              </a:rPr>
              <a:t>&lt;Formula – Weight of Evidence&gt;</a:t>
            </a:r>
          </a:p>
        </p:txBody>
      </p:sp>
    </p:spTree>
    <p:extLst>
      <p:ext uri="{BB962C8B-B14F-4D97-AF65-F5344CB8AC3E}">
        <p14:creationId xmlns:p14="http://schemas.microsoft.com/office/powerpoint/2010/main" val="3836368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CF4D7-B293-4A49-9D12-7FABA67B2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87089"/>
            <a:ext cx="10897566" cy="4109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Information Value – Age</a:t>
            </a:r>
            <a:endParaRPr lang="ko-KR" altLang="en-US" sz="2400" b="1" dirty="0">
              <a:solidFill>
                <a:srgbClr val="D31145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703359-817F-4D9A-A59A-D9402ABCEEF1}"/>
              </a:ext>
            </a:extLst>
          </p:cNvPr>
          <p:cNvSpPr/>
          <p:nvPr/>
        </p:nvSpPr>
        <p:spPr>
          <a:xfrm>
            <a:off x="10988113" y="4863264"/>
            <a:ext cx="649705" cy="135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b="1">
              <a:solidFill>
                <a:srgbClr val="D31145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F1341E-A7FC-4A19-96FE-1FA15387D33A}"/>
              </a:ext>
            </a:extLst>
          </p:cNvPr>
          <p:cNvSpPr/>
          <p:nvPr/>
        </p:nvSpPr>
        <p:spPr>
          <a:xfrm>
            <a:off x="473240" y="594983"/>
            <a:ext cx="10748213" cy="69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‘AGE’ feature has very high overall Information Value (IV)</a:t>
            </a:r>
          </a:p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higher range of customers’ age brings high IV and low event rate while the lower range shows high event rate with high IV</a:t>
            </a:r>
          </a:p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195F88-524F-99C6-0BBF-556617CED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22987"/>
              </p:ext>
            </p:extLst>
          </p:nvPr>
        </p:nvGraphicFramePr>
        <p:xfrm>
          <a:off x="554181" y="1550670"/>
          <a:ext cx="10601500" cy="4668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331">
                  <a:extLst>
                    <a:ext uri="{9D8B030D-6E8A-4147-A177-3AD203B41FA5}">
                      <a16:colId xmlns:a16="http://schemas.microsoft.com/office/drawing/2014/main" val="2390523239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2728488056"/>
                    </a:ext>
                  </a:extLst>
                </a:gridCol>
                <a:gridCol w="787331">
                  <a:extLst>
                    <a:ext uri="{9D8B030D-6E8A-4147-A177-3AD203B41FA5}">
                      <a16:colId xmlns:a16="http://schemas.microsoft.com/office/drawing/2014/main" val="201490867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1939816054"/>
                    </a:ext>
                  </a:extLst>
                </a:gridCol>
                <a:gridCol w="1226771">
                  <a:extLst>
                    <a:ext uri="{9D8B030D-6E8A-4147-A177-3AD203B41FA5}">
                      <a16:colId xmlns:a16="http://schemas.microsoft.com/office/drawing/2014/main" val="129600364"/>
                    </a:ext>
                  </a:extLst>
                </a:gridCol>
                <a:gridCol w="732400">
                  <a:extLst>
                    <a:ext uri="{9D8B030D-6E8A-4147-A177-3AD203B41FA5}">
                      <a16:colId xmlns:a16="http://schemas.microsoft.com/office/drawing/2014/main" val="1886672924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30680470"/>
                    </a:ext>
                  </a:extLst>
                </a:gridCol>
                <a:gridCol w="1501423">
                  <a:extLst>
                    <a:ext uri="{9D8B030D-6E8A-4147-A177-3AD203B41FA5}">
                      <a16:colId xmlns:a16="http://schemas.microsoft.com/office/drawing/2014/main" val="2155018803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2423826352"/>
                    </a:ext>
                  </a:extLst>
                </a:gridCol>
              </a:tblGrid>
              <a:tr h="27459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Bin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Count 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Non-event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Event rate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>
                          <a:effectLst/>
                        </a:rPr>
                        <a:t>WoE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IV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5873133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dirty="0">
                          <a:effectLst/>
                        </a:rPr>
                        <a:t>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(-inf, 33.50)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8,109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8.99%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2,057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6,052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74.63%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-1.06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0.09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314078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dirty="0">
                          <a:effectLst/>
                        </a:rPr>
                        <a:t>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[33.50, 41.50)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8,124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9.01%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2,396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5,728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70.51%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-0.86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0.06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576562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[41.50, 44.50)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5,128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5.69%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1,645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3,483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67.92%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-0.74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0.03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7003362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dirty="0">
                          <a:effectLst/>
                        </a:rPr>
                        <a:t>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[44.50, 47.50)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5,527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6.13%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1,843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3,684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66.65%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-0.68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0.03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4145409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dirty="0">
                          <a:effectLst/>
                        </a:rPr>
                        <a:t>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[47.50, 51.50)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9,898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10.98%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3,567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6,331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63.96%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-0.56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0.03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9428700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5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[51.50, 53.50)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6,006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6.66%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2,475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3,531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58.79%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-0.34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097234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dirty="0">
                          <a:effectLst/>
                        </a:rPr>
                        <a:t>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[53.50, 55.50)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6,161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6.83%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2,768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3,393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55.07%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-0.19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221105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dirty="0">
                          <a:effectLst/>
                        </a:rPr>
                        <a:t>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[55.50, 58.50)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8,050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8.93%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4,106 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3,944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48.99%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0.05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8659210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8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[58.50, 61.50)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8,819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9.78%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5,032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3,787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42.94%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0.30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8840013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dirty="0">
                          <a:effectLst/>
                        </a:rPr>
                        <a:t>9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[61.50, 63.50)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6,577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7.30%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4,001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2,576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39.17%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0.45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0.01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1225940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dirty="0">
                          <a:effectLst/>
                        </a:rPr>
                        <a:t>10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[63.50, 66.50)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7,691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8.53%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5,378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2,313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30.07%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0.86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0.06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18816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dirty="0">
                          <a:effectLst/>
                        </a:rPr>
                        <a:t>11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dirty="0">
                          <a:effectLst/>
                        </a:rPr>
                        <a:t>[66.50, 69.50)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4,533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5.03%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4,203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330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7.28%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2.56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0.22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992815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dirty="0">
                          <a:effectLst/>
                        </a:rPr>
                        <a:t>12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[69.50, inf)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5,529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6.13%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5,286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243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4.40%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3.09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0.35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15895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dirty="0">
                          <a:effectLst/>
                        </a:rPr>
                        <a:t>13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0.00%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       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0.00%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40226306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dirty="0">
                          <a:effectLst/>
                        </a:rPr>
                        <a:t>14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0.00%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       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      </a:t>
                      </a:r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0.00%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0.00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06494766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Totals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90,152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100.00%</a:t>
                      </a:r>
                      <a:endParaRPr lang="en-US" altLang="ko-KR" sz="11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44,757 </a:t>
                      </a:r>
                      <a:endParaRPr lang="en-US" altLang="ko-KR" sz="11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en-US" altLang="ko-KR" sz="11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45,395 </a:t>
                      </a:r>
                      <a:endParaRPr lang="en-US" altLang="ko-KR" sz="11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50.35%</a:t>
                      </a:r>
                      <a:endParaRPr lang="en-US" altLang="ko-KR" sz="11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0.91</a:t>
                      </a:r>
                      <a:endParaRPr lang="en-US" altLang="ko-KR" sz="11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652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868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EEBC64-6709-8D3D-0BD1-547D385FA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5880"/>
              </p:ext>
            </p:extLst>
          </p:nvPr>
        </p:nvGraphicFramePr>
        <p:xfrm>
          <a:off x="554181" y="1550670"/>
          <a:ext cx="10601500" cy="3020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331">
                  <a:extLst>
                    <a:ext uri="{9D8B030D-6E8A-4147-A177-3AD203B41FA5}">
                      <a16:colId xmlns:a16="http://schemas.microsoft.com/office/drawing/2014/main" val="2390523239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2728488056"/>
                    </a:ext>
                  </a:extLst>
                </a:gridCol>
                <a:gridCol w="787331">
                  <a:extLst>
                    <a:ext uri="{9D8B030D-6E8A-4147-A177-3AD203B41FA5}">
                      <a16:colId xmlns:a16="http://schemas.microsoft.com/office/drawing/2014/main" val="201490867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1939816054"/>
                    </a:ext>
                  </a:extLst>
                </a:gridCol>
                <a:gridCol w="1226771">
                  <a:extLst>
                    <a:ext uri="{9D8B030D-6E8A-4147-A177-3AD203B41FA5}">
                      <a16:colId xmlns:a16="http://schemas.microsoft.com/office/drawing/2014/main" val="129600364"/>
                    </a:ext>
                  </a:extLst>
                </a:gridCol>
                <a:gridCol w="732400">
                  <a:extLst>
                    <a:ext uri="{9D8B030D-6E8A-4147-A177-3AD203B41FA5}">
                      <a16:colId xmlns:a16="http://schemas.microsoft.com/office/drawing/2014/main" val="1886672924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30680470"/>
                    </a:ext>
                  </a:extLst>
                </a:gridCol>
                <a:gridCol w="1501423">
                  <a:extLst>
                    <a:ext uri="{9D8B030D-6E8A-4147-A177-3AD203B41FA5}">
                      <a16:colId xmlns:a16="http://schemas.microsoft.com/office/drawing/2014/main" val="2155018803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2423826352"/>
                    </a:ext>
                  </a:extLst>
                </a:gridCol>
              </a:tblGrid>
              <a:tr h="27459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Bin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 (%)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Non-event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Event rate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WoE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IV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5873133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(-inf, 12.50)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4,672 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5.18%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1,750 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2,922 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62.54%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-0.50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0314078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[12.50, 18.50)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25,150 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27.90%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9,753 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15,397 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61.22%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-0.44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3576562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[18.50, 20.50)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8,277 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9.18%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3,368 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4,909 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59.31%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-0.36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7003362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[20.50, 22.50)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8,988 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9.97%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3,779 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5,209 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57.96%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-0.31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4145409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[22.50, 24.50)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7,568 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8.39%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4,236 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3,332 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44.03%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9428700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[24.50, 26.50)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7,158 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7.94%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4,280 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2,878 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40.21%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0.41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097234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[26.50, inf)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28,339 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31.43%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17,591 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10,748 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37.93%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0.51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221105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Special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               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8659210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Missing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               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8840013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90,152 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100.00%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44,757 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45,395 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50.35%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0.19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1225940"/>
                  </a:ext>
                </a:extLst>
              </a:tr>
            </a:tbl>
          </a:graphicData>
        </a:graphic>
      </p:graphicFrame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3D327F31-E8AF-A092-3414-65798CE5D4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139" y="266700"/>
            <a:ext cx="10898188" cy="75882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Information Value – </a:t>
            </a:r>
            <a:r>
              <a:rPr lang="ko-KR" altLang="en-US" sz="2400" b="1" dirty="0"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가입경과월</a:t>
            </a:r>
            <a:endParaRPr lang="ko-KR" altLang="en-US" sz="2400" b="1" dirty="0">
              <a:solidFill>
                <a:srgbClr val="D31145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C318F8-A73F-8CFC-4CE5-889EFE57AB92}"/>
              </a:ext>
            </a:extLst>
          </p:cNvPr>
          <p:cNvSpPr/>
          <p:nvPr/>
        </p:nvSpPr>
        <p:spPr>
          <a:xfrm>
            <a:off x="473240" y="594983"/>
            <a:ext cx="10748213" cy="69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‘Number</a:t>
            </a:r>
            <a:r>
              <a:rPr lang="ko-KR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ko-KR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Months</a:t>
            </a:r>
            <a:r>
              <a:rPr lang="ko-KR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Elapsed</a:t>
            </a:r>
            <a:r>
              <a:rPr lang="ko-KR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Since Sign Up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feature has medium strength relationship to the Digital/Non-Digital odds ratio</a:t>
            </a:r>
          </a:p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There’s a sign that after a certain period of time from joining, the probability of the customer being a digital customer is low </a:t>
            </a:r>
          </a:p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can be either customers in 2020 prefer phone calls over digital means OR customers needs to contact CS over time</a:t>
            </a:r>
          </a:p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 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568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CF4D7-B293-4A49-9D12-7FABA67B2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87089"/>
            <a:ext cx="10897566" cy="4109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Information Value – </a:t>
            </a:r>
            <a:r>
              <a:rPr lang="ko-KR" altLang="en-US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평균 통화시간</a:t>
            </a: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lang="ko-KR" altLang="en-US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초</a:t>
            </a: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lang="ko-KR" altLang="en-US" sz="2400" b="1" dirty="0">
              <a:solidFill>
                <a:srgbClr val="D31145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703359-817F-4D9A-A59A-D9402ABCEEF1}"/>
              </a:ext>
            </a:extLst>
          </p:cNvPr>
          <p:cNvSpPr/>
          <p:nvPr/>
        </p:nvSpPr>
        <p:spPr>
          <a:xfrm>
            <a:off x="10988113" y="4863264"/>
            <a:ext cx="649705" cy="135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b="1">
              <a:solidFill>
                <a:srgbClr val="D31145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EC859B7-50AB-491F-3C8C-971F93F81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935092"/>
              </p:ext>
            </p:extLst>
          </p:nvPr>
        </p:nvGraphicFramePr>
        <p:xfrm>
          <a:off x="452383" y="1628903"/>
          <a:ext cx="10788777" cy="1974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753">
                  <a:extLst>
                    <a:ext uri="{9D8B030D-6E8A-4147-A177-3AD203B41FA5}">
                      <a16:colId xmlns:a16="http://schemas.microsoft.com/office/drawing/2014/main" val="3794427680"/>
                    </a:ext>
                  </a:extLst>
                </a:gridCol>
                <a:gridCol w="1198753">
                  <a:extLst>
                    <a:ext uri="{9D8B030D-6E8A-4147-A177-3AD203B41FA5}">
                      <a16:colId xmlns:a16="http://schemas.microsoft.com/office/drawing/2014/main" val="9139657"/>
                    </a:ext>
                  </a:extLst>
                </a:gridCol>
                <a:gridCol w="1198753">
                  <a:extLst>
                    <a:ext uri="{9D8B030D-6E8A-4147-A177-3AD203B41FA5}">
                      <a16:colId xmlns:a16="http://schemas.microsoft.com/office/drawing/2014/main" val="1402768226"/>
                    </a:ext>
                  </a:extLst>
                </a:gridCol>
                <a:gridCol w="1198753">
                  <a:extLst>
                    <a:ext uri="{9D8B030D-6E8A-4147-A177-3AD203B41FA5}">
                      <a16:colId xmlns:a16="http://schemas.microsoft.com/office/drawing/2014/main" val="3246988677"/>
                    </a:ext>
                  </a:extLst>
                </a:gridCol>
                <a:gridCol w="1198753">
                  <a:extLst>
                    <a:ext uri="{9D8B030D-6E8A-4147-A177-3AD203B41FA5}">
                      <a16:colId xmlns:a16="http://schemas.microsoft.com/office/drawing/2014/main" val="3323505160"/>
                    </a:ext>
                  </a:extLst>
                </a:gridCol>
                <a:gridCol w="1198753">
                  <a:extLst>
                    <a:ext uri="{9D8B030D-6E8A-4147-A177-3AD203B41FA5}">
                      <a16:colId xmlns:a16="http://schemas.microsoft.com/office/drawing/2014/main" val="1018697686"/>
                    </a:ext>
                  </a:extLst>
                </a:gridCol>
                <a:gridCol w="1198753">
                  <a:extLst>
                    <a:ext uri="{9D8B030D-6E8A-4147-A177-3AD203B41FA5}">
                      <a16:colId xmlns:a16="http://schemas.microsoft.com/office/drawing/2014/main" val="373657634"/>
                    </a:ext>
                  </a:extLst>
                </a:gridCol>
                <a:gridCol w="1198753">
                  <a:extLst>
                    <a:ext uri="{9D8B030D-6E8A-4147-A177-3AD203B41FA5}">
                      <a16:colId xmlns:a16="http://schemas.microsoft.com/office/drawing/2014/main" val="2796153526"/>
                    </a:ext>
                  </a:extLst>
                </a:gridCol>
                <a:gridCol w="1198753">
                  <a:extLst>
                    <a:ext uri="{9D8B030D-6E8A-4147-A177-3AD203B41FA5}">
                      <a16:colId xmlns:a16="http://schemas.microsoft.com/office/drawing/2014/main" val="3910332272"/>
                    </a:ext>
                  </a:extLst>
                </a:gridCol>
              </a:tblGrid>
              <a:tr h="282129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Bin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Count 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Non-event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Event rate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>
                          <a:effectLst/>
                        </a:rPr>
                        <a:t>WoE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IV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5273114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(-inf, 0.07)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75,059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83.26%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30,912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44,147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58.82%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5096619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[0.07, 85.88)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7,123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7.90%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6,419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9.88%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0.28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8818556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[85.88, inf)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7,970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8.84%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7,426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544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6.83%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6112665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Special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3589533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9188725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Totals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90,152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44,757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45,395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50.35%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65959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08F4A1-83E4-18B5-391B-E051A33C70EC}"/>
              </a:ext>
            </a:extLst>
          </p:cNvPr>
          <p:cNvSpPr txBox="1"/>
          <p:nvPr/>
        </p:nvSpPr>
        <p:spPr>
          <a:xfrm>
            <a:off x="452384" y="1344507"/>
            <a:ext cx="157869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AIA 바이탈리티 KR Regular"/>
                <a:cs typeface="+mn-cs"/>
              </a:rPr>
              <a:t>계약관리 관련 통화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Arial" panose="020B0604020202020204"/>
              <a:ea typeface="AIA 바이탈리티 KR Regular"/>
              <a:cs typeface="+mn-cs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34925A9-C660-630A-88E0-71879E4E7E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54634"/>
              </p:ext>
            </p:extLst>
          </p:nvPr>
        </p:nvGraphicFramePr>
        <p:xfrm>
          <a:off x="452383" y="4363361"/>
          <a:ext cx="10788777" cy="19749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753">
                  <a:extLst>
                    <a:ext uri="{9D8B030D-6E8A-4147-A177-3AD203B41FA5}">
                      <a16:colId xmlns:a16="http://schemas.microsoft.com/office/drawing/2014/main" val="1805834876"/>
                    </a:ext>
                  </a:extLst>
                </a:gridCol>
                <a:gridCol w="1198753">
                  <a:extLst>
                    <a:ext uri="{9D8B030D-6E8A-4147-A177-3AD203B41FA5}">
                      <a16:colId xmlns:a16="http://schemas.microsoft.com/office/drawing/2014/main" val="2075333079"/>
                    </a:ext>
                  </a:extLst>
                </a:gridCol>
                <a:gridCol w="1198753">
                  <a:extLst>
                    <a:ext uri="{9D8B030D-6E8A-4147-A177-3AD203B41FA5}">
                      <a16:colId xmlns:a16="http://schemas.microsoft.com/office/drawing/2014/main" val="1679387830"/>
                    </a:ext>
                  </a:extLst>
                </a:gridCol>
                <a:gridCol w="1198753">
                  <a:extLst>
                    <a:ext uri="{9D8B030D-6E8A-4147-A177-3AD203B41FA5}">
                      <a16:colId xmlns:a16="http://schemas.microsoft.com/office/drawing/2014/main" val="3047274403"/>
                    </a:ext>
                  </a:extLst>
                </a:gridCol>
                <a:gridCol w="1198753">
                  <a:extLst>
                    <a:ext uri="{9D8B030D-6E8A-4147-A177-3AD203B41FA5}">
                      <a16:colId xmlns:a16="http://schemas.microsoft.com/office/drawing/2014/main" val="1583643706"/>
                    </a:ext>
                  </a:extLst>
                </a:gridCol>
                <a:gridCol w="1198753">
                  <a:extLst>
                    <a:ext uri="{9D8B030D-6E8A-4147-A177-3AD203B41FA5}">
                      <a16:colId xmlns:a16="http://schemas.microsoft.com/office/drawing/2014/main" val="246706039"/>
                    </a:ext>
                  </a:extLst>
                </a:gridCol>
                <a:gridCol w="1198753">
                  <a:extLst>
                    <a:ext uri="{9D8B030D-6E8A-4147-A177-3AD203B41FA5}">
                      <a16:colId xmlns:a16="http://schemas.microsoft.com/office/drawing/2014/main" val="2110370436"/>
                    </a:ext>
                  </a:extLst>
                </a:gridCol>
                <a:gridCol w="1198753">
                  <a:extLst>
                    <a:ext uri="{9D8B030D-6E8A-4147-A177-3AD203B41FA5}">
                      <a16:colId xmlns:a16="http://schemas.microsoft.com/office/drawing/2014/main" val="3247273988"/>
                    </a:ext>
                  </a:extLst>
                </a:gridCol>
                <a:gridCol w="1198753">
                  <a:extLst>
                    <a:ext uri="{9D8B030D-6E8A-4147-A177-3AD203B41FA5}">
                      <a16:colId xmlns:a16="http://schemas.microsoft.com/office/drawing/2014/main" val="860159350"/>
                    </a:ext>
                  </a:extLst>
                </a:gridCol>
              </a:tblGrid>
              <a:tr h="282129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Bin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Count 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Non-event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Event rate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>
                          <a:effectLst/>
                        </a:rPr>
                        <a:t>WoE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</a:rPr>
                        <a:t>IV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7105117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(-inf, 0.12)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80,389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89.17%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35,796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44,593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55.47%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6050759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1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>
                          <a:effectLst/>
                        </a:rPr>
                        <a:t>[0.12, 83.58)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4,930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5.47%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4,443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487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9.88%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0.20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56775176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2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[83.58, inf)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4,833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5.36%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4,518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315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6.52%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0.25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30918195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3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Special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94394817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>
                          <a:effectLst/>
                        </a:rPr>
                        <a:t>4</a:t>
                      </a:r>
                      <a:endParaRPr lang="en-US" altLang="ko-KR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Missing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40439388"/>
                  </a:ext>
                </a:extLst>
              </a:tr>
              <a:tr h="28212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>
                          <a:effectLst/>
                        </a:rPr>
                        <a:t>Totals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90,152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44,757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45,395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50.35%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592511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15A3343-02F9-013C-871C-159364A4B580}"/>
              </a:ext>
            </a:extLst>
          </p:cNvPr>
          <p:cNvSpPr txBox="1"/>
          <p:nvPr/>
        </p:nvSpPr>
        <p:spPr>
          <a:xfrm>
            <a:off x="448918" y="4030691"/>
            <a:ext cx="157869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AIA 바이탈리티 KR Regular"/>
                <a:cs typeface="+mn-cs"/>
              </a:rPr>
              <a:t>연체관리 관련 통화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Arial" panose="020B0604020202020204"/>
              <a:ea typeface="AIA 바이탈리티 KR Regular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DD60A5-CD34-E18F-749E-C2B474391C55}"/>
              </a:ext>
            </a:extLst>
          </p:cNvPr>
          <p:cNvSpPr/>
          <p:nvPr/>
        </p:nvSpPr>
        <p:spPr>
          <a:xfrm>
            <a:off x="473240" y="594983"/>
            <a:ext cx="10748213" cy="69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‘Call History’ Feature has suspiciously high IV </a:t>
            </a:r>
          </a:p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order to prevent overfitting the model, these columns might be excluded </a:t>
            </a:r>
          </a:p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741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FEA2DB8-9CA5-4AB9-94FE-83C20877158D}"/>
              </a:ext>
            </a:extLst>
          </p:cNvPr>
          <p:cNvGraphicFramePr>
            <a:graphicFrameLocks noGrp="1"/>
          </p:cNvGraphicFramePr>
          <p:nvPr/>
        </p:nvGraphicFramePr>
        <p:xfrm>
          <a:off x="365431" y="698769"/>
          <a:ext cx="11235804" cy="217846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2634">
                  <a:extLst>
                    <a:ext uri="{9D8B030D-6E8A-4147-A177-3AD203B41FA5}">
                      <a16:colId xmlns:a16="http://schemas.microsoft.com/office/drawing/2014/main" val="708902734"/>
                    </a:ext>
                  </a:extLst>
                </a:gridCol>
                <a:gridCol w="1872634">
                  <a:extLst>
                    <a:ext uri="{9D8B030D-6E8A-4147-A177-3AD203B41FA5}">
                      <a16:colId xmlns:a16="http://schemas.microsoft.com/office/drawing/2014/main" val="3718350039"/>
                    </a:ext>
                  </a:extLst>
                </a:gridCol>
                <a:gridCol w="1872634">
                  <a:extLst>
                    <a:ext uri="{9D8B030D-6E8A-4147-A177-3AD203B41FA5}">
                      <a16:colId xmlns:a16="http://schemas.microsoft.com/office/drawing/2014/main" val="2080827751"/>
                    </a:ext>
                  </a:extLst>
                </a:gridCol>
                <a:gridCol w="1872634">
                  <a:extLst>
                    <a:ext uri="{9D8B030D-6E8A-4147-A177-3AD203B41FA5}">
                      <a16:colId xmlns:a16="http://schemas.microsoft.com/office/drawing/2014/main" val="2184499265"/>
                    </a:ext>
                  </a:extLst>
                </a:gridCol>
                <a:gridCol w="1872634">
                  <a:extLst>
                    <a:ext uri="{9D8B030D-6E8A-4147-A177-3AD203B41FA5}">
                      <a16:colId xmlns:a16="http://schemas.microsoft.com/office/drawing/2014/main" val="2916824006"/>
                    </a:ext>
                  </a:extLst>
                </a:gridCol>
                <a:gridCol w="1872634">
                  <a:extLst>
                    <a:ext uri="{9D8B030D-6E8A-4147-A177-3AD203B41FA5}">
                      <a16:colId xmlns:a16="http://schemas.microsoft.com/office/drawing/2014/main" val="1376624597"/>
                    </a:ext>
                  </a:extLst>
                </a:gridCol>
              </a:tblGrid>
              <a:tr h="2789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Aug 1</a:t>
                      </a:r>
                      <a:r>
                        <a:rPr lang="en-US" altLang="ko-KR" sz="1400" b="1" kern="1200" baseline="300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altLang="ko-KR" sz="1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Week</a:t>
                      </a:r>
                      <a:endParaRPr lang="ko-KR" altLang="en-US" sz="1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A3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Aug</a:t>
                      </a:r>
                      <a:r>
                        <a:rPr lang="ko-KR" altLang="en-US" sz="1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400" b="1" kern="1200" baseline="300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nd</a:t>
                      </a:r>
                      <a:r>
                        <a:rPr lang="en-US" altLang="ko-KR" sz="14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Week </a:t>
                      </a:r>
                      <a:endParaRPr lang="ko-KR" altLang="en-US" sz="1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A3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Aug</a:t>
                      </a: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ko-KR" sz="1400" b="1" i="0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Week </a:t>
                      </a:r>
                      <a:endParaRPr kumimoji="0" lang="ko-KR" altLang="en-US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A3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Aug</a:t>
                      </a: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ko-KR" sz="1400" b="1" i="0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Week </a:t>
                      </a:r>
                      <a:endParaRPr kumimoji="0" lang="ko-KR" altLang="en-US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A3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Aug</a:t>
                      </a: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altLang="ko-KR" sz="1400" b="1" i="0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Week </a:t>
                      </a:r>
                      <a:endParaRPr kumimoji="0" lang="ko-KR" altLang="en-US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A3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Sep</a:t>
                      </a:r>
                      <a:r>
                        <a:rPr kumimoji="0" lang="ko-KR" altLang="en-US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400" b="1" i="0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1st</a:t>
                      </a:r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Week </a:t>
                      </a:r>
                      <a:endParaRPr kumimoji="0" lang="ko-KR" altLang="en-US" sz="1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A3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138685"/>
                  </a:ext>
                </a:extLst>
              </a:tr>
              <a:tr h="1873661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+mj-lt"/>
                      </a:endParaRPr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+mj-lt"/>
                      </a:endParaRPr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+mj-lt"/>
                      </a:endParaRPr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latin typeface="+mj-lt"/>
                      </a:endParaRPr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+mj-lt"/>
                      </a:endParaRPr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35439"/>
                  </a:ext>
                </a:extLst>
              </a:tr>
            </a:tbl>
          </a:graphicData>
        </a:graphic>
      </p:graphicFrame>
      <p:graphicFrame>
        <p:nvGraphicFramePr>
          <p:cNvPr id="9" name="표 11">
            <a:extLst>
              <a:ext uri="{FF2B5EF4-FFF2-40B4-BE49-F238E27FC236}">
                <a16:creationId xmlns:a16="http://schemas.microsoft.com/office/drawing/2014/main" id="{A70159E7-F2A3-4E50-944D-4E4EF1C75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693965"/>
              </p:ext>
            </p:extLst>
          </p:nvPr>
        </p:nvGraphicFramePr>
        <p:xfrm>
          <a:off x="365427" y="4731842"/>
          <a:ext cx="11235806" cy="142963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5572">
                  <a:extLst>
                    <a:ext uri="{9D8B030D-6E8A-4147-A177-3AD203B41FA5}">
                      <a16:colId xmlns:a16="http://schemas.microsoft.com/office/drawing/2014/main" val="3980023847"/>
                    </a:ext>
                  </a:extLst>
                </a:gridCol>
                <a:gridCol w="4371608">
                  <a:extLst>
                    <a:ext uri="{9D8B030D-6E8A-4147-A177-3AD203B41FA5}">
                      <a16:colId xmlns:a16="http://schemas.microsoft.com/office/drawing/2014/main" val="2216179807"/>
                    </a:ext>
                  </a:extLst>
                </a:gridCol>
                <a:gridCol w="3404273">
                  <a:extLst>
                    <a:ext uri="{9D8B030D-6E8A-4147-A177-3AD203B41FA5}">
                      <a16:colId xmlns:a16="http://schemas.microsoft.com/office/drawing/2014/main" val="799542797"/>
                    </a:ext>
                  </a:extLst>
                </a:gridCol>
                <a:gridCol w="1548144">
                  <a:extLst>
                    <a:ext uri="{9D8B030D-6E8A-4147-A177-3AD203B41FA5}">
                      <a16:colId xmlns:a16="http://schemas.microsoft.com/office/drawing/2014/main" val="3586347495"/>
                    </a:ext>
                  </a:extLst>
                </a:gridCol>
                <a:gridCol w="1606209">
                  <a:extLst>
                    <a:ext uri="{9D8B030D-6E8A-4147-A177-3AD203B41FA5}">
                      <a16:colId xmlns:a16="http://schemas.microsoft.com/office/drawing/2014/main" val="2051037478"/>
                    </a:ext>
                  </a:extLst>
                </a:gridCol>
              </a:tblGrid>
              <a:tr h="25683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3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 for the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next </a:t>
                      </a:r>
                      <a:endParaRPr kumimoji="0" lang="ko-KR" altLang="en-US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3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3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bg1"/>
                          </a:solidFill>
                        </a:rPr>
                        <a:t>Owner</a:t>
                      </a:r>
                      <a:endParaRPr lang="ko-KR" altLang="en-US" sz="11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3A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>
                          <a:solidFill>
                            <a:schemeClr val="bg1"/>
                          </a:solidFill>
                        </a:rPr>
                        <a:t> Date</a:t>
                      </a:r>
                      <a:endParaRPr lang="ko-KR" altLang="en-US" sz="11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A3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64529"/>
                  </a:ext>
                </a:extLst>
              </a:tr>
              <a:tr h="313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Synapse DB -&gt;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</a:rPr>
                        <a:t>EDW </a:t>
                      </a:r>
                      <a:r>
                        <a:rPr lang="ko-KR" altLang="en-US" sz="900">
                          <a:solidFill>
                            <a:srgbClr val="000000"/>
                          </a:solidFill>
                        </a:rPr>
                        <a:t>이관  </a:t>
                      </a:r>
                      <a:endParaRPr lang="en-US" altLang="ko-KR" sz="90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latinLnBrk="1">
                        <a:buFont typeface="맑은 고딕" panose="020B0503020000020004" pitchFamily="50" charset="-127"/>
                        <a:buNone/>
                      </a:pP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(EDW)</a:t>
                      </a:r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XOWNSPECTO.CALLRESULT </a:t>
                      </a:r>
                      <a:r>
                        <a:rPr lang="ko-KR" altLang="en-US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확인 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90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경일님</a:t>
                      </a:r>
                      <a:r>
                        <a:rPr lang="en-US" altLang="ko-KR" sz="9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  </a:t>
                      </a:r>
                      <a:endParaRPr lang="ko-KR" altLang="ko-KR" sz="9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/>
                        <a:t>IT</a:t>
                      </a:r>
                      <a:endParaRPr lang="ko-KR" altLang="en-US" sz="900"/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완료</a:t>
                      </a:r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347793"/>
                  </a:ext>
                </a:extLst>
              </a:tr>
              <a:tr h="285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rgbClr val="000000"/>
                          </a:solidFill>
                          <a:latin typeface="+mn-lt"/>
                        </a:rPr>
                        <a:t>I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VR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기획 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planning confirm (</a:t>
                      </a:r>
                      <a:r>
                        <a:rPr lang="en-US" altLang="ko-KR" sz="900">
                          <a:solidFill>
                            <a:srgbClr val="000000"/>
                          </a:solidFill>
                          <a:latin typeface="+mn-lt"/>
                        </a:rPr>
                        <a:t>CCC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IVR Optimization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일정 </a:t>
                      </a:r>
                      <a:r>
                        <a:rPr kumimoji="0" lang="ko-KR" altLang="en-US" sz="9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컨펌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OSI / CCC</a:t>
                      </a:r>
                      <a:endParaRPr lang="ko-KR" altLang="en-US" sz="900"/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~8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월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688695"/>
                  </a:ext>
                </a:extLst>
              </a:tr>
              <a:tr h="285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요청 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 일정 확인 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원봉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정희님 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9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우선님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/>
                        <a:t>IT</a:t>
                      </a:r>
                      <a:endParaRPr lang="ko-KR" altLang="en-US" sz="900"/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~8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월</a:t>
                      </a:r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828318"/>
                  </a:ext>
                </a:extLst>
              </a:tr>
              <a:tr h="2856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IVR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개발 및 멘트 교체</a:t>
                      </a: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9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EF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087971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D22A1A73-BB45-41E3-9F3B-49C5D2C4A3D6}"/>
              </a:ext>
            </a:extLst>
          </p:cNvPr>
          <p:cNvSpPr txBox="1"/>
          <p:nvPr/>
        </p:nvSpPr>
        <p:spPr>
          <a:xfrm>
            <a:off x="725397" y="45579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1" u="none" strike="noStrike" kern="1200" cap="none" spc="0" normalizeH="0" baseline="0" noProof="0">
                <a:ln>
                  <a:noFill/>
                </a:ln>
                <a:solidFill>
                  <a:srgbClr val="D30C4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Current</a:t>
            </a:r>
            <a:endParaRPr kumimoji="0" lang="ko-KR" altLang="en-US" sz="1100" b="1" i="1" u="none" strike="noStrike" kern="1200" cap="none" spc="0" normalizeH="0" baseline="0" noProof="0">
              <a:ln>
                <a:noFill/>
              </a:ln>
              <a:solidFill>
                <a:srgbClr val="D30C4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화살표: 오각형 30">
            <a:extLst>
              <a:ext uri="{FF2B5EF4-FFF2-40B4-BE49-F238E27FC236}">
                <a16:creationId xmlns:a16="http://schemas.microsoft.com/office/drawing/2014/main" id="{2CE084AA-729D-B7E8-3F97-32B7363EDD2C}"/>
              </a:ext>
            </a:extLst>
          </p:cNvPr>
          <p:cNvSpPr/>
          <p:nvPr/>
        </p:nvSpPr>
        <p:spPr>
          <a:xfrm>
            <a:off x="365429" y="1101805"/>
            <a:ext cx="1265116" cy="23083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>
                <a:solidFill>
                  <a:schemeClr val="tx1"/>
                </a:solidFill>
              </a:rPr>
              <a:t>데이터 업데이트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89BA33-D596-4A38-8622-FD9C0D6F36C8}"/>
              </a:ext>
            </a:extLst>
          </p:cNvPr>
          <p:cNvSpPr txBox="1"/>
          <p:nvPr/>
        </p:nvSpPr>
        <p:spPr>
          <a:xfrm>
            <a:off x="360637" y="1328087"/>
            <a:ext cx="15458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Synapse DB </a:t>
            </a:r>
            <a:r>
              <a:rPr lang="ko-KR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이관 후 데이터 업데이트  </a:t>
            </a:r>
            <a:endParaRPr lang="en-US" altLang="ko-KR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화살표: 오각형 36">
            <a:extLst>
              <a:ext uri="{FF2B5EF4-FFF2-40B4-BE49-F238E27FC236}">
                <a16:creationId xmlns:a16="http://schemas.microsoft.com/office/drawing/2014/main" id="{6CDC2CC6-5E09-F8C6-339C-70D00C320831}"/>
              </a:ext>
            </a:extLst>
          </p:cNvPr>
          <p:cNvSpPr/>
          <p:nvPr/>
        </p:nvSpPr>
        <p:spPr>
          <a:xfrm>
            <a:off x="2266326" y="1101806"/>
            <a:ext cx="1794398" cy="226281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>
                <a:solidFill>
                  <a:schemeClr val="tx1"/>
                </a:solidFill>
              </a:rPr>
              <a:t>IVR </a:t>
            </a:r>
            <a:r>
              <a:rPr lang="ko-KR" altLang="en-US" sz="900" b="1">
                <a:solidFill>
                  <a:schemeClr val="tx1"/>
                </a:solidFill>
              </a:rPr>
              <a:t>시나리오 멘트 구상 </a:t>
            </a:r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72383801-AB79-DF48-DC62-2AF860B36ADF}"/>
              </a:ext>
            </a:extLst>
          </p:cNvPr>
          <p:cNvSpPr/>
          <p:nvPr/>
        </p:nvSpPr>
        <p:spPr>
          <a:xfrm>
            <a:off x="5977521" y="1097255"/>
            <a:ext cx="1545843" cy="23083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>
                <a:solidFill>
                  <a:schemeClr val="tx1"/>
                </a:solidFill>
              </a:rPr>
              <a:t>Cycle</a:t>
            </a:r>
            <a:r>
              <a:rPr lang="ko-KR" altLang="en-US" sz="900" b="1">
                <a:solidFill>
                  <a:schemeClr val="tx1"/>
                </a:solidFill>
              </a:rPr>
              <a:t> </a:t>
            </a:r>
            <a:r>
              <a:rPr lang="en-US" altLang="ko-KR" sz="900" b="1">
                <a:solidFill>
                  <a:schemeClr val="tx1"/>
                </a:solidFill>
              </a:rPr>
              <a:t>1</a:t>
            </a:r>
            <a:r>
              <a:rPr lang="ko-KR" altLang="en-US" sz="9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F878C7-FAAA-E6D6-960F-5B2F8E558F31}"/>
              </a:ext>
            </a:extLst>
          </p:cNvPr>
          <p:cNvSpPr txBox="1"/>
          <p:nvPr/>
        </p:nvSpPr>
        <p:spPr>
          <a:xfrm>
            <a:off x="5940218" y="1352998"/>
            <a:ext cx="1545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(CX)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IT</a:t>
            </a:r>
            <a:r>
              <a:rPr lang="ko-KR" altLang="en-US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개발</a:t>
            </a:r>
            <a:r>
              <a:rPr lang="en-US" altLang="ko-KR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SR/BR </a:t>
            </a:r>
            <a:r>
              <a:rPr lang="ko-KR" altLang="en-US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작성 </a:t>
            </a:r>
            <a:endParaRPr lang="en-US" altLang="ko-KR" sz="9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멘트 녹음 요청</a:t>
            </a:r>
            <a:endParaRPr lang="en-US" altLang="ko-KR" sz="9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(Data)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쿼리 전달 및 분포 확인 </a:t>
            </a:r>
            <a:endParaRPr lang="en-US" altLang="ko-KR" sz="9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2B4E7F-2EEC-F559-1D59-FA343FEF31C2}"/>
              </a:ext>
            </a:extLst>
          </p:cNvPr>
          <p:cNvSpPr txBox="1"/>
          <p:nvPr/>
        </p:nvSpPr>
        <p:spPr>
          <a:xfrm>
            <a:off x="365430" y="144855"/>
            <a:ext cx="3527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Plan For IVR Optimization </a:t>
            </a:r>
            <a:endParaRPr lang="ko-KR" altLang="en-US" sz="2000" b="1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DC3A9BF-319F-98C0-A2F2-C702FB76D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732812"/>
              </p:ext>
            </p:extLst>
          </p:nvPr>
        </p:nvGraphicFramePr>
        <p:xfrm>
          <a:off x="365431" y="2932913"/>
          <a:ext cx="11235804" cy="16708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3579">
                  <a:extLst>
                    <a:ext uri="{9D8B030D-6E8A-4147-A177-3AD203B41FA5}">
                      <a16:colId xmlns:a16="http://schemas.microsoft.com/office/drawing/2014/main" val="2604470230"/>
                    </a:ext>
                  </a:extLst>
                </a:gridCol>
                <a:gridCol w="9325069">
                  <a:extLst>
                    <a:ext uri="{9D8B030D-6E8A-4147-A177-3AD203B41FA5}">
                      <a16:colId xmlns:a16="http://schemas.microsoft.com/office/drawing/2014/main" val="1111967413"/>
                    </a:ext>
                  </a:extLst>
                </a:gridCol>
                <a:gridCol w="1597156">
                  <a:extLst>
                    <a:ext uri="{9D8B030D-6E8A-4147-A177-3AD203B41FA5}">
                      <a16:colId xmlns:a16="http://schemas.microsoft.com/office/drawing/2014/main" val="4179202105"/>
                    </a:ext>
                  </a:extLst>
                </a:gridCol>
              </a:tblGrid>
              <a:tr h="28132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err="1"/>
                        <a:t>실행안</a:t>
                      </a:r>
                      <a:endParaRPr lang="ko-KR" altLang="en-US" sz="110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/>
                        <a:t>개발 여부 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285967"/>
                  </a:ext>
                </a:extLst>
              </a:tr>
              <a:tr h="722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1</a:t>
                      </a:r>
                      <a:endParaRPr lang="ko-KR" altLang="en-US" sz="105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현 시나리오를 유지하면서 전체고객 디지털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스코어 검증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디지털 스코어가 높은 고객이 실제 디지털 사용율이 높은 지 </a:t>
                      </a:r>
                      <a:r>
                        <a:rPr lang="en-US" altLang="ko-K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ko-KR" alt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디지털 스코어가 낮은 고객이 실제 상담원 연결율이 높은 지 </a:t>
                      </a:r>
                      <a:endParaRPr lang="en-US" altLang="ko-K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/>
                        <a:t>결과 데이터를 토대로 </a:t>
                      </a:r>
                      <a:r>
                        <a:rPr lang="en-US" altLang="ko-KR" sz="1000" dirty="0"/>
                        <a:t>Cycle 2 </a:t>
                      </a:r>
                      <a:r>
                        <a:rPr lang="ko-KR" altLang="en-US" sz="1000" dirty="0"/>
                        <a:t>기획 </a:t>
                      </a:r>
                      <a:r>
                        <a:rPr lang="en-US" altLang="ko-KR" sz="1000" dirty="0"/>
                        <a:t>( </a:t>
                      </a:r>
                      <a:r>
                        <a:rPr lang="ko-KR" altLang="en-US" sz="1000" dirty="0"/>
                        <a:t>유지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개발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보안</a:t>
                      </a:r>
                      <a:r>
                        <a:rPr lang="en-US" altLang="ko-KR" sz="1000" dirty="0"/>
                        <a:t>) </a:t>
                      </a:r>
                      <a:endParaRPr lang="ko-KR" altLang="en-US" sz="1000" dirty="0"/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쿼리 교체 </a:t>
                      </a:r>
                      <a:endParaRPr lang="en-US" altLang="ko-KR" sz="10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02717"/>
                  </a:ext>
                </a:extLst>
              </a:tr>
              <a:tr h="6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/>
                        <a:t>2</a:t>
                      </a:r>
                      <a:endParaRPr lang="ko-KR" altLang="en-US" sz="105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파일럿 시나리오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(20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만 고객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디지털 스코어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,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디지털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사용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ko-KR" altLang="en-US" sz="1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번  </a:t>
                      </a:r>
                      <a:endParaRPr lang="en-US" altLang="ko-KR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ko-KR" alt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실제</a:t>
                      </a:r>
                      <a:r>
                        <a:rPr lang="en-US" altLang="ko-KR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Digital Conversion</a:t>
                      </a:r>
                      <a:r>
                        <a:rPr lang="ko-KR" alt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이 되는 지</a:t>
                      </a:r>
                      <a:endParaRPr lang="en-US" altLang="ko-KR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dirty="0"/>
                        <a:t>결과 데이터를 토대로 </a:t>
                      </a:r>
                      <a:r>
                        <a:rPr lang="en-US" altLang="ko-KR" sz="1000" dirty="0"/>
                        <a:t>Cycle 2 </a:t>
                      </a:r>
                      <a:r>
                        <a:rPr lang="ko-KR" altLang="en-US" sz="1000" dirty="0"/>
                        <a:t>기획 </a:t>
                      </a:r>
                      <a:r>
                        <a:rPr lang="en-US" altLang="ko-KR" sz="1000" dirty="0"/>
                        <a:t>( </a:t>
                      </a:r>
                      <a:r>
                        <a:rPr lang="ko-KR" altLang="en-US" sz="1000" dirty="0"/>
                        <a:t>유지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개발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보안</a:t>
                      </a:r>
                      <a:r>
                        <a:rPr lang="en-US" altLang="ko-KR" sz="1000" dirty="0"/>
                        <a:t>) </a:t>
                      </a:r>
                      <a:endParaRPr lang="ko-KR" altLang="en-US" sz="1000" dirty="0"/>
                    </a:p>
                  </a:txBody>
                  <a:tcPr marL="45720" marR="457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시나리오 변경</a:t>
                      </a:r>
                      <a:r>
                        <a:rPr lang="en-US" altLang="ko-KR" sz="1000" dirty="0"/>
                        <a:t>/ </a:t>
                      </a:r>
                      <a:r>
                        <a:rPr lang="ko-KR" altLang="en-US" sz="1000" dirty="0"/>
                        <a:t>멘트 녹음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96188"/>
                  </a:ext>
                </a:extLst>
              </a:tr>
            </a:tbl>
          </a:graphicData>
        </a:graphic>
      </p:graphicFrame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BD87B047-C4C1-1F7F-16F8-5456C0AA9694}"/>
              </a:ext>
            </a:extLst>
          </p:cNvPr>
          <p:cNvSpPr/>
          <p:nvPr/>
        </p:nvSpPr>
        <p:spPr>
          <a:xfrm>
            <a:off x="12336752" y="698769"/>
            <a:ext cx="1852217" cy="230832"/>
          </a:xfrm>
          <a:prstGeom prst="homePlat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>
                <a:solidFill>
                  <a:schemeClr val="tx1"/>
                </a:solidFill>
              </a:rPr>
              <a:t>Cycle</a:t>
            </a:r>
            <a:r>
              <a:rPr lang="ko-KR" altLang="en-US" sz="900" b="1">
                <a:solidFill>
                  <a:schemeClr val="tx1"/>
                </a:solidFill>
              </a:rPr>
              <a:t> </a:t>
            </a:r>
            <a:r>
              <a:rPr lang="en-US" altLang="ko-KR" sz="900" b="1">
                <a:solidFill>
                  <a:schemeClr val="tx1"/>
                </a:solidFill>
              </a:rPr>
              <a:t>1 Monitoring</a:t>
            </a:r>
            <a:r>
              <a:rPr lang="ko-KR" altLang="en-US" sz="900" b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38198-D89A-7170-DCA1-8722C55B496C}"/>
              </a:ext>
            </a:extLst>
          </p:cNvPr>
          <p:cNvSpPr txBox="1"/>
          <p:nvPr/>
        </p:nvSpPr>
        <p:spPr>
          <a:xfrm>
            <a:off x="12336753" y="1040693"/>
            <a:ext cx="1545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(CX)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디지털 스코어 확</a:t>
            </a:r>
            <a:endParaRPr lang="en-US" altLang="ko-KR" sz="9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9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파일럿 시나리오 도입   </a:t>
            </a:r>
            <a:endParaRPr lang="en-US" altLang="ko-KR" sz="9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9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1ECB377D-D087-BA54-B466-725EDFD08269}"/>
              </a:ext>
            </a:extLst>
          </p:cNvPr>
          <p:cNvSpPr/>
          <p:nvPr/>
        </p:nvSpPr>
        <p:spPr>
          <a:xfrm>
            <a:off x="1806642" y="1481891"/>
            <a:ext cx="1545842" cy="249965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IT </a:t>
            </a:r>
            <a:r>
              <a:rPr lang="ko-KR" altLang="en-US" sz="900" b="1" dirty="0">
                <a:solidFill>
                  <a:schemeClr val="tx1"/>
                </a:solidFill>
              </a:rPr>
              <a:t>개발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요청 및 일정 확인</a:t>
            </a:r>
          </a:p>
        </p:txBody>
      </p: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9C9A5BA6-388D-7C5B-DBCF-25203B27D5D0}"/>
              </a:ext>
            </a:extLst>
          </p:cNvPr>
          <p:cNvSpPr/>
          <p:nvPr/>
        </p:nvSpPr>
        <p:spPr>
          <a:xfrm>
            <a:off x="365428" y="1966048"/>
            <a:ext cx="1265117" cy="23083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IVR</a:t>
            </a:r>
            <a:r>
              <a:rPr lang="ko-KR" altLang="en-US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 err="1">
                <a:solidFill>
                  <a:schemeClr val="tx1"/>
                </a:solidFill>
              </a:rPr>
              <a:t>실행안</a:t>
            </a:r>
            <a:r>
              <a:rPr lang="ko-KR" altLang="en-US" sz="900" b="1" dirty="0">
                <a:solidFill>
                  <a:schemeClr val="tx1"/>
                </a:solidFill>
              </a:rPr>
              <a:t> 확정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BE28D4-9DEC-3B4C-25DF-86EF217B4178}"/>
              </a:ext>
            </a:extLst>
          </p:cNvPr>
          <p:cNvSpPr txBox="1"/>
          <p:nvPr/>
        </p:nvSpPr>
        <p:spPr>
          <a:xfrm>
            <a:off x="360636" y="2196880"/>
            <a:ext cx="194011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CX,Data</a:t>
            </a:r>
            <a:r>
              <a:rPr lang="en-US" altLang="ko-KR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실행안에 따른 모니터링 </a:t>
            </a:r>
            <a:r>
              <a:rPr lang="ko-KR" altLang="en-US" sz="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메트릭스</a:t>
            </a:r>
            <a:r>
              <a:rPr lang="ko-KR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정의 </a:t>
            </a:r>
            <a:endParaRPr lang="en-US" altLang="ko-KR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실행안</a:t>
            </a:r>
            <a:r>
              <a:rPr lang="ko-KR" altLang="en-US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확정 </a:t>
            </a:r>
            <a:endParaRPr lang="en-US" altLang="ko-KR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B8E0C18B-08B5-EF1A-6B64-FAAC1AB4E19C}"/>
              </a:ext>
            </a:extLst>
          </p:cNvPr>
          <p:cNvSpPr/>
          <p:nvPr/>
        </p:nvSpPr>
        <p:spPr>
          <a:xfrm>
            <a:off x="1802577" y="1966048"/>
            <a:ext cx="1196262" cy="226282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>
                <a:solidFill>
                  <a:schemeClr val="tx1"/>
                </a:solidFill>
              </a:rPr>
              <a:t>CCC </a:t>
            </a:r>
            <a:r>
              <a:rPr lang="ko-KR" altLang="en-US" sz="900" b="1">
                <a:solidFill>
                  <a:schemeClr val="tx1"/>
                </a:solidFill>
              </a:rPr>
              <a:t>논의 </a:t>
            </a:r>
          </a:p>
        </p:txBody>
      </p:sp>
    </p:spTree>
    <p:extLst>
      <p:ext uri="{BB962C8B-B14F-4D97-AF65-F5344CB8AC3E}">
        <p14:creationId xmlns:p14="http://schemas.microsoft.com/office/powerpoint/2010/main" val="3638399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CF4D7-B293-4A49-9D12-7FABA67B2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87089"/>
            <a:ext cx="10897566" cy="4109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Information Value – </a:t>
            </a:r>
            <a:r>
              <a:rPr lang="ko-KR" altLang="en-US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평균 통화시간</a:t>
            </a: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lang="ko-KR" altLang="en-US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초</a:t>
            </a: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lang="ko-KR" altLang="en-US" sz="2400" b="1" dirty="0">
              <a:solidFill>
                <a:srgbClr val="D31145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703359-817F-4D9A-A59A-D9402ABCEEF1}"/>
              </a:ext>
            </a:extLst>
          </p:cNvPr>
          <p:cNvSpPr/>
          <p:nvPr/>
        </p:nvSpPr>
        <p:spPr>
          <a:xfrm>
            <a:off x="10988113" y="4863264"/>
            <a:ext cx="649705" cy="135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b="1">
              <a:solidFill>
                <a:srgbClr val="D31145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EC859B7-50AB-491F-3C8C-971F93F81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569657"/>
              </p:ext>
            </p:extLst>
          </p:nvPr>
        </p:nvGraphicFramePr>
        <p:xfrm>
          <a:off x="452384" y="1943228"/>
          <a:ext cx="10699317" cy="209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813">
                  <a:extLst>
                    <a:ext uri="{9D8B030D-6E8A-4147-A177-3AD203B41FA5}">
                      <a16:colId xmlns:a16="http://schemas.microsoft.com/office/drawing/2014/main" val="3794427680"/>
                    </a:ext>
                  </a:extLst>
                </a:gridCol>
                <a:gridCol w="1188813">
                  <a:extLst>
                    <a:ext uri="{9D8B030D-6E8A-4147-A177-3AD203B41FA5}">
                      <a16:colId xmlns:a16="http://schemas.microsoft.com/office/drawing/2014/main" val="9139657"/>
                    </a:ext>
                  </a:extLst>
                </a:gridCol>
                <a:gridCol w="1188813">
                  <a:extLst>
                    <a:ext uri="{9D8B030D-6E8A-4147-A177-3AD203B41FA5}">
                      <a16:colId xmlns:a16="http://schemas.microsoft.com/office/drawing/2014/main" val="1402768226"/>
                    </a:ext>
                  </a:extLst>
                </a:gridCol>
                <a:gridCol w="1188813">
                  <a:extLst>
                    <a:ext uri="{9D8B030D-6E8A-4147-A177-3AD203B41FA5}">
                      <a16:colId xmlns:a16="http://schemas.microsoft.com/office/drawing/2014/main" val="3246988677"/>
                    </a:ext>
                  </a:extLst>
                </a:gridCol>
                <a:gridCol w="1188813">
                  <a:extLst>
                    <a:ext uri="{9D8B030D-6E8A-4147-A177-3AD203B41FA5}">
                      <a16:colId xmlns:a16="http://schemas.microsoft.com/office/drawing/2014/main" val="3323505160"/>
                    </a:ext>
                  </a:extLst>
                </a:gridCol>
                <a:gridCol w="1188813">
                  <a:extLst>
                    <a:ext uri="{9D8B030D-6E8A-4147-A177-3AD203B41FA5}">
                      <a16:colId xmlns:a16="http://schemas.microsoft.com/office/drawing/2014/main" val="1018697686"/>
                    </a:ext>
                  </a:extLst>
                </a:gridCol>
                <a:gridCol w="1188813">
                  <a:extLst>
                    <a:ext uri="{9D8B030D-6E8A-4147-A177-3AD203B41FA5}">
                      <a16:colId xmlns:a16="http://schemas.microsoft.com/office/drawing/2014/main" val="373657634"/>
                    </a:ext>
                  </a:extLst>
                </a:gridCol>
                <a:gridCol w="1188813">
                  <a:extLst>
                    <a:ext uri="{9D8B030D-6E8A-4147-A177-3AD203B41FA5}">
                      <a16:colId xmlns:a16="http://schemas.microsoft.com/office/drawing/2014/main" val="2796153526"/>
                    </a:ext>
                  </a:extLst>
                </a:gridCol>
                <a:gridCol w="1188813">
                  <a:extLst>
                    <a:ext uri="{9D8B030D-6E8A-4147-A177-3AD203B41FA5}">
                      <a16:colId xmlns:a16="http://schemas.microsoft.com/office/drawing/2014/main" val="3910332272"/>
                    </a:ext>
                  </a:extLst>
                </a:gridCol>
              </a:tblGrid>
              <a:tr h="261921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Bin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Count (%)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Non-event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Event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Event rate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>
                          <a:solidFill>
                            <a:schemeClr val="bg1"/>
                          </a:solidFill>
                          <a:effectLst/>
                        </a:rPr>
                        <a:t>WoE</a:t>
                      </a:r>
                      <a:endParaRPr lang="en-US" sz="11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IV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35273114"/>
                  </a:ext>
                </a:extLst>
              </a:tr>
              <a:tr h="2619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(-inf, 0.08)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70,498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78.20%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26,674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43,824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62.16%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5096619"/>
                  </a:ext>
                </a:extLst>
              </a:tr>
              <a:tr h="2619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[0.08, 83.71)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8,992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9.97%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8,112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880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9.79%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2.24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78818556"/>
                  </a:ext>
                </a:extLst>
              </a:tr>
              <a:tr h="2619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[83.71, 166.12)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5,777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6.41%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5,371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7.03%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2.60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6112665"/>
                  </a:ext>
                </a:extLst>
              </a:tr>
              <a:tr h="2619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[166.12, inf)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4,885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5.42%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4,600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5.83%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2.80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3589533"/>
                  </a:ext>
                </a:extLst>
              </a:tr>
              <a:tr h="2619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Special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99188725"/>
                  </a:ext>
                </a:extLst>
              </a:tr>
              <a:tr h="26192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Missing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6595958"/>
                  </a:ext>
                </a:extLst>
              </a:tr>
              <a:tr h="26192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90,152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44,757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45,395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50.35%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65175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08F4A1-83E4-18B5-391B-E051A33C70EC}"/>
              </a:ext>
            </a:extLst>
          </p:cNvPr>
          <p:cNvSpPr txBox="1"/>
          <p:nvPr/>
        </p:nvSpPr>
        <p:spPr>
          <a:xfrm>
            <a:off x="452384" y="1658832"/>
            <a:ext cx="157869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AIA 바이탈리티 KR Regular"/>
                <a:cs typeface="+mn-cs"/>
              </a:rPr>
              <a:t>일반상담 관련 통화 </a:t>
            </a:r>
            <a:endParaRPr kumimoji="0" lang="en-US" sz="13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Arial" panose="020B0604020202020204"/>
              <a:ea typeface="AIA 바이탈리티 KR Regular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4B5280-73BE-1F32-9323-E95429B799DD}"/>
              </a:ext>
            </a:extLst>
          </p:cNvPr>
          <p:cNvSpPr/>
          <p:nvPr/>
        </p:nvSpPr>
        <p:spPr>
          <a:xfrm>
            <a:off x="473240" y="594983"/>
            <a:ext cx="10748213" cy="69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‘Call History’ Feature has suspiciously high IV </a:t>
            </a:r>
          </a:p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order to prevent overfitting the model, these columns might be excluded </a:t>
            </a:r>
          </a:p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3157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CF4D7-B293-4A49-9D12-7FABA67B2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87089"/>
            <a:ext cx="10897566" cy="4109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Information Value – IVR </a:t>
            </a:r>
            <a:r>
              <a:rPr lang="ko-KR" altLang="en-US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연결시간</a:t>
            </a: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lang="ko-KR" altLang="en-US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초</a:t>
            </a: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lang="ko-KR" altLang="en-US" sz="2400" b="1" dirty="0">
              <a:solidFill>
                <a:srgbClr val="D31145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703359-817F-4D9A-A59A-D9402ABCEEF1}"/>
              </a:ext>
            </a:extLst>
          </p:cNvPr>
          <p:cNvSpPr/>
          <p:nvPr/>
        </p:nvSpPr>
        <p:spPr>
          <a:xfrm>
            <a:off x="10988113" y="4863264"/>
            <a:ext cx="649705" cy="135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b="1">
              <a:solidFill>
                <a:srgbClr val="D31145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F1341E-A7FC-4A19-96FE-1FA15387D33A}"/>
              </a:ext>
            </a:extLst>
          </p:cNvPr>
          <p:cNvSpPr/>
          <p:nvPr/>
        </p:nvSpPr>
        <p:spPr>
          <a:xfrm>
            <a:off x="473240" y="594983"/>
            <a:ext cx="10748213" cy="728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‘IVR On-hold time’ Feature has suspiciously high IV 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Customers who had on-hold time less then 16 sec have higher probability of being a “digital customer”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195F88-524F-99C6-0BBF-556617CED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188801"/>
              </p:ext>
            </p:extLst>
          </p:nvPr>
        </p:nvGraphicFramePr>
        <p:xfrm>
          <a:off x="554181" y="1550670"/>
          <a:ext cx="10601500" cy="3844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331">
                  <a:extLst>
                    <a:ext uri="{9D8B030D-6E8A-4147-A177-3AD203B41FA5}">
                      <a16:colId xmlns:a16="http://schemas.microsoft.com/office/drawing/2014/main" val="2390523239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2728488056"/>
                    </a:ext>
                  </a:extLst>
                </a:gridCol>
                <a:gridCol w="787331">
                  <a:extLst>
                    <a:ext uri="{9D8B030D-6E8A-4147-A177-3AD203B41FA5}">
                      <a16:colId xmlns:a16="http://schemas.microsoft.com/office/drawing/2014/main" val="201490867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1939816054"/>
                    </a:ext>
                  </a:extLst>
                </a:gridCol>
                <a:gridCol w="1226771">
                  <a:extLst>
                    <a:ext uri="{9D8B030D-6E8A-4147-A177-3AD203B41FA5}">
                      <a16:colId xmlns:a16="http://schemas.microsoft.com/office/drawing/2014/main" val="129600364"/>
                    </a:ext>
                  </a:extLst>
                </a:gridCol>
                <a:gridCol w="732400">
                  <a:extLst>
                    <a:ext uri="{9D8B030D-6E8A-4147-A177-3AD203B41FA5}">
                      <a16:colId xmlns:a16="http://schemas.microsoft.com/office/drawing/2014/main" val="1886672924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30680470"/>
                    </a:ext>
                  </a:extLst>
                </a:gridCol>
                <a:gridCol w="1501423">
                  <a:extLst>
                    <a:ext uri="{9D8B030D-6E8A-4147-A177-3AD203B41FA5}">
                      <a16:colId xmlns:a16="http://schemas.microsoft.com/office/drawing/2014/main" val="2155018803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2423826352"/>
                    </a:ext>
                  </a:extLst>
                </a:gridCol>
              </a:tblGrid>
              <a:tr h="27459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Bin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 (%)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Non-event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Event rate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WoE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IV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5873133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(-inf, 15.51)</a:t>
                      </a:r>
                      <a:endParaRPr lang="en-US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40,519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44.95%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11,552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28,967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71.49%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-0.91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314078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[15.51, 48.03)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6,001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6.66%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3,163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2,838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47.29%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3576562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[48.03, 58.38)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4,679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5.19%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3,135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1,544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33.00%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7003362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[58.38, 67.83)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5,727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6.35%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4,187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1,540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26.89%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4145409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[67.83, 79.80)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7,447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8.26%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5,666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1,781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23.92%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1.17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9428700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[79.80, 89.47)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4,804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5.33%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3,586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1,218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25.35%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1.09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097234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[89.47, 101.02)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5,115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5.67%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3,782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1,333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26.06%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221105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[101.02, 120.58)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6,380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7.08%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4,509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1,871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29.33%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8659210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[120.58, 152.51)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4,931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5.47%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3,142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1,789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36.28%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8840013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[152.51, inf)</a:t>
                      </a:r>
                      <a:endParaRPr 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4,549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5.05%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2,035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2,514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55.26%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-0.20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1225940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Special</a:t>
                      </a:r>
                      <a:endParaRPr 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18816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Missing</a:t>
                      </a:r>
                      <a:endParaRPr lang="en-US" sz="11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0992815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Totals</a:t>
                      </a:r>
                      <a:endParaRPr 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90,152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100.00%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44,757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45,395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50.35%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06815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391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CF4D7-B293-4A49-9D12-7FABA67B2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87089"/>
            <a:ext cx="10897566" cy="4109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Information Value – </a:t>
            </a:r>
            <a:r>
              <a:rPr lang="en-US" altLang="ko-KR" sz="2400" b="1" dirty="0" err="1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MyAIA</a:t>
            </a: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ko-KR" altLang="en-US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평균 사용시간</a:t>
            </a: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lang="ko-KR" altLang="en-US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초</a:t>
            </a: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</a:t>
            </a:r>
            <a:endParaRPr lang="ko-KR" altLang="en-US" sz="2400" b="1" dirty="0">
              <a:solidFill>
                <a:srgbClr val="D31145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703359-817F-4D9A-A59A-D9402ABCEEF1}"/>
              </a:ext>
            </a:extLst>
          </p:cNvPr>
          <p:cNvSpPr/>
          <p:nvPr/>
        </p:nvSpPr>
        <p:spPr>
          <a:xfrm>
            <a:off x="10988113" y="4863264"/>
            <a:ext cx="649705" cy="135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b="1">
              <a:solidFill>
                <a:srgbClr val="D31145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F1341E-A7FC-4A19-96FE-1FA15387D33A}"/>
              </a:ext>
            </a:extLst>
          </p:cNvPr>
          <p:cNvSpPr/>
          <p:nvPr/>
        </p:nvSpPr>
        <p:spPr>
          <a:xfrm>
            <a:off x="473240" y="594984"/>
            <a:ext cx="10748213" cy="7575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‘Avg time use of </a:t>
            </a:r>
            <a:r>
              <a:rPr lang="en-US" altLang="ko-KR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MyAIA</a:t>
            </a:r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feature has a medium strength relationship to the Digital/Non-Digital odds ratio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 (-inf, 1.06) means customers who have never used </a:t>
            </a:r>
            <a:r>
              <a:rPr lang="en-US" altLang="ko-KR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MyAIA</a:t>
            </a:r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their event rate is low compare to the other groups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195F88-524F-99C6-0BBF-556617CED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348631"/>
              </p:ext>
            </p:extLst>
          </p:nvPr>
        </p:nvGraphicFramePr>
        <p:xfrm>
          <a:off x="554181" y="1550670"/>
          <a:ext cx="10601500" cy="2745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331">
                  <a:extLst>
                    <a:ext uri="{9D8B030D-6E8A-4147-A177-3AD203B41FA5}">
                      <a16:colId xmlns:a16="http://schemas.microsoft.com/office/drawing/2014/main" val="2390523239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2728488056"/>
                    </a:ext>
                  </a:extLst>
                </a:gridCol>
                <a:gridCol w="787331">
                  <a:extLst>
                    <a:ext uri="{9D8B030D-6E8A-4147-A177-3AD203B41FA5}">
                      <a16:colId xmlns:a16="http://schemas.microsoft.com/office/drawing/2014/main" val="201490867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1939816054"/>
                    </a:ext>
                  </a:extLst>
                </a:gridCol>
                <a:gridCol w="1226771">
                  <a:extLst>
                    <a:ext uri="{9D8B030D-6E8A-4147-A177-3AD203B41FA5}">
                      <a16:colId xmlns:a16="http://schemas.microsoft.com/office/drawing/2014/main" val="129600364"/>
                    </a:ext>
                  </a:extLst>
                </a:gridCol>
                <a:gridCol w="732400">
                  <a:extLst>
                    <a:ext uri="{9D8B030D-6E8A-4147-A177-3AD203B41FA5}">
                      <a16:colId xmlns:a16="http://schemas.microsoft.com/office/drawing/2014/main" val="1886672924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30680470"/>
                    </a:ext>
                  </a:extLst>
                </a:gridCol>
                <a:gridCol w="1501423">
                  <a:extLst>
                    <a:ext uri="{9D8B030D-6E8A-4147-A177-3AD203B41FA5}">
                      <a16:colId xmlns:a16="http://schemas.microsoft.com/office/drawing/2014/main" val="2155018803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2423826352"/>
                    </a:ext>
                  </a:extLst>
                </a:gridCol>
              </a:tblGrid>
              <a:tr h="27459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Bin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 (%)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Non-event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Event rate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WoE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IV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5873133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(-inf, 1.06)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55,713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61.80%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32,119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23,594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42.35%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0.32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0314078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[1.06, 72.55)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8,692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9.64%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3,325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5,367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61.75%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-0.46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3576562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[72.55, 119.47)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5,305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5.88%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1,703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3,602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67.90%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-0.73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7003362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[119.47, 217.24)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8,789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9.75%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2,894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5,895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67.07%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4145409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[217.24, 338.46)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5,731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6.36%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2,102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3,629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63.32%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-0.53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9428700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[338.46, inf)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5,922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6.57%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2,614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3,308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55.86%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-0.22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097234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Special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221105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Missing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8659210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Totals</a:t>
                      </a:r>
                      <a:endParaRPr 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90,152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44,757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45,395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50.35%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884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486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CF4D7-B293-4A49-9D12-7FABA67B2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87089"/>
            <a:ext cx="10897566" cy="4109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Information Value – </a:t>
            </a:r>
            <a:r>
              <a:rPr lang="ko-KR" altLang="en-US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가입 후 </a:t>
            </a: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Chatbot</a:t>
            </a:r>
            <a:r>
              <a:rPr lang="ko-KR" altLang="en-US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이용까지 걸린 시간 </a:t>
            </a: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lang="ko-KR" altLang="en-US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개월</a:t>
            </a: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 </a:t>
            </a:r>
            <a:endParaRPr lang="ko-KR" altLang="en-US" sz="2400" b="1" dirty="0">
              <a:solidFill>
                <a:srgbClr val="D31145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703359-817F-4D9A-A59A-D9402ABCEEF1}"/>
              </a:ext>
            </a:extLst>
          </p:cNvPr>
          <p:cNvSpPr/>
          <p:nvPr/>
        </p:nvSpPr>
        <p:spPr>
          <a:xfrm>
            <a:off x="10988113" y="4863264"/>
            <a:ext cx="649705" cy="135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b="1">
              <a:solidFill>
                <a:srgbClr val="D31145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195F88-524F-99C6-0BBF-556617CED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963971"/>
              </p:ext>
            </p:extLst>
          </p:nvPr>
        </p:nvGraphicFramePr>
        <p:xfrm>
          <a:off x="554181" y="1550670"/>
          <a:ext cx="10601500" cy="2745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331">
                  <a:extLst>
                    <a:ext uri="{9D8B030D-6E8A-4147-A177-3AD203B41FA5}">
                      <a16:colId xmlns:a16="http://schemas.microsoft.com/office/drawing/2014/main" val="2390523239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2728488056"/>
                    </a:ext>
                  </a:extLst>
                </a:gridCol>
                <a:gridCol w="787331">
                  <a:extLst>
                    <a:ext uri="{9D8B030D-6E8A-4147-A177-3AD203B41FA5}">
                      <a16:colId xmlns:a16="http://schemas.microsoft.com/office/drawing/2014/main" val="201490867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1939816054"/>
                    </a:ext>
                  </a:extLst>
                </a:gridCol>
                <a:gridCol w="1226771">
                  <a:extLst>
                    <a:ext uri="{9D8B030D-6E8A-4147-A177-3AD203B41FA5}">
                      <a16:colId xmlns:a16="http://schemas.microsoft.com/office/drawing/2014/main" val="129600364"/>
                    </a:ext>
                  </a:extLst>
                </a:gridCol>
                <a:gridCol w="732400">
                  <a:extLst>
                    <a:ext uri="{9D8B030D-6E8A-4147-A177-3AD203B41FA5}">
                      <a16:colId xmlns:a16="http://schemas.microsoft.com/office/drawing/2014/main" val="1886672924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30680470"/>
                    </a:ext>
                  </a:extLst>
                </a:gridCol>
                <a:gridCol w="1501423">
                  <a:extLst>
                    <a:ext uri="{9D8B030D-6E8A-4147-A177-3AD203B41FA5}">
                      <a16:colId xmlns:a16="http://schemas.microsoft.com/office/drawing/2014/main" val="2155018803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2423826352"/>
                    </a:ext>
                  </a:extLst>
                </a:gridCol>
              </a:tblGrid>
              <a:tr h="27459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Bin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 (%)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Non-event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Event rate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WoE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IV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5873133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(-inf, 0.50)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26,206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29.07%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4,498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21,708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82.84%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-1.56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314078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[0.50, 8.50)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9,349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10.37%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2,493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6,856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73.33%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-1.00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3576562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[8.50, 13.50)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6,658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7.39%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2,020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4,638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69.66%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-0.82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7003362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[13.50, 18.50)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5,340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5.92%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1,630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3,710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69.48%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-0.81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4145409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[18.50, 517.00)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6,185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6.86%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1,978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4,207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68.02%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-0.74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9428700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[517.00, inf)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36,414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40.39%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32,138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4,276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11.74%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097234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Special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221105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Missing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8659210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90,152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44,757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45,395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50.35%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84001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46E03149-CB9D-9978-B848-72920D270DBE}"/>
              </a:ext>
            </a:extLst>
          </p:cNvPr>
          <p:cNvSpPr/>
          <p:nvPr/>
        </p:nvSpPr>
        <p:spPr>
          <a:xfrm>
            <a:off x="473240" y="594983"/>
            <a:ext cx="10748213" cy="728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‘Time it took customer to use chatbot for the first time ’ Feature has suspiciously high IV which will be automatically excluded when modeling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shorter time taken to use chatbot from the point of sign-up, the higher the probability of becoming a “digital customer”</a:t>
            </a:r>
          </a:p>
        </p:txBody>
      </p:sp>
    </p:spTree>
    <p:extLst>
      <p:ext uri="{BB962C8B-B14F-4D97-AF65-F5344CB8AC3E}">
        <p14:creationId xmlns:p14="http://schemas.microsoft.com/office/powerpoint/2010/main" val="3646422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CF4D7-B293-4A49-9D12-7FABA67B2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87089"/>
            <a:ext cx="10897566" cy="4109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Information Value – </a:t>
            </a:r>
            <a:r>
              <a:rPr lang="ko-KR" altLang="en-US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가입 후 </a:t>
            </a:r>
            <a:r>
              <a:rPr lang="en-US" altLang="ko-KR" sz="2400" b="1" dirty="0" err="1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MyAIA</a:t>
            </a:r>
            <a:r>
              <a:rPr lang="ko-KR" altLang="en-US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이용까지 걸린 시간 </a:t>
            </a: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</a:t>
            </a:r>
            <a:r>
              <a:rPr lang="ko-KR" altLang="en-US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개월</a:t>
            </a: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) </a:t>
            </a:r>
            <a:endParaRPr lang="ko-KR" altLang="en-US" sz="2400" b="1" dirty="0">
              <a:solidFill>
                <a:srgbClr val="D31145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703359-817F-4D9A-A59A-D9402ABCEEF1}"/>
              </a:ext>
            </a:extLst>
          </p:cNvPr>
          <p:cNvSpPr/>
          <p:nvPr/>
        </p:nvSpPr>
        <p:spPr>
          <a:xfrm>
            <a:off x="10988113" y="4863264"/>
            <a:ext cx="649705" cy="135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b="1">
              <a:solidFill>
                <a:srgbClr val="D31145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195F88-524F-99C6-0BBF-556617CED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176878"/>
              </p:ext>
            </p:extLst>
          </p:nvPr>
        </p:nvGraphicFramePr>
        <p:xfrm>
          <a:off x="554181" y="1550670"/>
          <a:ext cx="10601500" cy="1922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331">
                  <a:extLst>
                    <a:ext uri="{9D8B030D-6E8A-4147-A177-3AD203B41FA5}">
                      <a16:colId xmlns:a16="http://schemas.microsoft.com/office/drawing/2014/main" val="2390523239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2728488056"/>
                    </a:ext>
                  </a:extLst>
                </a:gridCol>
                <a:gridCol w="787331">
                  <a:extLst>
                    <a:ext uri="{9D8B030D-6E8A-4147-A177-3AD203B41FA5}">
                      <a16:colId xmlns:a16="http://schemas.microsoft.com/office/drawing/2014/main" val="201490867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1939816054"/>
                    </a:ext>
                  </a:extLst>
                </a:gridCol>
                <a:gridCol w="1226771">
                  <a:extLst>
                    <a:ext uri="{9D8B030D-6E8A-4147-A177-3AD203B41FA5}">
                      <a16:colId xmlns:a16="http://schemas.microsoft.com/office/drawing/2014/main" val="129600364"/>
                    </a:ext>
                  </a:extLst>
                </a:gridCol>
                <a:gridCol w="732400">
                  <a:extLst>
                    <a:ext uri="{9D8B030D-6E8A-4147-A177-3AD203B41FA5}">
                      <a16:colId xmlns:a16="http://schemas.microsoft.com/office/drawing/2014/main" val="1886672924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30680470"/>
                    </a:ext>
                  </a:extLst>
                </a:gridCol>
                <a:gridCol w="1501423">
                  <a:extLst>
                    <a:ext uri="{9D8B030D-6E8A-4147-A177-3AD203B41FA5}">
                      <a16:colId xmlns:a16="http://schemas.microsoft.com/office/drawing/2014/main" val="2155018803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2423826352"/>
                    </a:ext>
                  </a:extLst>
                </a:gridCol>
              </a:tblGrid>
              <a:tr h="27459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Bin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 (%)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Non-event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Event rate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WoE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IV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5873133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(-inf, 12.50)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6,997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7.76%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1,066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5,931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84.76%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-1.70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0314078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[12.50, 517.00)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5,422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6.01%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1,025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4,397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81.10%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-1.44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3576562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[517.00, inf)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77,733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86.22%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42,666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35,067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45.11%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0.21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7003362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Special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4145409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Missing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9428700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Totals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90,152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100.00%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44,757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45,395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50.35%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09723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391D222-C26D-EA7A-A720-05E63D00FEC2}"/>
              </a:ext>
            </a:extLst>
          </p:cNvPr>
          <p:cNvSpPr/>
          <p:nvPr/>
        </p:nvSpPr>
        <p:spPr>
          <a:xfrm>
            <a:off x="473240" y="594983"/>
            <a:ext cx="10748213" cy="728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‘Time to use </a:t>
            </a:r>
            <a:r>
              <a:rPr lang="en-US" altLang="ko-KR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MyAIA</a:t>
            </a:r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since sign-up ’ Feature has a medium strength relationship to the Digital/Non-Digital odds ratio. 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only three groups which can cause underfitting. 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shorter time taken to use </a:t>
            </a:r>
            <a:r>
              <a:rPr lang="en-US" altLang="ko-KR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MyAIA</a:t>
            </a:r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from the point of sign-up, the higher the probability of becoming a “digital customer”</a:t>
            </a:r>
          </a:p>
        </p:txBody>
      </p:sp>
    </p:spTree>
    <p:extLst>
      <p:ext uri="{BB962C8B-B14F-4D97-AF65-F5344CB8AC3E}">
        <p14:creationId xmlns:p14="http://schemas.microsoft.com/office/powerpoint/2010/main" val="761435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CF4D7-B293-4A49-9D12-7FABA67B2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87089"/>
            <a:ext cx="10897566" cy="4109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Information Value – </a:t>
            </a:r>
            <a:r>
              <a:rPr lang="en-US" altLang="ko-KR" sz="2400" b="1" dirty="0" err="1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MyAIA</a:t>
            </a:r>
            <a:r>
              <a:rPr lang="ko-KR" altLang="en-US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에서 가장 많이 이용한 메뉴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703359-817F-4D9A-A59A-D9402ABCEEF1}"/>
              </a:ext>
            </a:extLst>
          </p:cNvPr>
          <p:cNvSpPr/>
          <p:nvPr/>
        </p:nvSpPr>
        <p:spPr>
          <a:xfrm>
            <a:off x="10988113" y="4863264"/>
            <a:ext cx="649705" cy="135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b="1">
              <a:solidFill>
                <a:srgbClr val="D31145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195F88-524F-99C6-0BBF-556617CED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67888"/>
              </p:ext>
            </p:extLst>
          </p:nvPr>
        </p:nvGraphicFramePr>
        <p:xfrm>
          <a:off x="554181" y="1520852"/>
          <a:ext cx="10601495" cy="353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331">
                  <a:extLst>
                    <a:ext uri="{9D8B030D-6E8A-4147-A177-3AD203B41FA5}">
                      <a16:colId xmlns:a16="http://schemas.microsoft.com/office/drawing/2014/main" val="2390523239"/>
                    </a:ext>
                  </a:extLst>
                </a:gridCol>
                <a:gridCol w="4112804">
                  <a:extLst>
                    <a:ext uri="{9D8B030D-6E8A-4147-A177-3AD203B41FA5}">
                      <a16:colId xmlns:a16="http://schemas.microsoft.com/office/drawing/2014/main" val="2728488056"/>
                    </a:ext>
                  </a:extLst>
                </a:gridCol>
                <a:gridCol w="814480">
                  <a:extLst>
                    <a:ext uri="{9D8B030D-6E8A-4147-A177-3AD203B41FA5}">
                      <a16:colId xmlns:a16="http://schemas.microsoft.com/office/drawing/2014/main" val="201490867"/>
                    </a:ext>
                  </a:extLst>
                </a:gridCol>
                <a:gridCol w="814480">
                  <a:extLst>
                    <a:ext uri="{9D8B030D-6E8A-4147-A177-3AD203B41FA5}">
                      <a16:colId xmlns:a16="http://schemas.microsoft.com/office/drawing/2014/main" val="1939816054"/>
                    </a:ext>
                  </a:extLst>
                </a:gridCol>
                <a:gridCol w="814480">
                  <a:extLst>
                    <a:ext uri="{9D8B030D-6E8A-4147-A177-3AD203B41FA5}">
                      <a16:colId xmlns:a16="http://schemas.microsoft.com/office/drawing/2014/main" val="129600364"/>
                    </a:ext>
                  </a:extLst>
                </a:gridCol>
                <a:gridCol w="814480">
                  <a:extLst>
                    <a:ext uri="{9D8B030D-6E8A-4147-A177-3AD203B41FA5}">
                      <a16:colId xmlns:a16="http://schemas.microsoft.com/office/drawing/2014/main" val="1886672924"/>
                    </a:ext>
                  </a:extLst>
                </a:gridCol>
                <a:gridCol w="814480">
                  <a:extLst>
                    <a:ext uri="{9D8B030D-6E8A-4147-A177-3AD203B41FA5}">
                      <a16:colId xmlns:a16="http://schemas.microsoft.com/office/drawing/2014/main" val="30680470"/>
                    </a:ext>
                  </a:extLst>
                </a:gridCol>
                <a:gridCol w="814480">
                  <a:extLst>
                    <a:ext uri="{9D8B030D-6E8A-4147-A177-3AD203B41FA5}">
                      <a16:colId xmlns:a16="http://schemas.microsoft.com/office/drawing/2014/main" val="2155018803"/>
                    </a:ext>
                  </a:extLst>
                </a:gridCol>
                <a:gridCol w="814480">
                  <a:extLst>
                    <a:ext uri="{9D8B030D-6E8A-4147-A177-3AD203B41FA5}">
                      <a16:colId xmlns:a16="http://schemas.microsoft.com/office/drawing/2014/main" val="2423826352"/>
                    </a:ext>
                  </a:extLst>
                </a:gridCol>
              </a:tblGrid>
              <a:tr h="304871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Bin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 (%)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Non-event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Event rate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WoE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IV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5873133"/>
                  </a:ext>
                </a:extLst>
              </a:tr>
              <a:tr h="61758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['PA00' 'CP00' 'IC03' 'CR07' 'PO05' 'CR02' 'CL07' 'CP04' 'CL05' 'CR04'</a:t>
                      </a:r>
                      <a:b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'PA02' 'IC05' 'CR09' 'IC00' 'CR05' 'CM02' 'CM00' 'CR01']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5,585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6.20%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3,646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1,939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34.72%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0314078"/>
                  </a:ext>
                </a:extLst>
              </a:tr>
              <a:tr h="3048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['PO13' 'IP01' 'PO00' 'PR00' '-' 'PO11' 'PA04']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55,208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61.24%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32,007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23,201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42.02%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3576562"/>
                  </a:ext>
                </a:extLst>
              </a:tr>
              <a:tr h="31302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['PA01' 'PO02' 'PO08' 'PO12' 'PO01' 'CR00' 'CP08' 'CP06' 'PO07']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7,563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8.39%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3,642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3,921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51.84%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7003362"/>
                  </a:ext>
                </a:extLst>
              </a:tr>
              <a:tr h="46530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['CR03' 'PO04' 'WD02' 'WD08' 'PR06' 'PR04' 'WD03' 'PR01' 'CR08' 'SU06'</a:t>
                      </a:r>
                      <a:b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'WD01']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9,900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10.98%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2,832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7,068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71.39%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-0.90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4145409"/>
                  </a:ext>
                </a:extLst>
              </a:tr>
              <a:tr h="3048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['PA03' 'WD10' 'PR02' 'WD04' 'PO10']</a:t>
                      </a:r>
                      <a:endParaRPr lang="pl-PL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7,034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7.80%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1,772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5,262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74.81%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-1.07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9428700"/>
                  </a:ext>
                </a:extLst>
              </a:tr>
              <a:tr h="313023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['WD05' 'WD00' 'PR03' 'PO06' 'PR05' 'WD06' 'WD09' 'PR07’]</a:t>
                      </a:r>
                      <a:r>
                        <a:rPr lang="en-US" sz="1050" b="0" u="none" strike="noStrike" baseline="30000" dirty="0">
                          <a:solidFill>
                            <a:srgbClr val="000000"/>
                          </a:solidFill>
                          <a:effectLst/>
                        </a:rPr>
                        <a:t>*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4,862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5.39%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858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4,004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82.35%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-1.53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97234"/>
                  </a:ext>
                </a:extLst>
              </a:tr>
              <a:tr h="3048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Special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221105"/>
                  </a:ext>
                </a:extLst>
              </a:tr>
              <a:tr h="304871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Missing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8659210"/>
                  </a:ext>
                </a:extLst>
              </a:tr>
              <a:tr h="30487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90,152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44,757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45,395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50.35%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88400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803292D-26E4-EBEB-BCDA-1C017610BF80}"/>
              </a:ext>
            </a:extLst>
          </p:cNvPr>
          <p:cNvSpPr txBox="1"/>
          <p:nvPr/>
        </p:nvSpPr>
        <p:spPr>
          <a:xfrm>
            <a:off x="554181" y="5139351"/>
            <a:ext cx="60976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PO06</a:t>
            </a:r>
            <a:r>
              <a:rPr lang="en-US" altLang="ko-KR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    : </a:t>
            </a:r>
            <a:r>
              <a:rPr lang="ko-KR" altLang="en-US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전자서명 조회</a:t>
            </a:r>
          </a:p>
          <a:p>
            <a:r>
              <a:rPr lang="ko-KR" altLang="en-US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PR03     </a:t>
            </a:r>
            <a:r>
              <a:rPr lang="en-US" altLang="ko-KR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: </a:t>
            </a:r>
            <a:r>
              <a:rPr lang="ko-KR" altLang="en-US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송금계좌 조회</a:t>
            </a:r>
          </a:p>
          <a:p>
            <a:r>
              <a:rPr lang="ko-KR" altLang="en-US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PR05     </a:t>
            </a:r>
            <a:r>
              <a:rPr lang="en-US" altLang="ko-KR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: </a:t>
            </a:r>
            <a:r>
              <a:rPr lang="ko-KR" altLang="en-US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금융주소 한번에 신청/변경</a:t>
            </a:r>
          </a:p>
          <a:p>
            <a:r>
              <a:rPr lang="ko-KR" altLang="en-US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PR07     </a:t>
            </a:r>
            <a:r>
              <a:rPr lang="en-US" altLang="ko-KR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: </a:t>
            </a:r>
            <a:r>
              <a:rPr lang="ko-KR" altLang="en-US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비밀번호변경</a:t>
            </a:r>
          </a:p>
          <a:p>
            <a:r>
              <a:rPr lang="ko-KR" altLang="en-US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WD00   </a:t>
            </a:r>
            <a:r>
              <a:rPr lang="en-US" altLang="ko-KR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: </a:t>
            </a:r>
            <a:r>
              <a:rPr lang="ko-KR" altLang="en-US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출금 서비스 </a:t>
            </a:r>
            <a:r>
              <a:rPr lang="ko-KR" altLang="en-US" sz="1050" kern="0" dirty="0" err="1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서브메인</a:t>
            </a:r>
            <a:endParaRPr lang="ko-KR" altLang="en-US" sz="1050" kern="0" dirty="0">
              <a:solidFill>
                <a:srgbClr val="4D4D4D"/>
              </a:solidFill>
              <a:latin typeface="Calibri" panose="020F0502020204030204" pitchFamily="34" charset="0"/>
              <a:ea typeface="AIA 바이탈리티 KR Regular" panose="00000500000000000000" pitchFamily="2" charset="-127"/>
              <a:cs typeface="Calibri" panose="020F0502020204030204" pitchFamily="34" charset="0"/>
            </a:endParaRPr>
          </a:p>
          <a:p>
            <a:r>
              <a:rPr lang="ko-KR" altLang="en-US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WD05   </a:t>
            </a:r>
            <a:r>
              <a:rPr lang="en-US" altLang="ko-KR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: </a:t>
            </a:r>
            <a:r>
              <a:rPr lang="ko-KR" altLang="en-US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중도인출 신청</a:t>
            </a:r>
          </a:p>
          <a:p>
            <a:r>
              <a:rPr lang="ko-KR" altLang="en-US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WD06   </a:t>
            </a:r>
            <a:r>
              <a:rPr lang="en-US" altLang="ko-KR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: </a:t>
            </a:r>
            <a:r>
              <a:rPr lang="ko-KR" altLang="en-US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배당금 신청</a:t>
            </a:r>
          </a:p>
          <a:p>
            <a:r>
              <a:rPr lang="ko-KR" altLang="en-US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WD09   </a:t>
            </a:r>
            <a:r>
              <a:rPr lang="en-US" altLang="ko-KR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: </a:t>
            </a:r>
            <a:r>
              <a:rPr lang="ko-KR" altLang="en-US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만기보험금 신청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8EEB0B-61EE-BC51-883C-D94CC3C74D7F}"/>
              </a:ext>
            </a:extLst>
          </p:cNvPr>
          <p:cNvSpPr/>
          <p:nvPr/>
        </p:nvSpPr>
        <p:spPr>
          <a:xfrm>
            <a:off x="473240" y="594983"/>
            <a:ext cx="10748213" cy="728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‘Most Used Menu ’ Feature has a strong strength relationship to the Digital/Non-Digital odds ratio. 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menus in AIA listed below and highlighted in yellow are mostly used by Digital Customers. </a:t>
            </a:r>
          </a:p>
        </p:txBody>
      </p:sp>
    </p:spTree>
    <p:extLst>
      <p:ext uri="{BB962C8B-B14F-4D97-AF65-F5344CB8AC3E}">
        <p14:creationId xmlns:p14="http://schemas.microsoft.com/office/powerpoint/2010/main" val="1783536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CF4D7-B293-4A49-9D12-7FABA67B2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87089"/>
            <a:ext cx="10897566" cy="4109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Information Value – </a:t>
            </a:r>
            <a:r>
              <a:rPr lang="ko-KR" altLang="en-US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상담원 연결 요청 횟수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703359-817F-4D9A-A59A-D9402ABCEEF1}"/>
              </a:ext>
            </a:extLst>
          </p:cNvPr>
          <p:cNvSpPr/>
          <p:nvPr/>
        </p:nvSpPr>
        <p:spPr>
          <a:xfrm>
            <a:off x="10988113" y="4863264"/>
            <a:ext cx="649705" cy="135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b="1">
              <a:solidFill>
                <a:srgbClr val="D31145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195F88-524F-99C6-0BBF-556617CED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950548"/>
              </p:ext>
            </p:extLst>
          </p:nvPr>
        </p:nvGraphicFramePr>
        <p:xfrm>
          <a:off x="554181" y="1550670"/>
          <a:ext cx="10601500" cy="2471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331">
                  <a:extLst>
                    <a:ext uri="{9D8B030D-6E8A-4147-A177-3AD203B41FA5}">
                      <a16:colId xmlns:a16="http://schemas.microsoft.com/office/drawing/2014/main" val="2390523239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2728488056"/>
                    </a:ext>
                  </a:extLst>
                </a:gridCol>
                <a:gridCol w="787331">
                  <a:extLst>
                    <a:ext uri="{9D8B030D-6E8A-4147-A177-3AD203B41FA5}">
                      <a16:colId xmlns:a16="http://schemas.microsoft.com/office/drawing/2014/main" val="201490867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1939816054"/>
                    </a:ext>
                  </a:extLst>
                </a:gridCol>
                <a:gridCol w="1226771">
                  <a:extLst>
                    <a:ext uri="{9D8B030D-6E8A-4147-A177-3AD203B41FA5}">
                      <a16:colId xmlns:a16="http://schemas.microsoft.com/office/drawing/2014/main" val="129600364"/>
                    </a:ext>
                  </a:extLst>
                </a:gridCol>
                <a:gridCol w="732400">
                  <a:extLst>
                    <a:ext uri="{9D8B030D-6E8A-4147-A177-3AD203B41FA5}">
                      <a16:colId xmlns:a16="http://schemas.microsoft.com/office/drawing/2014/main" val="1886672924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30680470"/>
                    </a:ext>
                  </a:extLst>
                </a:gridCol>
                <a:gridCol w="1501423">
                  <a:extLst>
                    <a:ext uri="{9D8B030D-6E8A-4147-A177-3AD203B41FA5}">
                      <a16:colId xmlns:a16="http://schemas.microsoft.com/office/drawing/2014/main" val="2155018803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2423826352"/>
                    </a:ext>
                  </a:extLst>
                </a:gridCol>
              </a:tblGrid>
              <a:tr h="27459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Bin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 (%)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Non-event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Event rate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WoE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IV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5873133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(-inf, 0.50)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47,981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53.22%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14,307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33,674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70.18%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-0.84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0.36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0314078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[0.50, 1.50)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11,349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12.59%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7,416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3,933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34.66%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3576562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[1.50, 2.50)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12,166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13.49%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8,279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3,887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31.95%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0.77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7003362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[2.50, 4.50)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9,466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10.50%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7,290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2,176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22.99%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1.22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4145409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[4.50, inf)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9,190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10.19%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7,465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1,725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18.77%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428700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Special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097234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 altLang="ko-KR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Missing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221105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Totals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90,152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44,757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45,395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50.35%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865921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C1910E1-9CAC-24AE-7BEA-44D989EFB47E}"/>
              </a:ext>
            </a:extLst>
          </p:cNvPr>
          <p:cNvSpPr/>
          <p:nvPr/>
        </p:nvSpPr>
        <p:spPr>
          <a:xfrm>
            <a:off x="473240" y="594983"/>
            <a:ext cx="10748213" cy="728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‘Number of IVR ’ Feature has a strong strength relationship to the Digital/Non-Digital odds ratio. </a:t>
            </a:r>
          </a:p>
          <a:p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less customer tries IVR, more likely to be a Digital Customer</a:t>
            </a:r>
          </a:p>
        </p:txBody>
      </p:sp>
    </p:spTree>
    <p:extLst>
      <p:ext uri="{BB962C8B-B14F-4D97-AF65-F5344CB8AC3E}">
        <p14:creationId xmlns:p14="http://schemas.microsoft.com/office/powerpoint/2010/main" val="3246955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CF4D7-B293-4A49-9D12-7FABA67B2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87089"/>
            <a:ext cx="10897566" cy="4109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Information Value – Job </a:t>
            </a:r>
            <a:endParaRPr lang="ko-KR" altLang="en-US" sz="2400" b="1" dirty="0">
              <a:solidFill>
                <a:srgbClr val="D31145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703359-817F-4D9A-A59A-D9402ABCEEF1}"/>
              </a:ext>
            </a:extLst>
          </p:cNvPr>
          <p:cNvSpPr/>
          <p:nvPr/>
        </p:nvSpPr>
        <p:spPr>
          <a:xfrm>
            <a:off x="10988113" y="4863264"/>
            <a:ext cx="649705" cy="135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b="1">
              <a:solidFill>
                <a:srgbClr val="D31145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F1341E-A7FC-4A19-96FE-1FA15387D33A}"/>
              </a:ext>
            </a:extLst>
          </p:cNvPr>
          <p:cNvSpPr/>
          <p:nvPr/>
        </p:nvSpPr>
        <p:spPr>
          <a:xfrm>
            <a:off x="473240" y="594983"/>
            <a:ext cx="10748213" cy="728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Homemaker/Unemployed Customers/Fishery Worker have low digital usage rate while Office Worker/Students/Military Personnel have high rate of digital usage.  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195F88-524F-99C6-0BBF-556617CED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34598"/>
              </p:ext>
            </p:extLst>
          </p:nvPr>
        </p:nvGraphicFramePr>
        <p:xfrm>
          <a:off x="554181" y="1550670"/>
          <a:ext cx="10601499" cy="3673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331">
                  <a:extLst>
                    <a:ext uri="{9D8B030D-6E8A-4147-A177-3AD203B41FA5}">
                      <a16:colId xmlns:a16="http://schemas.microsoft.com/office/drawing/2014/main" val="2390523239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2728488056"/>
                    </a:ext>
                  </a:extLst>
                </a:gridCol>
                <a:gridCol w="787331">
                  <a:extLst>
                    <a:ext uri="{9D8B030D-6E8A-4147-A177-3AD203B41FA5}">
                      <a16:colId xmlns:a16="http://schemas.microsoft.com/office/drawing/2014/main" val="201490867"/>
                    </a:ext>
                  </a:extLst>
                </a:gridCol>
                <a:gridCol w="1272546">
                  <a:extLst>
                    <a:ext uri="{9D8B030D-6E8A-4147-A177-3AD203B41FA5}">
                      <a16:colId xmlns:a16="http://schemas.microsoft.com/office/drawing/2014/main" val="1939816054"/>
                    </a:ext>
                  </a:extLst>
                </a:gridCol>
                <a:gridCol w="1272546">
                  <a:extLst>
                    <a:ext uri="{9D8B030D-6E8A-4147-A177-3AD203B41FA5}">
                      <a16:colId xmlns:a16="http://schemas.microsoft.com/office/drawing/2014/main" val="129600364"/>
                    </a:ext>
                  </a:extLst>
                </a:gridCol>
                <a:gridCol w="1272546">
                  <a:extLst>
                    <a:ext uri="{9D8B030D-6E8A-4147-A177-3AD203B41FA5}">
                      <a16:colId xmlns:a16="http://schemas.microsoft.com/office/drawing/2014/main" val="1886672924"/>
                    </a:ext>
                  </a:extLst>
                </a:gridCol>
                <a:gridCol w="1272546">
                  <a:extLst>
                    <a:ext uri="{9D8B030D-6E8A-4147-A177-3AD203B41FA5}">
                      <a16:colId xmlns:a16="http://schemas.microsoft.com/office/drawing/2014/main" val="30680470"/>
                    </a:ext>
                  </a:extLst>
                </a:gridCol>
                <a:gridCol w="1272546">
                  <a:extLst>
                    <a:ext uri="{9D8B030D-6E8A-4147-A177-3AD203B41FA5}">
                      <a16:colId xmlns:a16="http://schemas.microsoft.com/office/drawing/2014/main" val="2155018803"/>
                    </a:ext>
                  </a:extLst>
                </a:gridCol>
                <a:gridCol w="1272546">
                  <a:extLst>
                    <a:ext uri="{9D8B030D-6E8A-4147-A177-3AD203B41FA5}">
                      <a16:colId xmlns:a16="http://schemas.microsoft.com/office/drawing/2014/main" val="2423826352"/>
                    </a:ext>
                  </a:extLst>
                </a:gridCol>
              </a:tblGrid>
              <a:tr h="27459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Bin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 (%)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Non-event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Event rate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WoE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IV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5873133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['</a:t>
                      </a:r>
                      <a:r>
                        <a:rPr lang="ko-KR" altLang="en-US" sz="11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농림어업숙련종사자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' '</a:t>
                      </a:r>
                      <a:r>
                        <a:rPr lang="ko-KR" altLang="en-US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무직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']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4,241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5.25%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2,710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1,531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36.10%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0.60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0.02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0314078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['</a:t>
                      </a:r>
                      <a:r>
                        <a:rPr lang="ko-KR" altLang="en-US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주부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' '-']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20,380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25.24%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12,277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8,103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39.76%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0.45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0.05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576562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altLang="ko-KR" sz="110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['</a:t>
                      </a:r>
                      <a:r>
                        <a:rPr lang="ko-KR" altLang="en-US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단순노무종사자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']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4,633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5.74%</a:t>
                      </a:r>
                      <a:endParaRPr lang="en-US" altLang="ko-KR" sz="1100" b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2,766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1,867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40.30%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0.42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0.01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87003362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['</a:t>
                      </a:r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서비스종사자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']</a:t>
                      </a:r>
                      <a:endParaRPr lang="en-US" altLang="ko-KR" sz="1100" b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6,166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7.64%</a:t>
                      </a:r>
                      <a:endParaRPr lang="en-US" altLang="ko-KR" sz="1100" b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3,507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2,659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43.12%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0.31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0.01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4145409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['</a:t>
                      </a:r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보험영업종사자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' '</a:t>
                      </a:r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장치기계저작조립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' '</a:t>
                      </a:r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기능원및관련기능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']</a:t>
                      </a:r>
                      <a:endParaRPr lang="en-US" altLang="ko-KR" sz="1100" b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8,180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10.13%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4,062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4,118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50.34%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0.02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49428700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['</a:t>
                      </a:r>
                      <a:r>
                        <a:rPr lang="ko-KR" altLang="en-US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판매종사자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']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6,627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8.21%</a:t>
                      </a:r>
                      <a:endParaRPr lang="en-US" altLang="ko-KR" sz="1100" b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3,188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3,439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51.89%</a:t>
                      </a:r>
                      <a:endParaRPr lang="en-US" altLang="ko-KR" sz="1100" b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-0.05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097234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['</a:t>
                      </a:r>
                      <a:r>
                        <a:rPr lang="ko-KR" altLang="en-US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요식업자숙박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' '</a:t>
                      </a:r>
                      <a:r>
                        <a:rPr lang="ko-KR" altLang="en-US" sz="11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전문가및관련종사자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']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10,993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13.61%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4,229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6,764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61.53%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-0.44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221105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['</a:t>
                      </a:r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사무직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' '</a:t>
                      </a:r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학생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' '</a:t>
                      </a:r>
                      <a:r>
                        <a:rPr lang="ko-KR" altLang="en-US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군인</a:t>
                      </a:r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']</a:t>
                      </a:r>
                      <a:endParaRPr lang="en-US" altLang="ko-KR" sz="1100" b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19,529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24.18%</a:t>
                      </a:r>
                      <a:endParaRPr lang="en-US" altLang="ko-KR" sz="1100" b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7,019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12,510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64.06%</a:t>
                      </a:r>
                      <a:endParaRPr lang="en-US" altLang="ko-KR" sz="1100" b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-0.55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0.07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659210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Special</a:t>
                      </a:r>
                      <a:endParaRPr lang="en-US" sz="1100" b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0.00%</a:t>
                      </a:r>
                      <a:endParaRPr lang="en-US" altLang="ko-KR" sz="1100" b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0.00%</a:t>
                      </a:r>
                      <a:endParaRPr lang="en-US" altLang="ko-KR" sz="1100" b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8840013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US" altLang="ko-KR" sz="1100" u="none" strike="noStrike" kern="120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Missing</a:t>
                      </a:r>
                      <a:endParaRPr lang="en-US" sz="1100" b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0.00%</a:t>
                      </a:r>
                      <a:endParaRPr lang="en-US" altLang="ko-KR" sz="1100" b="0" u="none" strike="noStrike" kern="120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0.00%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225940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u="none" strike="noStrike" kern="12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Totals</a:t>
                      </a:r>
                      <a:endParaRPr 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u="none" strike="noStrike" kern="12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*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80,749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100.00%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39,758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ko-KR" altLang="en-US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40,991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50.76%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0.18 </a:t>
                      </a:r>
                      <a:endParaRPr lang="en-US" altLang="ko-KR" sz="1100" b="0" u="none" strike="noStrike" kern="1200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681589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B06F94F-3589-6D59-FF74-0B577F9702DB}"/>
              </a:ext>
            </a:extLst>
          </p:cNvPr>
          <p:cNvSpPr txBox="1"/>
          <p:nvPr/>
        </p:nvSpPr>
        <p:spPr>
          <a:xfrm>
            <a:off x="554181" y="5224098"/>
            <a:ext cx="60976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* </a:t>
            </a:r>
            <a:r>
              <a:rPr lang="ko-KR" altLang="en-US" sz="9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약 </a:t>
            </a:r>
            <a:r>
              <a:rPr lang="en-US" altLang="ko-KR" sz="9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1,000</a:t>
            </a:r>
            <a:r>
              <a:rPr lang="ko-KR" altLang="en-US" sz="9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명의 고객 탈회로 기존 분석과 </a:t>
            </a:r>
            <a:r>
              <a:rPr lang="ko-KR" altLang="en-US" sz="900" kern="0" dirty="0" err="1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모수</a:t>
            </a:r>
            <a:r>
              <a:rPr lang="ko-KR" altLang="en-US" sz="9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 차이가 발생</a:t>
            </a:r>
            <a:r>
              <a:rPr lang="en-US" altLang="ko-KR" sz="9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 </a:t>
            </a:r>
            <a:endParaRPr lang="ko-KR" altLang="en-US" sz="900" kern="0" dirty="0">
              <a:solidFill>
                <a:srgbClr val="4D4D4D"/>
              </a:solidFill>
              <a:latin typeface="Calibri" panose="020F0502020204030204" pitchFamily="34" charset="0"/>
              <a:ea typeface="AIA 바이탈리티 KR Regular" panose="00000500000000000000" pitchFamily="2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413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CF4D7-B293-4A49-9D12-7FABA67B2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87089"/>
            <a:ext cx="10897566" cy="4109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Information Value – </a:t>
            </a:r>
            <a:r>
              <a:rPr lang="ko-KR" altLang="en-US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제지급금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703359-817F-4D9A-A59A-D9402ABCEEF1}"/>
              </a:ext>
            </a:extLst>
          </p:cNvPr>
          <p:cNvSpPr/>
          <p:nvPr/>
        </p:nvSpPr>
        <p:spPr>
          <a:xfrm>
            <a:off x="10988113" y="4863264"/>
            <a:ext cx="649705" cy="135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b="1">
              <a:solidFill>
                <a:srgbClr val="D31145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195F88-524F-99C6-0BBF-556617CED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86381"/>
              </p:ext>
            </p:extLst>
          </p:nvPr>
        </p:nvGraphicFramePr>
        <p:xfrm>
          <a:off x="554181" y="1550670"/>
          <a:ext cx="10601500" cy="1922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331">
                  <a:extLst>
                    <a:ext uri="{9D8B030D-6E8A-4147-A177-3AD203B41FA5}">
                      <a16:colId xmlns:a16="http://schemas.microsoft.com/office/drawing/2014/main" val="2390523239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2728488056"/>
                    </a:ext>
                  </a:extLst>
                </a:gridCol>
                <a:gridCol w="787331">
                  <a:extLst>
                    <a:ext uri="{9D8B030D-6E8A-4147-A177-3AD203B41FA5}">
                      <a16:colId xmlns:a16="http://schemas.microsoft.com/office/drawing/2014/main" val="201490867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1939816054"/>
                    </a:ext>
                  </a:extLst>
                </a:gridCol>
                <a:gridCol w="1226771">
                  <a:extLst>
                    <a:ext uri="{9D8B030D-6E8A-4147-A177-3AD203B41FA5}">
                      <a16:colId xmlns:a16="http://schemas.microsoft.com/office/drawing/2014/main" val="129600364"/>
                    </a:ext>
                  </a:extLst>
                </a:gridCol>
                <a:gridCol w="732400">
                  <a:extLst>
                    <a:ext uri="{9D8B030D-6E8A-4147-A177-3AD203B41FA5}">
                      <a16:colId xmlns:a16="http://schemas.microsoft.com/office/drawing/2014/main" val="1886672924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30680470"/>
                    </a:ext>
                  </a:extLst>
                </a:gridCol>
                <a:gridCol w="1501423">
                  <a:extLst>
                    <a:ext uri="{9D8B030D-6E8A-4147-A177-3AD203B41FA5}">
                      <a16:colId xmlns:a16="http://schemas.microsoft.com/office/drawing/2014/main" val="2155018803"/>
                    </a:ext>
                  </a:extLst>
                </a:gridCol>
                <a:gridCol w="1391561">
                  <a:extLst>
                    <a:ext uri="{9D8B030D-6E8A-4147-A177-3AD203B41FA5}">
                      <a16:colId xmlns:a16="http://schemas.microsoft.com/office/drawing/2014/main" val="2423826352"/>
                    </a:ext>
                  </a:extLst>
                </a:gridCol>
              </a:tblGrid>
              <a:tr h="274597"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Bin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Count (%)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Non-event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Event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Event rate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WoE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IV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5873133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(-inf, 25.00)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78,566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87.15%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36,799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41,767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53.16%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0314078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[25.00, 490365.00)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6,622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7.35%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4,520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2,102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31.74%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3576562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[490365.00, inf)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4,964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5.51%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3,438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1,526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30.74%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003362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Special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4145409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Missing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9428700"/>
                  </a:ext>
                </a:extLst>
              </a:tr>
              <a:tr h="27459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90,152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100.00%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44,757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   </a:t>
                      </a: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45,395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50.35%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0.09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09723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613D35B-4256-F9DE-66CA-064AC011BD48}"/>
              </a:ext>
            </a:extLst>
          </p:cNvPr>
          <p:cNvSpPr/>
          <p:nvPr/>
        </p:nvSpPr>
        <p:spPr>
          <a:xfrm>
            <a:off x="473240" y="594983"/>
            <a:ext cx="10748213" cy="7289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‘Number of IVR ’ Feature has a weak strength relationship to the Digital/Non-Digital odds ratio. </a:t>
            </a:r>
          </a:p>
        </p:txBody>
      </p:sp>
    </p:spTree>
    <p:extLst>
      <p:ext uri="{BB962C8B-B14F-4D97-AF65-F5344CB8AC3E}">
        <p14:creationId xmlns:p14="http://schemas.microsoft.com/office/powerpoint/2010/main" val="3825282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5B9BDD-389C-4FA5-9194-D815390476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8" y="1980000"/>
            <a:ext cx="6139413" cy="1800000"/>
          </a:xfrm>
        </p:spPr>
        <p:txBody>
          <a:bodyPr/>
          <a:lstStyle/>
          <a:p>
            <a:r>
              <a:rPr lang="en-US" sz="3200" b="1" dirty="0"/>
              <a:t>Modeling and Evaluation</a:t>
            </a:r>
          </a:p>
          <a:p>
            <a:r>
              <a:rPr lang="en-US" sz="3200" b="1" dirty="0"/>
              <a:t>(Logistic Regression) </a:t>
            </a:r>
          </a:p>
        </p:txBody>
      </p:sp>
    </p:spTree>
    <p:extLst>
      <p:ext uri="{BB962C8B-B14F-4D97-AF65-F5344CB8AC3E}">
        <p14:creationId xmlns:p14="http://schemas.microsoft.com/office/powerpoint/2010/main" val="58610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29B259-D1BF-E671-F38D-1A74E2157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6" y="1045581"/>
            <a:ext cx="12086287" cy="427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103494-B280-1135-BDF7-3107C18707A7}"/>
              </a:ext>
            </a:extLst>
          </p:cNvPr>
          <p:cNvSpPr txBox="1"/>
          <p:nvPr/>
        </p:nvSpPr>
        <p:spPr>
          <a:xfrm>
            <a:off x="365430" y="144855"/>
            <a:ext cx="3527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latin typeface="Arial" panose="020B0604020202020204" pitchFamily="34" charset="0"/>
                <a:cs typeface="Arial" panose="020B0604020202020204" pitchFamily="34" charset="0"/>
              </a:rPr>
              <a:t>IVR Scenario</a:t>
            </a:r>
            <a:endParaRPr lang="ko-KR" altLang="en-US" sz="2000" b="1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8582C1-7060-989B-EF6B-16F70559AD2C}"/>
              </a:ext>
            </a:extLst>
          </p:cNvPr>
          <p:cNvSpPr/>
          <p:nvPr/>
        </p:nvSpPr>
        <p:spPr>
          <a:xfrm>
            <a:off x="6430393" y="1045581"/>
            <a:ext cx="1179871" cy="3788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6BC6FD6-686E-0559-2794-35DC24EC50B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90944" y="-94573"/>
            <a:ext cx="12700" cy="2246069"/>
          </a:xfrm>
          <a:prstGeom prst="bentConnector4">
            <a:avLst>
              <a:gd name="adj1" fmla="val 2148386"/>
              <a:gd name="adj2" fmla="val 99904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FE4AFA-E8BF-BF20-46DB-0B392A00D353}"/>
              </a:ext>
            </a:extLst>
          </p:cNvPr>
          <p:cNvSpPr/>
          <p:nvPr/>
        </p:nvSpPr>
        <p:spPr>
          <a:xfrm>
            <a:off x="4218736" y="1045581"/>
            <a:ext cx="1111045" cy="3788431"/>
          </a:xfrm>
          <a:prstGeom prst="rect">
            <a:avLst/>
          </a:prstGeom>
          <a:solidFill>
            <a:schemeClr val="bg1">
              <a:lumMod val="50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61EF35-046A-D09B-57B0-787424B564A7}"/>
              </a:ext>
            </a:extLst>
          </p:cNvPr>
          <p:cNvSpPr txBox="1"/>
          <p:nvPr/>
        </p:nvSpPr>
        <p:spPr>
          <a:xfrm>
            <a:off x="4213520" y="1627690"/>
            <a:ext cx="1111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해지스코어</a:t>
            </a:r>
            <a:endParaRPr lang="en-US" altLang="ko-KR" sz="1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(7-10</a:t>
            </a:r>
            <a:r>
              <a:rPr lang="ko-KR" alt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점</a:t>
            </a:r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설명선: 아래쪽 화살표 30">
            <a:extLst>
              <a:ext uri="{FF2B5EF4-FFF2-40B4-BE49-F238E27FC236}">
                <a16:creationId xmlns:a16="http://schemas.microsoft.com/office/drawing/2014/main" id="{EC0B8B01-B2C4-1A5C-391D-BFA3CA87B156}"/>
              </a:ext>
            </a:extLst>
          </p:cNvPr>
          <p:cNvSpPr/>
          <p:nvPr/>
        </p:nvSpPr>
        <p:spPr>
          <a:xfrm>
            <a:off x="6497225" y="39941"/>
            <a:ext cx="1623716" cy="1040297"/>
          </a:xfrm>
          <a:prstGeom prst="downArrowCallout">
            <a:avLst>
              <a:gd name="adj1" fmla="val 14494"/>
              <a:gd name="adj2" fmla="val 17996"/>
              <a:gd name="adj3" fmla="val 25000"/>
              <a:gd name="adj4" fmla="val 6497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ko-KR" alt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검증 </a:t>
            </a:r>
            <a:r>
              <a:rPr lang="en-US" altLang="ko-KR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ko-KR" altLang="en-US" sz="1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디지털 스코어 </a:t>
            </a:r>
            <a:r>
              <a:rPr lang="en-US" altLang="ko-KR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디지털</a:t>
            </a:r>
            <a:r>
              <a:rPr lang="en-US" altLang="ko-KR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사용 </a:t>
            </a:r>
            <a:r>
              <a:rPr lang="en-US" altLang="ko-KR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en-US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 </a:t>
            </a:r>
            <a:r>
              <a:rPr lang="ko-KR" altLang="en-US" sz="105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32" name="설명선: 오른쪽 화살표 31">
            <a:extLst>
              <a:ext uri="{FF2B5EF4-FFF2-40B4-BE49-F238E27FC236}">
                <a16:creationId xmlns:a16="http://schemas.microsoft.com/office/drawing/2014/main" id="{48FAEF2D-F699-4FC3-DD35-D1F32FAB2EBD}"/>
              </a:ext>
            </a:extLst>
          </p:cNvPr>
          <p:cNvSpPr/>
          <p:nvPr/>
        </p:nvSpPr>
        <p:spPr>
          <a:xfrm>
            <a:off x="-869133" y="1697295"/>
            <a:ext cx="1027515" cy="685800"/>
          </a:xfrm>
          <a:prstGeom prst="rightArrowCallout">
            <a:avLst>
              <a:gd name="adj1" fmla="val 22358"/>
              <a:gd name="adj2" fmla="val 25000"/>
              <a:gd name="adj3" fmla="val 25000"/>
              <a:gd name="adj4" fmla="val 7378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디지털 </a:t>
            </a:r>
            <a:endParaRPr lang="en-US" altLang="ko-KR" sz="1200"/>
          </a:p>
          <a:p>
            <a:pPr algn="ctr"/>
            <a:r>
              <a:rPr lang="ko-KR" altLang="en-US" sz="1200"/>
              <a:t>스코어</a:t>
            </a:r>
          </a:p>
        </p:txBody>
      </p:sp>
    </p:spTree>
    <p:extLst>
      <p:ext uri="{BB962C8B-B14F-4D97-AF65-F5344CB8AC3E}">
        <p14:creationId xmlns:p14="http://schemas.microsoft.com/office/powerpoint/2010/main" val="29231988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6AD6121-764F-EE9C-66A3-068B67049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00565"/>
              </p:ext>
            </p:extLst>
          </p:nvPr>
        </p:nvGraphicFramePr>
        <p:xfrm>
          <a:off x="1357259" y="1467358"/>
          <a:ext cx="9545056" cy="487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1685">
                  <a:extLst>
                    <a:ext uri="{9D8B030D-6E8A-4147-A177-3AD203B41FA5}">
                      <a16:colId xmlns:a16="http://schemas.microsoft.com/office/drawing/2014/main" val="1580762751"/>
                    </a:ext>
                  </a:extLst>
                </a:gridCol>
                <a:gridCol w="4059308">
                  <a:extLst>
                    <a:ext uri="{9D8B030D-6E8A-4147-A177-3AD203B41FA5}">
                      <a16:colId xmlns:a16="http://schemas.microsoft.com/office/drawing/2014/main" val="429298064"/>
                    </a:ext>
                  </a:extLst>
                </a:gridCol>
                <a:gridCol w="2304063">
                  <a:extLst>
                    <a:ext uri="{9D8B030D-6E8A-4147-A177-3AD203B41FA5}">
                      <a16:colId xmlns:a16="http://schemas.microsoft.com/office/drawing/2014/main" val="985331455"/>
                    </a:ext>
                  </a:extLst>
                </a:gridCol>
              </a:tblGrid>
              <a:tr h="3047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kern="1200" dirty="0">
                          <a:solidFill>
                            <a:schemeClr val="lt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Variable</a:t>
                      </a: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kern="1200" dirty="0">
                          <a:solidFill>
                            <a:schemeClr val="lt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Bin</a:t>
                      </a: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300" b="1" kern="1200" dirty="0">
                          <a:solidFill>
                            <a:schemeClr val="lt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Score</a:t>
                      </a: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843196"/>
                  </a:ext>
                </a:extLst>
              </a:tr>
              <a:tr h="304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MYAIA_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첫사용경과월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AIA 바이탈리티 KR Medium" panose="00000600000000000000" pitchFamily="2" charset="-127"/>
                        <a:ea typeface="AIA 바이탈리티 KR Medium" panose="00000600000000000000" pitchFamily="2" charset="-127"/>
                        <a:cs typeface="+mn-cs"/>
                      </a:endParaRP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(-inf, 11.5000)</a:t>
                      </a: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76.05137287</a:t>
                      </a: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5479291"/>
                  </a:ext>
                </a:extLst>
              </a:tr>
              <a:tr h="304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MYAIA_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첫사용경과월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AIA 바이탈리티 KR Medium" panose="00000600000000000000" pitchFamily="2" charset="-127"/>
                        <a:ea typeface="AIA 바이탈리티 KR Medium" panose="00000600000000000000" pitchFamily="2" charset="-127"/>
                        <a:cs typeface="+mn-cs"/>
                      </a:endParaRP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[11.5000, 517.0000)</a:t>
                      </a: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70.1852002</a:t>
                      </a: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7537437"/>
                  </a:ext>
                </a:extLst>
              </a:tr>
              <a:tr h="30476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ARS_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첫사용경과월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AIA 바이탈리티 KR Medium" panose="00000600000000000000" pitchFamily="2" charset="-127"/>
                        <a:ea typeface="AIA 바이탈리티 KR Medium" panose="00000600000000000000" pitchFamily="2" charset="-127"/>
                        <a:cs typeface="+mn-cs"/>
                      </a:endParaRP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(-inf, 33.5000)</a:t>
                      </a: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69.41933733</a:t>
                      </a: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839930"/>
                  </a:ext>
                </a:extLst>
              </a:tr>
              <a:tr h="304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AGE</a:t>
                      </a: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(-inf, 33.5000)</a:t>
                      </a: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56.32868958</a:t>
                      </a: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9253772"/>
                  </a:ext>
                </a:extLst>
              </a:tr>
              <a:tr h="304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NUM_IVR</a:t>
                      </a: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(-inf, 0.5000)</a:t>
                      </a: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53.76608442</a:t>
                      </a: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3698940"/>
                  </a:ext>
                </a:extLst>
              </a:tr>
              <a:tr h="304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AGE</a:t>
                      </a: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[33.5000, 41.5000)</a:t>
                      </a: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kern="120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51.19955121</a:t>
                      </a:r>
                      <a:endParaRPr lang="en-US" altLang="ko-KR" sz="1200" kern="1200" dirty="0">
                        <a:solidFill>
                          <a:schemeClr val="dk1"/>
                        </a:solidFill>
                        <a:latin typeface="AIA 바이탈리티 KR Medium" panose="00000600000000000000" pitchFamily="2" charset="-127"/>
                        <a:ea typeface="AIA 바이탈리티 KR Medium" panose="00000600000000000000" pitchFamily="2" charset="-127"/>
                        <a:cs typeface="+mn-cs"/>
                      </a:endParaRP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808229"/>
                  </a:ext>
                </a:extLst>
              </a:tr>
              <a:tr h="304768">
                <a:tc>
                  <a:txBody>
                    <a:bodyPr/>
                    <a:lstStyle/>
                    <a:p>
                      <a:pPr algn="ctr" fontAlgn="b"/>
                      <a:endParaRPr lang="en-US" sz="1200" kern="1200" dirty="0">
                        <a:solidFill>
                          <a:schemeClr val="dk1"/>
                        </a:solidFill>
                        <a:latin typeface="AIA 바이탈리티 KR Medium" panose="00000600000000000000" pitchFamily="2" charset="-127"/>
                        <a:ea typeface="AIA 바이탈리티 KR Medium" panose="00000600000000000000" pitchFamily="2" charset="-127"/>
                        <a:cs typeface="+mn-cs"/>
                      </a:endParaRP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kern="1200" dirty="0">
                        <a:solidFill>
                          <a:schemeClr val="dk1"/>
                        </a:solidFill>
                        <a:latin typeface="AIA 바이탈리티 KR Medium" panose="00000600000000000000" pitchFamily="2" charset="-127"/>
                        <a:ea typeface="AIA 바이탈리티 KR Medium" panose="00000600000000000000" pitchFamily="2" charset="-127"/>
                        <a:cs typeface="+mn-cs"/>
                      </a:endParaRP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altLang="ko-KR" sz="1200" kern="1200" dirty="0">
                        <a:solidFill>
                          <a:schemeClr val="dk1"/>
                        </a:solidFill>
                        <a:latin typeface="AIA 바이탈리티 KR Medium" panose="00000600000000000000" pitchFamily="2" charset="-127"/>
                        <a:ea typeface="AIA 바이탈리티 KR Medium" panose="00000600000000000000" pitchFamily="2" charset="-127"/>
                        <a:cs typeface="+mn-cs"/>
                      </a:endParaRP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1327791"/>
                  </a:ext>
                </a:extLst>
              </a:tr>
              <a:tr h="304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AGE</a:t>
                      </a: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[41.5000, 44.5000)</a:t>
                      </a: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48.57607816</a:t>
                      </a:r>
                    </a:p>
                  </a:txBody>
                  <a:tcPr marL="6918" marR="6918" marT="6918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9857448"/>
                  </a:ext>
                </a:extLst>
              </a:tr>
              <a:tr h="304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SUM_</a:t>
                      </a:r>
                      <a:r>
                        <a:rPr lang="ko-KR" altLang="en-US" sz="1200" kern="1200" dirty="0" err="1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제지급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AIA 바이탈리티 KR Medium" panose="00000600000000000000" pitchFamily="2" charset="-127"/>
                        <a:ea typeface="AIA 바이탈리티 KR Medium" panose="00000600000000000000" pitchFamily="2" charset="-127"/>
                        <a:cs typeface="+mn-cs"/>
                      </a:endParaRPr>
                    </a:p>
                  </a:txBody>
                  <a:tcPr marL="6918" marR="6918" marT="6918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[490365.0000, inf)</a:t>
                      </a:r>
                    </a:p>
                  </a:txBody>
                  <a:tcPr marL="6918" marR="6918" marT="6918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10.83947241</a:t>
                      </a:r>
                    </a:p>
                  </a:txBody>
                  <a:tcPr marL="6918" marR="6918" marT="6918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1362315"/>
                  </a:ext>
                </a:extLst>
              </a:tr>
              <a:tr h="304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AGE</a:t>
                      </a:r>
                    </a:p>
                  </a:txBody>
                  <a:tcPr marL="6918" marR="6918" marT="6918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[63.5000, 66.5000)</a:t>
                      </a:r>
                    </a:p>
                  </a:txBody>
                  <a:tcPr marL="6918" marR="6918" marT="6918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8.693316405</a:t>
                      </a:r>
                    </a:p>
                  </a:txBody>
                  <a:tcPr marL="6918" marR="6918" marT="6918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822234"/>
                  </a:ext>
                </a:extLst>
              </a:tr>
              <a:tr h="304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NUM_IVR</a:t>
                      </a:r>
                    </a:p>
                  </a:txBody>
                  <a:tcPr marL="6918" marR="6918" marT="6918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[3.5000, 5.5000)</a:t>
                      </a:r>
                    </a:p>
                  </a:txBody>
                  <a:tcPr marL="6918" marR="6918" marT="6918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kern="120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6.230132267</a:t>
                      </a:r>
                    </a:p>
                  </a:txBody>
                  <a:tcPr marL="6918" marR="6918" marT="6918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7193887"/>
                  </a:ext>
                </a:extLst>
              </a:tr>
              <a:tr h="304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NUM_IVR</a:t>
                      </a:r>
                    </a:p>
                  </a:txBody>
                  <a:tcPr marL="6918" marR="6918" marT="6918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[5.5000, 7.5000)</a:t>
                      </a:r>
                    </a:p>
                  </a:txBody>
                  <a:tcPr marL="6918" marR="6918" marT="6918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0.729206203</a:t>
                      </a:r>
                    </a:p>
                  </a:txBody>
                  <a:tcPr marL="6918" marR="6918" marT="6918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5397850"/>
                  </a:ext>
                </a:extLst>
              </a:tr>
              <a:tr h="304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NUM_IVR</a:t>
                      </a:r>
                    </a:p>
                  </a:txBody>
                  <a:tcPr marL="6918" marR="6918" marT="6918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[7.5000, inf)</a:t>
                      </a:r>
                    </a:p>
                  </a:txBody>
                  <a:tcPr marL="6918" marR="6918" marT="6918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-9.994696265</a:t>
                      </a:r>
                    </a:p>
                  </a:txBody>
                  <a:tcPr marL="6918" marR="6918" marT="6918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1128792"/>
                  </a:ext>
                </a:extLst>
              </a:tr>
              <a:tr h="304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AGE</a:t>
                      </a:r>
                    </a:p>
                  </a:txBody>
                  <a:tcPr marL="6918" marR="6918" marT="6918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kern="120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[66.5000, 69.5000)</a:t>
                      </a:r>
                    </a:p>
                  </a:txBody>
                  <a:tcPr marL="6918" marR="6918" marT="6918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-34.97791751</a:t>
                      </a:r>
                    </a:p>
                  </a:txBody>
                  <a:tcPr marL="6918" marR="6918" marT="6918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8473738"/>
                  </a:ext>
                </a:extLst>
              </a:tr>
              <a:tr h="3047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AGE</a:t>
                      </a:r>
                    </a:p>
                  </a:txBody>
                  <a:tcPr marL="6918" marR="6918" marT="6918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[69.5000, inf)</a:t>
                      </a:r>
                    </a:p>
                  </a:txBody>
                  <a:tcPr marL="6918" marR="6918" marT="6918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AIA 바이탈리티 KR Medium" panose="00000600000000000000" pitchFamily="2" charset="-127"/>
                          <a:ea typeface="AIA 바이탈리티 KR Medium" panose="00000600000000000000" pitchFamily="2" charset="-127"/>
                          <a:cs typeface="+mn-cs"/>
                        </a:rPr>
                        <a:t>-50.05370368</a:t>
                      </a:r>
                    </a:p>
                  </a:txBody>
                  <a:tcPr marL="6918" marR="6918" marT="6918" marB="0" anchor="b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2116677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DC36ABFF-249D-8668-5E58-0E741963CF2C}"/>
              </a:ext>
            </a:extLst>
          </p:cNvPr>
          <p:cNvGrpSpPr/>
          <p:nvPr/>
        </p:nvGrpSpPr>
        <p:grpSpPr>
          <a:xfrm>
            <a:off x="922019" y="3534306"/>
            <a:ext cx="10374632" cy="799570"/>
            <a:chOff x="17144" y="3622925"/>
            <a:chExt cx="10374632" cy="758575"/>
          </a:xfrm>
        </p:grpSpPr>
        <p:sp>
          <p:nvSpPr>
            <p:cNvPr id="6" name="물결 5">
              <a:extLst>
                <a:ext uri="{FF2B5EF4-FFF2-40B4-BE49-F238E27FC236}">
                  <a16:creationId xmlns:a16="http://schemas.microsoft.com/office/drawing/2014/main" id="{DB902D89-11A1-FBAC-71E9-31A18C0D537C}"/>
                </a:ext>
              </a:extLst>
            </p:cNvPr>
            <p:cNvSpPr/>
            <p:nvPr/>
          </p:nvSpPr>
          <p:spPr>
            <a:xfrm>
              <a:off x="6765926" y="3670300"/>
              <a:ext cx="3625850" cy="711200"/>
            </a:xfrm>
            <a:prstGeom prst="wav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물결 9">
              <a:extLst>
                <a:ext uri="{FF2B5EF4-FFF2-40B4-BE49-F238E27FC236}">
                  <a16:creationId xmlns:a16="http://schemas.microsoft.com/office/drawing/2014/main" id="{73FFCE17-4CE2-5A42-D422-D6DEC46EF81D}"/>
                </a:ext>
              </a:extLst>
            </p:cNvPr>
            <p:cNvSpPr/>
            <p:nvPr/>
          </p:nvSpPr>
          <p:spPr>
            <a:xfrm>
              <a:off x="3382115" y="3639045"/>
              <a:ext cx="3512615" cy="714480"/>
            </a:xfrm>
            <a:prstGeom prst="wav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물결 10">
              <a:extLst>
                <a:ext uri="{FF2B5EF4-FFF2-40B4-BE49-F238E27FC236}">
                  <a16:creationId xmlns:a16="http://schemas.microsoft.com/office/drawing/2014/main" id="{4840C945-6ED1-4267-3FF4-5D3ABA9D97EF}"/>
                </a:ext>
              </a:extLst>
            </p:cNvPr>
            <p:cNvSpPr/>
            <p:nvPr/>
          </p:nvSpPr>
          <p:spPr>
            <a:xfrm>
              <a:off x="17144" y="3622925"/>
              <a:ext cx="3442811" cy="709904"/>
            </a:xfrm>
            <a:prstGeom prst="wav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CB10E48-5707-5082-9DF7-CD6C8C7C14B0}"/>
              </a:ext>
            </a:extLst>
          </p:cNvPr>
          <p:cNvSpPr txBox="1"/>
          <p:nvPr/>
        </p:nvSpPr>
        <p:spPr>
          <a:xfrm>
            <a:off x="1252484" y="1132966"/>
            <a:ext cx="48435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Arial" panose="020B0604020202020204"/>
                <a:ea typeface="AIA 바이탈리티 KR Regular"/>
                <a:cs typeface="+mn-cs"/>
              </a:rPr>
              <a:t>Score Card based on Features (Descending Order)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6FAD5F-5D43-3A20-8B51-881DC83BD3F5}"/>
              </a:ext>
            </a:extLst>
          </p:cNvPr>
          <p:cNvSpPr/>
          <p:nvPr/>
        </p:nvSpPr>
        <p:spPr>
          <a:xfrm>
            <a:off x="6103619" y="3576309"/>
            <a:ext cx="612610" cy="758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텍스트 개체 틀 2">
            <a:extLst>
              <a:ext uri="{FF2B5EF4-FFF2-40B4-BE49-F238E27FC236}">
                <a16:creationId xmlns:a16="http://schemas.microsoft.com/office/drawing/2014/main" id="{53B5D404-1FAC-2BFC-A0CC-7103203284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87089"/>
            <a:ext cx="7079944" cy="4109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Binary Classification Modeling (Logistic Regression) </a:t>
            </a:r>
          </a:p>
        </p:txBody>
      </p:sp>
    </p:spTree>
    <p:extLst>
      <p:ext uri="{BB962C8B-B14F-4D97-AF65-F5344CB8AC3E}">
        <p14:creationId xmlns:p14="http://schemas.microsoft.com/office/powerpoint/2010/main" val="15884673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7F245A3-A470-60DF-5E69-D3535277C85F}"/>
              </a:ext>
            </a:extLst>
          </p:cNvPr>
          <p:cNvGrpSpPr/>
          <p:nvPr/>
        </p:nvGrpSpPr>
        <p:grpSpPr>
          <a:xfrm>
            <a:off x="6234009" y="678797"/>
            <a:ext cx="5396016" cy="2864503"/>
            <a:chOff x="447365" y="964622"/>
            <a:chExt cx="5396016" cy="3056795"/>
          </a:xfrm>
        </p:grpSpPr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9816563B-9696-7BB1-02F6-956187AA09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99" y="1452471"/>
              <a:ext cx="5115132" cy="24080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E51D324-EC2E-61CB-85AD-B4D8A1644988}"/>
                </a:ext>
              </a:extLst>
            </p:cNvPr>
            <p:cNvSpPr/>
            <p:nvPr/>
          </p:nvSpPr>
          <p:spPr>
            <a:xfrm>
              <a:off x="447365" y="1213105"/>
              <a:ext cx="5376965" cy="2808312"/>
            </a:xfrm>
            <a:prstGeom prst="rect">
              <a:avLst/>
            </a:prstGeom>
            <a:noFill/>
            <a:ln w="6350">
              <a:solidFill>
                <a:srgbClr val="D31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Spoqa Han Sans Neo Regular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F9FC6FB-0264-861B-38F2-181E73B87CA5}"/>
                </a:ext>
              </a:extLst>
            </p:cNvPr>
            <p:cNvSpPr/>
            <p:nvPr/>
          </p:nvSpPr>
          <p:spPr>
            <a:xfrm>
              <a:off x="447365" y="964622"/>
              <a:ext cx="5396016" cy="508497"/>
            </a:xfrm>
            <a:prstGeom prst="roundRect">
              <a:avLst>
                <a:gd name="adj" fmla="val 10000"/>
              </a:avLst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ROC Curve – IV from 0.01 to 1</a:t>
              </a:r>
              <a:endPara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527355-4CC8-4F64-70A1-5675E43EECF2}"/>
              </a:ext>
            </a:extLst>
          </p:cNvPr>
          <p:cNvGrpSpPr/>
          <p:nvPr/>
        </p:nvGrpSpPr>
        <p:grpSpPr>
          <a:xfrm>
            <a:off x="581026" y="678796"/>
            <a:ext cx="5410199" cy="2895930"/>
            <a:chOff x="6203298" y="964622"/>
            <a:chExt cx="5410199" cy="2895930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4F179B1E-8E05-BA89-84F1-929BE375F9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934" y="1506883"/>
              <a:ext cx="5072813" cy="2353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DA3E3DB3-8838-3035-AFEA-8C11094841AF}"/>
                </a:ext>
              </a:extLst>
            </p:cNvPr>
            <p:cNvSpPr/>
            <p:nvPr/>
          </p:nvSpPr>
          <p:spPr>
            <a:xfrm>
              <a:off x="6203298" y="1213105"/>
              <a:ext cx="5376965" cy="2616021"/>
            </a:xfrm>
            <a:prstGeom prst="rect">
              <a:avLst/>
            </a:prstGeom>
            <a:noFill/>
            <a:ln w="6350">
              <a:solidFill>
                <a:srgbClr val="D31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Spoqa Han Sans Neo Regular"/>
                <a:cs typeface="+mn-cs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844B687-1F82-09CB-13AE-5EC1D358AE08}"/>
                </a:ext>
              </a:extLst>
            </p:cNvPr>
            <p:cNvSpPr/>
            <p:nvPr/>
          </p:nvSpPr>
          <p:spPr>
            <a:xfrm>
              <a:off x="6203298" y="964622"/>
              <a:ext cx="5410199" cy="508497"/>
            </a:xfrm>
            <a:prstGeom prst="roundRect">
              <a:avLst>
                <a:gd name="adj" fmla="val 10000"/>
              </a:avLst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ROC Curve – IV from 0.01 to 0.5   </a:t>
              </a:r>
              <a:endPara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5128" name="Picture 8">
            <a:extLst>
              <a:ext uri="{FF2B5EF4-FFF2-40B4-BE49-F238E27FC236}">
                <a16:creationId xmlns:a16="http://schemas.microsoft.com/office/drawing/2014/main" id="{79E38084-AD2E-BF8B-24DB-0697BA50B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1" y="4439385"/>
            <a:ext cx="5072813" cy="235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F88CF04-472C-C2A0-6D10-2904BE139DEA}"/>
              </a:ext>
            </a:extLst>
          </p:cNvPr>
          <p:cNvGrpSpPr/>
          <p:nvPr/>
        </p:nvGrpSpPr>
        <p:grpSpPr>
          <a:xfrm>
            <a:off x="6234009" y="3854987"/>
            <a:ext cx="5410199" cy="2864504"/>
            <a:chOff x="6203298" y="964622"/>
            <a:chExt cx="5410199" cy="2864504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77D7F94C-117E-0832-CA2F-EA323BCB5B2A}"/>
                </a:ext>
              </a:extLst>
            </p:cNvPr>
            <p:cNvSpPr/>
            <p:nvPr/>
          </p:nvSpPr>
          <p:spPr>
            <a:xfrm>
              <a:off x="6203298" y="1213105"/>
              <a:ext cx="5376965" cy="2616021"/>
            </a:xfrm>
            <a:prstGeom prst="rect">
              <a:avLst/>
            </a:prstGeom>
            <a:noFill/>
            <a:ln w="6350">
              <a:solidFill>
                <a:srgbClr val="D31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Spoqa Han Sans Neo Regular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1421A03-5FC7-1CC0-B602-3AFC4CB48942}"/>
                </a:ext>
              </a:extLst>
            </p:cNvPr>
            <p:cNvSpPr/>
            <p:nvPr/>
          </p:nvSpPr>
          <p:spPr>
            <a:xfrm>
              <a:off x="6203298" y="964622"/>
              <a:ext cx="5410199" cy="508497"/>
            </a:xfrm>
            <a:prstGeom prst="roundRect">
              <a:avLst>
                <a:gd name="adj" fmla="val 10000"/>
              </a:avLst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ROC Curve – w/o Call Related Features </a:t>
              </a:r>
              <a:endPara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F3E7BAC-14E6-A7A7-65DE-3AA64AEE36B5}"/>
              </a:ext>
            </a:extLst>
          </p:cNvPr>
          <p:cNvGrpSpPr/>
          <p:nvPr/>
        </p:nvGrpSpPr>
        <p:grpSpPr>
          <a:xfrm>
            <a:off x="581026" y="3854987"/>
            <a:ext cx="5410199" cy="2864504"/>
            <a:chOff x="6203298" y="964622"/>
            <a:chExt cx="5410199" cy="2864504"/>
          </a:xfrm>
        </p:grpSpPr>
        <p:sp>
          <p:nvSpPr>
            <p:cNvPr id="26" name="Rectangle 1">
              <a:extLst>
                <a:ext uri="{FF2B5EF4-FFF2-40B4-BE49-F238E27FC236}">
                  <a16:creationId xmlns:a16="http://schemas.microsoft.com/office/drawing/2014/main" id="{792718C2-EDB7-16FB-89FD-6D5442E0955E}"/>
                </a:ext>
              </a:extLst>
            </p:cNvPr>
            <p:cNvSpPr/>
            <p:nvPr/>
          </p:nvSpPr>
          <p:spPr>
            <a:xfrm>
              <a:off x="6203298" y="1213105"/>
              <a:ext cx="5376965" cy="2616021"/>
            </a:xfrm>
            <a:prstGeom prst="rect">
              <a:avLst/>
            </a:prstGeom>
            <a:noFill/>
            <a:ln w="6350">
              <a:solidFill>
                <a:srgbClr val="D31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Spoqa Han Sans Neo Regular"/>
                <a:cs typeface="+mn-cs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ECC346A9-7164-9C23-9634-360531E7DCCA}"/>
                </a:ext>
              </a:extLst>
            </p:cNvPr>
            <p:cNvSpPr/>
            <p:nvPr/>
          </p:nvSpPr>
          <p:spPr>
            <a:xfrm>
              <a:off x="6203298" y="964622"/>
              <a:ext cx="5410199" cy="508497"/>
            </a:xfrm>
            <a:prstGeom prst="roundRect">
              <a:avLst>
                <a:gd name="adj" fmla="val 10000"/>
              </a:avLst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ROC Curve – IV from 0.01 to 0.7   </a:t>
              </a:r>
              <a:endPara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8" name="별: 꼭짓점 7개 27">
            <a:extLst>
              <a:ext uri="{FF2B5EF4-FFF2-40B4-BE49-F238E27FC236}">
                <a16:creationId xmlns:a16="http://schemas.microsoft.com/office/drawing/2014/main" id="{9C60EBAD-3984-69E7-066C-552878BA9A7E}"/>
              </a:ext>
            </a:extLst>
          </p:cNvPr>
          <p:cNvSpPr/>
          <p:nvPr/>
        </p:nvSpPr>
        <p:spPr>
          <a:xfrm>
            <a:off x="6018541" y="3601910"/>
            <a:ext cx="553098" cy="410904"/>
          </a:xfrm>
          <a:prstGeom prst="star7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53774274-96AA-D7E3-B413-B99C0CA1C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87089"/>
            <a:ext cx="10897566" cy="4109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Evaluation </a:t>
            </a:r>
            <a:endParaRPr lang="ko-KR" altLang="en-US" sz="2400" b="1" dirty="0">
              <a:solidFill>
                <a:srgbClr val="D31145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04F4F1-6894-463E-8D61-51C0DE929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515" y="4488684"/>
            <a:ext cx="4851952" cy="222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481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CBA5786-DD71-0D18-7654-3A081CE98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28" y="2128649"/>
            <a:ext cx="4832924" cy="246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DFDAC31D-7B4C-B6F1-8CB8-ECA0CC0CD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87089"/>
            <a:ext cx="10897566" cy="4109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Distribution of Scores for Digital and Non-Digital Customers   </a:t>
            </a:r>
            <a:endParaRPr lang="ko-KR" altLang="en-US" sz="2400" b="1" dirty="0">
              <a:solidFill>
                <a:srgbClr val="D31145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FF3187A-D3A1-668B-5B9A-DFD01233688D}"/>
              </a:ext>
            </a:extLst>
          </p:cNvPr>
          <p:cNvGrpSpPr/>
          <p:nvPr/>
        </p:nvGrpSpPr>
        <p:grpSpPr>
          <a:xfrm>
            <a:off x="581026" y="1394415"/>
            <a:ext cx="5514974" cy="3326672"/>
            <a:chOff x="581026" y="1394415"/>
            <a:chExt cx="7757904" cy="4260952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4BC44239-49B3-9325-1215-A3D9F95C6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277" y="2385391"/>
              <a:ext cx="6657976" cy="3108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83C3160-1C1F-2B75-A830-3CA4DD76B9DD}"/>
                </a:ext>
              </a:extLst>
            </p:cNvPr>
            <p:cNvGrpSpPr/>
            <p:nvPr/>
          </p:nvGrpSpPr>
          <p:grpSpPr>
            <a:xfrm>
              <a:off x="581026" y="1394415"/>
              <a:ext cx="7757904" cy="4260952"/>
              <a:chOff x="6203298" y="964622"/>
              <a:chExt cx="5410199" cy="2864504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91C70890-0BE5-ABE9-3409-6FE02231AC87}"/>
                  </a:ext>
                </a:extLst>
              </p:cNvPr>
              <p:cNvSpPr/>
              <p:nvPr/>
            </p:nvSpPr>
            <p:spPr>
              <a:xfrm>
                <a:off x="6203298" y="1213105"/>
                <a:ext cx="5376965" cy="2616021"/>
              </a:xfrm>
              <a:prstGeom prst="rect">
                <a:avLst/>
              </a:prstGeom>
              <a:noFill/>
              <a:ln w="6350">
                <a:solidFill>
                  <a:srgbClr val="D3114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Spoqa Han Sans Neo Regular"/>
                  <a:cs typeface="+mn-cs"/>
                </a:endParaRPr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362630A7-074B-157A-B796-C6AD46005326}"/>
                  </a:ext>
                </a:extLst>
              </p:cNvPr>
              <p:cNvSpPr/>
              <p:nvPr/>
            </p:nvSpPr>
            <p:spPr>
              <a:xfrm>
                <a:off x="6203298" y="964622"/>
                <a:ext cx="5410199" cy="508497"/>
              </a:xfrm>
              <a:prstGeom prst="roundRect">
                <a:avLst>
                  <a:gd name="adj" fmla="val 10000"/>
                </a:avLst>
              </a:prstGeom>
              <a:solidFill>
                <a:srgbClr val="D3114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Spoqa Han Sans Neo" panose="020B0500000000000000" pitchFamily="34" charset="-127"/>
                    <a:cs typeface="Calibri" panose="020F0502020204030204" pitchFamily="34" charset="0"/>
                  </a:rPr>
                  <a:t>Score w/ call, digital related columns</a:t>
                </a: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2672A8B-B8FF-A8A5-CE84-D3767F895CB1}"/>
              </a:ext>
            </a:extLst>
          </p:cNvPr>
          <p:cNvGrpSpPr/>
          <p:nvPr/>
        </p:nvGrpSpPr>
        <p:grpSpPr>
          <a:xfrm>
            <a:off x="6296026" y="1394415"/>
            <a:ext cx="5514974" cy="3326672"/>
            <a:chOff x="6203298" y="964622"/>
            <a:chExt cx="5410199" cy="2864504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0CF816B4-39EB-3FB0-345B-9F5F023DFB2D}"/>
                </a:ext>
              </a:extLst>
            </p:cNvPr>
            <p:cNvSpPr/>
            <p:nvPr/>
          </p:nvSpPr>
          <p:spPr>
            <a:xfrm>
              <a:off x="6203298" y="1213105"/>
              <a:ext cx="5376965" cy="2616021"/>
            </a:xfrm>
            <a:prstGeom prst="rect">
              <a:avLst/>
            </a:prstGeom>
            <a:noFill/>
            <a:ln w="6350">
              <a:solidFill>
                <a:srgbClr val="D31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Spoqa Han Sans Neo Regular"/>
                <a:cs typeface="+mn-cs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A1FA7322-4D76-CD21-6B9A-36B40CBFA681}"/>
                </a:ext>
              </a:extLst>
            </p:cNvPr>
            <p:cNvSpPr/>
            <p:nvPr/>
          </p:nvSpPr>
          <p:spPr>
            <a:xfrm>
              <a:off x="6203298" y="964622"/>
              <a:ext cx="5410199" cy="508497"/>
            </a:xfrm>
            <a:prstGeom prst="roundRect">
              <a:avLst>
                <a:gd name="adj" fmla="val 10000"/>
              </a:avLst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Score w/o call, digital related columns</a:t>
              </a: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316915C-D077-5BED-7E14-7466A7CE0A27}"/>
              </a:ext>
            </a:extLst>
          </p:cNvPr>
          <p:cNvSpPr/>
          <p:nvPr/>
        </p:nvSpPr>
        <p:spPr>
          <a:xfrm>
            <a:off x="1579909" y="5175011"/>
            <a:ext cx="9233452" cy="512908"/>
          </a:xfrm>
          <a:prstGeom prst="roundRect">
            <a:avLst>
              <a:gd name="adj" fmla="val 10000"/>
            </a:avLst>
          </a:prstGeom>
          <a:solidFill>
            <a:srgbClr val="D3114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rPr>
              <a:t>Without call and digital related columns, accuracy of model decreases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AFC88B-4C08-44BA-87B0-12C4090A3B43}"/>
              </a:ext>
            </a:extLst>
          </p:cNvPr>
          <p:cNvSpPr/>
          <p:nvPr/>
        </p:nvSpPr>
        <p:spPr>
          <a:xfrm>
            <a:off x="3707296" y="2273528"/>
            <a:ext cx="735495" cy="1851211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811B25-B00B-F8E3-E6B5-B7FAE196F108}"/>
              </a:ext>
            </a:extLst>
          </p:cNvPr>
          <p:cNvSpPr/>
          <p:nvPr/>
        </p:nvSpPr>
        <p:spPr>
          <a:xfrm>
            <a:off x="10118035" y="2236304"/>
            <a:ext cx="795130" cy="1888435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51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5B9BDD-389C-4FA5-9194-D815390476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8" y="1980000"/>
            <a:ext cx="6139413" cy="1800000"/>
          </a:xfrm>
        </p:spPr>
        <p:txBody>
          <a:bodyPr/>
          <a:lstStyle/>
          <a:p>
            <a:r>
              <a:rPr lang="en-US" sz="3200" b="1" dirty="0"/>
              <a:t>Modeling and Evaluation</a:t>
            </a:r>
          </a:p>
          <a:p>
            <a:r>
              <a:rPr lang="en-US" sz="3200" b="1" dirty="0"/>
              <a:t>(Machine Learning)</a:t>
            </a:r>
          </a:p>
        </p:txBody>
      </p:sp>
    </p:spTree>
    <p:extLst>
      <p:ext uri="{BB962C8B-B14F-4D97-AF65-F5344CB8AC3E}">
        <p14:creationId xmlns:p14="http://schemas.microsoft.com/office/powerpoint/2010/main" val="1379075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2D7A579-15DD-EF07-4EB7-4A2D813F5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5" y="1198485"/>
            <a:ext cx="7024895" cy="55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B3604D5-3EC8-F0E6-1CC9-EACFE037062B}"/>
              </a:ext>
            </a:extLst>
          </p:cNvPr>
          <p:cNvSpPr/>
          <p:nvPr/>
        </p:nvSpPr>
        <p:spPr>
          <a:xfrm>
            <a:off x="2946402" y="2493818"/>
            <a:ext cx="591127" cy="3288173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CCC1D0C9-9F76-68A0-2322-4C08F89492ED}"/>
              </a:ext>
            </a:extLst>
          </p:cNvPr>
          <p:cNvSpPr/>
          <p:nvPr/>
        </p:nvSpPr>
        <p:spPr>
          <a:xfrm rot="10800000">
            <a:off x="8063346" y="2244336"/>
            <a:ext cx="591127" cy="3288173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35000">
                <a:schemeClr val="accent1">
                  <a:lumMod val="0"/>
                  <a:lumOff val="100000"/>
                </a:schemeClr>
              </a:gs>
              <a:gs pos="100000">
                <a:schemeClr val="accent1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3A15D4BB-A04C-4D43-2FC1-CE02E68DFC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87089"/>
            <a:ext cx="10897566" cy="4109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Model Performance</a:t>
            </a:r>
            <a:endParaRPr lang="ko-KR" altLang="en-US" sz="2400" b="1" dirty="0">
              <a:solidFill>
                <a:srgbClr val="D31145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F24540-3473-CA8C-F6F7-49548608F6EF}"/>
              </a:ext>
            </a:extLst>
          </p:cNvPr>
          <p:cNvSpPr/>
          <p:nvPr/>
        </p:nvSpPr>
        <p:spPr>
          <a:xfrm>
            <a:off x="473240" y="594983"/>
            <a:ext cx="10748213" cy="6908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 without IV has low accuracy while tree-based models (RF,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LightGBM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 have similar performance</a:t>
            </a:r>
          </a:p>
          <a:p>
            <a:r>
              <a:rPr 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LightGBM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known as one of the most powerful models in terms of its accuracy and high learning rate. </a:t>
            </a:r>
          </a:p>
        </p:txBody>
      </p:sp>
    </p:spTree>
    <p:extLst>
      <p:ext uri="{BB962C8B-B14F-4D97-AF65-F5344CB8AC3E}">
        <p14:creationId xmlns:p14="http://schemas.microsoft.com/office/powerpoint/2010/main" val="4020752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8">
            <a:extLst>
              <a:ext uri="{FF2B5EF4-FFF2-40B4-BE49-F238E27FC236}">
                <a16:creationId xmlns:a16="http://schemas.microsoft.com/office/drawing/2014/main" id="{2C2628A8-D9CF-46B2-B7B7-6EBD6BF36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11" y="4276457"/>
            <a:ext cx="4698784" cy="229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4D3B278-472D-0216-1226-FCEEEBA84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11" y="1197851"/>
            <a:ext cx="4784241" cy="233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7F245A3-A470-60DF-5E69-D3535277C85F}"/>
              </a:ext>
            </a:extLst>
          </p:cNvPr>
          <p:cNvGrpSpPr/>
          <p:nvPr/>
        </p:nvGrpSpPr>
        <p:grpSpPr>
          <a:xfrm>
            <a:off x="6234009" y="678797"/>
            <a:ext cx="5396016" cy="2864503"/>
            <a:chOff x="447365" y="964622"/>
            <a:chExt cx="5396016" cy="305679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E51D324-EC2E-61CB-85AD-B4D8A1644988}"/>
                </a:ext>
              </a:extLst>
            </p:cNvPr>
            <p:cNvSpPr/>
            <p:nvPr/>
          </p:nvSpPr>
          <p:spPr>
            <a:xfrm>
              <a:off x="447365" y="1213105"/>
              <a:ext cx="5376965" cy="2808312"/>
            </a:xfrm>
            <a:prstGeom prst="rect">
              <a:avLst/>
            </a:prstGeom>
            <a:noFill/>
            <a:ln w="6350">
              <a:solidFill>
                <a:srgbClr val="D31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Spoqa Han Sans Neo Regular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F9FC6FB-0264-861B-38F2-181E73B87CA5}"/>
                </a:ext>
              </a:extLst>
            </p:cNvPr>
            <p:cNvSpPr/>
            <p:nvPr/>
          </p:nvSpPr>
          <p:spPr>
            <a:xfrm>
              <a:off x="447365" y="964622"/>
              <a:ext cx="5396016" cy="508497"/>
            </a:xfrm>
            <a:prstGeom prst="roundRect">
              <a:avLst>
                <a:gd name="adj" fmla="val 10000"/>
              </a:avLst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CM  – Random Forest (AUC: 0.7681)   </a:t>
              </a:r>
              <a:endPara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F527355-4CC8-4F64-70A1-5675E43EECF2}"/>
              </a:ext>
            </a:extLst>
          </p:cNvPr>
          <p:cNvGrpSpPr/>
          <p:nvPr/>
        </p:nvGrpSpPr>
        <p:grpSpPr>
          <a:xfrm>
            <a:off x="581026" y="678796"/>
            <a:ext cx="5410199" cy="2864504"/>
            <a:chOff x="6203298" y="964622"/>
            <a:chExt cx="5410199" cy="2864504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DA3E3DB3-8838-3035-AFEA-8C11094841AF}"/>
                </a:ext>
              </a:extLst>
            </p:cNvPr>
            <p:cNvSpPr/>
            <p:nvPr/>
          </p:nvSpPr>
          <p:spPr>
            <a:xfrm>
              <a:off x="6203298" y="1213105"/>
              <a:ext cx="5376965" cy="2616021"/>
            </a:xfrm>
            <a:prstGeom prst="rect">
              <a:avLst/>
            </a:prstGeom>
            <a:noFill/>
            <a:ln w="6350">
              <a:solidFill>
                <a:srgbClr val="D31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Spoqa Han Sans Neo Regular"/>
                <a:cs typeface="+mn-cs"/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844B687-1F82-09CB-13AE-5EC1D358AE08}"/>
                </a:ext>
              </a:extLst>
            </p:cNvPr>
            <p:cNvSpPr/>
            <p:nvPr/>
          </p:nvSpPr>
          <p:spPr>
            <a:xfrm>
              <a:off x="6203298" y="964622"/>
              <a:ext cx="5410199" cy="508497"/>
            </a:xfrm>
            <a:prstGeom prst="roundRect">
              <a:avLst>
                <a:gd name="adj" fmla="val 10000"/>
              </a:avLst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CM  – Logistic Regression (AUC: 0.50)   </a:t>
              </a:r>
              <a:endPara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53774274-96AA-D7E3-B413-B99C0CA1C4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87089"/>
            <a:ext cx="10897566" cy="4109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CM(Confusion Matrix) – M/L Models     </a:t>
            </a:r>
            <a:endParaRPr lang="ko-KR" altLang="en-US" sz="2400" b="1" dirty="0">
              <a:solidFill>
                <a:srgbClr val="D31145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7CF4978-30A7-A42C-8C7D-39EA697B0F8F}"/>
              </a:ext>
            </a:extLst>
          </p:cNvPr>
          <p:cNvGrpSpPr/>
          <p:nvPr/>
        </p:nvGrpSpPr>
        <p:grpSpPr>
          <a:xfrm>
            <a:off x="581026" y="3767960"/>
            <a:ext cx="5410199" cy="2864504"/>
            <a:chOff x="6203298" y="964622"/>
            <a:chExt cx="5410199" cy="2864504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55FCAD7C-05BC-BFDB-57BE-F322744402A2}"/>
                </a:ext>
              </a:extLst>
            </p:cNvPr>
            <p:cNvSpPr/>
            <p:nvPr/>
          </p:nvSpPr>
          <p:spPr>
            <a:xfrm>
              <a:off x="6203298" y="1213105"/>
              <a:ext cx="5376965" cy="2616021"/>
            </a:xfrm>
            <a:prstGeom prst="rect">
              <a:avLst/>
            </a:prstGeom>
            <a:noFill/>
            <a:ln w="6350">
              <a:solidFill>
                <a:srgbClr val="D31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Spoqa Han Sans Neo Regular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35E8487-DABF-2022-6C09-7E5A1F410880}"/>
                </a:ext>
              </a:extLst>
            </p:cNvPr>
            <p:cNvSpPr/>
            <p:nvPr/>
          </p:nvSpPr>
          <p:spPr>
            <a:xfrm>
              <a:off x="6203298" y="964622"/>
              <a:ext cx="5410199" cy="508497"/>
            </a:xfrm>
            <a:prstGeom prst="roundRect">
              <a:avLst>
                <a:gd name="adj" fmla="val 10000"/>
              </a:avLst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CM  – </a:t>
              </a:r>
              <a:r>
                <a:rPr lang="en-US" altLang="ko-KR" sz="2400" b="1" dirty="0" err="1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XGBoost</a:t>
              </a:r>
              <a:r>
                <a:rPr lang="en-US" altLang="ko-KR" sz="24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 (AUC: 0.7661)   </a:t>
              </a:r>
              <a:endPara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94BC3DD-0825-8E93-A20B-107AE00B970B}"/>
              </a:ext>
            </a:extLst>
          </p:cNvPr>
          <p:cNvGrpSpPr/>
          <p:nvPr/>
        </p:nvGrpSpPr>
        <p:grpSpPr>
          <a:xfrm>
            <a:off x="6244258" y="3708191"/>
            <a:ext cx="5410199" cy="2864504"/>
            <a:chOff x="6203298" y="964622"/>
            <a:chExt cx="5410199" cy="2864504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D0545396-FA00-0043-43CF-A6D92EDA974C}"/>
                </a:ext>
              </a:extLst>
            </p:cNvPr>
            <p:cNvSpPr/>
            <p:nvPr/>
          </p:nvSpPr>
          <p:spPr>
            <a:xfrm>
              <a:off x="6203298" y="1213105"/>
              <a:ext cx="5376965" cy="2616021"/>
            </a:xfrm>
            <a:prstGeom prst="rect">
              <a:avLst/>
            </a:prstGeom>
            <a:noFill/>
            <a:ln w="6350">
              <a:solidFill>
                <a:srgbClr val="D31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Spoqa Han Sans Neo Regular"/>
                <a:cs typeface="+mn-cs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CD1B574-50F5-DC8F-4277-129F06EC01B6}"/>
                </a:ext>
              </a:extLst>
            </p:cNvPr>
            <p:cNvSpPr/>
            <p:nvPr/>
          </p:nvSpPr>
          <p:spPr>
            <a:xfrm>
              <a:off x="6203298" y="964622"/>
              <a:ext cx="5410199" cy="508497"/>
            </a:xfrm>
            <a:prstGeom prst="roundRect">
              <a:avLst>
                <a:gd name="adj" fmla="val 10000"/>
              </a:avLst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4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CM  – </a:t>
              </a:r>
              <a:r>
                <a:rPr lang="en-US" altLang="ko-KR" sz="2400" b="1" dirty="0" err="1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LightGBM</a:t>
              </a:r>
              <a:r>
                <a:rPr lang="en-US" altLang="ko-KR" sz="2400" b="1" dirty="0">
                  <a:solidFill>
                    <a:prstClr val="white"/>
                  </a:solidFill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 (AUC: 0.7690)   </a:t>
              </a:r>
              <a:endPara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endParaRPr>
            </a:p>
          </p:txBody>
        </p:sp>
      </p:grpSp>
      <p:pic>
        <p:nvPicPr>
          <p:cNvPr id="15" name="Picture 4">
            <a:extLst>
              <a:ext uri="{FF2B5EF4-FFF2-40B4-BE49-F238E27FC236}">
                <a16:creationId xmlns:a16="http://schemas.microsoft.com/office/drawing/2014/main" id="{E8B83E30-FDBC-950E-7D11-FA2816E74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078" y="1197851"/>
            <a:ext cx="4583878" cy="229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20F60CF-EF63-17D8-6F28-079A5B669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078" y="4276457"/>
            <a:ext cx="4583878" cy="229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5487B7-FE4A-8E49-B15F-6468DEE78C4C}"/>
              </a:ext>
            </a:extLst>
          </p:cNvPr>
          <p:cNvSpPr/>
          <p:nvPr/>
        </p:nvSpPr>
        <p:spPr>
          <a:xfrm>
            <a:off x="3121891" y="1447307"/>
            <a:ext cx="1822971" cy="166534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525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FBC190-C83D-CE7F-64E5-520400299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847584"/>
            <a:ext cx="10897565" cy="4703472"/>
          </a:xfrm>
        </p:spPr>
        <p:txBody>
          <a:bodyPr/>
          <a:lstStyle/>
          <a:p>
            <a:pPr marL="171450" marR="0" lvl="0" indent="-171450" algn="l" defTabSz="87778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Important</a:t>
            </a:r>
            <a:r>
              <a:rPr lang="ko-KR" altLang="en-US" sz="16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Features</a:t>
            </a:r>
          </a:p>
          <a:p>
            <a:pPr marL="700522" lvl="1" indent="-285750" defTabSz="877788" latinLnBrk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dirty="0"/>
              <a:t>Age</a:t>
            </a:r>
          </a:p>
          <a:p>
            <a:pPr marL="700522" lvl="1" indent="-285750" defTabSz="877788" latinLnBrk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dirty="0"/>
              <a:t>Chatbot related columns</a:t>
            </a:r>
          </a:p>
          <a:p>
            <a:pPr marL="700522" lvl="1" indent="-285750" defTabSz="877788" latinLnBrk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dirty="0"/>
              <a:t>Number of Months Elapsed Since Sign Up</a:t>
            </a:r>
          </a:p>
          <a:p>
            <a:pPr marL="171450" marR="0" lvl="0" indent="-171450" algn="l" defTabSz="87778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Model</a:t>
            </a:r>
          </a:p>
          <a:p>
            <a:pPr marL="700522" lvl="1" indent="-285750" defTabSz="877788" latinLnBrk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u="sng" dirty="0"/>
              <a:t>Logistic Regression(w/ IV)</a:t>
            </a:r>
            <a:r>
              <a:rPr lang="en-US" altLang="ko-KR" dirty="0"/>
              <a:t> / Random Forest / </a:t>
            </a:r>
            <a:r>
              <a:rPr lang="en-US" altLang="ko-KR" dirty="0" err="1"/>
              <a:t>XGBoost</a:t>
            </a:r>
            <a:r>
              <a:rPr lang="en-US" altLang="ko-KR" dirty="0"/>
              <a:t> / </a:t>
            </a:r>
            <a:r>
              <a:rPr lang="en-US" altLang="ko-KR" dirty="0" err="1"/>
              <a:t>LightGBM</a:t>
            </a:r>
            <a:endParaRPr lang="en-US" altLang="ko-KR" dirty="0"/>
          </a:p>
          <a:p>
            <a:pPr marL="700522" lvl="1" indent="-285750" defTabSz="877788" latinLnBrk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dirty="0"/>
              <a:t>Normalized score between 350 and 850 </a:t>
            </a:r>
          </a:p>
          <a:p>
            <a:pPr marL="700522" lvl="1" indent="-285750" defTabSz="877788" latinLnBrk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dirty="0"/>
              <a:t>Set minimum IV from 0.01 to 1 </a:t>
            </a:r>
          </a:p>
          <a:p>
            <a:pPr marL="700522" lvl="1" indent="-285750" defTabSz="877788" latinLnBrk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dirty="0"/>
              <a:t>Excluded columns related to calls </a:t>
            </a:r>
          </a:p>
          <a:p>
            <a:pPr marL="700522" lvl="1" indent="-285750" defTabSz="877788" latinLnBrk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dirty="0"/>
              <a:t>AUC: 0.82</a:t>
            </a:r>
          </a:p>
          <a:p>
            <a:pPr marL="171450" marR="0" lvl="0" indent="-171450" algn="l" defTabSz="87778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Challenges </a:t>
            </a:r>
          </a:p>
          <a:p>
            <a:pPr marL="700522" lvl="1" indent="-285750" defTabSz="877788" latinLnBrk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dirty="0"/>
              <a:t>Frequency of using chatbot is high compare to the others  </a:t>
            </a:r>
          </a:p>
          <a:p>
            <a:pPr lvl="2" indent="0" defTabSz="877788" latinLnBrk="1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altLang="ko-KR" dirty="0"/>
              <a:t>- Can mislead to a conclusion that the usage rate of chatbots has a significant impact on digital usage </a:t>
            </a:r>
          </a:p>
          <a:p>
            <a:pPr lvl="2" indent="0" defTabSz="877788" latinLnBrk="1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altLang="ko-KR" dirty="0"/>
              <a:t>- Need to be cautious especially when IV is too high</a:t>
            </a:r>
          </a:p>
          <a:p>
            <a:pPr marL="700522" lvl="1" indent="-285750" defTabSz="877788" latinLnBrk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dirty="0"/>
              <a:t>Lack of customer’s experience of using service </a:t>
            </a:r>
          </a:p>
          <a:p>
            <a:pPr lvl="2" indent="0" defTabSz="877788" latinLnBrk="1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altLang="ko-KR" dirty="0"/>
              <a:t>- Creates big bias and variance</a:t>
            </a:r>
          </a:p>
          <a:p>
            <a:pPr marL="700522" lvl="1" indent="-285750" defTabSz="877788" latinLnBrk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ko-KR" dirty="0"/>
              <a:t>“Converting customer” is a completely different task from this analysis  </a:t>
            </a:r>
          </a:p>
          <a:p>
            <a:pPr defTabSz="877788" latinLnBrk="1">
              <a:spcBef>
                <a:spcPts val="0"/>
              </a:spcBef>
              <a:spcAft>
                <a:spcPts val="300"/>
              </a:spcAft>
              <a:defRPr/>
            </a:pPr>
            <a:endParaRPr lang="en-US" altLang="ko-KR" dirty="0"/>
          </a:p>
          <a:p>
            <a:pPr defTabSz="877788" latinLnBrk="1">
              <a:spcBef>
                <a:spcPts val="0"/>
              </a:spcBef>
              <a:spcAft>
                <a:spcPts val="300"/>
              </a:spcAft>
              <a:defRPr/>
            </a:pPr>
            <a:endParaRPr lang="en-US" altLang="ko-KR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BA47A-66CB-C3A7-988F-C3C6EABC262A}"/>
              </a:ext>
            </a:extLst>
          </p:cNvPr>
          <p:cNvSpPr/>
          <p:nvPr/>
        </p:nvSpPr>
        <p:spPr>
          <a:xfrm>
            <a:off x="1589146" y="5735779"/>
            <a:ext cx="9233452" cy="748144"/>
          </a:xfrm>
          <a:prstGeom prst="roundRect">
            <a:avLst>
              <a:gd name="adj" fmla="val 10000"/>
            </a:avLst>
          </a:prstGeom>
          <a:solidFill>
            <a:srgbClr val="D3114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i="1" dirty="0">
                <a:solidFill>
                  <a:prstClr val="white"/>
                </a:solidFill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rPr>
              <a:t>Proportion of Digital Usage is Heavily Dependent on Age, Months Elapsed Since Sign Up, and Chatbot Related Columns  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Spoqa Han Sans Neo" panose="020B0500000000000000" pitchFamily="34" charset="-127"/>
              <a:cs typeface="Calibri" panose="020F0502020204030204" pitchFamily="34" charset="0"/>
            </a:endParaRP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E69F3566-C87E-2188-1E53-4A5A325C85E6}"/>
              </a:ext>
            </a:extLst>
          </p:cNvPr>
          <p:cNvSpPr txBox="1">
            <a:spLocks/>
          </p:cNvSpPr>
          <p:nvPr/>
        </p:nvSpPr>
        <p:spPr>
          <a:xfrm>
            <a:off x="457198" y="187089"/>
            <a:ext cx="10897566" cy="41090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377" rtl="0" eaLnBrk="1" latinLnBrk="0" hangingPunct="1">
              <a:lnSpc>
                <a:spcPct val="125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70" kern="1200">
                <a:solidFill>
                  <a:srgbClr val="585858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414772" indent="0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Summary</a:t>
            </a:r>
            <a:endParaRPr lang="ko-KR" altLang="en-US" sz="2400" b="1" dirty="0">
              <a:solidFill>
                <a:srgbClr val="D31145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107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47D5ECE-FF52-A513-FBA3-8F409A05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68" y="1096934"/>
            <a:ext cx="8030931" cy="5494847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8924BE-2771-0704-1AF1-CA4DEE847D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Data Analysis Process</a:t>
            </a:r>
            <a:endParaRPr lang="ko-KR" altLang="en-US" dirty="0"/>
          </a:p>
        </p:txBody>
      </p:sp>
      <p:sp>
        <p:nvSpPr>
          <p:cNvPr id="16" name="곱하기 기호 15">
            <a:extLst>
              <a:ext uri="{FF2B5EF4-FFF2-40B4-BE49-F238E27FC236}">
                <a16:creationId xmlns:a16="http://schemas.microsoft.com/office/drawing/2014/main" id="{F5F68441-D949-9145-C097-12E65AEA1618}"/>
              </a:ext>
            </a:extLst>
          </p:cNvPr>
          <p:cNvSpPr/>
          <p:nvPr/>
        </p:nvSpPr>
        <p:spPr>
          <a:xfrm>
            <a:off x="6879547" y="2627791"/>
            <a:ext cx="453408" cy="404428"/>
          </a:xfrm>
          <a:prstGeom prst="mathMultiply">
            <a:avLst/>
          </a:prstGeom>
          <a:solidFill>
            <a:srgbClr val="D31145">
              <a:alpha val="7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72B973-AF5F-1014-2FE9-B06914A5B232}"/>
              </a:ext>
            </a:extLst>
          </p:cNvPr>
          <p:cNvSpPr/>
          <p:nvPr/>
        </p:nvSpPr>
        <p:spPr>
          <a:xfrm>
            <a:off x="7739610" y="2352583"/>
            <a:ext cx="2135910" cy="150313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22532D-4716-1F43-312E-BA8C551688C0}"/>
              </a:ext>
            </a:extLst>
          </p:cNvPr>
          <p:cNvSpPr txBox="1"/>
          <p:nvPr/>
        </p:nvSpPr>
        <p:spPr>
          <a:xfrm>
            <a:off x="8496889" y="6257937"/>
            <a:ext cx="106436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출처</a:t>
            </a:r>
            <a:r>
              <a:rPr lang="en-US" altLang="ko-KR" sz="105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: Microsoft </a:t>
            </a:r>
            <a:endParaRPr lang="ko-KR" altLang="en-US" sz="1050" kern="0" dirty="0">
              <a:solidFill>
                <a:srgbClr val="4D4D4D"/>
              </a:solidFill>
              <a:latin typeface="Calibri" panose="020F0502020204030204" pitchFamily="34" charset="0"/>
              <a:ea typeface="AIA 바이탈리티 KR Regular" panose="00000500000000000000" pitchFamily="2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5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04E283-868D-4D1C-9F50-CEEC9715CC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A41853-EF22-D446-BDBC-A7CF3FE9350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DCD0D-FE47-455D-A647-682F45A5B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145F65-22E1-4B5D-93C7-9655CBDB61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95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56D077FC-3256-CA60-35A0-53D59B42352D}"/>
              </a:ext>
            </a:extLst>
          </p:cNvPr>
          <p:cNvGrpSpPr/>
          <p:nvPr/>
        </p:nvGrpSpPr>
        <p:grpSpPr>
          <a:xfrm>
            <a:off x="447365" y="1187116"/>
            <a:ext cx="11311498" cy="4932947"/>
            <a:chOff x="106948" y="889496"/>
            <a:chExt cx="11844420" cy="5342862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3E57E0FC-DCB8-4F50-013D-1F1B1B49C3EF}"/>
                </a:ext>
              </a:extLst>
            </p:cNvPr>
            <p:cNvSpPr/>
            <p:nvPr/>
          </p:nvSpPr>
          <p:spPr>
            <a:xfrm>
              <a:off x="171115" y="1802286"/>
              <a:ext cx="5768971" cy="3466982"/>
            </a:xfrm>
            <a:prstGeom prst="rect">
              <a:avLst/>
            </a:prstGeom>
            <a:solidFill>
              <a:srgbClr val="FFFFFF">
                <a:lumMod val="85000"/>
                <a:alpha val="30196"/>
              </a:srgbClr>
            </a:solidFill>
            <a:ln w="381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IA Everest" panose="00000500000000000000"/>
                <a:ea typeface="+mn-ea"/>
                <a:cs typeface="Calibri" panose="020F0502020204030204" pitchFamily="34" charset="0"/>
              </a:endParaRPr>
            </a:p>
          </p:txBody>
        </p:sp>
        <p:graphicFrame>
          <p:nvGraphicFramePr>
            <p:cNvPr id="10" name="다이어그램 9">
              <a:extLst>
                <a:ext uri="{FF2B5EF4-FFF2-40B4-BE49-F238E27FC236}">
                  <a16:creationId xmlns:a16="http://schemas.microsoft.com/office/drawing/2014/main" id="{12E03726-CED4-9C48-4535-1BB31F6CDE7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9526473"/>
                </p:ext>
              </p:extLst>
            </p:nvPr>
          </p:nvGraphicFramePr>
          <p:xfrm>
            <a:off x="155074" y="1558978"/>
            <a:ext cx="5676230" cy="3895338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pic>
          <p:nvPicPr>
            <p:cNvPr id="9" name="그래픽 8">
              <a:extLst>
                <a:ext uri="{FF2B5EF4-FFF2-40B4-BE49-F238E27FC236}">
                  <a16:creationId xmlns:a16="http://schemas.microsoft.com/office/drawing/2014/main" id="{DB2DB478-D936-3C57-0BB6-CDAC354FCE5E}"/>
                </a:ext>
              </a:extLst>
            </p:cNvPr>
            <p:cNvPicPr>
              <a:picLocks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06173" y="2612541"/>
              <a:ext cx="588299" cy="580602"/>
            </a:xfrm>
            <a:prstGeom prst="rect">
              <a:avLst/>
            </a:prstGeom>
          </p:spPr>
        </p:pic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8B0E6BD6-E708-01F7-24EF-869CA4EF8071}"/>
                </a:ext>
              </a:extLst>
            </p:cNvPr>
            <p:cNvSpPr/>
            <p:nvPr/>
          </p:nvSpPr>
          <p:spPr>
            <a:xfrm>
              <a:off x="6112041" y="1807977"/>
              <a:ext cx="5768971" cy="3466982"/>
            </a:xfrm>
            <a:prstGeom prst="rect">
              <a:avLst/>
            </a:prstGeom>
            <a:solidFill>
              <a:srgbClr val="FFFFFF">
                <a:lumMod val="85000"/>
                <a:alpha val="30196"/>
              </a:srgbClr>
            </a:solidFill>
            <a:ln w="381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IA Everest" panose="00000500000000000000"/>
                <a:ea typeface="+mn-ea"/>
                <a:cs typeface="Calibri" panose="020F0502020204030204" pitchFamily="34" charset="0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BF732D1-A546-8C12-4387-5079E108F966}"/>
                </a:ext>
              </a:extLst>
            </p:cNvPr>
            <p:cNvGrpSpPr/>
            <p:nvPr/>
          </p:nvGrpSpPr>
          <p:grpSpPr>
            <a:xfrm>
              <a:off x="6144126" y="1564669"/>
              <a:ext cx="5676230" cy="3895338"/>
              <a:chOff x="1275986" y="2063820"/>
              <a:chExt cx="6382084" cy="4301513"/>
            </a:xfrm>
          </p:grpSpPr>
          <p:graphicFrame>
            <p:nvGraphicFramePr>
              <p:cNvPr id="19" name="다이어그램 18">
                <a:extLst>
                  <a:ext uri="{FF2B5EF4-FFF2-40B4-BE49-F238E27FC236}">
                    <a16:creationId xmlns:a16="http://schemas.microsoft.com/office/drawing/2014/main" id="{CAF4DC82-D1AE-AB17-0B32-8F97F072CD6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44066132"/>
                  </p:ext>
                </p:extLst>
              </p:nvPr>
            </p:nvGraphicFramePr>
            <p:xfrm>
              <a:off x="1275986" y="2063820"/>
              <a:ext cx="6382084" cy="430151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  <p:pic>
            <p:nvPicPr>
              <p:cNvPr id="20" name="그래픽 19">
                <a:extLst>
                  <a:ext uri="{FF2B5EF4-FFF2-40B4-BE49-F238E27FC236}">
                    <a16:creationId xmlns:a16="http://schemas.microsoft.com/office/drawing/2014/main" id="{8ECA698A-318E-F4CE-609E-BA1F3FAE053B}"/>
                  </a:ext>
                </a:extLst>
              </p:cNvPr>
              <p:cNvPicPr>
                <a:picLocks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143897" y="3215437"/>
                <a:ext cx="661456" cy="641142"/>
              </a:xfrm>
              <a:prstGeom prst="rect">
                <a:avLst/>
              </a:prstGeom>
            </p:spPr>
          </p:pic>
        </p:grp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F60C178C-22AA-C3DA-5F66-64BEC106528B}"/>
                </a:ext>
              </a:extLst>
            </p:cNvPr>
            <p:cNvSpPr/>
            <p:nvPr/>
          </p:nvSpPr>
          <p:spPr>
            <a:xfrm>
              <a:off x="106948" y="1137978"/>
              <a:ext cx="11844420" cy="5094380"/>
            </a:xfrm>
            <a:prstGeom prst="rect">
              <a:avLst/>
            </a:prstGeom>
            <a:noFill/>
            <a:ln w="6350">
              <a:solidFill>
                <a:srgbClr val="D311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Spoqa Han Sans Neo Regular"/>
                <a:cs typeface="+mn-cs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02A28F01-421F-F691-6427-74934A1BBD94}"/>
                </a:ext>
              </a:extLst>
            </p:cNvPr>
            <p:cNvSpPr/>
            <p:nvPr/>
          </p:nvSpPr>
          <p:spPr>
            <a:xfrm>
              <a:off x="106948" y="889496"/>
              <a:ext cx="11844420" cy="515605"/>
            </a:xfrm>
            <a:prstGeom prst="roundRect">
              <a:avLst>
                <a:gd name="adj" fmla="val 10000"/>
              </a:avLst>
            </a:prstGeom>
            <a:solidFill>
              <a:srgbClr val="D31145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시나리오 생성 </a:t>
              </a:r>
              <a:r>
                <a:rPr kumimoji="0" lang="en-US" altLang="ko-KR" sz="2400" b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vs </a:t>
              </a:r>
              <a:r>
                <a:rPr kumimoji="0" lang="ko-KR" altLang="en-US" sz="2400" b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Spoqa Han Sans Neo" panose="020B0500000000000000" pitchFamily="34" charset="-127"/>
                  <a:cs typeface="Calibri" panose="020F0502020204030204" pitchFamily="34" charset="0"/>
                </a:rPr>
                <a:t>각 시나리오 디지털 점수 적용  </a:t>
              </a:r>
              <a:endParaRPr kumimoji="0" lang="en-US" altLang="ko-KR" sz="24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C213C36-9830-8EF5-12B8-ED802401D5A5}"/>
              </a:ext>
            </a:extLst>
          </p:cNvPr>
          <p:cNvSpPr txBox="1">
            <a:spLocks/>
          </p:cNvSpPr>
          <p:nvPr/>
        </p:nvSpPr>
        <p:spPr>
          <a:xfrm>
            <a:off x="447365" y="266218"/>
            <a:ext cx="9386446" cy="715020"/>
          </a:xfrm>
          <a:prstGeom prst="rect">
            <a:avLst/>
          </a:prstGeom>
        </p:spPr>
        <p:txBody>
          <a:bodyPr lIns="0" tIns="0" rIns="0" bIns="0" anchor="t"/>
          <a:lstStyle>
            <a:lvl1pPr algn="l" rtl="0" fontAlgn="base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D311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dirty="0">
                <a:latin typeface="Calibri" panose="020F0502020204030204" pitchFamily="34" charset="0"/>
                <a:ea typeface="Spoqa Han Sans Neo" panose="020B0500000000000000"/>
                <a:cs typeface="Calibri" panose="020F0502020204030204" pitchFamily="34" charset="0"/>
              </a:rPr>
              <a:t>Digital Score </a:t>
            </a:r>
            <a:r>
              <a:rPr lang="ko-KR" altLang="en-US" b="1" dirty="0">
                <a:latin typeface="Calibri" panose="020F0502020204030204" pitchFamily="34" charset="0"/>
                <a:ea typeface="Spoqa Han Sans Neo" panose="020B0500000000000000"/>
                <a:cs typeface="Calibri" panose="020F0502020204030204" pitchFamily="34" charset="0"/>
              </a:rPr>
              <a:t>적용 방안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 pitchFamily="34" charset="0"/>
              <a:ea typeface="Spoqa Han Sans Neo" panose="020B050000000000000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64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5B9BDD-389C-4FA5-9194-D815390476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8" y="1980000"/>
            <a:ext cx="6139413" cy="1800000"/>
          </a:xfrm>
        </p:spPr>
        <p:txBody>
          <a:bodyPr/>
          <a:lstStyle/>
          <a:p>
            <a:r>
              <a:rPr lang="en-US" sz="3200" b="1" dirty="0"/>
              <a:t>Basic Analysis </a:t>
            </a:r>
          </a:p>
        </p:txBody>
      </p:sp>
    </p:spTree>
    <p:extLst>
      <p:ext uri="{BB962C8B-B14F-4D97-AF65-F5344CB8AC3E}">
        <p14:creationId xmlns:p14="http://schemas.microsoft.com/office/powerpoint/2010/main" val="375061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CDAC26EC-9A0F-D78F-415D-14D8A4E47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03" y="1789263"/>
            <a:ext cx="4271686" cy="218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ABE606A2-DA0D-CEEA-7247-AEDE069750C8}"/>
              </a:ext>
            </a:extLst>
          </p:cNvPr>
          <p:cNvSpPr/>
          <p:nvPr/>
        </p:nvSpPr>
        <p:spPr>
          <a:xfrm>
            <a:off x="447365" y="1213104"/>
            <a:ext cx="11265417" cy="5024155"/>
          </a:xfrm>
          <a:prstGeom prst="rect">
            <a:avLst/>
          </a:prstGeom>
          <a:noFill/>
          <a:ln w="6350">
            <a:solidFill>
              <a:srgbClr val="D311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Spoqa Han Sans Neo Regular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657CAD4-BAB9-B500-DC5E-E6C08E24DDF9}"/>
              </a:ext>
            </a:extLst>
          </p:cNvPr>
          <p:cNvSpPr/>
          <p:nvPr/>
        </p:nvSpPr>
        <p:spPr>
          <a:xfrm>
            <a:off x="447365" y="964622"/>
            <a:ext cx="11265417" cy="508497"/>
          </a:xfrm>
          <a:prstGeom prst="roundRect">
            <a:avLst>
              <a:gd name="adj" fmla="val 10000"/>
            </a:avLst>
          </a:prstGeom>
          <a:solidFill>
            <a:srgbClr val="D31145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Spoqa Han Sans Neo" panose="020B0500000000000000" pitchFamily="34" charset="-127"/>
                <a:cs typeface="Calibri" panose="020F0502020204030204" pitchFamily="34" charset="0"/>
              </a:rPr>
              <a:t>General Information &amp; Distribution </a:t>
            </a:r>
            <a:endParaRPr kumimoji="0" lang="en-US" altLang="ko-KR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Spoqa Han Sans Neo" panose="020B0500000000000000" pitchFamily="34" charset="-127"/>
              <a:cs typeface="Calibri" panose="020F0502020204030204" pitchFamily="34" charset="0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1D78C151-2C5C-4C66-D30C-D2EE7100FEE7}"/>
              </a:ext>
            </a:extLst>
          </p:cNvPr>
          <p:cNvSpPr txBox="1">
            <a:spLocks/>
          </p:cNvSpPr>
          <p:nvPr/>
        </p:nvSpPr>
        <p:spPr>
          <a:xfrm>
            <a:off x="447365" y="266218"/>
            <a:ext cx="9386446" cy="715020"/>
          </a:xfrm>
          <a:prstGeom prst="rect">
            <a:avLst/>
          </a:prstGeom>
        </p:spPr>
        <p:txBody>
          <a:bodyPr lIns="0" tIns="0" rIns="0" bIns="0" anchor="t"/>
          <a:lstStyle>
            <a:lvl1pPr algn="l" rtl="0" fontAlgn="base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D311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6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 kern="1200">
                <a:solidFill>
                  <a:srgbClr val="59595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1" hangingPunct="0">
              <a:lnSpc>
                <a:spcPts val="24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1" dirty="0">
                <a:latin typeface="Calibri" panose="020F0502020204030204" pitchFamily="34" charset="0"/>
                <a:ea typeface="Spoqa Han Sans Neo" panose="020B0500000000000000"/>
                <a:cs typeface="Calibri" panose="020F0502020204030204" pitchFamily="34" charset="0"/>
              </a:rPr>
              <a:t>Data Analysis – IVR (General Information)</a:t>
            </a:r>
            <a:endParaRPr kumimoji="0" lang="en-US" altLang="ko-KR" sz="1000" b="1" i="0" u="none" strike="noStrike" kern="1200" cap="none" spc="0" normalizeH="0" baseline="0" noProof="0" dirty="0">
              <a:ln>
                <a:noFill/>
              </a:ln>
              <a:solidFill>
                <a:srgbClr val="D31145"/>
              </a:solidFill>
              <a:effectLst/>
              <a:uLnTx/>
              <a:uFillTx/>
              <a:latin typeface="Calibri" panose="020F0502020204030204" pitchFamily="34" charset="0"/>
              <a:ea typeface="Spoqa Han Sans Neo" panose="020B0500000000000000"/>
              <a:cs typeface="Calibri" panose="020F0502020204030204" pitchFamily="34" charset="0"/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77F276C2-3D8B-0E57-8348-5C61527F1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03" y="4159571"/>
            <a:ext cx="4271686" cy="203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65CAF7-B2C6-7F35-793E-B95E21CCBD34}"/>
              </a:ext>
            </a:extLst>
          </p:cNvPr>
          <p:cNvSpPr txBox="1"/>
          <p:nvPr/>
        </p:nvSpPr>
        <p:spPr>
          <a:xfrm>
            <a:off x="5343697" y="2116400"/>
            <a:ext cx="6096000" cy="1762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defTabSz="877788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분석 대상</a:t>
            </a:r>
            <a:r>
              <a:rPr lang="en-US" altLang="ko-KR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	: 90,162 </a:t>
            </a:r>
            <a:r>
              <a:rPr lang="ko-KR" altLang="en-US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명 </a:t>
            </a:r>
            <a:r>
              <a:rPr lang="en-US" altLang="ko-KR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(2020</a:t>
            </a:r>
            <a:r>
              <a:rPr lang="ko-KR" altLang="en-US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년</a:t>
            </a:r>
            <a:r>
              <a:rPr lang="en-US" altLang="ko-KR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~2021</a:t>
            </a:r>
            <a:r>
              <a:rPr lang="ko-KR" altLang="en-US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년 가입 고객</a:t>
            </a:r>
            <a:r>
              <a:rPr lang="en-US" altLang="ko-KR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) </a:t>
            </a:r>
          </a:p>
          <a:p>
            <a:pPr marL="171450" marR="0" lvl="0" indent="-171450" defTabSz="877788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디지털 사용률 산출</a:t>
            </a:r>
            <a:r>
              <a:rPr lang="en-US" altLang="ko-KR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	: </a:t>
            </a:r>
            <a:r>
              <a:rPr lang="ko-KR" altLang="en-US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디지털 서비스 이용 수</a:t>
            </a:r>
            <a:r>
              <a:rPr lang="en-US" altLang="ko-KR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 / (</a:t>
            </a:r>
            <a:r>
              <a:rPr lang="ko-KR" altLang="en-US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디지털 </a:t>
            </a:r>
            <a:r>
              <a:rPr lang="en-US" altLang="ko-KR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+ </a:t>
            </a:r>
            <a:r>
              <a:rPr lang="ko-KR" altLang="en-US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콜 서비스 이용 수</a:t>
            </a:r>
            <a:r>
              <a:rPr lang="en-US" altLang="ko-KR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) </a:t>
            </a:r>
          </a:p>
          <a:p>
            <a:pPr marL="171450" marR="0" lvl="0" indent="-171450" defTabSz="877788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평균 디지털 사용률</a:t>
            </a:r>
            <a:r>
              <a:rPr lang="en-US" altLang="ko-KR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	: 57.34%</a:t>
            </a:r>
          </a:p>
          <a:p>
            <a:pPr marL="171450" marR="0" lvl="0" indent="-171450" defTabSz="877788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중간값</a:t>
            </a:r>
            <a:r>
              <a:rPr lang="en-US" altLang="ko-KR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		: 75%</a:t>
            </a:r>
          </a:p>
          <a:p>
            <a:pPr marL="171450" marR="0" lvl="0" indent="-171450" defTabSz="877788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디지털 고객 정의</a:t>
            </a:r>
            <a:r>
              <a:rPr lang="en-US" altLang="ko-KR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	: </a:t>
            </a:r>
            <a:r>
              <a:rPr lang="ko-KR" altLang="en-US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평균</a:t>
            </a:r>
            <a:r>
              <a:rPr lang="en-US" altLang="ko-KR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 + ½ Std (1 sigma) </a:t>
            </a:r>
            <a:r>
              <a:rPr lang="ko-KR" altLang="en-US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 </a:t>
            </a:r>
            <a:endParaRPr lang="en-US" altLang="ko-KR" sz="1600" kern="0" dirty="0">
              <a:solidFill>
                <a:srgbClr val="4D4D4D"/>
              </a:solidFill>
              <a:latin typeface="Calibri" panose="020F0502020204030204" pitchFamily="34" charset="0"/>
              <a:ea typeface="AIA 바이탈리티 KR Regular" panose="00000500000000000000" pitchFamily="2" charset="-127"/>
              <a:cs typeface="Calibri" panose="020F0502020204030204" pitchFamily="34" charset="0"/>
            </a:endParaRPr>
          </a:p>
          <a:p>
            <a:pPr marL="171450" marR="0" lvl="0" indent="-171450" defTabSz="877788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600" kern="0" dirty="0">
              <a:solidFill>
                <a:srgbClr val="4D4D4D"/>
              </a:solidFill>
              <a:latin typeface="Calibri" panose="020F0502020204030204" pitchFamily="34" charset="0"/>
              <a:ea typeface="AIA 바이탈리티 KR Regular" panose="00000500000000000000" pitchFamily="2" charset="-127"/>
              <a:cs typeface="Calibri" panose="020F0502020204030204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8F0205-8E15-24C4-2BAF-F603312952C8}"/>
              </a:ext>
            </a:extLst>
          </p:cNvPr>
          <p:cNvGrpSpPr/>
          <p:nvPr/>
        </p:nvGrpSpPr>
        <p:grpSpPr>
          <a:xfrm>
            <a:off x="5343697" y="1704985"/>
            <a:ext cx="2796896" cy="338554"/>
            <a:chOff x="6496574" y="996432"/>
            <a:chExt cx="2796896" cy="33855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436DFD-905D-58CF-4078-E767448406D0}"/>
                </a:ext>
              </a:extLst>
            </p:cNvPr>
            <p:cNvSpPr txBox="1"/>
            <p:nvPr/>
          </p:nvSpPr>
          <p:spPr>
            <a:xfrm>
              <a:off x="6496574" y="996432"/>
              <a:ext cx="2362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분석 대상 및 정의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FA360B3-423E-499A-DC58-0B5F6D9C92A1}"/>
                </a:ext>
              </a:extLst>
            </p:cNvPr>
            <p:cNvCxnSpPr>
              <a:cxnSpLocks/>
            </p:cNvCxnSpPr>
            <p:nvPr/>
          </p:nvCxnSpPr>
          <p:spPr>
            <a:xfrm>
              <a:off x="6496574" y="1288644"/>
              <a:ext cx="279689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AF5FC17-EE15-2704-A950-DF87007960D1}"/>
              </a:ext>
            </a:extLst>
          </p:cNvPr>
          <p:cNvSpPr txBox="1"/>
          <p:nvPr/>
        </p:nvSpPr>
        <p:spPr>
          <a:xfrm>
            <a:off x="5343697" y="438253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defTabSz="877788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콜센터 이용 고객</a:t>
            </a:r>
            <a:endParaRPr lang="en-US" altLang="ko-KR" sz="1600" kern="0" dirty="0">
              <a:solidFill>
                <a:srgbClr val="4D4D4D"/>
              </a:solidFill>
              <a:latin typeface="Calibri" panose="020F0502020204030204" pitchFamily="34" charset="0"/>
              <a:ea typeface="AIA 바이탈리티 KR Regular" panose="00000500000000000000" pitchFamily="2" charset="-127"/>
              <a:cs typeface="Calibri" panose="020F0502020204030204" pitchFamily="34" charset="0"/>
            </a:endParaRPr>
          </a:p>
          <a:p>
            <a:pPr marL="742950" lvl="1" indent="-285750" defTabSz="877788">
              <a:spcAft>
                <a:spcPts val="300"/>
              </a:spcAft>
              <a:buSzPct val="92000"/>
              <a:buFont typeface="Wingdings" panose="05000000000000000000" pitchFamily="2" charset="2"/>
              <a:buChar char="ü"/>
              <a:defRPr/>
            </a:pPr>
            <a:r>
              <a:rPr lang="ko-KR" altLang="en-US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평균</a:t>
            </a:r>
            <a:r>
              <a:rPr lang="en-US" altLang="ko-KR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: 0.95 // </a:t>
            </a:r>
            <a:r>
              <a:rPr lang="ko-KR" altLang="en-US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편차</a:t>
            </a:r>
            <a:r>
              <a:rPr lang="en-US" altLang="ko-KR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: 1.48 </a:t>
            </a:r>
          </a:p>
          <a:p>
            <a:pPr marL="171450" marR="0" lvl="0" indent="-171450" defTabSz="877788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디지털 이용 고객</a:t>
            </a:r>
            <a:endParaRPr lang="en-US" altLang="ko-KR" sz="1600" kern="0" dirty="0">
              <a:solidFill>
                <a:srgbClr val="4D4D4D"/>
              </a:solidFill>
              <a:latin typeface="Calibri" panose="020F0502020204030204" pitchFamily="34" charset="0"/>
              <a:ea typeface="AIA 바이탈리티 KR Regular" panose="00000500000000000000" pitchFamily="2" charset="-127"/>
              <a:cs typeface="Calibri" panose="020F0502020204030204" pitchFamily="34" charset="0"/>
            </a:endParaRPr>
          </a:p>
          <a:p>
            <a:pPr marL="742950" lvl="1" indent="-285750" defTabSz="877788">
              <a:spcAft>
                <a:spcPts val="300"/>
              </a:spcAft>
              <a:buSzPct val="93000"/>
              <a:buFont typeface="Wingdings" panose="05000000000000000000" pitchFamily="2" charset="2"/>
              <a:buChar char="ü"/>
              <a:defRPr/>
            </a:pPr>
            <a:r>
              <a:rPr lang="ko-KR" altLang="en-US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평균</a:t>
            </a:r>
            <a:r>
              <a:rPr lang="en-US" altLang="ko-KR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: 1.38 // </a:t>
            </a:r>
            <a:r>
              <a:rPr lang="ko-KR" altLang="en-US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편차</a:t>
            </a:r>
            <a:r>
              <a:rPr lang="en-US" altLang="ko-KR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</a:rPr>
              <a:t>: 1.96</a:t>
            </a:r>
          </a:p>
          <a:p>
            <a:pPr defTabSz="877788">
              <a:spcAft>
                <a:spcPts val="300"/>
              </a:spcAft>
              <a:buSzPct val="93000"/>
              <a:defRPr/>
            </a:pPr>
            <a:r>
              <a:rPr lang="en-US" altLang="ko-KR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kern="0" dirty="0">
                <a:solidFill>
                  <a:srgbClr val="4D4D4D"/>
                </a:solidFill>
                <a:latin typeface="Calibri" panose="020F0502020204030204" pitchFamily="34" charset="0"/>
                <a:ea typeface="AIA 바이탈리티 KR Regular" panose="00000500000000000000" pitchFamily="2" charset="-127"/>
                <a:cs typeface="Calibri" panose="020F0502020204030204" pitchFamily="34" charset="0"/>
                <a:sym typeface="Wingdings" panose="05000000000000000000" pitchFamily="2" charset="2"/>
              </a:rPr>
              <a:t>고객별 서비스 이용의 편차가 평균보다 크기 때문에 향후 추가 분석 필요</a:t>
            </a:r>
            <a:endParaRPr lang="en-US" altLang="ko-KR" sz="1600" kern="0" dirty="0">
              <a:solidFill>
                <a:srgbClr val="4D4D4D"/>
              </a:solidFill>
              <a:latin typeface="Calibri" panose="020F0502020204030204" pitchFamily="34" charset="0"/>
              <a:ea typeface="AIA 바이탈리티 KR Regular" panose="00000500000000000000" pitchFamily="2" charset="-127"/>
              <a:cs typeface="Calibri" panose="020F0502020204030204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6E82315-FD9C-C91F-9EF4-45ECBCD0CC61}"/>
              </a:ext>
            </a:extLst>
          </p:cNvPr>
          <p:cNvGrpSpPr/>
          <p:nvPr/>
        </p:nvGrpSpPr>
        <p:grpSpPr>
          <a:xfrm>
            <a:off x="5343697" y="3971122"/>
            <a:ext cx="2796896" cy="338554"/>
            <a:chOff x="6496574" y="996432"/>
            <a:chExt cx="2796896" cy="33855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0F830C-5DF6-D5A5-FF3F-309901C17814}"/>
                </a:ext>
              </a:extLst>
            </p:cNvPr>
            <p:cNvSpPr txBox="1"/>
            <p:nvPr/>
          </p:nvSpPr>
          <p:spPr>
            <a:xfrm>
              <a:off x="6496574" y="996432"/>
              <a:ext cx="23620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latin typeface="Calibri" panose="020F0502020204030204" pitchFamily="34" charset="0"/>
                  <a:cs typeface="Calibri" panose="020F0502020204030204" pitchFamily="34" charset="0"/>
                </a:rPr>
                <a:t>기본 데이터 분포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D3F40FA6-1D27-ECB5-73C2-0BB951D296EC}"/>
                </a:ext>
              </a:extLst>
            </p:cNvPr>
            <p:cNvCxnSpPr>
              <a:cxnSpLocks/>
            </p:cNvCxnSpPr>
            <p:nvPr/>
          </p:nvCxnSpPr>
          <p:spPr>
            <a:xfrm>
              <a:off x="6496574" y="1288644"/>
              <a:ext cx="2796896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679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CF4D7-B293-4A49-9D12-7FABA67B2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8" y="187089"/>
            <a:ext cx="10897566" cy="4109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Definitions of Each Column</a:t>
            </a:r>
            <a:endParaRPr lang="ko-KR" altLang="en-US" sz="2400" b="1" dirty="0">
              <a:solidFill>
                <a:srgbClr val="D31145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703359-817F-4D9A-A59A-D9402ABCEEF1}"/>
              </a:ext>
            </a:extLst>
          </p:cNvPr>
          <p:cNvSpPr/>
          <p:nvPr/>
        </p:nvSpPr>
        <p:spPr>
          <a:xfrm>
            <a:off x="10988113" y="4863264"/>
            <a:ext cx="649705" cy="13555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b="1">
              <a:solidFill>
                <a:srgbClr val="D31145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F1341E-A7FC-4A19-96FE-1FA15387D33A}"/>
              </a:ext>
            </a:extLst>
          </p:cNvPr>
          <p:cNvSpPr/>
          <p:nvPr/>
        </p:nvSpPr>
        <p:spPr>
          <a:xfrm>
            <a:off x="554180" y="5686019"/>
            <a:ext cx="3124212" cy="330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r>
              <a:rPr 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ko-KR" alt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일부 중복되는 </a:t>
            </a:r>
            <a:r>
              <a:rPr lang="en-US" altLang="ko-KR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ko-KR" altLang="en-US" sz="11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은 리스트에서 삭제함 </a:t>
            </a:r>
            <a:endParaRPr lang="en-US" sz="11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195F88-524F-99C6-0BBF-556617CED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178469"/>
              </p:ext>
            </p:extLst>
          </p:nvPr>
        </p:nvGraphicFramePr>
        <p:xfrm>
          <a:off x="554180" y="1171981"/>
          <a:ext cx="5217088" cy="4457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1">
                  <a:extLst>
                    <a:ext uri="{9D8B030D-6E8A-4147-A177-3AD203B41FA5}">
                      <a16:colId xmlns:a16="http://schemas.microsoft.com/office/drawing/2014/main" val="2390523239"/>
                    </a:ext>
                  </a:extLst>
                </a:gridCol>
                <a:gridCol w="1976583">
                  <a:extLst>
                    <a:ext uri="{9D8B030D-6E8A-4147-A177-3AD203B41FA5}">
                      <a16:colId xmlns:a16="http://schemas.microsoft.com/office/drawing/2014/main" val="2728488056"/>
                    </a:ext>
                  </a:extLst>
                </a:gridCol>
                <a:gridCol w="2732504">
                  <a:extLst>
                    <a:ext uri="{9D8B030D-6E8A-4147-A177-3AD203B41FA5}">
                      <a16:colId xmlns:a16="http://schemas.microsoft.com/office/drawing/2014/main" val="201490867"/>
                    </a:ext>
                  </a:extLst>
                </a:gridCol>
              </a:tblGrid>
              <a:tr h="318522"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en-US" altLang="ko-KR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  <a:latin typeface="+mj-lt"/>
                        </a:rPr>
                        <a:t>Column </a:t>
                      </a:r>
                      <a:r>
                        <a:rPr lang="ko-KR" altLang="en-US" sz="1100" b="1" u="none" strike="noStrike" dirty="0">
                          <a:effectLst/>
                          <a:latin typeface="+mj-lt"/>
                        </a:rPr>
                        <a:t>명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b="1" u="none" strike="noStrike" dirty="0">
                          <a:effectLst/>
                          <a:latin typeface="+mj-lt"/>
                        </a:rPr>
                        <a:t>설명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5873133"/>
                  </a:ext>
                </a:extLst>
              </a:tr>
              <a:tr h="34493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AIA_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가입경과월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AIA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를 최초 가입하고 경과한 개월 수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0314078"/>
                  </a:ext>
                </a:extLst>
              </a:tr>
              <a:tr h="34493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ANNUITY_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건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Annuity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보험 계약 건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3576562"/>
                  </a:ext>
                </a:extLst>
              </a:tr>
              <a:tr h="34493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ANH_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건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A&amp;H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보험 계약 건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7003362"/>
                  </a:ext>
                </a:extLst>
              </a:tr>
              <a:tr h="34493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암보험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건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암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보험 계약 건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4145409"/>
                  </a:ext>
                </a:extLst>
              </a:tr>
              <a:tr h="34493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ORDINARY_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건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ORDINARY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보험 계약 건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9428700"/>
                  </a:ext>
                </a:extLst>
              </a:tr>
              <a:tr h="34493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SI_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건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SI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보험 계약 건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097234"/>
                  </a:ext>
                </a:extLst>
              </a:tr>
              <a:tr h="34493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7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UL_VUL_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건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UL_VUL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보험 계약 건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221105"/>
                  </a:ext>
                </a:extLst>
              </a:tr>
              <a:tr h="34493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8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TOTAL_ANP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고객별 총 보험료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연간 환산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8659210"/>
                  </a:ext>
                </a:extLst>
              </a:tr>
              <a:tr h="34493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9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연령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8840013"/>
                  </a:ext>
                </a:extLst>
              </a:tr>
              <a:tr h="34493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MYAIA_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첫사용경과월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가입 후 </a:t>
                      </a: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MyAIA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이용까지 걸린 개월 수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1225940"/>
                  </a:ext>
                </a:extLst>
              </a:tr>
              <a:tr h="34493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CHATBOT_</a:t>
                      </a:r>
                      <a:r>
                        <a:rPr lang="ko-KR" altLang="en-US" sz="11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첫사용경과월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가입 후 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Chatbot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이용까지 걸린 개월 수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18816"/>
                  </a:ext>
                </a:extLst>
              </a:tr>
              <a:tr h="34493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MYAIA_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최근사용경과월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최근 </a:t>
                      </a:r>
                      <a:r>
                        <a:rPr lang="en-US" altLang="ko-KR" sz="11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MyAIA</a:t>
                      </a: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이용한 시점부터 현재까지의 개월 수 </a:t>
                      </a:r>
                      <a:endParaRPr lang="en-US" altLang="ko-KR" sz="11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099281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349305B-03F0-6079-E447-6D69AC33C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260785"/>
              </p:ext>
            </p:extLst>
          </p:nvPr>
        </p:nvGraphicFramePr>
        <p:xfrm>
          <a:off x="6187634" y="1171981"/>
          <a:ext cx="503382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802">
                  <a:extLst>
                    <a:ext uri="{9D8B030D-6E8A-4147-A177-3AD203B41FA5}">
                      <a16:colId xmlns:a16="http://schemas.microsoft.com/office/drawing/2014/main" val="2390523239"/>
                    </a:ext>
                  </a:extLst>
                </a:gridCol>
                <a:gridCol w="1921164">
                  <a:extLst>
                    <a:ext uri="{9D8B030D-6E8A-4147-A177-3AD203B41FA5}">
                      <a16:colId xmlns:a16="http://schemas.microsoft.com/office/drawing/2014/main" val="2728488056"/>
                    </a:ext>
                  </a:extLst>
                </a:gridCol>
                <a:gridCol w="2483854">
                  <a:extLst>
                    <a:ext uri="{9D8B030D-6E8A-4147-A177-3AD203B41FA5}">
                      <a16:colId xmlns:a16="http://schemas.microsoft.com/office/drawing/2014/main" val="20149086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en-US" altLang="ko-KR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00" b="1" u="none" strike="noStrike" dirty="0">
                          <a:effectLst/>
                          <a:latin typeface="+mj-lt"/>
                        </a:rPr>
                        <a:t>Column </a:t>
                      </a:r>
                      <a:r>
                        <a:rPr lang="ko-KR" altLang="en-US" sz="1100" b="1" u="none" strike="noStrike" dirty="0">
                          <a:effectLst/>
                          <a:latin typeface="+mj-lt"/>
                        </a:rPr>
                        <a:t>명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100" b="1" u="none" strike="noStrike" dirty="0">
                          <a:effectLst/>
                          <a:latin typeface="+mj-lt"/>
                        </a:rPr>
                        <a:t>설명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587313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dirty="0">
                          <a:effectLst/>
                        </a:rPr>
                        <a:t>13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dirty="0"/>
                        <a:t>CHATBOT_</a:t>
                      </a:r>
                      <a:r>
                        <a:rPr lang="ko-KR" altLang="en-US" sz="1100" dirty="0"/>
                        <a:t>최근사용경과월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Chatbot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이용한 시점부터 현재까지의 개월 수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031407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dirty="0">
                          <a:effectLst/>
                        </a:rPr>
                        <a:t>14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dirty="0"/>
                        <a:t>NUM_CALL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고객별 콜센터 이용 횟수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357656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sz="1100" u="none" strike="noStrike" dirty="0">
                          <a:effectLst/>
                        </a:rPr>
                        <a:t>15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dirty="0"/>
                        <a:t>AVG_TIME_CALL_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고객별 평균 통화 시간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700336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03D48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굴림" panose="020B0600000101010101" pitchFamily="50" charset="-127"/>
                          <a:cs typeface="+mn-cs"/>
                        </a:rPr>
                        <a:t>16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100" dirty="0"/>
                        <a:t>AVG_DURATION_SEC</a:t>
                      </a:r>
                      <a:endParaRPr lang="en-US" altLang="ko-KR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IVR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 시간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41454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03D48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굴림" panose="020B0600000101010101" pitchFamily="50" charset="-127"/>
                          <a:cs typeface="+mn-cs"/>
                        </a:rPr>
                        <a:t>17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dirty="0"/>
                        <a:t>NUM_IVR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IVR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유입 횟수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94287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03D48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굴림" panose="020B0600000101010101" pitchFamily="50" charset="-127"/>
                          <a:cs typeface="+mn-cs"/>
                        </a:rPr>
                        <a:t>18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dirty="0"/>
                        <a:t>NUM_REQ_CS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IVR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콜센터 연결 요청 횟수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09723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03D48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굴림" panose="020B0600000101010101" pitchFamily="50" charset="-127"/>
                          <a:cs typeface="+mn-cs"/>
                        </a:rPr>
                        <a:t>19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dirty="0"/>
                        <a:t>SUM_</a:t>
                      </a:r>
                      <a:r>
                        <a:rPr lang="ko-KR" altLang="en-US" sz="1100" dirty="0" err="1"/>
                        <a:t>제지급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제지급금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02211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03D48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굴림" panose="020B0600000101010101" pitchFamily="50" charset="-127"/>
                          <a:cs typeface="+mn-cs"/>
                        </a:rPr>
                        <a:t>20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dirty="0"/>
                        <a:t>TOTAL_USE_MAIA_SEC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MyAIA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 시간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86592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03D48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굴림" panose="020B0600000101010101" pitchFamily="50" charset="-127"/>
                          <a:cs typeface="+mn-cs"/>
                        </a:rPr>
                        <a:t>21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dirty="0"/>
                        <a:t>AVG_USE_PER_SECTION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MyAIA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평균 이용 시간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884001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03D48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굴림" panose="020B0600000101010101" pitchFamily="50" charset="-127"/>
                          <a:cs typeface="+mn-cs"/>
                        </a:rPr>
                        <a:t>22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dirty="0"/>
                        <a:t>FREQ_MYAIA_ATTEMPT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MyAIA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접속 횟수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4122594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03D48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굴림" panose="020B0600000101010101" pitchFamily="50" charset="-127"/>
                          <a:cs typeface="+mn-cs"/>
                        </a:rPr>
                        <a:t>23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dirty="0"/>
                        <a:t>FREQ_ARS_ATTEMPT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ARS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접속 횟수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11881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t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03D48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굴림" panose="020B0600000101010101" pitchFamily="50" charset="-127"/>
                          <a:cs typeface="+mn-cs"/>
                        </a:rPr>
                        <a:t>24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dirty="0"/>
                        <a:t>FREQ_CHATBOT_ATTEMPT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Chatbot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접속 횟수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70992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56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차트이(가) 표시된 사진&#10;&#10;자동 생성된 설명">
            <a:extLst>
              <a:ext uri="{FF2B5EF4-FFF2-40B4-BE49-F238E27FC236}">
                <a16:creationId xmlns:a16="http://schemas.microsoft.com/office/drawing/2014/main" id="{F22C1986-D344-66F5-913A-BF6D3FA23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198" y="1133060"/>
            <a:ext cx="8815139" cy="503913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7F603410-2BE6-CBC1-A547-C88733C9ED56}"/>
              </a:ext>
            </a:extLst>
          </p:cNvPr>
          <p:cNvSpPr txBox="1">
            <a:spLocks/>
          </p:cNvSpPr>
          <p:nvPr/>
        </p:nvSpPr>
        <p:spPr>
          <a:xfrm>
            <a:off x="457198" y="187089"/>
            <a:ext cx="10897566" cy="410903"/>
          </a:xfrm>
          <a:noFill/>
          <a:ln w="25400" cap="flat" cmpd="sng" algn="ctr">
            <a:noFill/>
            <a:prstDash val="solid"/>
            <a:round/>
          </a:ln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>
                <a:solidFill>
                  <a:srgbClr val="D3114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Correlation Matrix   </a:t>
            </a:r>
            <a:endParaRPr lang="ko-KR" altLang="en-US" sz="2400" b="1" dirty="0">
              <a:solidFill>
                <a:srgbClr val="D3114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47B835-A3C7-6AFA-60AC-28BA9DF63A40}"/>
              </a:ext>
            </a:extLst>
          </p:cNvPr>
          <p:cNvSpPr/>
          <p:nvPr/>
        </p:nvSpPr>
        <p:spPr>
          <a:xfrm>
            <a:off x="7743825" y="5268913"/>
            <a:ext cx="576262" cy="1111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BA6CD3-6B24-E10D-6F4E-92BC59EFAADF}"/>
              </a:ext>
            </a:extLst>
          </p:cNvPr>
          <p:cNvSpPr/>
          <p:nvPr/>
        </p:nvSpPr>
        <p:spPr>
          <a:xfrm>
            <a:off x="2857499" y="5268913"/>
            <a:ext cx="190505" cy="1111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810C3F-1CD9-8938-E86D-C6446FA59BE7}"/>
              </a:ext>
            </a:extLst>
          </p:cNvPr>
          <p:cNvSpPr/>
          <p:nvPr/>
        </p:nvSpPr>
        <p:spPr>
          <a:xfrm>
            <a:off x="4606915" y="4351333"/>
            <a:ext cx="2160598" cy="1111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A5CB01-F434-EEDC-6DF1-16F32FC58BF8}"/>
              </a:ext>
            </a:extLst>
          </p:cNvPr>
          <p:cNvSpPr/>
          <p:nvPr/>
        </p:nvSpPr>
        <p:spPr>
          <a:xfrm>
            <a:off x="2862254" y="2300288"/>
            <a:ext cx="190504" cy="1111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5C50B2-F7D3-0205-0695-EEBF93F29F48}"/>
              </a:ext>
            </a:extLst>
          </p:cNvPr>
          <p:cNvSpPr/>
          <p:nvPr/>
        </p:nvSpPr>
        <p:spPr>
          <a:xfrm>
            <a:off x="1700213" y="2078038"/>
            <a:ext cx="171451" cy="1111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0DF2B5E-23FE-C86D-63AA-B48908E54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411490"/>
              </p:ext>
            </p:extLst>
          </p:nvPr>
        </p:nvGraphicFramePr>
        <p:xfrm>
          <a:off x="9407525" y="1969981"/>
          <a:ext cx="2598651" cy="263401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59960">
                  <a:extLst>
                    <a:ext uri="{9D8B030D-6E8A-4147-A177-3AD203B41FA5}">
                      <a16:colId xmlns:a16="http://schemas.microsoft.com/office/drawing/2014/main" val="2728488056"/>
                    </a:ext>
                  </a:extLst>
                </a:gridCol>
                <a:gridCol w="1838691">
                  <a:extLst>
                    <a:ext uri="{9D8B030D-6E8A-4147-A177-3AD203B41FA5}">
                      <a16:colId xmlns:a16="http://schemas.microsoft.com/office/drawing/2014/main" val="201490867"/>
                    </a:ext>
                  </a:extLst>
                </a:gridCol>
              </a:tblGrid>
              <a:tr h="2761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Correlation Coefficient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Rough Guideline</a:t>
                      </a:r>
                      <a:endParaRPr 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75873133"/>
                  </a:ext>
                </a:extLst>
              </a:tr>
              <a:tr h="1964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+1.0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Perfect positive + association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0314078"/>
                  </a:ext>
                </a:extLst>
              </a:tr>
              <a:tr h="196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+0.8 to</a:t>
                      </a:r>
                      <a:r>
                        <a:rPr lang="ko-KR" alt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Very strong + association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53576562"/>
                  </a:ext>
                </a:extLst>
              </a:tr>
              <a:tr h="196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+0.6 to</a:t>
                      </a:r>
                      <a:r>
                        <a:rPr lang="ko-KR" alt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Strong + association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87003362"/>
                  </a:ext>
                </a:extLst>
              </a:tr>
              <a:tr h="196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+0.4 to</a:t>
                      </a:r>
                      <a:r>
                        <a:rPr lang="ko-KR" alt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Moderate + association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4145409"/>
                  </a:ext>
                </a:extLst>
              </a:tr>
              <a:tr h="196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+0.2 to</a:t>
                      </a:r>
                      <a:r>
                        <a:rPr lang="ko-KR" alt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Weak + association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49428700"/>
                  </a:ext>
                </a:extLst>
              </a:tr>
              <a:tr h="196490"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 to</a:t>
                      </a:r>
                      <a:r>
                        <a:rPr lang="ko-KR" alt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+0.2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Very weak + or no association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00629534"/>
                  </a:ext>
                </a:extLst>
              </a:tr>
              <a:tr h="196490">
                <a:tc>
                  <a:txBody>
                    <a:bodyPr/>
                    <a:lstStyle/>
                    <a:p>
                      <a:pPr marL="0" marR="0" lvl="0" indent="0" algn="ctr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 to</a:t>
                      </a:r>
                      <a:r>
                        <a:rPr lang="ko-KR" alt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Very weak – or no association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48772119"/>
                  </a:ext>
                </a:extLst>
              </a:tr>
              <a:tr h="196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-0.2 to</a:t>
                      </a:r>
                      <a:r>
                        <a:rPr lang="ko-KR" alt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Weak - association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84338640"/>
                  </a:ext>
                </a:extLst>
              </a:tr>
              <a:tr h="196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-0.4 to</a:t>
                      </a:r>
                      <a:r>
                        <a:rPr lang="ko-KR" alt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Moderate - association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93885024"/>
                  </a:ext>
                </a:extLst>
              </a:tr>
              <a:tr h="196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-0.6 to</a:t>
                      </a:r>
                      <a:r>
                        <a:rPr lang="ko-KR" alt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Strong - association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0709284"/>
                  </a:ext>
                </a:extLst>
              </a:tr>
              <a:tr h="196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-0.8 to</a:t>
                      </a:r>
                      <a:r>
                        <a:rPr lang="ko-KR" altLang="en-US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Very strong - association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67467013"/>
                  </a:ext>
                </a:extLst>
              </a:tr>
              <a:tr h="19649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-1.0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Perfect negative - association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3915761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C8D49E-CFE0-01F6-F8A9-FA777D4A63A7}"/>
              </a:ext>
            </a:extLst>
          </p:cNvPr>
          <p:cNvSpPr/>
          <p:nvPr/>
        </p:nvSpPr>
        <p:spPr>
          <a:xfrm>
            <a:off x="2281238" y="2078038"/>
            <a:ext cx="171451" cy="1111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0A3371-9A8D-AFC6-3B79-62752DA10A89}"/>
              </a:ext>
            </a:extLst>
          </p:cNvPr>
          <p:cNvSpPr/>
          <p:nvPr/>
        </p:nvSpPr>
        <p:spPr>
          <a:xfrm>
            <a:off x="3257549" y="5270501"/>
            <a:ext cx="190505" cy="1111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6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5B9BDD-389C-4FA5-9194-D815390476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9998" y="1980000"/>
            <a:ext cx="6686845" cy="1800000"/>
          </a:xfrm>
        </p:spPr>
        <p:txBody>
          <a:bodyPr/>
          <a:lstStyle/>
          <a:p>
            <a:r>
              <a:rPr lang="en-US" sz="3200" b="1" dirty="0"/>
              <a:t>EDA (Exploratory Data Analysis)</a:t>
            </a:r>
          </a:p>
        </p:txBody>
      </p:sp>
    </p:spTree>
    <p:extLst>
      <p:ext uri="{BB962C8B-B14F-4D97-AF65-F5344CB8AC3E}">
        <p14:creationId xmlns:p14="http://schemas.microsoft.com/office/powerpoint/2010/main" val="14038952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4_AIA_2020">
  <a:themeElements>
    <a:clrScheme name="AIA_2020">
      <a:dk1>
        <a:srgbClr val="303D48"/>
      </a:dk1>
      <a:lt1>
        <a:srgbClr val="FFFFFF"/>
      </a:lt1>
      <a:dk2>
        <a:srgbClr val="1F78AD"/>
      </a:dk2>
      <a:lt2>
        <a:srgbClr val="D3CAC3"/>
      </a:lt2>
      <a:accent1>
        <a:srgbClr val="D31145"/>
      </a:accent1>
      <a:accent2>
        <a:srgbClr val="BA0361"/>
      </a:accent2>
      <a:accent3>
        <a:srgbClr val="FF754D"/>
      </a:accent3>
      <a:accent4>
        <a:srgbClr val="F7C926"/>
      </a:accent4>
      <a:accent5>
        <a:srgbClr val="A199BA"/>
      </a:accent5>
      <a:accent6>
        <a:srgbClr val="4C4793"/>
      </a:accent6>
      <a:hlink>
        <a:srgbClr val="4C4793"/>
      </a:hlink>
      <a:folHlink>
        <a:srgbClr val="08456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IA_BrandStandardsTemplate" id="{5AF2ED8B-C0A5-B948-AD9F-81ABAEE3189E}" vid="{8A611575-83FE-0949-8772-6D19CBAAB6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C51CF60EF900419BB5BF75DA40DC56" ma:contentTypeVersion="12" ma:contentTypeDescription="Create a new document." ma:contentTypeScope="" ma:versionID="ac9e910cb3a802138dbb918981a1b82d">
  <xsd:schema xmlns:xsd="http://www.w3.org/2001/XMLSchema" xmlns:xs="http://www.w3.org/2001/XMLSchema" xmlns:p="http://schemas.microsoft.com/office/2006/metadata/properties" xmlns:ns2="51154c86-1e3a-4089-9fc8-af9e29b762f4" xmlns:ns3="761a04f7-bba5-43f9-bf77-fad97a40ecf2" targetNamespace="http://schemas.microsoft.com/office/2006/metadata/properties" ma:root="true" ma:fieldsID="3916b910aa001d874f5a2e3a8d14bbc1" ns2:_="" ns3:_="">
    <xsd:import namespace="51154c86-1e3a-4089-9fc8-af9e29b762f4"/>
    <xsd:import namespace="761a04f7-bba5-43f9-bf77-fad97a40ec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154c86-1e3a-4089-9fc8-af9e29b762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1a04f7-bba5-43f9-bf77-fad97a40ecf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61a04f7-bba5-43f9-bf77-fad97a40ecf2">
      <UserInfo>
        <DisplayName>Lee, KwanJong</DisplayName>
        <AccountId>40</AccountId>
        <AccountType/>
      </UserInfo>
      <UserInfo>
        <DisplayName>Kim, JaeEun</DisplayName>
        <AccountId>26</AccountId>
        <AccountType/>
      </UserInfo>
      <UserInfo>
        <DisplayName>Lim, KunHee (Andy)</DisplayName>
        <AccountId>44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456CFB54-9BF3-4D7D-9D85-23D992F900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324F22-D17C-4A65-8FAB-0357DA926896}">
  <ds:schemaRefs>
    <ds:schemaRef ds:uri="51154c86-1e3a-4089-9fc8-af9e29b762f4"/>
    <ds:schemaRef ds:uri="761a04f7-bba5-43f9-bf77-fad97a40ec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A51B983-F3B4-4386-8CDC-6A27B9CF7B99}">
  <ds:schemaRefs>
    <ds:schemaRef ds:uri="http://schemas.microsoft.com/office/2006/documentManagement/types"/>
    <ds:schemaRef ds:uri="http://schemas.openxmlformats.org/package/2006/metadata/core-properties"/>
    <ds:schemaRef ds:uri="761a04f7-bba5-43f9-bf77-fad97a40ecf2"/>
    <ds:schemaRef ds:uri="http://purl.org/dc/elements/1.1/"/>
    <ds:schemaRef ds:uri="51154c86-1e3a-4089-9fc8-af9e29b762f4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5707</TotalTime>
  <Words>4482</Words>
  <Application>Microsoft Office PowerPoint</Application>
  <PresentationFormat>와이드스크린</PresentationFormat>
  <Paragraphs>1557</Paragraphs>
  <Slides>38</Slides>
  <Notes>20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AIA 바이탈리티 KR Medium</vt:lpstr>
      <vt:lpstr>굴림</vt:lpstr>
      <vt:lpstr>나눔고딕</vt:lpstr>
      <vt:lpstr>맑은 고딕</vt:lpstr>
      <vt:lpstr>AIA Everest</vt:lpstr>
      <vt:lpstr>Arial</vt:lpstr>
      <vt:lpstr>Calibri</vt:lpstr>
      <vt:lpstr>Wingdings</vt:lpstr>
      <vt:lpstr>4_AIA_2020</vt:lpstr>
      <vt:lpstr>think-cell Slide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TOC - Meeting Materials</dc:title>
  <dc:creator>Rice, Kevin</dc:creator>
  <cp:lastModifiedBy>Moon, YoungJoo</cp:lastModifiedBy>
  <cp:revision>48</cp:revision>
  <cp:lastPrinted>2022-01-26T09:40:43Z</cp:lastPrinted>
  <dcterms:created xsi:type="dcterms:W3CDTF">2020-08-06T09:07:24Z</dcterms:created>
  <dcterms:modified xsi:type="dcterms:W3CDTF">2023-08-02T00:02:46Z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0x010100B0C51CF60EF900419BB5BF75DA40DC56</vt:lpwstr>
  </property>
  <property fmtid="{D5CDD505-2E9C-101B-9397-08002B2CF9AE}" pid="3" name="FDRClass">
    <vt:lpwstr>0</vt:lpwstr>
  </property>
  <property fmtid="{D5CDD505-2E9C-101B-9397-08002B2CF9AE}" pid="4" name="FDRSet">
    <vt:lpwstr>manual</vt:lpwstr>
  </property>
  <property fmtid="{D5CDD505-2E9C-101B-9397-08002B2CF9AE}" pid="5" name="MediaServiceImageTags">
    <vt:lpwstr/>
  </property>
  <property fmtid="{D5CDD505-2E9C-101B-9397-08002B2CF9AE}" pid="6" name="MSIP_Label_edac7489-8e74-4740-9640-de6a90bd2a80_Enabled">
    <vt:lpwstr>true</vt:lpwstr>
  </property>
  <property fmtid="{D5CDD505-2E9C-101B-9397-08002B2CF9AE}" pid="7" name="MSIP_Label_edac7489-8e74-4740-9640-de6a90bd2a80_SetDate">
    <vt:lpwstr>2023-08-02T00:02:44Z</vt:lpwstr>
  </property>
  <property fmtid="{D5CDD505-2E9C-101B-9397-08002B2CF9AE}" pid="8" name="MSIP_Label_edac7489-8e74-4740-9640-de6a90bd2a80_Method">
    <vt:lpwstr>Standard</vt:lpwstr>
  </property>
  <property fmtid="{D5CDD505-2E9C-101B-9397-08002B2CF9AE}" pid="9" name="MSIP_Label_edac7489-8e74-4740-9640-de6a90bd2a80_Name">
    <vt:lpwstr>edac7489-8e74-4740-9640-de6a90bd2a80</vt:lpwstr>
  </property>
  <property fmtid="{D5CDD505-2E9C-101B-9397-08002B2CF9AE}" pid="10" name="MSIP_Label_edac7489-8e74-4740-9640-de6a90bd2a80_SiteId">
    <vt:lpwstr>7f2c1900-9fd4-4b89-91d3-79a649996f0a</vt:lpwstr>
  </property>
  <property fmtid="{D5CDD505-2E9C-101B-9397-08002B2CF9AE}" pid="11" name="MSIP_Label_edac7489-8e74-4740-9640-de6a90bd2a80_ActionId">
    <vt:lpwstr>f040500b-f941-40f3-8818-9a0e79c1d6a8</vt:lpwstr>
  </property>
  <property fmtid="{D5CDD505-2E9C-101B-9397-08002B2CF9AE}" pid="12" name="MSIP_Label_edac7489-8e74-4740-9640-de6a90bd2a80_ContentBits">
    <vt:lpwstr>2</vt:lpwstr>
  </property>
</Properties>
</file>