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82" r:id="rId5"/>
    <p:sldId id="262" r:id="rId6"/>
    <p:sldId id="296" r:id="rId7"/>
    <p:sldId id="287" r:id="rId8"/>
    <p:sldId id="304" r:id="rId9"/>
    <p:sldId id="305" r:id="rId10"/>
    <p:sldId id="306" r:id="rId11"/>
    <p:sldId id="263" r:id="rId12"/>
    <p:sldId id="268" r:id="rId13"/>
    <p:sldId id="279" r:id="rId14"/>
    <p:sldId id="297" r:id="rId15"/>
    <p:sldId id="298" r:id="rId16"/>
    <p:sldId id="301" r:id="rId17"/>
    <p:sldId id="264" r:id="rId18"/>
    <p:sldId id="269" r:id="rId19"/>
    <p:sldId id="292" r:id="rId20"/>
    <p:sldId id="293" r:id="rId21"/>
    <p:sldId id="294" r:id="rId22"/>
    <p:sldId id="265" r:id="rId23"/>
    <p:sldId id="270" r:id="rId24"/>
    <p:sldId id="300" r:id="rId25"/>
    <p:sldId id="273" r:id="rId26"/>
    <p:sldId id="274" r:id="rId27"/>
    <p:sldId id="257" r:id="rId28"/>
    <p:sldId id="271" r:id="rId29"/>
    <p:sldId id="281" r:id="rId30"/>
    <p:sldId id="278" r:id="rId31"/>
    <p:sldId id="302" r:id="rId32"/>
    <p:sldId id="303" r:id="rId33"/>
    <p:sldId id="266" r:id="rId34"/>
    <p:sldId id="285" r:id="rId35"/>
    <p:sldId id="272" r:id="rId36"/>
    <p:sldId id="259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Erase</a:t>
            </a:r>
            <a:r>
              <a:rPr lang="ko-KR" altLang="en-US" dirty="0"/>
              <a:t>의 경우도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 저장된 내용들을 모두 지우고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새로들어온</a:t>
            </a:r>
            <a:r>
              <a:rPr lang="ko-KR" altLang="en-US" dirty="0"/>
              <a:t> </a:t>
            </a:r>
            <a:r>
              <a:rPr lang="en-US" altLang="ko-KR" dirty="0"/>
              <a:t>Erase</a:t>
            </a:r>
            <a:r>
              <a:rPr lang="ko-KR" altLang="en-US" dirty="0"/>
              <a:t>명령어와 </a:t>
            </a:r>
            <a:r>
              <a:rPr lang="en-US" altLang="ko-KR" dirty="0"/>
              <a:t>buffer </a:t>
            </a:r>
            <a:r>
              <a:rPr lang="ko-KR" altLang="en-US" dirty="0"/>
              <a:t>층</a:t>
            </a:r>
            <a:r>
              <a:rPr lang="en-US" altLang="ko-KR" dirty="0"/>
              <a:t> </a:t>
            </a:r>
            <a:r>
              <a:rPr lang="en-US" altLang="ko-KR" dirty="0" err="1"/>
              <a:t>memor</a:t>
            </a:r>
            <a:r>
              <a:rPr lang="ko-KR" altLang="en-US" dirty="0"/>
              <a:t>를 참조하여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다시 </a:t>
            </a:r>
            <a:r>
              <a:rPr lang="en-US" altLang="ko-KR" dirty="0"/>
              <a:t>buffe</a:t>
            </a:r>
            <a:r>
              <a:rPr lang="ko-KR" altLang="en-US" dirty="0"/>
              <a:t>를 채웁니다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61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52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65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42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974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42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39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67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83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78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04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646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Pytest.fixture</a:t>
            </a:r>
            <a:r>
              <a:rPr lang="ko-KR" altLang="en-US" dirty="0"/>
              <a:t>를 통해 디렉토리 관련 </a:t>
            </a:r>
            <a:r>
              <a:rPr lang="en-US" altLang="ko-KR" dirty="0"/>
              <a:t>mocking</a:t>
            </a:r>
            <a:r>
              <a:rPr lang="ko-KR" altLang="en-US" dirty="0"/>
              <a:t>을 하여 파일 시스템에 접근을 막고 </a:t>
            </a:r>
            <a:r>
              <a:rPr lang="en-US" dirty="0"/>
              <a:t>SSD</a:t>
            </a:r>
            <a:r>
              <a:rPr lang="ko-KR" altLang="en-US" dirty="0"/>
              <a:t>출력을 </a:t>
            </a:r>
            <a:r>
              <a:rPr lang="en-US" altLang="ko-KR" dirty="0"/>
              <a:t>mocking</a:t>
            </a:r>
            <a:r>
              <a:rPr lang="ko-KR" altLang="en-US" dirty="0"/>
              <a:t>하고 </a:t>
            </a:r>
            <a:r>
              <a:rPr lang="en-US" altLang="ko-KR" dirty="0"/>
              <a:t>Buffer</a:t>
            </a:r>
            <a:r>
              <a:rPr lang="ko-KR" altLang="en-US" dirty="0"/>
              <a:t>를 초기화해줍니다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53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159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920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349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71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886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556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43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816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05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8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166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296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7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20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29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Buffer </a:t>
            </a:r>
            <a:r>
              <a:rPr lang="ko-KR" altLang="en-US" dirty="0"/>
              <a:t>기능은 </a:t>
            </a:r>
            <a:r>
              <a:rPr lang="en-US" altLang="ko-KR" dirty="0" err="1"/>
              <a:t>Buffer_Cmd_Memory</a:t>
            </a:r>
            <a:r>
              <a:rPr lang="en-US" altLang="ko-KR" dirty="0"/>
              <a:t> </a:t>
            </a:r>
            <a:r>
              <a:rPr lang="ko-KR" altLang="en-US" dirty="0"/>
              <a:t>라는 자료구조를 참조하도록 하여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사용을 최소화 하기 위해 명령어들을 </a:t>
            </a:r>
            <a:r>
              <a:rPr lang="en-US" altLang="ko-KR" dirty="0"/>
              <a:t>buffer</a:t>
            </a:r>
            <a:r>
              <a:rPr lang="ko-KR" altLang="en-US" dirty="0"/>
              <a:t>에 병합하는 과정을 쉽게 할 수 있도록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여기에 추가적으로 </a:t>
            </a:r>
            <a:r>
              <a:rPr lang="en-US" altLang="ko-KR" dirty="0"/>
              <a:t>buffer list</a:t>
            </a:r>
            <a:r>
              <a:rPr lang="ko-KR" altLang="en-US" dirty="0"/>
              <a:t>를 이용해서 </a:t>
            </a:r>
            <a:r>
              <a:rPr lang="en-US" altLang="ko-KR" dirty="0"/>
              <a:t>5</a:t>
            </a:r>
            <a:r>
              <a:rPr lang="ko-KR" altLang="en-US" dirty="0"/>
              <a:t>개의 명령어를 저장하고 있는데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Write</a:t>
            </a:r>
            <a:r>
              <a:rPr lang="ko-KR" altLang="en-US" dirty="0"/>
              <a:t>와 </a:t>
            </a:r>
            <a:r>
              <a:rPr lang="en-US" altLang="ko-KR" dirty="0"/>
              <a:t>Erase </a:t>
            </a:r>
            <a:r>
              <a:rPr lang="ko-KR" altLang="en-US" dirty="0"/>
              <a:t>명령어가 들어왔을 경우는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buffer list</a:t>
            </a:r>
            <a:r>
              <a:rPr lang="ko-KR" altLang="en-US" dirty="0"/>
              <a:t>를 모두 비우고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 들어온 명령어와 함께 해당 자료구조</a:t>
            </a:r>
            <a:r>
              <a:rPr lang="en-US" altLang="ko-KR" dirty="0"/>
              <a:t>(buffer_</a:t>
            </a:r>
            <a:r>
              <a:rPr lang="ko-KR" altLang="en-US" dirty="0"/>
              <a:t>층</a:t>
            </a:r>
            <a:r>
              <a:rPr lang="en-US" altLang="ko-KR" dirty="0"/>
              <a:t>_memory)</a:t>
            </a:r>
            <a:r>
              <a:rPr lang="ko-KR" altLang="en-US" dirty="0"/>
              <a:t>를 참조해서 새로 </a:t>
            </a:r>
            <a:r>
              <a:rPr lang="en-US" altLang="ko-KR" dirty="0"/>
              <a:t>buffer list</a:t>
            </a:r>
            <a:r>
              <a:rPr lang="ko-KR" altLang="en-US" dirty="0"/>
              <a:t>를 작성합니다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50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저장되어 있는 메모리에 특정 </a:t>
            </a:r>
            <a:r>
              <a:rPr lang="en-US" altLang="ko-KR" dirty="0"/>
              <a:t>LBA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값이  </a:t>
            </a:r>
            <a:r>
              <a:rPr lang="en-US" altLang="ko-KR" dirty="0"/>
              <a:t>EMPTY</a:t>
            </a:r>
            <a:r>
              <a:rPr lang="ko-KR" altLang="en-US" dirty="0"/>
              <a:t>인 경우는 명령어의 영향을 받지 않았거나 </a:t>
            </a:r>
            <a:r>
              <a:rPr lang="en-US" altLang="ko-KR" dirty="0"/>
              <a:t>Erase</a:t>
            </a:r>
            <a:r>
              <a:rPr lang="ko-KR" altLang="en-US" dirty="0"/>
              <a:t>에게 영향 받은 부분이라는 뜻이므로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곧바로 </a:t>
            </a:r>
            <a:r>
              <a:rPr lang="en-US" altLang="ko-KR" dirty="0" err="1"/>
              <a:t>ssd</a:t>
            </a:r>
            <a:r>
              <a:rPr lang="ko-KR" altLang="en-US" dirty="0"/>
              <a:t>가 </a:t>
            </a:r>
            <a:r>
              <a:rPr lang="en-US" altLang="ko-KR" dirty="0"/>
              <a:t>output </a:t>
            </a:r>
            <a:r>
              <a:rPr lang="ko-KR" altLang="en-US" dirty="0"/>
              <a:t>처리를 하도록 </a:t>
            </a:r>
            <a:r>
              <a:rPr lang="en-US" altLang="ko-KR" dirty="0" err="1"/>
              <a:t>ssd</a:t>
            </a:r>
            <a:r>
              <a:rPr lang="ko-KR" altLang="en-US" dirty="0"/>
              <a:t>로 </a:t>
            </a:r>
            <a:r>
              <a:rPr lang="en-US" altLang="ko-KR" dirty="0"/>
              <a:t>return </a:t>
            </a:r>
            <a:r>
              <a:rPr lang="ko-KR" altLang="en-US" dirty="0"/>
              <a:t>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Empty</a:t>
            </a:r>
            <a:r>
              <a:rPr lang="ko-KR" altLang="en-US" dirty="0"/>
              <a:t>가 아니라는 뜻은 명령어들에 의해 영향을 받았거나 버퍼에 저장되어 있다는 뜻이므로 </a:t>
            </a:r>
            <a:r>
              <a:rPr lang="en-US" altLang="ko-KR" dirty="0" err="1"/>
              <a:t>buffer_cmd_memory</a:t>
            </a:r>
            <a:r>
              <a:rPr lang="ko-KR" altLang="en-US" dirty="0"/>
              <a:t>에서 찾은 값을 </a:t>
            </a:r>
            <a:r>
              <a:rPr lang="en-US" altLang="ko-KR" dirty="0"/>
              <a:t>output.txt</a:t>
            </a:r>
            <a:r>
              <a:rPr lang="ko-KR" altLang="en-US" dirty="0"/>
              <a:t>에 기록함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50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</a:t>
            </a:r>
            <a:r>
              <a:rPr lang="ko-KR" altLang="en-US" dirty="0"/>
              <a:t>의 경우는 명령어가 </a:t>
            </a:r>
            <a:r>
              <a:rPr lang="ko-KR" altLang="en-US" dirty="0" err="1"/>
              <a:t>들어왔을때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 err="1"/>
              <a:t>lba</a:t>
            </a:r>
            <a:r>
              <a:rPr lang="ko-KR" altLang="en-US" dirty="0"/>
              <a:t>에 들어온 명령어가 기존에도 </a:t>
            </a:r>
            <a:r>
              <a:rPr lang="en-US" altLang="ko-KR" dirty="0"/>
              <a:t>Write</a:t>
            </a:r>
            <a:r>
              <a:rPr lang="ko-KR" altLang="en-US" dirty="0"/>
              <a:t>였다면 </a:t>
            </a:r>
            <a:r>
              <a:rPr lang="ko-KR" altLang="en-US" dirty="0" err="1"/>
              <a:t>병합할수있지만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경우가 아니라면 병합할 수 없음</a:t>
            </a:r>
            <a:r>
              <a:rPr lang="en-US" altLang="ko-KR" dirty="0"/>
              <a:t>. </a:t>
            </a:r>
            <a:r>
              <a:rPr lang="ko-KR" altLang="en-US" dirty="0"/>
              <a:t>그때 버퍼에 해당 명령어를 </a:t>
            </a:r>
            <a:r>
              <a:rPr lang="ko-KR" altLang="en-US" dirty="0" err="1"/>
              <a:t>추가해줘야하는데</a:t>
            </a:r>
            <a:r>
              <a:rPr lang="en-US" altLang="ko-KR" dirty="0"/>
              <a:t>, </a:t>
            </a:r>
            <a:r>
              <a:rPr lang="ko-KR" altLang="en-US" dirty="0"/>
              <a:t>이미 버퍼에 </a:t>
            </a:r>
            <a:r>
              <a:rPr lang="en-US" altLang="ko-KR" dirty="0"/>
              <a:t>5</a:t>
            </a:r>
            <a:r>
              <a:rPr lang="ko-KR" altLang="en-US" dirty="0"/>
              <a:t>개의 명령어가 들어있는지 파악하고 </a:t>
            </a:r>
            <a:r>
              <a:rPr lang="en-US" altLang="ko-KR" dirty="0"/>
              <a:t>flush</a:t>
            </a:r>
            <a:r>
              <a:rPr lang="ko-KR" altLang="en-US" dirty="0"/>
              <a:t>여부를 </a:t>
            </a:r>
            <a:r>
              <a:rPr lang="ko-KR" altLang="en-US" dirty="0" err="1"/>
              <a:t>판단해야함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buffer list</a:t>
            </a:r>
            <a:r>
              <a:rPr lang="ko-KR" altLang="en-US" dirty="0"/>
              <a:t>를 모두 지운다음에 </a:t>
            </a:r>
            <a:r>
              <a:rPr lang="en-US" altLang="ko-KR" dirty="0"/>
              <a:t>buffer </a:t>
            </a:r>
            <a:r>
              <a:rPr lang="en-US" altLang="ko-KR" dirty="0" err="1"/>
              <a:t>cmd</a:t>
            </a:r>
            <a:r>
              <a:rPr lang="en-US" altLang="ko-KR" dirty="0"/>
              <a:t> memory</a:t>
            </a:r>
            <a:r>
              <a:rPr lang="ko-KR" altLang="en-US" dirty="0"/>
              <a:t>를 참조하여 </a:t>
            </a:r>
            <a:r>
              <a:rPr lang="en-US" altLang="ko-KR" dirty="0"/>
              <a:t>erase</a:t>
            </a:r>
            <a:r>
              <a:rPr lang="ko-KR" altLang="en-US" dirty="0"/>
              <a:t>들을 모아서 </a:t>
            </a:r>
            <a:r>
              <a:rPr lang="en-US" altLang="ko-KR" dirty="0"/>
              <a:t>buffer</a:t>
            </a:r>
            <a:r>
              <a:rPr lang="ko-KR" altLang="en-US" dirty="0"/>
              <a:t>에 넣고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이후에 </a:t>
            </a:r>
            <a:r>
              <a:rPr lang="ko-KR" altLang="en-US" dirty="0" err="1"/>
              <a:t>새로들어온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/>
              <a:t>명령어를 추가한 후 </a:t>
            </a:r>
            <a:r>
              <a:rPr lang="ko-KR" altLang="en-US" dirty="0" err="1"/>
              <a:t>새로들어온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r>
              <a:rPr lang="ko-KR" altLang="en-US" dirty="0"/>
              <a:t>명령어가 기존 명령어들과 </a:t>
            </a:r>
            <a:r>
              <a:rPr lang="ko-KR" altLang="en-US" dirty="0" err="1"/>
              <a:t>병합될수있는지</a:t>
            </a:r>
            <a:r>
              <a:rPr lang="ko-KR" altLang="en-US" dirty="0"/>
              <a:t> 체크하고 끝을 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81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민동학</a:t>
            </a:r>
            <a:r>
              <a:rPr lang="en-US" altLang="ko-KR" dirty="0"/>
              <a:t>, </a:t>
            </a:r>
            <a:r>
              <a:rPr lang="ko-KR" altLang="en-US" dirty="0"/>
              <a:t>박승욱</a:t>
            </a:r>
            <a:r>
              <a:rPr lang="en-US" altLang="ko-KR" dirty="0"/>
              <a:t>, </a:t>
            </a:r>
            <a:r>
              <a:rPr lang="ko-KR" altLang="en-US" dirty="0"/>
              <a:t>이재원</a:t>
            </a:r>
            <a:r>
              <a:rPr lang="en-US" altLang="ko-KR" dirty="0"/>
              <a:t>, </a:t>
            </a:r>
            <a:r>
              <a:rPr lang="ko-KR" altLang="en-US" dirty="0" err="1"/>
              <a:t>최일묵</a:t>
            </a:r>
            <a:r>
              <a:rPr lang="en-US" altLang="ko-KR" dirty="0"/>
              <a:t>, </a:t>
            </a:r>
            <a:r>
              <a:rPr lang="ko-KR" altLang="en-US" dirty="0"/>
              <a:t>한재원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200" spc="-50" dirty="0"/>
              <a:t>CRA </a:t>
            </a:r>
            <a:r>
              <a:rPr lang="ko-KR" altLang="en-US" sz="4200" spc="-50" dirty="0"/>
              <a:t>양성 과정 실습 발표</a:t>
            </a:r>
            <a:endParaRPr sz="4200" spc="-5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800" dirty="0"/>
              <a:t>C</a:t>
            </a:r>
            <a:r>
              <a:rPr lang="ko-KR" altLang="en-US" sz="2800" dirty="0"/>
              <a:t>팀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 err="1"/>
              <a:t>CoDream</a:t>
            </a:r>
            <a:endParaRPr sz="2800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조영준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1271BB-A994-4140-BCB6-BC85A366BECF}"/>
              </a:ext>
            </a:extLst>
          </p:cNvPr>
          <p:cNvSpPr/>
          <p:nvPr/>
        </p:nvSpPr>
        <p:spPr>
          <a:xfrm>
            <a:off x="4960877" y="1068867"/>
            <a:ext cx="2253006" cy="3261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기능 구현 소개 </a:t>
            </a:r>
            <a:r>
              <a:rPr lang="en-US" altLang="ko-KR" b="1" dirty="0"/>
              <a:t>–Buffer (Erase)</a:t>
            </a:r>
            <a:endParaRPr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7B96B54-9D83-4E67-B6F3-308E233D6715}"/>
              </a:ext>
            </a:extLst>
          </p:cNvPr>
          <p:cNvGraphicFramePr>
            <a:graphicFrameLocks noGrp="1"/>
          </p:cNvGraphicFramePr>
          <p:nvPr/>
        </p:nvGraphicFramePr>
        <p:xfrm>
          <a:off x="4607330" y="1480669"/>
          <a:ext cx="2960100" cy="509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7">
                  <a:extLst>
                    <a:ext uri="{9D8B030D-6E8A-4147-A177-3AD203B41FA5}">
                      <a16:colId xmlns:a16="http://schemas.microsoft.com/office/drawing/2014/main" val="2024771368"/>
                    </a:ext>
                  </a:extLst>
                </a:gridCol>
                <a:gridCol w="1212493">
                  <a:extLst>
                    <a:ext uri="{9D8B030D-6E8A-4147-A177-3AD203B41FA5}">
                      <a16:colId xmlns:a16="http://schemas.microsoft.com/office/drawing/2014/main" val="3387512008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3313167595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LBA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(Index)</a:t>
                      </a:r>
                      <a:endParaRPr lang="ko-KR" altLang="en-US" sz="1300" dirty="0"/>
                    </a:p>
                  </a:txBody>
                  <a:tcPr marL="82403" marR="82403" marT="41202" marB="41202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Command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Value</a:t>
                      </a:r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17357351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45535558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165629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ERASE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39496773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ERASE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2294948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7887167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ERASE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30561528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99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ERASE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6703757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559B24-074E-4DC9-B23B-96648AFEB39E}"/>
              </a:ext>
            </a:extLst>
          </p:cNvPr>
          <p:cNvSpPr txBox="1"/>
          <p:nvPr/>
        </p:nvSpPr>
        <p:spPr>
          <a:xfrm>
            <a:off x="5117206" y="1082686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buffer_cmd_memory</a:t>
            </a:r>
            <a:endParaRPr lang="ko-KR" altLang="en-US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BCC2-E521-4E4B-8517-16F1635C1176}"/>
              </a:ext>
            </a:extLst>
          </p:cNvPr>
          <p:cNvSpPr txBox="1"/>
          <p:nvPr/>
        </p:nvSpPr>
        <p:spPr>
          <a:xfrm>
            <a:off x="7738669" y="1027700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09EE-3AED-4550-90F4-641DCA02F772}"/>
              </a:ext>
            </a:extLst>
          </p:cNvPr>
          <p:cNvSpPr txBox="1"/>
          <p:nvPr/>
        </p:nvSpPr>
        <p:spPr>
          <a:xfrm>
            <a:off x="8391001" y="3333409"/>
            <a:ext cx="2537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err="1"/>
              <a:t>개짜리</a:t>
            </a:r>
            <a:r>
              <a:rPr lang="ko-KR" altLang="en-US" dirty="0"/>
              <a:t> </a:t>
            </a:r>
            <a:r>
              <a:rPr lang="en-US" altLang="ko-KR" dirty="0" err="1"/>
              <a:t>buffer_list</a:t>
            </a:r>
            <a:r>
              <a:rPr lang="ko-KR" altLang="en-US" dirty="0"/>
              <a:t>를 비우고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erase</a:t>
            </a:r>
            <a:r>
              <a:rPr lang="ko-KR" altLang="en-US" dirty="0"/>
              <a:t>값을 </a:t>
            </a:r>
            <a:r>
              <a:rPr lang="en-US" altLang="ko-KR" dirty="0"/>
              <a:t>memory</a:t>
            </a:r>
            <a:r>
              <a:rPr lang="ko-KR" altLang="en-US" dirty="0"/>
              <a:t>에 기록함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저장되어 있는 값을 정리해서</a:t>
            </a:r>
            <a:endParaRPr lang="en-US" altLang="ko-KR" dirty="0"/>
          </a:p>
          <a:p>
            <a:r>
              <a:rPr lang="en-US" altLang="ko-KR" dirty="0" err="1"/>
              <a:t>buffer_list</a:t>
            </a:r>
            <a:r>
              <a:rPr lang="ko-KR" altLang="en-US" dirty="0"/>
              <a:t>에 새로 채워 넣음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A4F8A3-A0D0-43EE-A0EC-8908053D7F07}"/>
              </a:ext>
            </a:extLst>
          </p:cNvPr>
          <p:cNvSpPr/>
          <p:nvPr/>
        </p:nvSpPr>
        <p:spPr>
          <a:xfrm>
            <a:off x="8391001" y="2761300"/>
            <a:ext cx="2253006" cy="3261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 </a:t>
            </a:r>
            <a:r>
              <a:rPr lang="en-US" altLang="ko-KR" dirty="0"/>
              <a:t>2 5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A274E7-9870-4FFD-815A-30929207D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92" t="29226" r="1164" b="16002"/>
          <a:stretch/>
        </p:blipFill>
        <p:spPr>
          <a:xfrm>
            <a:off x="258334" y="1051348"/>
            <a:ext cx="4261324" cy="567139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9A0D5-AE5D-4AD0-A054-C03826F32046}"/>
              </a:ext>
            </a:extLst>
          </p:cNvPr>
          <p:cNvSpPr/>
          <p:nvPr/>
        </p:nvSpPr>
        <p:spPr>
          <a:xfrm>
            <a:off x="4468239" y="5214988"/>
            <a:ext cx="3186863" cy="1423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C83568-6203-4589-8F9E-B5A95A5D51A5}"/>
              </a:ext>
            </a:extLst>
          </p:cNvPr>
          <p:cNvSpPr/>
          <p:nvPr/>
        </p:nvSpPr>
        <p:spPr>
          <a:xfrm>
            <a:off x="4468238" y="3294467"/>
            <a:ext cx="3186863" cy="1423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0186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5400" dirty="0"/>
              <a:t>TDD </a:t>
            </a:r>
            <a:r>
              <a:rPr lang="ko-KR" altLang="en-US" sz="5400" dirty="0"/>
              <a:t>활용 예시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52722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TDD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</a:t>
            </a:r>
            <a:r>
              <a:rPr lang="en-US" altLang="ko-KR" b="1" dirty="0" err="1"/>
              <a:t>Shell.fullread</a:t>
            </a:r>
            <a:r>
              <a:rPr lang="en-US" altLang="ko-KR" b="1" dirty="0"/>
              <a:t>()</a:t>
            </a:r>
            <a:endParaRPr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F4D1E83-8F4E-47E9-BDDE-973E4AA55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88800"/>
              </p:ext>
            </p:extLst>
          </p:nvPr>
        </p:nvGraphicFramePr>
        <p:xfrm>
          <a:off x="333082" y="1153302"/>
          <a:ext cx="11525838" cy="542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946">
                  <a:extLst>
                    <a:ext uri="{9D8B030D-6E8A-4147-A177-3AD203B41FA5}">
                      <a16:colId xmlns:a16="http://schemas.microsoft.com/office/drawing/2014/main" val="325685803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201119777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5091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65382"/>
                  </a:ext>
                </a:extLst>
              </a:tr>
              <a:tr h="50557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0797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733FC6D-5F16-4365-A3EB-AB4627B6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77" y="1610553"/>
            <a:ext cx="3612175" cy="3289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730527-4F15-4517-AEF7-40DED7E7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8" y="1610553"/>
            <a:ext cx="3665988" cy="3836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771309-6500-401C-9424-28FD007AD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579" y="1610554"/>
            <a:ext cx="3683484" cy="30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TDD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</a:t>
            </a:r>
            <a:r>
              <a:rPr lang="en-US" altLang="ko-KR" sz="3600" b="1" dirty="0"/>
              <a:t>command._</a:t>
            </a:r>
            <a:r>
              <a:rPr lang="en-US" altLang="ko-KR" sz="3600" b="1" dirty="0" err="1"/>
              <a:t>check_input_validity</a:t>
            </a:r>
            <a:endParaRPr sz="36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F4D1E83-8F4E-47E9-BDDE-973E4AA55D6F}"/>
              </a:ext>
            </a:extLst>
          </p:cNvPr>
          <p:cNvGraphicFramePr>
            <a:graphicFrameLocks noGrp="1"/>
          </p:cNvGraphicFramePr>
          <p:nvPr/>
        </p:nvGraphicFramePr>
        <p:xfrm>
          <a:off x="333082" y="1153302"/>
          <a:ext cx="11525838" cy="542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946">
                  <a:extLst>
                    <a:ext uri="{9D8B030D-6E8A-4147-A177-3AD203B41FA5}">
                      <a16:colId xmlns:a16="http://schemas.microsoft.com/office/drawing/2014/main" val="325685803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201119777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5091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65382"/>
                  </a:ext>
                </a:extLst>
              </a:tr>
              <a:tr h="50557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0797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BC3AA2-D80B-4B3E-87F5-C2D448D6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1" y="1534882"/>
            <a:ext cx="3806600" cy="47259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67207B-3635-453A-9DF7-3EEC615F22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10"/>
          <a:stretch/>
        </p:blipFill>
        <p:spPr>
          <a:xfrm>
            <a:off x="4212137" y="1534882"/>
            <a:ext cx="3806600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2C3C52-286B-4AD2-8EB4-402294E88B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96"/>
          <a:stretch/>
        </p:blipFill>
        <p:spPr>
          <a:xfrm>
            <a:off x="4212138" y="3555363"/>
            <a:ext cx="3806600" cy="2705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457B61-FBAC-488B-963B-1AD6B14C3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321" y="1534882"/>
            <a:ext cx="3806597" cy="23230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98BD85-7E6D-4C56-AD2C-798529EB42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35" r="10407"/>
          <a:stretch/>
        </p:blipFill>
        <p:spPr>
          <a:xfrm>
            <a:off x="8052320" y="3937756"/>
            <a:ext cx="3806597" cy="23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F4D1E83-8F4E-47E9-BDDE-973E4AA55D6F}"/>
              </a:ext>
            </a:extLst>
          </p:cNvPr>
          <p:cNvGraphicFramePr>
            <a:graphicFrameLocks noGrp="1"/>
          </p:cNvGraphicFramePr>
          <p:nvPr/>
        </p:nvGraphicFramePr>
        <p:xfrm>
          <a:off x="333082" y="1153302"/>
          <a:ext cx="11525838" cy="542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946">
                  <a:extLst>
                    <a:ext uri="{9D8B030D-6E8A-4147-A177-3AD203B41FA5}">
                      <a16:colId xmlns:a16="http://schemas.microsoft.com/office/drawing/2014/main" val="325685803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201119777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5091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65382"/>
                  </a:ext>
                </a:extLst>
              </a:tr>
              <a:tr h="50557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07976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28078AC1-C067-47C2-8087-764E6B7D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777" y="3622359"/>
            <a:ext cx="4110777" cy="2397077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TDD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Write()</a:t>
            </a:r>
            <a:endParaRPr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1AEE8-8BDB-46F8-9FC1-BBE39F2B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74" y="3760710"/>
            <a:ext cx="2670620" cy="12969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464F24-7126-4F12-B940-C4B9EECE9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580" y="5251008"/>
            <a:ext cx="3475349" cy="57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BD69DB-FA47-4597-887C-0D1BF8224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699" y="1699346"/>
            <a:ext cx="7471219" cy="10780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15B16E-9A0C-443F-B7FF-2D84654D4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995" y="3027641"/>
            <a:ext cx="7946898" cy="401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2D7D40-BCDF-4DC7-B14D-0C6424521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789" y="1530845"/>
            <a:ext cx="3765499" cy="3032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D3D96-FEB4-47EB-9D90-8E452F54CC76}"/>
              </a:ext>
            </a:extLst>
          </p:cNvPr>
          <p:cNvSpPr txBox="1"/>
          <p:nvPr/>
        </p:nvSpPr>
        <p:spPr>
          <a:xfrm>
            <a:off x="1487463" y="4903760"/>
            <a:ext cx="18998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테스트 기반 </a:t>
            </a:r>
            <a:r>
              <a:rPr lang="ko-KR" altLang="en-US" b="1" dirty="0" err="1">
                <a:solidFill>
                  <a:srgbClr val="0070C0"/>
                </a:solidFill>
              </a:rPr>
              <a:t>리팩토링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5D1F9-617E-41E4-BDA6-01E0A6E417FE}"/>
              </a:ext>
            </a:extLst>
          </p:cNvPr>
          <p:cNvSpPr txBox="1"/>
          <p:nvPr/>
        </p:nvSpPr>
        <p:spPr>
          <a:xfrm>
            <a:off x="7492863" y="2748926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네이밍 변경 및 내부 메소드화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80BE4-FED4-4DF0-BEAB-3561093D4DBC}"/>
              </a:ext>
            </a:extLst>
          </p:cNvPr>
          <p:cNvSpPr txBox="1"/>
          <p:nvPr/>
        </p:nvSpPr>
        <p:spPr>
          <a:xfrm>
            <a:off x="9460144" y="3622359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클래스 추출</a:t>
            </a:r>
          </a:p>
        </p:txBody>
      </p:sp>
    </p:spTree>
    <p:extLst>
      <p:ext uri="{BB962C8B-B14F-4D97-AF65-F5344CB8AC3E}">
        <p14:creationId xmlns:p14="http://schemas.microsoft.com/office/powerpoint/2010/main" val="385348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TDD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</a:t>
            </a:r>
            <a:r>
              <a:rPr lang="en-US" altLang="ko-KR" b="1" dirty="0" err="1"/>
              <a:t>PartialLBAWrite</a:t>
            </a:r>
            <a:r>
              <a:rPr lang="en-US" altLang="ko-KR" b="1" dirty="0"/>
              <a:t>()</a:t>
            </a:r>
            <a:endParaRPr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F4D1E83-8F4E-47E9-BDDE-973E4AA55D6F}"/>
              </a:ext>
            </a:extLst>
          </p:cNvPr>
          <p:cNvGraphicFramePr>
            <a:graphicFrameLocks noGrp="1"/>
          </p:cNvGraphicFramePr>
          <p:nvPr/>
        </p:nvGraphicFramePr>
        <p:xfrm>
          <a:off x="333082" y="1153302"/>
          <a:ext cx="11525838" cy="542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946">
                  <a:extLst>
                    <a:ext uri="{9D8B030D-6E8A-4147-A177-3AD203B41FA5}">
                      <a16:colId xmlns:a16="http://schemas.microsoft.com/office/drawing/2014/main" val="325685803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2011197772"/>
                    </a:ext>
                  </a:extLst>
                </a:gridCol>
                <a:gridCol w="3841946">
                  <a:extLst>
                    <a:ext uri="{9D8B030D-6E8A-4147-A177-3AD203B41FA5}">
                      <a16:colId xmlns:a16="http://schemas.microsoft.com/office/drawing/2014/main" val="50910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65382"/>
                  </a:ext>
                </a:extLst>
              </a:tr>
              <a:tr h="50557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079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6038226-6607-4613-851E-A97A680D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27" y="1596976"/>
            <a:ext cx="7660991" cy="1157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879912-87F7-47FD-9321-BD102A0A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75" y="4693552"/>
            <a:ext cx="3797447" cy="176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49A2A1-274B-497B-A51D-7A3164352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053" y="4297077"/>
            <a:ext cx="4438190" cy="25560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3B704A-5631-4720-B268-B8ECB9E40130}"/>
              </a:ext>
            </a:extLst>
          </p:cNvPr>
          <p:cNvSpPr txBox="1"/>
          <p:nvPr/>
        </p:nvSpPr>
        <p:spPr>
          <a:xfrm>
            <a:off x="8329189" y="3869969"/>
            <a:ext cx="292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팩토리 패턴 </a:t>
            </a:r>
            <a:r>
              <a:rPr lang="ko-KR" altLang="en-US" b="1" dirty="0" err="1">
                <a:solidFill>
                  <a:srgbClr val="FF0000"/>
                </a:solidFill>
              </a:rPr>
              <a:t>적용으로클래스</a:t>
            </a:r>
            <a:r>
              <a:rPr lang="ko-KR" altLang="en-US" b="1" dirty="0">
                <a:solidFill>
                  <a:srgbClr val="FF0000"/>
                </a:solidFill>
              </a:rPr>
              <a:t> 추출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6BA3C-7F7B-44B5-B05C-AAC5A17FD3E9}"/>
              </a:ext>
            </a:extLst>
          </p:cNvPr>
          <p:cNvSpPr txBox="1"/>
          <p:nvPr/>
        </p:nvSpPr>
        <p:spPr>
          <a:xfrm>
            <a:off x="5863780" y="1783026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네이밍 변경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반복문</a:t>
            </a:r>
            <a:r>
              <a:rPr lang="ko-KR" altLang="en-US" b="1" dirty="0">
                <a:solidFill>
                  <a:srgbClr val="FF0000"/>
                </a:solidFill>
              </a:rPr>
              <a:t> 사용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메서드 사용으로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>
                <a:solidFill>
                  <a:srgbClr val="FF0000"/>
                </a:solidFill>
              </a:rPr>
              <a:t>리팩토링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4E4DC5-F745-4052-AF18-012398803A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040"/>
          <a:stretch/>
        </p:blipFill>
        <p:spPr>
          <a:xfrm>
            <a:off x="333080" y="1509047"/>
            <a:ext cx="3791565" cy="28312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FDC8F3-72CF-4898-A8C5-BCF674796703}"/>
              </a:ext>
            </a:extLst>
          </p:cNvPr>
          <p:cNvSpPr txBox="1"/>
          <p:nvPr/>
        </p:nvSpPr>
        <p:spPr>
          <a:xfrm>
            <a:off x="1208140" y="4589950"/>
            <a:ext cx="18998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테스트 기반 </a:t>
            </a:r>
            <a:r>
              <a:rPr lang="ko-KR" altLang="en-US" b="1" dirty="0" err="1">
                <a:solidFill>
                  <a:srgbClr val="0070C0"/>
                </a:solidFill>
              </a:rPr>
              <a:t>리팩토링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4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TDD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Test Coverage </a:t>
            </a:r>
            <a:r>
              <a:rPr lang="ko-KR" altLang="en-US" b="1" dirty="0"/>
              <a:t>결과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4887E-D48A-42BF-9CB0-EA0F6A1D6681}"/>
              </a:ext>
            </a:extLst>
          </p:cNvPr>
          <p:cNvSpPr txBox="1"/>
          <p:nvPr/>
        </p:nvSpPr>
        <p:spPr>
          <a:xfrm>
            <a:off x="6096000" y="1360909"/>
            <a:ext cx="569739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TDD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통하여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Code Coverage 99%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달성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(Abstract method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선언부는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missing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으로 체크 됨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69FF37-7BD7-4FC1-86B3-C1C9DAEE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360909"/>
            <a:ext cx="516327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5400" dirty="0"/>
              <a:t>Mocking </a:t>
            </a:r>
            <a:r>
              <a:rPr lang="ko-KR" altLang="en-US" sz="5400" dirty="0"/>
              <a:t>활용 예시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4829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Mocking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test_shell.py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96EED4-8E1A-4825-8C3C-AAD616A1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7" y="1086227"/>
            <a:ext cx="7255687" cy="2929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C9E38-0C49-4C4A-9024-99B45EB9F180}"/>
              </a:ext>
            </a:extLst>
          </p:cNvPr>
          <p:cNvSpPr txBox="1"/>
          <p:nvPr/>
        </p:nvSpPr>
        <p:spPr>
          <a:xfrm>
            <a:off x="6846872" y="1128164"/>
            <a:ext cx="493917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pytest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fixture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깔끔하고 재사용 가능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중요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method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mocker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적용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D9B9B-919C-461F-89B5-523E8AF92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3948469"/>
            <a:ext cx="6995192" cy="2775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2EFBB-D9FB-424B-B92A-7FDA8011D821}"/>
              </a:ext>
            </a:extLst>
          </p:cNvPr>
          <p:cNvSpPr txBox="1"/>
          <p:nvPr/>
        </p:nvSpPr>
        <p:spPr>
          <a:xfrm>
            <a:off x="6983589" y="4466290"/>
            <a:ext cx="391645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send_command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mock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return_value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활용한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stub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처리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2D978AA5-6132-4D60-AF8D-D61EAB7711F8}"/>
              </a:ext>
            </a:extLst>
          </p:cNvPr>
          <p:cNvSpPr/>
          <p:nvPr/>
        </p:nvSpPr>
        <p:spPr>
          <a:xfrm>
            <a:off x="1650732" y="4529231"/>
            <a:ext cx="202164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354C9-9967-4F04-84B1-E410FD9F5C93}"/>
              </a:ext>
            </a:extLst>
          </p:cNvPr>
          <p:cNvSpPr txBox="1"/>
          <p:nvPr/>
        </p:nvSpPr>
        <p:spPr>
          <a:xfrm>
            <a:off x="132621" y="4536770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Act</a:t>
            </a:r>
            <a:endParaRPr lang="ko-KR" altLang="en-US" sz="2000" b="1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DFC4C153-D1BE-4C15-94F0-D7F67C991CC7}"/>
              </a:ext>
            </a:extLst>
          </p:cNvPr>
          <p:cNvSpPr/>
          <p:nvPr/>
        </p:nvSpPr>
        <p:spPr>
          <a:xfrm>
            <a:off x="1650732" y="5060888"/>
            <a:ext cx="268802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F7493-377A-4003-A2CB-068CC14EA6A7}"/>
              </a:ext>
            </a:extLst>
          </p:cNvPr>
          <p:cNvSpPr txBox="1"/>
          <p:nvPr/>
        </p:nvSpPr>
        <p:spPr>
          <a:xfrm>
            <a:off x="346395" y="5154326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Assert</a:t>
            </a:r>
            <a:endParaRPr lang="ko-KR" altLang="en-US" sz="2000" b="1" dirty="0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1090B80E-70BE-4A78-BEAA-59D934E02FFC}"/>
              </a:ext>
            </a:extLst>
          </p:cNvPr>
          <p:cNvSpPr/>
          <p:nvPr/>
        </p:nvSpPr>
        <p:spPr>
          <a:xfrm>
            <a:off x="1650732" y="6049203"/>
            <a:ext cx="202164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168B3-92B7-4DC7-9114-4007E108E9F8}"/>
              </a:ext>
            </a:extLst>
          </p:cNvPr>
          <p:cNvSpPr txBox="1"/>
          <p:nvPr/>
        </p:nvSpPr>
        <p:spPr>
          <a:xfrm>
            <a:off x="132621" y="6056742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Act</a:t>
            </a:r>
            <a:endParaRPr lang="ko-KR" altLang="en-US" sz="2000" b="1" dirty="0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3AE0060E-B731-4899-B941-8032946C8DCD}"/>
              </a:ext>
            </a:extLst>
          </p:cNvPr>
          <p:cNvSpPr/>
          <p:nvPr/>
        </p:nvSpPr>
        <p:spPr>
          <a:xfrm>
            <a:off x="1584094" y="6336611"/>
            <a:ext cx="268802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EB4CF-47FB-4F97-B3C7-86B5DA881CB1}"/>
              </a:ext>
            </a:extLst>
          </p:cNvPr>
          <p:cNvSpPr txBox="1"/>
          <p:nvPr/>
        </p:nvSpPr>
        <p:spPr>
          <a:xfrm>
            <a:off x="279757" y="6430049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Assert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834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Mocking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test_ssd.py</a:t>
            </a:r>
            <a:endParaRPr b="1" dirty="0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EA502A5D-F673-422F-85DE-FA50F5C9A993}"/>
              </a:ext>
            </a:extLst>
          </p:cNvPr>
          <p:cNvSpPr/>
          <p:nvPr/>
        </p:nvSpPr>
        <p:spPr>
          <a:xfrm>
            <a:off x="4661725" y="2651085"/>
            <a:ext cx="350712" cy="1026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F8840-2C90-4B4D-B325-5A497915E9E8}"/>
              </a:ext>
            </a:extLst>
          </p:cNvPr>
          <p:cNvSpPr txBox="1"/>
          <p:nvPr/>
        </p:nvSpPr>
        <p:spPr>
          <a:xfrm>
            <a:off x="3340114" y="3077317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Arrange</a:t>
            </a:r>
            <a:endParaRPr lang="ko-KR" altLang="en-US" sz="2000" b="1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A087F44-5CFD-4EE5-8BD1-D483BADB86A5}"/>
              </a:ext>
            </a:extLst>
          </p:cNvPr>
          <p:cNvSpPr/>
          <p:nvPr/>
        </p:nvSpPr>
        <p:spPr>
          <a:xfrm>
            <a:off x="4790821" y="3982948"/>
            <a:ext cx="202164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1148-AF7F-44B5-A24C-DA2663C4E662}"/>
              </a:ext>
            </a:extLst>
          </p:cNvPr>
          <p:cNvSpPr txBox="1"/>
          <p:nvPr/>
        </p:nvSpPr>
        <p:spPr>
          <a:xfrm>
            <a:off x="3272710" y="3990487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Act</a:t>
            </a:r>
            <a:endParaRPr lang="ko-KR" altLang="en-US" sz="2000" b="1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A4C979A1-217E-4B54-AD13-E094276AC2AC}"/>
              </a:ext>
            </a:extLst>
          </p:cNvPr>
          <p:cNvSpPr/>
          <p:nvPr/>
        </p:nvSpPr>
        <p:spPr>
          <a:xfrm>
            <a:off x="4790821" y="4514605"/>
            <a:ext cx="268802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570B9-6748-4717-B729-D17320676E70}"/>
              </a:ext>
            </a:extLst>
          </p:cNvPr>
          <p:cNvSpPr txBox="1"/>
          <p:nvPr/>
        </p:nvSpPr>
        <p:spPr>
          <a:xfrm>
            <a:off x="3486484" y="4608043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Assert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4146A-2000-4892-BA9D-393870645D06}"/>
              </a:ext>
            </a:extLst>
          </p:cNvPr>
          <p:cNvSpPr/>
          <p:nvPr/>
        </p:nvSpPr>
        <p:spPr>
          <a:xfrm>
            <a:off x="146923" y="2805623"/>
            <a:ext cx="3165628" cy="933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테스트 파라미터로 잘못된 </a:t>
            </a:r>
            <a:r>
              <a:rPr lang="en-US" altLang="ko-KR" dirty="0">
                <a:solidFill>
                  <a:schemeClr val="tx1"/>
                </a:solidFill>
              </a:rPr>
              <a:t>LBA </a:t>
            </a:r>
            <a:r>
              <a:rPr lang="ko-KR" altLang="en-US" dirty="0">
                <a:solidFill>
                  <a:schemeClr val="tx1"/>
                </a:solidFill>
              </a:rPr>
              <a:t>준비</a:t>
            </a:r>
            <a:r>
              <a:rPr lang="en-US" altLang="ko-KR" dirty="0">
                <a:solidFill>
                  <a:schemeClr val="tx1"/>
                </a:solidFill>
              </a:rPr>
              <a:t>, SSD </a:t>
            </a:r>
            <a:r>
              <a:rPr lang="ko-KR" altLang="en-US" dirty="0">
                <a:solidFill>
                  <a:schemeClr val="tx1"/>
                </a:solidFill>
              </a:rPr>
              <a:t>객체는 </a:t>
            </a:r>
            <a:r>
              <a:rPr lang="en-US" altLang="ko-KR" dirty="0">
                <a:solidFill>
                  <a:schemeClr val="tx1"/>
                </a:solidFill>
              </a:rPr>
              <a:t>fixture</a:t>
            </a:r>
            <a:r>
              <a:rPr lang="ko-KR" altLang="en-US" dirty="0">
                <a:solidFill>
                  <a:schemeClr val="tx1"/>
                </a:solidFill>
              </a:rPr>
              <a:t>에서 생성됨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15F58-57A2-4C34-A8EB-5EFB43879A4D}"/>
              </a:ext>
            </a:extLst>
          </p:cNvPr>
          <p:cNvSpPr/>
          <p:nvPr/>
        </p:nvSpPr>
        <p:spPr>
          <a:xfrm>
            <a:off x="156342" y="3867643"/>
            <a:ext cx="3165629" cy="6498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SSD</a:t>
            </a:r>
            <a:r>
              <a:rPr lang="ko-KR" altLang="en-US" dirty="0">
                <a:solidFill>
                  <a:schemeClr val="tx1"/>
                </a:solidFill>
              </a:rPr>
              <a:t>에 잘못된 명령어 실행 시 예외 발생되는지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E7131-C661-4D81-B61D-A50C6C4AD36A}"/>
              </a:ext>
            </a:extLst>
          </p:cNvPr>
          <p:cNvSpPr/>
          <p:nvPr/>
        </p:nvSpPr>
        <p:spPr>
          <a:xfrm>
            <a:off x="156343" y="4627967"/>
            <a:ext cx="3156208" cy="1612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예외 메시지가 </a:t>
            </a:r>
            <a:r>
              <a:rPr lang="en-US" altLang="ko-KR" dirty="0">
                <a:solidFill>
                  <a:schemeClr val="tx1"/>
                </a:solidFill>
              </a:rPr>
              <a:t>ERROR_MESSAGE</a:t>
            </a:r>
            <a:r>
              <a:rPr lang="ko-KR" altLang="en-US" dirty="0">
                <a:solidFill>
                  <a:schemeClr val="tx1"/>
                </a:solidFill>
              </a:rPr>
              <a:t>인지 검증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ssd_output.txt </a:t>
            </a:r>
            <a:r>
              <a:rPr lang="ko-KR" altLang="en-US" dirty="0">
                <a:solidFill>
                  <a:schemeClr val="tx1"/>
                </a:solidFill>
              </a:rPr>
              <a:t>파일에 기록된 내용도 </a:t>
            </a:r>
            <a:r>
              <a:rPr lang="en-US" altLang="ko-KR" dirty="0">
                <a:solidFill>
                  <a:schemeClr val="tx1"/>
                </a:solidFill>
              </a:rPr>
              <a:t>ERROR_MESSAGE </a:t>
            </a:r>
            <a:r>
              <a:rPr lang="ko-KR" altLang="en-US" dirty="0">
                <a:solidFill>
                  <a:schemeClr val="tx1"/>
                </a:solidFill>
              </a:rPr>
              <a:t>인지 검증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91254D-7D0E-49EF-837F-B4155CD2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97" y="3277372"/>
            <a:ext cx="7016304" cy="1600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03C434-194A-4199-9EA2-1C5B157E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56" y="2450865"/>
            <a:ext cx="2390775" cy="923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7C93C0-269D-4F51-A228-3DEA0F9652D7}"/>
              </a:ext>
            </a:extLst>
          </p:cNvPr>
          <p:cNvSpPr txBox="1"/>
          <p:nvPr/>
        </p:nvSpPr>
        <p:spPr>
          <a:xfrm>
            <a:off x="2181298" y="1226040"/>
            <a:ext cx="770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테스트 목표</a:t>
            </a:r>
            <a:r>
              <a:rPr lang="en-US" altLang="ko-KR" b="1" dirty="0">
                <a:solidFill>
                  <a:srgbClr val="C00000"/>
                </a:solidFill>
              </a:rPr>
              <a:t>:  LBA</a:t>
            </a:r>
            <a:r>
              <a:rPr lang="ko-KR" altLang="en-US" b="1" dirty="0">
                <a:solidFill>
                  <a:srgbClr val="C00000"/>
                </a:solidFill>
              </a:rPr>
              <a:t>가 유효 범위</a:t>
            </a:r>
            <a:r>
              <a:rPr lang="en-US" altLang="ko-KR" b="1" dirty="0">
                <a:solidFill>
                  <a:srgbClr val="C00000"/>
                </a:solidFill>
              </a:rPr>
              <a:t>(0–99)</a:t>
            </a:r>
            <a:r>
              <a:rPr lang="ko-KR" altLang="en-US" b="1" dirty="0">
                <a:solidFill>
                  <a:srgbClr val="C00000"/>
                </a:solidFill>
              </a:rPr>
              <a:t>를 초과했을 때 </a:t>
            </a:r>
            <a:r>
              <a:rPr lang="en-US" altLang="ko-KR" b="1" dirty="0">
                <a:solidFill>
                  <a:srgbClr val="C00000"/>
                </a:solidFill>
              </a:rPr>
              <a:t>SSD</a:t>
            </a:r>
            <a:r>
              <a:rPr lang="ko-KR" altLang="en-US" b="1" dirty="0">
                <a:solidFill>
                  <a:srgbClr val="C00000"/>
                </a:solidFill>
              </a:rPr>
              <a:t>가 예외를 던지고</a:t>
            </a:r>
            <a:r>
              <a:rPr lang="en-US" altLang="ko-KR" b="1" dirty="0">
                <a:solidFill>
                  <a:srgbClr val="C00000"/>
                </a:solidFill>
              </a:rPr>
              <a:t>, "ERROR"</a:t>
            </a:r>
            <a:r>
              <a:rPr lang="ko-KR" altLang="en-US" b="1" dirty="0">
                <a:solidFill>
                  <a:srgbClr val="C00000"/>
                </a:solidFill>
              </a:rPr>
              <a:t>를 출력 파일에 기록하는지 검증</a:t>
            </a:r>
          </a:p>
        </p:txBody>
      </p:sp>
    </p:spTree>
    <p:extLst>
      <p:ext uri="{BB962C8B-B14F-4D97-AF65-F5344CB8AC3E}">
        <p14:creationId xmlns:p14="http://schemas.microsoft.com/office/powerpoint/2010/main" val="5608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목차</a:t>
            </a:r>
            <a:endParaRPr b="1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조원 소개 및 역할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기능 구현 소개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TDD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활용 예시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Mocking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활용 예시</a:t>
            </a:r>
            <a:endParaRPr lang="en-US" altLang="ko-KR" b="1" i="0" dirty="0">
              <a:solidFill>
                <a:srgbClr val="1F2328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디자인 패턴 활용 예시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1F2328"/>
                </a:solidFill>
                <a:effectLst/>
                <a:latin typeface="+mj-ea"/>
                <a:ea typeface="+mj-ea"/>
              </a:rPr>
              <a:t>리팩토링을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 통한 </a:t>
            </a:r>
            <a:r>
              <a:rPr lang="ko-KR" altLang="en-US" b="1" i="0" dirty="0" err="1">
                <a:solidFill>
                  <a:srgbClr val="1F2328"/>
                </a:solidFill>
                <a:effectLst/>
                <a:latin typeface="+mj-ea"/>
                <a:ea typeface="+mj-ea"/>
              </a:rPr>
              <a:t>클린코드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 전후 결과 비교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1F2328"/>
                </a:solidFill>
                <a:effectLst/>
                <a:latin typeface="+mj-ea"/>
                <a:ea typeface="+mj-ea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46168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Mocking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test_ssd.py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1BBD9-70A6-47DF-A66A-CEF52AEA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14" y="2029786"/>
            <a:ext cx="6299538" cy="2814687"/>
          </a:xfrm>
          <a:prstGeom prst="rect">
            <a:avLst/>
          </a:prstGeom>
        </p:spPr>
      </p:pic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EA502A5D-F673-422F-85DE-FA50F5C9A993}"/>
              </a:ext>
            </a:extLst>
          </p:cNvPr>
          <p:cNvSpPr/>
          <p:nvPr/>
        </p:nvSpPr>
        <p:spPr>
          <a:xfrm>
            <a:off x="5098536" y="2878748"/>
            <a:ext cx="350712" cy="649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F8840-2C90-4B4D-B325-5A497915E9E8}"/>
              </a:ext>
            </a:extLst>
          </p:cNvPr>
          <p:cNvSpPr txBox="1"/>
          <p:nvPr/>
        </p:nvSpPr>
        <p:spPr>
          <a:xfrm>
            <a:off x="3866722" y="2891803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Arrange</a:t>
            </a:r>
            <a:endParaRPr lang="ko-KR" altLang="en-US" sz="2000" b="1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A087F44-5CFD-4EE5-8BD1-D483BADB86A5}"/>
              </a:ext>
            </a:extLst>
          </p:cNvPr>
          <p:cNvSpPr/>
          <p:nvPr/>
        </p:nvSpPr>
        <p:spPr>
          <a:xfrm>
            <a:off x="5191702" y="3808573"/>
            <a:ext cx="202164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1148-AF7F-44B5-A24C-DA2663C4E662}"/>
              </a:ext>
            </a:extLst>
          </p:cNvPr>
          <p:cNvSpPr txBox="1"/>
          <p:nvPr/>
        </p:nvSpPr>
        <p:spPr>
          <a:xfrm>
            <a:off x="3827405" y="3767628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Act</a:t>
            </a:r>
            <a:endParaRPr lang="ko-KR" altLang="en-US" sz="2000" b="1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A4C979A1-217E-4B54-AD13-E094276AC2AC}"/>
              </a:ext>
            </a:extLst>
          </p:cNvPr>
          <p:cNvSpPr/>
          <p:nvPr/>
        </p:nvSpPr>
        <p:spPr>
          <a:xfrm>
            <a:off x="5165940" y="4395803"/>
            <a:ext cx="268802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570B9-6748-4717-B729-D17320676E70}"/>
              </a:ext>
            </a:extLst>
          </p:cNvPr>
          <p:cNvSpPr txBox="1"/>
          <p:nvPr/>
        </p:nvSpPr>
        <p:spPr>
          <a:xfrm>
            <a:off x="3885554" y="4395803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Assert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4146A-2000-4892-BA9D-393870645D06}"/>
              </a:ext>
            </a:extLst>
          </p:cNvPr>
          <p:cNvSpPr/>
          <p:nvPr/>
        </p:nvSpPr>
        <p:spPr>
          <a:xfrm>
            <a:off x="701094" y="2425272"/>
            <a:ext cx="3165628" cy="933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SSD, </a:t>
            </a:r>
            <a:r>
              <a:rPr lang="en-US" altLang="ko-KR" dirty="0" err="1">
                <a:solidFill>
                  <a:schemeClr val="tx1"/>
                </a:solidFill>
              </a:rPr>
              <a:t>SSDNand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객체 준비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Buffer.run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stubbing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en-US" altLang="ko-KR" dirty="0">
                <a:solidFill>
                  <a:schemeClr val="tx1"/>
                </a:solidFill>
              </a:rPr>
              <a:t>flush</a:t>
            </a:r>
            <a:r>
              <a:rPr lang="ko-KR" altLang="en-US" dirty="0">
                <a:solidFill>
                  <a:schemeClr val="tx1"/>
                </a:solidFill>
              </a:rPr>
              <a:t>할 명령을 강제로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15F58-57A2-4C34-A8EB-5EFB43879A4D}"/>
              </a:ext>
            </a:extLst>
          </p:cNvPr>
          <p:cNvSpPr/>
          <p:nvPr/>
        </p:nvSpPr>
        <p:spPr>
          <a:xfrm>
            <a:off x="701092" y="3646293"/>
            <a:ext cx="3165629" cy="6498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flush </a:t>
            </a:r>
            <a:r>
              <a:rPr lang="ko-KR" altLang="en-US" dirty="0">
                <a:solidFill>
                  <a:schemeClr val="tx1"/>
                </a:solidFill>
              </a:rPr>
              <a:t>명령 실행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E7131-C661-4D81-B61D-A50C6C4AD36A}"/>
              </a:ext>
            </a:extLst>
          </p:cNvPr>
          <p:cNvSpPr/>
          <p:nvPr/>
        </p:nvSpPr>
        <p:spPr>
          <a:xfrm>
            <a:off x="701094" y="4395803"/>
            <a:ext cx="3165628" cy="796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flush </a:t>
            </a:r>
            <a:r>
              <a:rPr lang="ko-KR" altLang="en-US" dirty="0">
                <a:solidFill>
                  <a:schemeClr val="tx1"/>
                </a:solidFill>
              </a:rPr>
              <a:t>결과가 실제 </a:t>
            </a:r>
            <a:r>
              <a:rPr lang="en-US" altLang="ko-KR" dirty="0">
                <a:solidFill>
                  <a:schemeClr val="tx1"/>
                </a:solidFill>
              </a:rPr>
              <a:t>NAND</a:t>
            </a:r>
            <a:r>
              <a:rPr lang="ko-KR" altLang="en-US" dirty="0">
                <a:solidFill>
                  <a:schemeClr val="tx1"/>
                </a:solidFill>
              </a:rPr>
              <a:t>에 기록되었는지 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9BADD-30EB-4B18-BB36-EECD11EDC81F}"/>
              </a:ext>
            </a:extLst>
          </p:cNvPr>
          <p:cNvSpPr txBox="1"/>
          <p:nvPr/>
        </p:nvSpPr>
        <p:spPr>
          <a:xfrm>
            <a:off x="2181298" y="1226040"/>
            <a:ext cx="770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테스트 목표</a:t>
            </a:r>
            <a:r>
              <a:rPr lang="en-US" altLang="ko-KR" b="1" dirty="0">
                <a:solidFill>
                  <a:srgbClr val="C00000"/>
                </a:solidFill>
              </a:rPr>
              <a:t>:  F(flush) </a:t>
            </a:r>
            <a:r>
              <a:rPr lang="ko-KR" altLang="en-US" b="1" dirty="0">
                <a:solidFill>
                  <a:srgbClr val="C00000"/>
                </a:solidFill>
              </a:rPr>
              <a:t>명령이 </a:t>
            </a:r>
            <a:r>
              <a:rPr lang="en-US" altLang="ko-KR" b="1" dirty="0">
                <a:solidFill>
                  <a:srgbClr val="C00000"/>
                </a:solidFill>
              </a:rPr>
              <a:t>buffer </a:t>
            </a:r>
            <a:r>
              <a:rPr lang="ko-KR" altLang="en-US" b="1" dirty="0">
                <a:solidFill>
                  <a:srgbClr val="C00000"/>
                </a:solidFill>
              </a:rPr>
              <a:t>내부에 쌓인 명령을 올바르게 실행하여 </a:t>
            </a:r>
            <a:r>
              <a:rPr lang="en-US" altLang="ko-KR" b="1" dirty="0">
                <a:solidFill>
                  <a:srgbClr val="C00000"/>
                </a:solidFill>
              </a:rPr>
              <a:t>NAND</a:t>
            </a:r>
            <a:r>
              <a:rPr lang="ko-KR" altLang="en-US" b="1" dirty="0">
                <a:solidFill>
                  <a:srgbClr val="C00000"/>
                </a:solidFill>
              </a:rPr>
              <a:t>에 기록되는지 검증</a:t>
            </a:r>
          </a:p>
        </p:txBody>
      </p:sp>
    </p:spTree>
    <p:extLst>
      <p:ext uri="{BB962C8B-B14F-4D97-AF65-F5344CB8AC3E}">
        <p14:creationId xmlns:p14="http://schemas.microsoft.com/office/powerpoint/2010/main" val="174580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1" dirty="0"/>
              <a:t>Mocking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test_buffer.py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351BE4-8DEA-473D-8919-ED21A20D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2" y="1428396"/>
            <a:ext cx="4805506" cy="2000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55442-218A-4B19-A70C-4D91ADA6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081" y="2495910"/>
            <a:ext cx="7175149" cy="3957149"/>
          </a:xfrm>
          <a:prstGeom prst="rect">
            <a:avLst/>
          </a:prstGeom>
        </p:spPr>
      </p:pic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DED6C3C1-39EC-4926-9A88-79064522414E}"/>
              </a:ext>
            </a:extLst>
          </p:cNvPr>
          <p:cNvSpPr/>
          <p:nvPr/>
        </p:nvSpPr>
        <p:spPr>
          <a:xfrm>
            <a:off x="5022918" y="2853692"/>
            <a:ext cx="211495" cy="21296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7717B-1C1A-4B4D-B322-9B9B9A031FAC}"/>
              </a:ext>
            </a:extLst>
          </p:cNvPr>
          <p:cNvSpPr txBox="1"/>
          <p:nvPr/>
        </p:nvSpPr>
        <p:spPr>
          <a:xfrm>
            <a:off x="3809936" y="3741887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Arrange</a:t>
            </a:r>
            <a:endParaRPr lang="ko-KR" altLang="en-US" sz="2000" b="1" dirty="0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15B2830F-0D12-4131-AFE0-C9789BA8AADD}"/>
              </a:ext>
            </a:extLst>
          </p:cNvPr>
          <p:cNvSpPr/>
          <p:nvPr/>
        </p:nvSpPr>
        <p:spPr>
          <a:xfrm>
            <a:off x="5032249" y="5240943"/>
            <a:ext cx="202164" cy="31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82B612-8AF5-47FA-8E57-8F8A734F1D90}"/>
              </a:ext>
            </a:extLst>
          </p:cNvPr>
          <p:cNvSpPr txBox="1"/>
          <p:nvPr/>
        </p:nvSpPr>
        <p:spPr>
          <a:xfrm>
            <a:off x="3735992" y="5198654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Act</a:t>
            </a:r>
            <a:endParaRPr lang="ko-KR" altLang="en-US" sz="2000" b="1" dirty="0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3A8C6B22-B558-4B51-AD4A-8422C4AAAAA4}"/>
              </a:ext>
            </a:extLst>
          </p:cNvPr>
          <p:cNvSpPr/>
          <p:nvPr/>
        </p:nvSpPr>
        <p:spPr>
          <a:xfrm>
            <a:off x="5002081" y="5677964"/>
            <a:ext cx="223001" cy="796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58690-D944-4E39-A66A-8A4B2C3672A1}"/>
              </a:ext>
            </a:extLst>
          </p:cNvPr>
          <p:cNvSpPr txBox="1"/>
          <p:nvPr/>
        </p:nvSpPr>
        <p:spPr>
          <a:xfrm>
            <a:off x="3789099" y="5848146"/>
            <a:ext cx="121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Assert</a:t>
            </a:r>
            <a:endParaRPr lang="ko-KR" alt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E6DF5-DAEA-4BF6-B3C8-AAB182CE2277}"/>
              </a:ext>
            </a:extLst>
          </p:cNvPr>
          <p:cNvSpPr/>
          <p:nvPr/>
        </p:nvSpPr>
        <p:spPr>
          <a:xfrm>
            <a:off x="363049" y="3494812"/>
            <a:ext cx="3446887" cy="933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개의 명령이 들어있는 버퍼를 미리 설정하고</a:t>
            </a:r>
            <a:r>
              <a:rPr lang="en-US" altLang="ko-KR" dirty="0">
                <a:solidFill>
                  <a:schemeClr val="tx1"/>
                </a:solidFill>
              </a:rPr>
              <a:t> flush</a:t>
            </a:r>
            <a:r>
              <a:rPr lang="ko-KR" altLang="en-US" dirty="0">
                <a:solidFill>
                  <a:schemeClr val="tx1"/>
                </a:solidFill>
              </a:rPr>
              <a:t>에서 호출될 함수를 </a:t>
            </a:r>
            <a:r>
              <a:rPr lang="en-US" altLang="ko-KR" dirty="0">
                <a:solidFill>
                  <a:schemeClr val="tx1"/>
                </a:solidFill>
              </a:rPr>
              <a:t>mock </a:t>
            </a:r>
            <a:r>
              <a:rPr lang="ko-KR" altLang="en-US" dirty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FA551C-47F2-4FC2-AFB6-EE29817C06CE}"/>
              </a:ext>
            </a:extLst>
          </p:cNvPr>
          <p:cNvSpPr/>
          <p:nvPr/>
        </p:nvSpPr>
        <p:spPr>
          <a:xfrm>
            <a:off x="376160" y="4885747"/>
            <a:ext cx="3664218" cy="802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flush(5)</a:t>
            </a:r>
            <a:r>
              <a:rPr lang="ko-KR" altLang="en-US" dirty="0">
                <a:solidFill>
                  <a:schemeClr val="tx1"/>
                </a:solidFill>
              </a:rPr>
              <a:t>를 호출함으로써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개의 명령을 처리하고 버퍼를 비워야 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49A430-09BF-4146-8065-9B0FF1FC4F1B}"/>
              </a:ext>
            </a:extLst>
          </p:cNvPr>
          <p:cNvSpPr/>
          <p:nvPr/>
        </p:nvSpPr>
        <p:spPr>
          <a:xfrm>
            <a:off x="399205" y="5859415"/>
            <a:ext cx="3374573" cy="796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함수가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 호출되었는지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버퍼 리스트가 초기화되었는지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명령 개수가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으로 줄었는지를 검증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8B555-C0C0-4544-BB23-5E0137212D02}"/>
              </a:ext>
            </a:extLst>
          </p:cNvPr>
          <p:cNvSpPr txBox="1"/>
          <p:nvPr/>
        </p:nvSpPr>
        <p:spPr>
          <a:xfrm>
            <a:off x="2575592" y="1226661"/>
            <a:ext cx="736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테스트 목표</a:t>
            </a:r>
            <a:r>
              <a:rPr lang="en-US" altLang="ko-KR" b="1" dirty="0">
                <a:solidFill>
                  <a:srgbClr val="C00000"/>
                </a:solidFill>
              </a:rPr>
              <a:t>:  </a:t>
            </a:r>
            <a:r>
              <a:rPr lang="ko-KR" altLang="en-US" b="1" dirty="0">
                <a:solidFill>
                  <a:srgbClr val="C00000"/>
                </a:solidFill>
              </a:rPr>
              <a:t>버퍼에 쌓인 명령들이 </a:t>
            </a:r>
            <a:r>
              <a:rPr lang="en-US" altLang="ko-KR" b="1" dirty="0">
                <a:solidFill>
                  <a:srgbClr val="C00000"/>
                </a:solidFill>
              </a:rPr>
              <a:t>flush() </a:t>
            </a:r>
            <a:r>
              <a:rPr lang="ko-KR" altLang="en-US" b="1" dirty="0">
                <a:solidFill>
                  <a:srgbClr val="C00000"/>
                </a:solidFill>
              </a:rPr>
              <a:t>호출 시 모두 정상 처리되는지 확인하고 명령 처리 후 버퍼 상태가 초기화되는지 검증</a:t>
            </a:r>
          </a:p>
        </p:txBody>
      </p:sp>
    </p:spTree>
    <p:extLst>
      <p:ext uri="{BB962C8B-B14F-4D97-AF65-F5344CB8AC3E}">
        <p14:creationId xmlns:p14="http://schemas.microsoft.com/office/powerpoint/2010/main" val="107344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5400" dirty="0"/>
              <a:t>디자인 패턴</a:t>
            </a:r>
            <a:r>
              <a:rPr lang="en-US" sz="5400" dirty="0"/>
              <a:t> </a:t>
            </a:r>
            <a:r>
              <a:rPr lang="ko-KR" altLang="en-US" sz="5400" dirty="0"/>
              <a:t>활용 예시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70279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디자인 패턴</a:t>
            </a:r>
            <a:r>
              <a:rPr lang="en-US" altLang="ko-KR" b="1" dirty="0"/>
              <a:t>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Factory Pattern</a:t>
            </a:r>
            <a:endParaRPr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AB3A1-755C-4029-858F-AC2A88C97BFB}"/>
              </a:ext>
            </a:extLst>
          </p:cNvPr>
          <p:cNvSpPr/>
          <p:nvPr/>
        </p:nvSpPr>
        <p:spPr>
          <a:xfrm>
            <a:off x="8397035" y="1178351"/>
            <a:ext cx="3629655" cy="246017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37B82-5132-4C07-BB2B-B08959C082FB}"/>
              </a:ext>
            </a:extLst>
          </p:cNvPr>
          <p:cNvSpPr/>
          <p:nvPr/>
        </p:nvSpPr>
        <p:spPr>
          <a:xfrm>
            <a:off x="480767" y="1178351"/>
            <a:ext cx="3629655" cy="553353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B0EC43-66C9-42CD-9230-BF4B4236404C}"/>
              </a:ext>
            </a:extLst>
          </p:cNvPr>
          <p:cNvGrpSpPr/>
          <p:nvPr/>
        </p:nvGrpSpPr>
        <p:grpSpPr>
          <a:xfrm>
            <a:off x="2928956" y="1548848"/>
            <a:ext cx="934062" cy="818242"/>
            <a:chOff x="2133122" y="1558318"/>
            <a:chExt cx="934062" cy="8182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E468C8-B353-4489-A494-8C4D3ACF318F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excute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B20791-FB7A-4206-B1ED-49E440D981DE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39A4B7-4C7E-45C9-9932-6CD6243C64F2}"/>
              </a:ext>
            </a:extLst>
          </p:cNvPr>
          <p:cNvGrpSpPr/>
          <p:nvPr/>
        </p:nvGrpSpPr>
        <p:grpSpPr>
          <a:xfrm>
            <a:off x="4357827" y="1548848"/>
            <a:ext cx="934062" cy="818242"/>
            <a:chOff x="2133122" y="1558318"/>
            <a:chExt cx="934062" cy="8182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1D6B0E-6681-4565-B2B9-CC2159B02134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+main()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main_function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option_main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(path)</a:t>
              </a: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79A81-23E2-4884-9F4E-80671C67D802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7C111E-B880-453C-9EFA-D4C71AA7E3DA}"/>
              </a:ext>
            </a:extLst>
          </p:cNvPr>
          <p:cNvGrpSpPr/>
          <p:nvPr/>
        </p:nvGrpSpPr>
        <p:grpSpPr>
          <a:xfrm>
            <a:off x="766235" y="1336492"/>
            <a:ext cx="1667912" cy="336884"/>
            <a:chOff x="2133122" y="1558318"/>
            <a:chExt cx="934062" cy="33688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962694-2C91-49E8-A065-E1F81F6D4EA8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3826D3-C732-4CD1-A3EC-9E4625A8B5A7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ShellReadCommand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7F8DAB-6A4B-4DC0-BED7-47A5303D7066}"/>
              </a:ext>
            </a:extLst>
          </p:cNvPr>
          <p:cNvGrpSpPr/>
          <p:nvPr/>
        </p:nvGrpSpPr>
        <p:grpSpPr>
          <a:xfrm>
            <a:off x="766235" y="1780055"/>
            <a:ext cx="1667912" cy="336884"/>
            <a:chOff x="2133122" y="1558318"/>
            <a:chExt cx="934062" cy="33688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70973EB-351A-4BE8-8A7A-89B3F1FF8929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EF3F3A-852A-4535-82B1-97DFB6E36708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FE3CEA-A330-4DAD-AD14-1ACA99B44E33}"/>
              </a:ext>
            </a:extLst>
          </p:cNvPr>
          <p:cNvGrpSpPr/>
          <p:nvPr/>
        </p:nvGrpSpPr>
        <p:grpSpPr>
          <a:xfrm>
            <a:off x="766235" y="2223618"/>
            <a:ext cx="1667912" cy="336884"/>
            <a:chOff x="2133122" y="1558318"/>
            <a:chExt cx="934062" cy="3368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22BD1-DF97-4BF5-9395-02AB5427CBF2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AA1CA3-FCB1-4969-8316-03CFE95D8489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ShellEraseCommand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B45750-0C55-4CD6-9A91-366F161DE5AF}"/>
              </a:ext>
            </a:extLst>
          </p:cNvPr>
          <p:cNvGrpSpPr/>
          <p:nvPr/>
        </p:nvGrpSpPr>
        <p:grpSpPr>
          <a:xfrm>
            <a:off x="766235" y="2667181"/>
            <a:ext cx="1667912" cy="336884"/>
            <a:chOff x="2133122" y="1558318"/>
            <a:chExt cx="934062" cy="33688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304EA9B-8488-49E6-8CEF-D9A70A9DB54A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CC8AB90-1183-4FF6-9EDF-7B1C4FC0842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ShellEraseRangeCommand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B8D2D8-4532-4803-AFE7-EA79DDE885DC}"/>
              </a:ext>
            </a:extLst>
          </p:cNvPr>
          <p:cNvGrpSpPr/>
          <p:nvPr/>
        </p:nvGrpSpPr>
        <p:grpSpPr>
          <a:xfrm>
            <a:off x="766235" y="3110744"/>
            <a:ext cx="1667912" cy="336884"/>
            <a:chOff x="2133122" y="1558318"/>
            <a:chExt cx="934062" cy="33688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54C9E75-F9B3-4406-931F-B62D68D36B92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FB0CF5-9F0B-4072-9B1F-1EDF6C6D2D53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ShellFullWriteCommand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7C48977-A591-4906-9739-2681502A70E2}"/>
              </a:ext>
            </a:extLst>
          </p:cNvPr>
          <p:cNvGrpSpPr/>
          <p:nvPr/>
        </p:nvGrpSpPr>
        <p:grpSpPr>
          <a:xfrm>
            <a:off x="766235" y="3554307"/>
            <a:ext cx="1667912" cy="336884"/>
            <a:chOff x="2133122" y="1558318"/>
            <a:chExt cx="934062" cy="33688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02E5EF-409B-405C-AADD-2F91EE8E052D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F86291-9A9B-4D37-874A-76638C8F948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ShellFullReadCommand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9A947D-566B-4E81-A95F-A88BCA050E44}"/>
              </a:ext>
            </a:extLst>
          </p:cNvPr>
          <p:cNvGrpSpPr/>
          <p:nvPr/>
        </p:nvGrpSpPr>
        <p:grpSpPr>
          <a:xfrm>
            <a:off x="766235" y="3997870"/>
            <a:ext cx="1667912" cy="336884"/>
            <a:chOff x="2133122" y="1558318"/>
            <a:chExt cx="934062" cy="33688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9C306D8-C132-492E-8BF4-C147F2FEAC47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C54F0D0-96E3-4DF0-B860-89E734D5C22E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ShellFullWriteAndReadCompare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B867396-128E-4DB8-BEAF-A0953393BBF3}"/>
              </a:ext>
            </a:extLst>
          </p:cNvPr>
          <p:cNvGrpSpPr/>
          <p:nvPr/>
        </p:nvGrpSpPr>
        <p:grpSpPr>
          <a:xfrm>
            <a:off x="766235" y="4884996"/>
            <a:ext cx="1667912" cy="336884"/>
            <a:chOff x="2133122" y="1558318"/>
            <a:chExt cx="934062" cy="3368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84CBB3-C762-4372-BBC6-41BE1D326E38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BF1FC7-3DA1-4AD2-A34F-6B04A0419374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ShellEraseAndWriteAgingCommand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421AAC-6F67-46EC-B155-C66B41919604}"/>
              </a:ext>
            </a:extLst>
          </p:cNvPr>
          <p:cNvGrpSpPr/>
          <p:nvPr/>
        </p:nvGrpSpPr>
        <p:grpSpPr>
          <a:xfrm>
            <a:off x="766235" y="4441433"/>
            <a:ext cx="1667912" cy="336884"/>
            <a:chOff x="2133122" y="1558318"/>
            <a:chExt cx="934062" cy="33688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1E8E1C-CA11-41A4-A72D-7D2D85B3F67D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19FDF8-274F-4F6D-B8D7-0868869FA124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ShellPartialLBAWriteCommand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EEB1A77-B2D4-4FB6-AF79-B7EC18206B46}"/>
              </a:ext>
            </a:extLst>
          </p:cNvPr>
          <p:cNvGrpSpPr/>
          <p:nvPr/>
        </p:nvGrpSpPr>
        <p:grpSpPr>
          <a:xfrm>
            <a:off x="766235" y="5328559"/>
            <a:ext cx="1667912" cy="336884"/>
            <a:chOff x="2133122" y="1558318"/>
            <a:chExt cx="934062" cy="33688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42C50E2-A9BA-45A0-A206-C06423690DB7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DEEF53A-0F02-4038-86C9-D6BCDD3681E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ShellWriteReadAgingCommand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DEBC1D-C6BE-46F8-B478-35851BBF98B0}"/>
              </a:ext>
            </a:extLst>
          </p:cNvPr>
          <p:cNvGrpSpPr/>
          <p:nvPr/>
        </p:nvGrpSpPr>
        <p:grpSpPr>
          <a:xfrm>
            <a:off x="766235" y="5772122"/>
            <a:ext cx="1667912" cy="336884"/>
            <a:chOff x="2133122" y="1558318"/>
            <a:chExt cx="934062" cy="33688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0B07FF-1CAD-4628-BDB8-F972A3C7B1A8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5BF4E5C-BE05-4E92-B63B-C59EF80141A3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ShellFlushCommand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C9F737-9D23-4A05-8F36-6A7D95D32080}"/>
              </a:ext>
            </a:extLst>
          </p:cNvPr>
          <p:cNvGrpSpPr/>
          <p:nvPr/>
        </p:nvGrpSpPr>
        <p:grpSpPr>
          <a:xfrm>
            <a:off x="766235" y="6215690"/>
            <a:ext cx="1667912" cy="336884"/>
            <a:chOff x="2133122" y="1558318"/>
            <a:chExt cx="934062" cy="33688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B950956-79A3-4944-9B3C-9E8CD4696B47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F09294-3BEB-4456-98FF-16F87689B8B7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ShellHelpCommand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06BB395-4DDE-45D8-9F8F-719021752539}"/>
              </a:ext>
            </a:extLst>
          </p:cNvPr>
          <p:cNvGrpSpPr/>
          <p:nvPr/>
        </p:nvGrpSpPr>
        <p:grpSpPr>
          <a:xfrm>
            <a:off x="5786698" y="1548848"/>
            <a:ext cx="934062" cy="818242"/>
            <a:chOff x="2133122" y="1558318"/>
            <a:chExt cx="934062" cy="81824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600216D-3B60-4A42-834B-A729EF14A0AA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D30795-8A84-424C-B4B5-14F4AABA722B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SSDInterface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2282B02-9807-4314-B06F-87951F4B4CDC}"/>
              </a:ext>
            </a:extLst>
          </p:cNvPr>
          <p:cNvGrpSpPr/>
          <p:nvPr/>
        </p:nvGrpSpPr>
        <p:grpSpPr>
          <a:xfrm>
            <a:off x="7215569" y="1548848"/>
            <a:ext cx="934062" cy="818242"/>
            <a:chOff x="2133122" y="1558318"/>
            <a:chExt cx="934062" cy="81824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2D2E4C-B7D1-4766-8B83-816DF17369A2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cmd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5871CE-7A10-4724-B30E-A493FD9D73B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38AA19B-FFBD-4360-BBAE-82744899F6C6}"/>
              </a:ext>
            </a:extLst>
          </p:cNvPr>
          <p:cNvGrpSpPr/>
          <p:nvPr/>
        </p:nvGrpSpPr>
        <p:grpSpPr>
          <a:xfrm>
            <a:off x="5786697" y="2682938"/>
            <a:ext cx="934062" cy="336884"/>
            <a:chOff x="2133122" y="1558318"/>
            <a:chExt cx="934062" cy="33688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E4B0CB-E37A-4865-ACC1-B4C5912F2C92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488FC1C-6D24-4A16-AEA9-D8A8D706D607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pc="-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SSDConcreteInterface</a:t>
              </a:r>
              <a:endPara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3ED7C03-3670-42E1-A978-B6C9627B7B4C}"/>
              </a:ext>
            </a:extLst>
          </p:cNvPr>
          <p:cNvGrpSpPr/>
          <p:nvPr/>
        </p:nvGrpSpPr>
        <p:grpSpPr>
          <a:xfrm>
            <a:off x="8644440" y="1548848"/>
            <a:ext cx="934062" cy="818242"/>
            <a:chOff x="2133122" y="1558318"/>
            <a:chExt cx="934062" cy="81824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25DD969-C0FC-4CA2-8DA2-E7C469D6483A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run_command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check_input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args_parser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48C437-BE65-4644-8EAE-491CBE15BF88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01A15DE-4A78-4D9A-B8B1-A3659E85265C}"/>
              </a:ext>
            </a:extLst>
          </p:cNvPr>
          <p:cNvGrpSpPr/>
          <p:nvPr/>
        </p:nvGrpSpPr>
        <p:grpSpPr>
          <a:xfrm>
            <a:off x="10073309" y="1336492"/>
            <a:ext cx="1667912" cy="336884"/>
            <a:chOff x="2133122" y="1558318"/>
            <a:chExt cx="934062" cy="33688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D33587-0BB9-4A02-AAA2-D4CE5F595EEB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FC3219-775C-4667-BE03-F3F31235BEA8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SSDReadCommand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8118404-CB49-4E7C-B00F-7D83BC648B36}"/>
              </a:ext>
            </a:extLst>
          </p:cNvPr>
          <p:cNvGrpSpPr/>
          <p:nvPr/>
        </p:nvGrpSpPr>
        <p:grpSpPr>
          <a:xfrm>
            <a:off x="10073309" y="1780055"/>
            <a:ext cx="1667912" cy="336884"/>
            <a:chOff x="2133122" y="1558318"/>
            <a:chExt cx="934062" cy="33688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416C98-0F6B-43EC-9478-7FCE5DFD9250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4A9E688-4AEC-4C5E-8BD9-FB3F524ACA1E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BC654AA-E76F-4DCA-B064-351EFE8DD75D}"/>
              </a:ext>
            </a:extLst>
          </p:cNvPr>
          <p:cNvGrpSpPr/>
          <p:nvPr/>
        </p:nvGrpSpPr>
        <p:grpSpPr>
          <a:xfrm>
            <a:off x="10073309" y="2223618"/>
            <a:ext cx="1667912" cy="336884"/>
            <a:chOff x="2133122" y="1558318"/>
            <a:chExt cx="934062" cy="33688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7E37185-B8D8-4EC2-B777-EB1F573C406F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982D456-EC04-4FB3-81A8-7B5DBAD4D40E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SSDEraseCommand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7049730-ED38-487C-B27B-251A39191939}"/>
              </a:ext>
            </a:extLst>
          </p:cNvPr>
          <p:cNvGrpSpPr/>
          <p:nvPr/>
        </p:nvGrpSpPr>
        <p:grpSpPr>
          <a:xfrm>
            <a:off x="10073309" y="2667181"/>
            <a:ext cx="1667912" cy="336884"/>
            <a:chOff x="2133122" y="1558318"/>
            <a:chExt cx="934062" cy="33688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FD2C0B-2163-42AE-8C58-F6D146218E40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760690-C219-4B72-B6F1-E672FCCBB343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SSDFlushCommand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04C3663-6FBF-47D1-A1D2-2DC2DF20D9D5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2434147" y="1420713"/>
            <a:ext cx="494809" cy="62147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95EE0BA-76CD-4133-A431-2DCBEC25FC6E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>
            <a:off x="2434147" y="1864276"/>
            <a:ext cx="494809" cy="17791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897F294-F673-47C3-9809-6B6D5E0C22FE}"/>
              </a:ext>
            </a:extLst>
          </p:cNvPr>
          <p:cNvCxnSpPr>
            <a:stCxn id="23" idx="3"/>
            <a:endCxn id="10" idx="1"/>
          </p:cNvCxnSpPr>
          <p:nvPr/>
        </p:nvCxnSpPr>
        <p:spPr>
          <a:xfrm flipV="1">
            <a:off x="2434147" y="2042190"/>
            <a:ext cx="494809" cy="26564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87A7232-0C12-4FF2-83B5-DAF40C51ED9F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 flipV="1">
            <a:off x="2434147" y="2042190"/>
            <a:ext cx="494809" cy="70921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43E9F0F-0884-4FF1-9FFF-60F00E6D32FC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2434147" y="2042190"/>
            <a:ext cx="494809" cy="115277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3160FF6-FA96-4964-84E2-E88F008F0F33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2434147" y="2042190"/>
            <a:ext cx="494809" cy="159633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7BB1533-BA01-4445-A1B1-8B56C68DCF7D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2434147" y="2042190"/>
            <a:ext cx="494809" cy="203990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48F1B6A-36F7-41EC-8499-77CDE0EB5694}"/>
              </a:ext>
            </a:extLst>
          </p:cNvPr>
          <p:cNvCxnSpPr>
            <a:cxnSpLocks/>
            <a:stCxn id="41" idx="3"/>
            <a:endCxn id="10" idx="1"/>
          </p:cNvCxnSpPr>
          <p:nvPr/>
        </p:nvCxnSpPr>
        <p:spPr>
          <a:xfrm flipV="1">
            <a:off x="2434147" y="2042190"/>
            <a:ext cx="494809" cy="248346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E329AEF-6B61-4BA4-A1A3-11FB66DF2A58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2434147" y="2042190"/>
            <a:ext cx="494809" cy="292702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4392E0B-2C03-4FCD-871D-DB7025E11610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2434147" y="2042190"/>
            <a:ext cx="494809" cy="337059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995782C-4508-4F48-84C2-9031523CAC1A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 flipV="1">
            <a:off x="2434147" y="2042190"/>
            <a:ext cx="494809" cy="38141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CCF0059-AFE2-4B03-A0EA-4859FF27B8D6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 flipV="1">
            <a:off x="2434147" y="2042190"/>
            <a:ext cx="494809" cy="425772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7D56D91-D30F-4044-8562-F483B6BCF915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9578502" y="1420713"/>
            <a:ext cx="494807" cy="62147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9185435-5900-45D1-8E8E-8067A69EB412}"/>
              </a:ext>
            </a:extLst>
          </p:cNvPr>
          <p:cNvCxnSpPr>
            <a:cxnSpLocks/>
            <a:stCxn id="73" idx="1"/>
            <a:endCxn id="66" idx="3"/>
          </p:cNvCxnSpPr>
          <p:nvPr/>
        </p:nvCxnSpPr>
        <p:spPr>
          <a:xfrm flipH="1">
            <a:off x="9578502" y="1864276"/>
            <a:ext cx="494807" cy="17791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F50B899-5945-4C95-B313-54A3A76A6B0E}"/>
              </a:ext>
            </a:extLst>
          </p:cNvPr>
          <p:cNvCxnSpPr>
            <a:cxnSpLocks/>
            <a:stCxn id="76" idx="1"/>
            <a:endCxn id="66" idx="3"/>
          </p:cNvCxnSpPr>
          <p:nvPr/>
        </p:nvCxnSpPr>
        <p:spPr>
          <a:xfrm flipH="1" flipV="1">
            <a:off x="9578502" y="2042190"/>
            <a:ext cx="494807" cy="26564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44B4E42-89A3-4B29-A869-5D1E6B92A328}"/>
              </a:ext>
            </a:extLst>
          </p:cNvPr>
          <p:cNvCxnSpPr>
            <a:cxnSpLocks/>
            <a:stCxn id="79" idx="1"/>
            <a:endCxn id="66" idx="3"/>
          </p:cNvCxnSpPr>
          <p:nvPr/>
        </p:nvCxnSpPr>
        <p:spPr>
          <a:xfrm flipH="1" flipV="1">
            <a:off x="9578502" y="2042190"/>
            <a:ext cx="494807" cy="70921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1764F02-9436-4CB3-A72D-CD07481D30C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3863018" y="2042190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3BB03B-C089-4E92-81B1-89D72474D88A}"/>
              </a:ext>
            </a:extLst>
          </p:cNvPr>
          <p:cNvCxnSpPr>
            <a:cxnSpLocks/>
            <a:stCxn id="13" idx="3"/>
            <a:endCxn id="55" idx="1"/>
          </p:cNvCxnSpPr>
          <p:nvPr/>
        </p:nvCxnSpPr>
        <p:spPr>
          <a:xfrm>
            <a:off x="5291889" y="2042190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4242276-C075-4653-9A21-8985153E9DC8}"/>
              </a:ext>
            </a:extLst>
          </p:cNvPr>
          <p:cNvCxnSpPr>
            <a:cxnSpLocks/>
            <a:stCxn id="64" idx="0"/>
            <a:endCxn id="55" idx="2"/>
          </p:cNvCxnSpPr>
          <p:nvPr/>
        </p:nvCxnSpPr>
        <p:spPr>
          <a:xfrm flipV="1">
            <a:off x="6253728" y="2367090"/>
            <a:ext cx="1" cy="3158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B2E0B36-8A1C-42EF-B737-4B8E32C99094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6720759" y="2042190"/>
            <a:ext cx="494810" cy="89341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7A49B1-7C67-4D02-9BB8-7F62664BE93D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149631" y="2042190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7F1A00F-5F7E-47E6-B6FD-327DA616ECC0}"/>
              </a:ext>
            </a:extLst>
          </p:cNvPr>
          <p:cNvSpPr txBox="1"/>
          <p:nvPr/>
        </p:nvSpPr>
        <p:spPr>
          <a:xfrm>
            <a:off x="2740198" y="639871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Factory Pattern</a:t>
            </a:r>
            <a:endParaRPr lang="ko-KR" altLang="en-US" sz="12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B159C9-4EED-4B78-B11C-F8C1DAB3C592}"/>
              </a:ext>
            </a:extLst>
          </p:cNvPr>
          <p:cNvSpPr txBox="1"/>
          <p:nvPr/>
        </p:nvSpPr>
        <p:spPr>
          <a:xfrm>
            <a:off x="8476262" y="329552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Factory Pattern</a:t>
            </a:r>
            <a:endParaRPr lang="ko-KR" altLang="en-US" sz="1200" b="1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0F407E1-E54E-4E28-8AA0-E46B2AE32A4F}"/>
              </a:ext>
            </a:extLst>
          </p:cNvPr>
          <p:cNvGrpSpPr/>
          <p:nvPr/>
        </p:nvGrpSpPr>
        <p:grpSpPr>
          <a:xfrm>
            <a:off x="10073309" y="3130331"/>
            <a:ext cx="1667912" cy="336884"/>
            <a:chOff x="2133122" y="1558318"/>
            <a:chExt cx="934062" cy="33688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7F33EF5-8D19-4188-AD46-615F731240AB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8EE38E15-7C07-46B0-926A-44F80C6E1646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SSDErrorCommand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58BBBD1-51B8-47D4-A4D6-E99F66C08900}"/>
              </a:ext>
            </a:extLst>
          </p:cNvPr>
          <p:cNvCxnSpPr>
            <a:cxnSpLocks/>
            <a:stCxn id="125" idx="1"/>
            <a:endCxn id="66" idx="3"/>
          </p:cNvCxnSpPr>
          <p:nvPr/>
        </p:nvCxnSpPr>
        <p:spPr>
          <a:xfrm flipH="1" flipV="1">
            <a:off x="9578502" y="2042190"/>
            <a:ext cx="494807" cy="117236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C945575-D21F-4B55-8E90-DFF036B68216}"/>
              </a:ext>
            </a:extLst>
          </p:cNvPr>
          <p:cNvSpPr txBox="1"/>
          <p:nvPr/>
        </p:nvSpPr>
        <p:spPr>
          <a:xfrm>
            <a:off x="4938655" y="3950188"/>
            <a:ext cx="6421951" cy="1287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Shell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SSD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양 쪽 모두 기능이 계속 추가될 가능성 높음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Command Pattern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적용하여 확장성을 높여보자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Command Pattern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Factory Pattern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으로 우회한 이유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?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D1949-CDD6-4E43-BFC1-C4D399BC249F}"/>
              </a:ext>
            </a:extLst>
          </p:cNvPr>
          <p:cNvSpPr txBox="1"/>
          <p:nvPr/>
        </p:nvSpPr>
        <p:spPr>
          <a:xfrm>
            <a:off x="5291889" y="5255912"/>
            <a:ext cx="6551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Command</a:t>
            </a:r>
            <a:r>
              <a:rPr lang="ko-KR" altLang="en-US" dirty="0"/>
              <a:t> 수 증가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사용자 입력</a:t>
            </a:r>
            <a:r>
              <a:rPr lang="en-US" altLang="ko-KR" dirty="0"/>
              <a:t>, </a:t>
            </a:r>
            <a:r>
              <a:rPr lang="ko-KR" altLang="en-US" dirty="0" err="1"/>
              <a:t>설정값</a:t>
            </a:r>
            <a:r>
              <a:rPr lang="ko-KR" altLang="en-US" dirty="0"/>
              <a:t> 기반으로 커맨드를 생성해야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chemeClr val="tx1"/>
                </a:solidFill>
              </a:rPr>
              <a:t>Factory pattern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  <a:r>
              <a:rPr lang="ko-KR" altLang="en-US" dirty="0"/>
              <a:t> 수정으로 커맨드 </a:t>
            </a:r>
            <a:r>
              <a:rPr lang="ko-KR" altLang="en-US" dirty="0" err="1"/>
              <a:t>추가시</a:t>
            </a:r>
            <a:r>
              <a:rPr lang="ko-KR" altLang="en-US" dirty="0"/>
              <a:t> 유리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- Invoker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Receiver Class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Shell/SSD.py </a:t>
            </a:r>
            <a:r>
              <a:rPr lang="ko-KR" altLang="en-US" dirty="0">
                <a:solidFill>
                  <a:schemeClr val="tx1"/>
                </a:solidFill>
              </a:rPr>
              <a:t>에 각각 필요 하지 않음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98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DFBF-A045-457C-A5AB-7C40CF7C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디자인 패턴</a:t>
            </a:r>
            <a:r>
              <a:rPr lang="en-US" altLang="ko-KR" b="1" dirty="0"/>
              <a:t>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Factory Pattern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6279E8-761E-4A26-B2F9-ED0ED3F18192}"/>
              </a:ext>
            </a:extLst>
          </p:cNvPr>
          <p:cNvSpPr/>
          <p:nvPr/>
        </p:nvSpPr>
        <p:spPr>
          <a:xfrm>
            <a:off x="693679" y="1482123"/>
            <a:ext cx="1804711" cy="405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shell.py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AA4E42-1989-47F3-98B1-63B40A4C3272}"/>
              </a:ext>
            </a:extLst>
          </p:cNvPr>
          <p:cNvSpPr/>
          <p:nvPr/>
        </p:nvSpPr>
        <p:spPr>
          <a:xfrm>
            <a:off x="655658" y="2016396"/>
            <a:ext cx="1880754" cy="11949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Shell() </a:t>
            </a:r>
            <a:r>
              <a:rPr lang="ko-KR" altLang="en-US" dirty="0"/>
              <a:t>클래스 내부</a:t>
            </a:r>
            <a:endParaRPr lang="en-US" altLang="ko-KR" dirty="0"/>
          </a:p>
          <a:p>
            <a:pPr algn="ctr"/>
            <a:r>
              <a:rPr lang="en-US" altLang="ko-KR" dirty="0"/>
              <a:t>def write()</a:t>
            </a:r>
          </a:p>
          <a:p>
            <a:pPr algn="ctr"/>
            <a:r>
              <a:rPr lang="en-US" altLang="ko-KR" dirty="0"/>
              <a:t>def read()</a:t>
            </a:r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45A769A4-EBAC-43B5-8FF5-7D9896DF0BF5}"/>
              </a:ext>
            </a:extLst>
          </p:cNvPr>
          <p:cNvSpPr/>
          <p:nvPr/>
        </p:nvSpPr>
        <p:spPr>
          <a:xfrm>
            <a:off x="2852843" y="2270973"/>
            <a:ext cx="779318" cy="68580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274FC5-E59C-4F28-8A8A-52CF3EBEC385}"/>
              </a:ext>
            </a:extLst>
          </p:cNvPr>
          <p:cNvSpPr/>
          <p:nvPr/>
        </p:nvSpPr>
        <p:spPr>
          <a:xfrm>
            <a:off x="3797523" y="2335917"/>
            <a:ext cx="1555016" cy="555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Shell()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929247-C92E-4B7D-B1BB-29040B1909A6}"/>
              </a:ext>
            </a:extLst>
          </p:cNvPr>
          <p:cNvSpPr/>
          <p:nvPr/>
        </p:nvSpPr>
        <p:spPr>
          <a:xfrm>
            <a:off x="8564385" y="1281638"/>
            <a:ext cx="2971957" cy="6498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ReadCommand</a:t>
            </a:r>
            <a:r>
              <a:rPr lang="en-US" altLang="ko-KR" dirty="0"/>
              <a:t>(shell)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B817B0-6B93-4176-A091-6517F3B1E21D}"/>
              </a:ext>
            </a:extLst>
          </p:cNvPr>
          <p:cNvSpPr/>
          <p:nvPr/>
        </p:nvSpPr>
        <p:spPr>
          <a:xfrm>
            <a:off x="8564384" y="2234138"/>
            <a:ext cx="2971957" cy="6498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WriteCommand</a:t>
            </a:r>
            <a:r>
              <a:rPr lang="en-US" altLang="ko-KR" dirty="0"/>
              <a:t>(shell)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A597C3-B0DB-4C0A-B9D6-2B6104625E6F}"/>
              </a:ext>
            </a:extLst>
          </p:cNvPr>
          <p:cNvSpPr/>
          <p:nvPr/>
        </p:nvSpPr>
        <p:spPr>
          <a:xfrm>
            <a:off x="9991853" y="3053017"/>
            <a:ext cx="218209" cy="2182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8E63C8-E15F-43F3-AF7C-EF1B886F9BF3}"/>
              </a:ext>
            </a:extLst>
          </p:cNvPr>
          <p:cNvSpPr/>
          <p:nvPr/>
        </p:nvSpPr>
        <p:spPr>
          <a:xfrm>
            <a:off x="9991852" y="3363574"/>
            <a:ext cx="218209" cy="2182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CB8FF2-81C9-45B2-A443-EDBF8D8643AE}"/>
              </a:ext>
            </a:extLst>
          </p:cNvPr>
          <p:cNvSpPr/>
          <p:nvPr/>
        </p:nvSpPr>
        <p:spPr>
          <a:xfrm>
            <a:off x="9991851" y="3709330"/>
            <a:ext cx="218209" cy="2182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CD0672-7202-4C7A-8E5A-65134B591DAB}"/>
              </a:ext>
            </a:extLst>
          </p:cNvPr>
          <p:cNvSpPr/>
          <p:nvPr/>
        </p:nvSpPr>
        <p:spPr>
          <a:xfrm>
            <a:off x="5794171" y="2156733"/>
            <a:ext cx="1558479" cy="9284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Command(ABC)</a:t>
            </a:r>
            <a:r>
              <a:rPr lang="ko-KR" altLang="en-US" dirty="0"/>
              <a:t> 클래스</a:t>
            </a:r>
            <a:endParaRPr lang="en-US" alt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6FA4D85-CBB3-4922-88E1-E45B9A9C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09" y="3901228"/>
            <a:ext cx="2958493" cy="2793072"/>
          </a:xfrm>
          <a:prstGeom prst="rect">
            <a:avLst/>
          </a:prstGeom>
        </p:spPr>
      </p:pic>
      <p:sp>
        <p:nvSpPr>
          <p:cNvPr id="38" name="화살표: 줄무늬가 있는 오른쪽 37">
            <a:extLst>
              <a:ext uri="{FF2B5EF4-FFF2-40B4-BE49-F238E27FC236}">
                <a16:creationId xmlns:a16="http://schemas.microsoft.com/office/drawing/2014/main" id="{D0E2B9F2-EE29-42E0-8C72-53FD049E21EB}"/>
              </a:ext>
            </a:extLst>
          </p:cNvPr>
          <p:cNvSpPr/>
          <p:nvPr/>
        </p:nvSpPr>
        <p:spPr>
          <a:xfrm>
            <a:off x="3356264" y="5288413"/>
            <a:ext cx="4228099" cy="470645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9E2124B-C74C-420B-91B2-ACE6B718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80" y="4083807"/>
            <a:ext cx="3675813" cy="2632874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71E1CD0-8AED-442B-AC9C-F8BE358FA637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5352539" y="2613874"/>
            <a:ext cx="441632" cy="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C75FDF-97C7-4A89-8A17-5D73990197F0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7352650" y="1606568"/>
            <a:ext cx="1211735" cy="101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1FF784E-472F-446E-9D75-F7FF2D3B9795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7352650" y="2559068"/>
            <a:ext cx="1211734" cy="6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513DF8B1-40B6-4448-B5B8-D4075450E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182" y="3451289"/>
            <a:ext cx="31623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F527C3D2-BDF2-4A6C-85F5-EC7DEBE5D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502" y="1194406"/>
            <a:ext cx="4564160" cy="8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디자인 패턴</a:t>
            </a:r>
            <a:r>
              <a:rPr lang="en-US" altLang="ko-KR" b="1" dirty="0"/>
              <a:t>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Singleton Pattern</a:t>
            </a:r>
            <a:endParaRPr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66CE65-7F76-4781-92C9-7796581CABC0}"/>
              </a:ext>
            </a:extLst>
          </p:cNvPr>
          <p:cNvSpPr/>
          <p:nvPr/>
        </p:nvSpPr>
        <p:spPr>
          <a:xfrm>
            <a:off x="605980" y="2665473"/>
            <a:ext cx="1231840" cy="14599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AF2BD-8063-4A9A-8ACA-CE35DA7DF6DE}"/>
              </a:ext>
            </a:extLst>
          </p:cNvPr>
          <p:cNvSpPr/>
          <p:nvPr/>
        </p:nvSpPr>
        <p:spPr>
          <a:xfrm>
            <a:off x="1996907" y="2665473"/>
            <a:ext cx="2706916" cy="20760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39A4B7-4C7E-45C9-9932-6CD6243C64F2}"/>
              </a:ext>
            </a:extLst>
          </p:cNvPr>
          <p:cNvGrpSpPr/>
          <p:nvPr/>
        </p:nvGrpSpPr>
        <p:grpSpPr>
          <a:xfrm>
            <a:off x="746412" y="1432805"/>
            <a:ext cx="934062" cy="818242"/>
            <a:chOff x="2133122" y="1558318"/>
            <a:chExt cx="934062" cy="8182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1D6B0E-6681-4565-B2B9-CC2159B02134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+main()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main_function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option_main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(path)</a:t>
              </a: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79A81-23E2-4884-9F4E-80671C67D802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EAD2563-A1F6-4167-907F-0BE9122956D0}"/>
              </a:ext>
            </a:extLst>
          </p:cNvPr>
          <p:cNvGrpSpPr/>
          <p:nvPr/>
        </p:nvGrpSpPr>
        <p:grpSpPr>
          <a:xfrm>
            <a:off x="746412" y="2820839"/>
            <a:ext cx="934062" cy="818242"/>
            <a:chOff x="2133122" y="1558318"/>
            <a:chExt cx="934062" cy="8182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DAF4928-A8E3-437C-A038-401D29A77A75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+print(header, msg)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rotate_log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_...()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56A1E52-B04B-462F-9FD6-E2E751312829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Logger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2282B02-9807-4314-B06F-87951F4B4CDC}"/>
              </a:ext>
            </a:extLst>
          </p:cNvPr>
          <p:cNvGrpSpPr/>
          <p:nvPr/>
        </p:nvGrpSpPr>
        <p:grpSpPr>
          <a:xfrm>
            <a:off x="2873661" y="1432805"/>
            <a:ext cx="934062" cy="818242"/>
            <a:chOff x="2133122" y="1558318"/>
            <a:chExt cx="934062" cy="81824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2D2E4C-B7D1-4766-8B83-816DF17369A2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cmd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5871CE-7A10-4724-B30E-A493FD9D73B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9D014E-4F52-463D-9E6D-D40BC9A70DD2}"/>
              </a:ext>
            </a:extLst>
          </p:cNvPr>
          <p:cNvGrpSpPr/>
          <p:nvPr/>
        </p:nvGrpSpPr>
        <p:grpSpPr>
          <a:xfrm>
            <a:off x="2873661" y="2820839"/>
            <a:ext cx="934062" cy="818242"/>
            <a:chOff x="2133122" y="1558318"/>
            <a:chExt cx="934062" cy="8182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902B429-3041-4013-8D10-F85124FF1F76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+read()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+write(output)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CE560D8-A1D1-4783-BCF6-E9B4B226AC2E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SSDText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76606C2-B7F0-4F95-9B5E-421BFDAB7939}"/>
              </a:ext>
            </a:extLst>
          </p:cNvPr>
          <p:cNvGrpSpPr/>
          <p:nvPr/>
        </p:nvGrpSpPr>
        <p:grpSpPr>
          <a:xfrm>
            <a:off x="2159225" y="4017528"/>
            <a:ext cx="934062" cy="324900"/>
            <a:chOff x="2133122" y="1558318"/>
            <a:chExt cx="934062" cy="32490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CB40100-95DF-4B63-89A8-0A386B3FD895}"/>
                </a:ext>
              </a:extLst>
            </p:cNvPr>
            <p:cNvSpPr/>
            <p:nvPr/>
          </p:nvSpPr>
          <p:spPr>
            <a:xfrm>
              <a:off x="2133122" y="1726760"/>
              <a:ext cx="934062" cy="156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4A024CB-3492-41E3-8F73-1DF038C6ED24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SSDNand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FA7F0B4-0867-47A4-94C0-01F61D55B259}"/>
              </a:ext>
            </a:extLst>
          </p:cNvPr>
          <p:cNvGrpSpPr/>
          <p:nvPr/>
        </p:nvGrpSpPr>
        <p:grpSpPr>
          <a:xfrm>
            <a:off x="3588095" y="4017528"/>
            <a:ext cx="934062" cy="324900"/>
            <a:chOff x="2133122" y="1558318"/>
            <a:chExt cx="934062" cy="3249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FF21270-7E9D-4380-9B3B-E43BEFCE215A}"/>
                </a:ext>
              </a:extLst>
            </p:cNvPr>
            <p:cNvSpPr/>
            <p:nvPr/>
          </p:nvSpPr>
          <p:spPr>
            <a:xfrm>
              <a:off x="2133122" y="1726760"/>
              <a:ext cx="934062" cy="156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214A92D-528D-425D-AB9A-D41319A16F97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SSDOutput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852B1AC-B779-4472-9C7F-38C6D969FA28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>
            <a:off x="1213443" y="2251047"/>
            <a:ext cx="0" cy="56979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89FDDDA-E408-48E9-9E52-2BF3423F8EA9}"/>
              </a:ext>
            </a:extLst>
          </p:cNvPr>
          <p:cNvCxnSpPr>
            <a:cxnSpLocks/>
            <a:stCxn id="58" idx="2"/>
            <a:endCxn id="85" idx="0"/>
          </p:cNvCxnSpPr>
          <p:nvPr/>
        </p:nvCxnSpPr>
        <p:spPr>
          <a:xfrm>
            <a:off x="3340692" y="2251047"/>
            <a:ext cx="0" cy="56979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6BBB258-F72E-412B-8405-A93EF6374935}"/>
              </a:ext>
            </a:extLst>
          </p:cNvPr>
          <p:cNvCxnSpPr>
            <a:cxnSpLocks/>
            <a:stCxn id="91" idx="0"/>
            <a:endCxn id="84" idx="2"/>
          </p:cNvCxnSpPr>
          <p:nvPr/>
        </p:nvCxnSpPr>
        <p:spPr>
          <a:xfrm flipH="1" flipV="1">
            <a:off x="3340692" y="3639081"/>
            <a:ext cx="714434" cy="37844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7DEF5E9-8831-4982-9F7C-906EAF7D27D1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V="1">
            <a:off x="2626256" y="3639081"/>
            <a:ext cx="714436" cy="37844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DAF94F3-D76B-42F4-9D67-7DA9A89A81B1}"/>
              </a:ext>
            </a:extLst>
          </p:cNvPr>
          <p:cNvSpPr txBox="1"/>
          <p:nvPr/>
        </p:nvSpPr>
        <p:spPr>
          <a:xfrm>
            <a:off x="2609546" y="441258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Singleton Pattern</a:t>
            </a:r>
            <a:endParaRPr lang="ko-KR" altLang="en-US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03F502-D27C-4766-914B-1B868BE2442A}"/>
              </a:ext>
            </a:extLst>
          </p:cNvPr>
          <p:cNvSpPr txBox="1"/>
          <p:nvPr/>
        </p:nvSpPr>
        <p:spPr>
          <a:xfrm>
            <a:off x="765067" y="3663746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Singleton</a:t>
            </a:r>
          </a:p>
          <a:p>
            <a:pPr algn="ctr"/>
            <a:r>
              <a:rPr lang="en-US" altLang="ko-KR" sz="1200" b="1" dirty="0"/>
              <a:t>Pattern</a:t>
            </a:r>
            <a:endParaRPr lang="ko-KR" altLang="en-US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D80AE3D-7794-4DF2-B3B6-4CC2E1884C16}"/>
              </a:ext>
            </a:extLst>
          </p:cNvPr>
          <p:cNvSpPr txBox="1"/>
          <p:nvPr/>
        </p:nvSpPr>
        <p:spPr>
          <a:xfrm>
            <a:off x="2396442" y="5709158"/>
            <a:ext cx="657103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Log File, Text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File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모두 하나의 파일을 여러 군데에서 접근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Singleton Pattern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적용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7A9B5C1-861D-4C69-BC9F-0285630F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10" y="1256767"/>
            <a:ext cx="3960377" cy="43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6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디자인 패턴</a:t>
            </a:r>
            <a:r>
              <a:rPr lang="en-US" altLang="ko-KR" b="1" dirty="0"/>
              <a:t> </a:t>
            </a:r>
            <a:r>
              <a:rPr lang="ko-KR" altLang="en-US" b="1" dirty="0"/>
              <a:t>활용 예시 </a:t>
            </a:r>
            <a:r>
              <a:rPr lang="en-US" altLang="ko-KR" b="1" dirty="0"/>
              <a:t>– Adapter Pattern</a:t>
            </a:r>
            <a:endParaRPr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AB429-F995-4D89-8E83-22991B4047CD}"/>
              </a:ext>
            </a:extLst>
          </p:cNvPr>
          <p:cNvSpPr/>
          <p:nvPr/>
        </p:nvSpPr>
        <p:spPr>
          <a:xfrm>
            <a:off x="3381957" y="1361077"/>
            <a:ext cx="1299178" cy="282074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B0EC43-66C9-42CD-9230-BF4B4236404C}"/>
              </a:ext>
            </a:extLst>
          </p:cNvPr>
          <p:cNvGrpSpPr/>
          <p:nvPr/>
        </p:nvGrpSpPr>
        <p:grpSpPr>
          <a:xfrm>
            <a:off x="702591" y="1489213"/>
            <a:ext cx="934062" cy="818242"/>
            <a:chOff x="2133122" y="1558318"/>
            <a:chExt cx="934062" cy="8182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E468C8-B353-4489-A494-8C4D3ACF318F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excute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B20791-FB7A-4206-B1ED-49E440D981DE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39A4B7-4C7E-45C9-9932-6CD6243C64F2}"/>
              </a:ext>
            </a:extLst>
          </p:cNvPr>
          <p:cNvGrpSpPr/>
          <p:nvPr/>
        </p:nvGrpSpPr>
        <p:grpSpPr>
          <a:xfrm>
            <a:off x="2131462" y="1489213"/>
            <a:ext cx="934062" cy="818242"/>
            <a:chOff x="2133122" y="1558318"/>
            <a:chExt cx="934062" cy="8182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1D6B0E-6681-4565-B2B9-CC2159B02134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+main()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main_function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option_main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(path)</a:t>
              </a: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C79A81-23E2-4884-9F4E-80671C67D802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EAD2563-A1F6-4167-907F-0BE9122956D0}"/>
              </a:ext>
            </a:extLst>
          </p:cNvPr>
          <p:cNvGrpSpPr/>
          <p:nvPr/>
        </p:nvGrpSpPr>
        <p:grpSpPr>
          <a:xfrm>
            <a:off x="2131462" y="2906108"/>
            <a:ext cx="934062" cy="818242"/>
            <a:chOff x="2133122" y="1558318"/>
            <a:chExt cx="934062" cy="8182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DAF4928-A8E3-437C-A038-401D29A77A75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+print(header, msg)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rotate_log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_...()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56A1E52-B04B-462F-9FD6-E2E751312829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Logger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06BB395-4DDE-45D8-9F8F-719021752539}"/>
              </a:ext>
            </a:extLst>
          </p:cNvPr>
          <p:cNvGrpSpPr/>
          <p:nvPr/>
        </p:nvGrpSpPr>
        <p:grpSpPr>
          <a:xfrm>
            <a:off x="3560333" y="1489213"/>
            <a:ext cx="934062" cy="818242"/>
            <a:chOff x="2133122" y="1558318"/>
            <a:chExt cx="934062" cy="81824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600216D-3B60-4A42-834B-A729EF14A0AA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D30795-8A84-424C-B4B5-14F4AABA722B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SSDInterface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2282B02-9807-4314-B06F-87951F4B4CDC}"/>
              </a:ext>
            </a:extLst>
          </p:cNvPr>
          <p:cNvGrpSpPr/>
          <p:nvPr/>
        </p:nvGrpSpPr>
        <p:grpSpPr>
          <a:xfrm>
            <a:off x="4989204" y="1489213"/>
            <a:ext cx="934062" cy="818242"/>
            <a:chOff x="2133122" y="1558318"/>
            <a:chExt cx="934062" cy="81824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2D2E4C-B7D1-4766-8B83-816DF17369A2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cmd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5871CE-7A10-4724-B30E-A493FD9D73B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38AA19B-FFBD-4360-BBAE-82744899F6C6}"/>
              </a:ext>
            </a:extLst>
          </p:cNvPr>
          <p:cNvGrpSpPr/>
          <p:nvPr/>
        </p:nvGrpSpPr>
        <p:grpSpPr>
          <a:xfrm>
            <a:off x="3560332" y="2906108"/>
            <a:ext cx="934062" cy="818242"/>
            <a:chOff x="2133122" y="1558318"/>
            <a:chExt cx="934062" cy="81824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E4B0CB-E37A-4865-ACC1-B4C5912F2C92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488FC1C-6D24-4A16-AEA9-D8A8D706D607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pc="-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SSDConcreteInterface</a:t>
              </a:r>
              <a:endPara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3ED7C03-3670-42E1-A978-B6C9627B7B4C}"/>
              </a:ext>
            </a:extLst>
          </p:cNvPr>
          <p:cNvGrpSpPr/>
          <p:nvPr/>
        </p:nvGrpSpPr>
        <p:grpSpPr>
          <a:xfrm>
            <a:off x="6418075" y="1489213"/>
            <a:ext cx="934062" cy="818242"/>
            <a:chOff x="2133122" y="1558318"/>
            <a:chExt cx="934062" cy="81824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25DD969-C0FC-4CA2-8DA2-E7C469D6483A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run_command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check_input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args_parser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548C437-BE65-4644-8EAE-491CBE15BF88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89DE834-96D6-4226-B921-B5C7C9F79859}"/>
              </a:ext>
            </a:extLst>
          </p:cNvPr>
          <p:cNvGrpSpPr/>
          <p:nvPr/>
        </p:nvGrpSpPr>
        <p:grpSpPr>
          <a:xfrm>
            <a:off x="4989204" y="2906108"/>
            <a:ext cx="934062" cy="818242"/>
            <a:chOff x="2133122" y="1558318"/>
            <a:chExt cx="934062" cy="81824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5830AFB-D723-43B1-B010-8EB85F5663FB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set_buffer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930E239-7E6E-4518-8BD7-77E0C29CE66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Buffer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1764F02-9436-4CB3-A72D-CD07481D30CB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1636653" y="1982555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852B1AC-B779-4472-9C7F-38C6D969FA28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>
            <a:off x="2598493" y="2307455"/>
            <a:ext cx="0" cy="5986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3BB03B-C089-4E92-81B1-89D72474D88A}"/>
              </a:ext>
            </a:extLst>
          </p:cNvPr>
          <p:cNvCxnSpPr>
            <a:cxnSpLocks/>
            <a:stCxn id="13" idx="3"/>
            <a:endCxn id="55" idx="1"/>
          </p:cNvCxnSpPr>
          <p:nvPr/>
        </p:nvCxnSpPr>
        <p:spPr>
          <a:xfrm>
            <a:off x="3065524" y="1982555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4242276-C075-4653-9A21-8985153E9DC8}"/>
              </a:ext>
            </a:extLst>
          </p:cNvPr>
          <p:cNvCxnSpPr>
            <a:cxnSpLocks/>
            <a:stCxn id="64" idx="0"/>
            <a:endCxn id="55" idx="2"/>
          </p:cNvCxnSpPr>
          <p:nvPr/>
        </p:nvCxnSpPr>
        <p:spPr>
          <a:xfrm flipV="1">
            <a:off x="4027363" y="2307455"/>
            <a:ext cx="1" cy="5986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B2E0B36-8A1C-42EF-B737-4B8E32C99094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4494394" y="1982555"/>
            <a:ext cx="494810" cy="141689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3215888-9A62-4935-AEAC-A90D6CE01271}"/>
              </a:ext>
            </a:extLst>
          </p:cNvPr>
          <p:cNvCxnSpPr>
            <a:cxnSpLocks/>
            <a:stCxn id="58" idx="2"/>
            <a:endCxn id="82" idx="0"/>
          </p:cNvCxnSpPr>
          <p:nvPr/>
        </p:nvCxnSpPr>
        <p:spPr>
          <a:xfrm>
            <a:off x="5456235" y="2307455"/>
            <a:ext cx="0" cy="5986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7A49B1-7C67-4D02-9BB8-7F62664BE93D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5923266" y="1982555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EC47288-7E58-4F59-BAD0-A12578FB43B2}"/>
              </a:ext>
            </a:extLst>
          </p:cNvPr>
          <p:cNvSpPr txBox="1"/>
          <p:nvPr/>
        </p:nvSpPr>
        <p:spPr>
          <a:xfrm>
            <a:off x="3358750" y="3850542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Adapter Pattern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918B05-3E16-4B2A-86D5-A828B429137B}"/>
              </a:ext>
            </a:extLst>
          </p:cNvPr>
          <p:cNvSpPr txBox="1"/>
          <p:nvPr/>
        </p:nvSpPr>
        <p:spPr>
          <a:xfrm>
            <a:off x="605980" y="4385340"/>
            <a:ext cx="942437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SSD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제품을 하나의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Test Shell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프로그램으로 테스트할 수 있도록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Shell-SSD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간 변경에 의한 영향도를 최소화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SSD Concrete Interface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변경 되거나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새로운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Concrete Interface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추가 되더라도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Shell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의 수정사항은 발생하지 않도록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Adapter pattern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활용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5620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5400" dirty="0" err="1"/>
              <a:t>리팩토링을</a:t>
            </a:r>
            <a:r>
              <a:rPr lang="ko-KR" altLang="en-US" sz="5400" dirty="0"/>
              <a:t> 통한 </a:t>
            </a:r>
            <a:r>
              <a:rPr lang="ko-KR" altLang="en-US" sz="5400" dirty="0" err="1"/>
              <a:t>클린코드</a:t>
            </a:r>
            <a:r>
              <a:rPr lang="ko-KR" altLang="en-US" sz="5400" dirty="0"/>
              <a:t> 전후 결과 비교</a:t>
            </a:r>
            <a:endParaRPr sz="5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 err="1"/>
              <a:t>리팩토링을</a:t>
            </a:r>
            <a:r>
              <a:rPr lang="ko-KR" altLang="en-US" b="1" dirty="0"/>
              <a:t> 통한 </a:t>
            </a:r>
            <a:r>
              <a:rPr lang="ko-KR" altLang="en-US" b="1" dirty="0" err="1"/>
              <a:t>클린코드</a:t>
            </a:r>
            <a:r>
              <a:rPr lang="ko-KR" altLang="en-US" b="1" dirty="0"/>
              <a:t> 전후 결과 비교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835BC-ACDE-4BDA-A9C2-C4FDB365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5" y="1676386"/>
            <a:ext cx="9243392" cy="4861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BC1D38-F242-4AF9-B3D4-481958649CDD}"/>
              </a:ext>
            </a:extLst>
          </p:cNvPr>
          <p:cNvSpPr txBox="1"/>
          <p:nvPr/>
        </p:nvSpPr>
        <p:spPr>
          <a:xfrm>
            <a:off x="605980" y="1138468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 변수명의 구체화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통일화 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idx</a:t>
            </a:r>
            <a:r>
              <a:rPr lang="en-US" altLang="ko-KR" sz="1800" b="1" dirty="0"/>
              <a:t> vs </a:t>
            </a:r>
            <a:r>
              <a:rPr lang="en-US" altLang="ko-KR" sz="1800" b="1" dirty="0" err="1"/>
              <a:t>lba</a:t>
            </a:r>
            <a:r>
              <a:rPr lang="en-US" altLang="ko-KR" sz="1800" b="1" dirty="0"/>
              <a:t> / output vs value vs result </a:t>
            </a:r>
            <a:r>
              <a:rPr lang="ko-KR" altLang="en-US" sz="1800" b="1" dirty="0"/>
              <a:t>등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0F62-FAD2-465B-9D41-8235E55E202B}"/>
              </a:ext>
            </a:extLst>
          </p:cNvPr>
          <p:cNvSpPr txBox="1"/>
          <p:nvPr/>
        </p:nvSpPr>
        <p:spPr>
          <a:xfrm>
            <a:off x="6541480" y="5075958"/>
            <a:ext cx="4580100" cy="1287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idx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vs </a:t>
            </a:r>
            <a:r>
              <a:rPr lang="en-US" altLang="ko-KR" sz="1800" b="1" dirty="0" err="1">
                <a:solidFill>
                  <a:srgbClr val="0070C0"/>
                </a:solidFill>
                <a:latin typeface="+mj-ea"/>
                <a:ea typeface="+mj-ea"/>
              </a:rPr>
              <a:t>lba</a:t>
            </a:r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 변수 통일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output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vs </a:t>
            </a:r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</a:rPr>
              <a:t>value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vs </a:t>
            </a:r>
            <a:r>
              <a:rPr lang="en-US" altLang="ko-KR" sz="18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result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 변수 통일</a:t>
            </a:r>
            <a:endParaRPr lang="en-US" altLang="ko-KR" sz="18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size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8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800" b="1" dirty="0" err="1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erase_size</a:t>
            </a:r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변수 구체화</a:t>
            </a:r>
            <a:endParaRPr lang="en-US" altLang="ko-KR" sz="1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962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 err="1"/>
              <a:t>리팩토링을</a:t>
            </a:r>
            <a:r>
              <a:rPr lang="ko-KR" altLang="en-US" b="1" dirty="0"/>
              <a:t> 통한 </a:t>
            </a:r>
            <a:r>
              <a:rPr lang="ko-KR" altLang="en-US" b="1" dirty="0" err="1"/>
              <a:t>클린코드</a:t>
            </a:r>
            <a:r>
              <a:rPr lang="ko-KR" altLang="en-US" b="1" dirty="0"/>
              <a:t> 전후 결과 비교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1D38-F242-4AF9-B3D4-481958649CDD}"/>
              </a:ext>
            </a:extLst>
          </p:cNvPr>
          <p:cNvSpPr txBox="1"/>
          <p:nvPr/>
        </p:nvSpPr>
        <p:spPr>
          <a:xfrm>
            <a:off x="605980" y="1138468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 변수명의 구체화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통일화 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idx</a:t>
            </a:r>
            <a:r>
              <a:rPr lang="en-US" altLang="ko-KR" sz="1800" b="1" dirty="0"/>
              <a:t> vs </a:t>
            </a:r>
            <a:r>
              <a:rPr lang="en-US" altLang="ko-KR" sz="1800" b="1" dirty="0" err="1"/>
              <a:t>lba</a:t>
            </a:r>
            <a:r>
              <a:rPr lang="en-US" altLang="ko-KR" sz="1800" b="1" dirty="0"/>
              <a:t> / output vs value vs result </a:t>
            </a:r>
            <a:r>
              <a:rPr lang="ko-KR" altLang="en-US" sz="1800" b="1" dirty="0"/>
              <a:t>등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A4325-8891-4B81-BA2D-03F3AB7A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40" y="1686325"/>
            <a:ext cx="8644071" cy="486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A100F-2480-47BB-BE16-C27085B998A2}"/>
              </a:ext>
            </a:extLst>
          </p:cNvPr>
          <p:cNvSpPr txBox="1"/>
          <p:nvPr/>
        </p:nvSpPr>
        <p:spPr>
          <a:xfrm>
            <a:off x="4973230" y="3605896"/>
            <a:ext cx="7223452" cy="170264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lba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의미하는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loop: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lba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으로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단순 횟수를 의미하는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loop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index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여부에 따라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or _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비교 변수는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ref_value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comp_value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 통일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value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8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800" b="1" dirty="0" err="1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random_value</a:t>
            </a:r>
            <a:r>
              <a:rPr lang="en-US" altLang="ko-KR" sz="1800" b="1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변수 구체화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94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5400" dirty="0"/>
              <a:t>조원 소개 및 역할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85209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40EF8-DA94-4AAB-966A-E34EC839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리팩토링을</a:t>
            </a:r>
            <a:r>
              <a:rPr lang="ko-KR" altLang="en-US" b="1" dirty="0"/>
              <a:t> 통한 </a:t>
            </a:r>
            <a:r>
              <a:rPr lang="ko-KR" altLang="en-US" b="1" dirty="0" err="1"/>
              <a:t>클린코드</a:t>
            </a:r>
            <a:r>
              <a:rPr lang="ko-KR" altLang="en-US" b="1" dirty="0"/>
              <a:t> 전후 결과 비교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1E4C14-3D86-4AFC-8345-5CEF3419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02" y="2983438"/>
            <a:ext cx="3933825" cy="1419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7E8E1A-67BC-445C-BDEF-C6581C59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2" y="4400117"/>
            <a:ext cx="4476750" cy="167640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485A100F-2480-47BB-BE16-C27085B998A2}"/>
              </a:ext>
            </a:extLst>
          </p:cNvPr>
          <p:cNvSpPr txBox="1"/>
          <p:nvPr/>
        </p:nvSpPr>
        <p:spPr>
          <a:xfrm>
            <a:off x="4777021" y="4263152"/>
            <a:ext cx="5296643" cy="4542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메서드를 외부에서 사용하게 되어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naming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73A77C-9D17-40C5-9DF3-8B483F73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02" y="1598364"/>
            <a:ext cx="3324225" cy="1028700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3748A547-B489-45B6-A0B3-19E95B384794}"/>
              </a:ext>
            </a:extLst>
          </p:cNvPr>
          <p:cNvSpPr txBox="1"/>
          <p:nvPr/>
        </p:nvSpPr>
        <p:spPr>
          <a:xfrm>
            <a:off x="4173927" y="1905341"/>
            <a:ext cx="4953600" cy="4542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SSD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의 클래스명과 구분을 위한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naming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81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 err="1"/>
              <a:t>리팩토링을</a:t>
            </a:r>
            <a:r>
              <a:rPr lang="ko-KR" altLang="en-US" b="1" dirty="0"/>
              <a:t> 통한 </a:t>
            </a:r>
            <a:r>
              <a:rPr lang="ko-KR" altLang="en-US" b="1" dirty="0" err="1"/>
              <a:t>클린코드</a:t>
            </a:r>
            <a:r>
              <a:rPr lang="ko-KR" altLang="en-US" b="1" dirty="0"/>
              <a:t> 전후 결과 비교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1D38-F242-4AF9-B3D4-481958649CDD}"/>
              </a:ext>
            </a:extLst>
          </p:cNvPr>
          <p:cNvSpPr txBox="1"/>
          <p:nvPr/>
        </p:nvSpPr>
        <p:spPr>
          <a:xfrm>
            <a:off x="605980" y="1138468"/>
            <a:ext cx="903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 함수 추출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함수 기능 간소화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한 개의 함수에서는 가능한 한 가지 기능만 담당하도록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5B6AAC-55F3-4037-BD6B-4FB25FD2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800"/>
            <a:ext cx="12192000" cy="47118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79E955-9B90-4AE5-8F04-F6FB941C3CD0}"/>
              </a:ext>
            </a:extLst>
          </p:cNvPr>
          <p:cNvSpPr/>
          <p:nvPr/>
        </p:nvSpPr>
        <p:spPr>
          <a:xfrm>
            <a:off x="1062990" y="2548890"/>
            <a:ext cx="1943100" cy="274320"/>
          </a:xfrm>
          <a:prstGeom prst="rect">
            <a:avLst/>
          </a:prstGeom>
          <a:solidFill>
            <a:srgbClr val="EEF24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55EC83-CBB3-4BD7-A4C7-99A104B54080}"/>
              </a:ext>
            </a:extLst>
          </p:cNvPr>
          <p:cNvSpPr/>
          <p:nvPr/>
        </p:nvSpPr>
        <p:spPr>
          <a:xfrm>
            <a:off x="6804660" y="2389653"/>
            <a:ext cx="1588770" cy="274320"/>
          </a:xfrm>
          <a:prstGeom prst="rect">
            <a:avLst/>
          </a:prstGeom>
          <a:solidFill>
            <a:srgbClr val="EEF24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E3D08A-59A8-4C28-B3E5-5E2A3665E7D3}"/>
              </a:ext>
            </a:extLst>
          </p:cNvPr>
          <p:cNvSpPr/>
          <p:nvPr/>
        </p:nvSpPr>
        <p:spPr>
          <a:xfrm>
            <a:off x="6804660" y="2829194"/>
            <a:ext cx="1413510" cy="189838"/>
          </a:xfrm>
          <a:prstGeom prst="rect">
            <a:avLst/>
          </a:prstGeom>
          <a:solidFill>
            <a:srgbClr val="EEF24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3E8462E-52F5-4BAB-B21B-F8986AA4369F}"/>
              </a:ext>
            </a:extLst>
          </p:cNvPr>
          <p:cNvSpPr/>
          <p:nvPr/>
        </p:nvSpPr>
        <p:spPr>
          <a:xfrm rot="21394506">
            <a:off x="3006090" y="2297430"/>
            <a:ext cx="3714750" cy="517193"/>
          </a:xfrm>
          <a:prstGeom prst="rightArrow">
            <a:avLst/>
          </a:prstGeom>
          <a:solidFill>
            <a:srgbClr val="EEF244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8AFDB-890E-4560-9CE5-6D959C2C4697}"/>
              </a:ext>
            </a:extLst>
          </p:cNvPr>
          <p:cNvSpPr txBox="1"/>
          <p:nvPr/>
        </p:nvSpPr>
        <p:spPr>
          <a:xfrm>
            <a:off x="5353206" y="4084308"/>
            <a:ext cx="6697667" cy="25317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버퍼를 탐색하는 함수에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flush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기능이 모두 들어가 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flush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Extract Method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기존 함수에서 추출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flush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기능은 버퍼가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 초과하는 경우만 작동하여 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flush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기능만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요청받는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경우 처리할 수 없었음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flush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기능이 특정 조건을 만족하지 않아도 작동하도록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cnt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인자로 하는 함수로 추출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B2D78E-30DF-43B4-BD3A-E273050AD2DB}"/>
              </a:ext>
            </a:extLst>
          </p:cNvPr>
          <p:cNvSpPr/>
          <p:nvPr/>
        </p:nvSpPr>
        <p:spPr>
          <a:xfrm>
            <a:off x="1463040" y="3111291"/>
            <a:ext cx="3749039" cy="2608241"/>
          </a:xfrm>
          <a:prstGeom prst="rect">
            <a:avLst/>
          </a:prstGeom>
          <a:solidFill>
            <a:srgbClr val="F559D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70B5C-59F5-4A66-A4B5-CBABD816F7FB}"/>
              </a:ext>
            </a:extLst>
          </p:cNvPr>
          <p:cNvSpPr/>
          <p:nvPr/>
        </p:nvSpPr>
        <p:spPr>
          <a:xfrm flipH="1">
            <a:off x="7383780" y="3184253"/>
            <a:ext cx="2526030" cy="274320"/>
          </a:xfrm>
          <a:prstGeom prst="rect">
            <a:avLst/>
          </a:prstGeom>
          <a:solidFill>
            <a:srgbClr val="F559D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3FB5A4C-BC0B-42CF-B16C-CA9CD5045F58}"/>
              </a:ext>
            </a:extLst>
          </p:cNvPr>
          <p:cNvSpPr/>
          <p:nvPr/>
        </p:nvSpPr>
        <p:spPr>
          <a:xfrm>
            <a:off x="5212079" y="2959905"/>
            <a:ext cx="2171701" cy="684862"/>
          </a:xfrm>
          <a:prstGeom prst="rightArrow">
            <a:avLst/>
          </a:prstGeom>
          <a:solidFill>
            <a:srgbClr val="F559D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6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 err="1"/>
              <a:t>리팩토링을</a:t>
            </a:r>
            <a:r>
              <a:rPr lang="ko-KR" altLang="en-US" b="1" dirty="0"/>
              <a:t> 통한 </a:t>
            </a:r>
            <a:r>
              <a:rPr lang="ko-KR" altLang="en-US" b="1" dirty="0" err="1"/>
              <a:t>클린코드</a:t>
            </a:r>
            <a:r>
              <a:rPr lang="ko-KR" altLang="en-US" b="1" dirty="0"/>
              <a:t> 전후 결과 비교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1D38-F242-4AF9-B3D4-481958649CDD}"/>
              </a:ext>
            </a:extLst>
          </p:cNvPr>
          <p:cNvSpPr txBox="1"/>
          <p:nvPr/>
        </p:nvSpPr>
        <p:spPr>
          <a:xfrm>
            <a:off x="605980" y="1138468"/>
            <a:ext cx="91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 함수 추출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함수 기능 간소화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한 개의 함수에서는 가능한 한 가지 기능만 담당하도록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3BC47-D66C-401E-9F86-E6E32DD7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365"/>
            <a:ext cx="12192000" cy="4129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C7B8D-9337-4FD2-B812-BFD5F2913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64" y="2910665"/>
            <a:ext cx="4366260" cy="394733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B19B0E-BC6D-417F-B165-6641A62D095D}"/>
              </a:ext>
            </a:extLst>
          </p:cNvPr>
          <p:cNvSpPr/>
          <p:nvPr/>
        </p:nvSpPr>
        <p:spPr>
          <a:xfrm>
            <a:off x="365760" y="2233222"/>
            <a:ext cx="5417820" cy="4441898"/>
          </a:xfrm>
          <a:prstGeom prst="rect">
            <a:avLst/>
          </a:prstGeom>
          <a:solidFill>
            <a:srgbClr val="F559D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424F975-6CFA-4DA7-9BB4-C4990F2EB6A3}"/>
              </a:ext>
            </a:extLst>
          </p:cNvPr>
          <p:cNvSpPr/>
          <p:nvPr/>
        </p:nvSpPr>
        <p:spPr>
          <a:xfrm>
            <a:off x="5783580" y="2265723"/>
            <a:ext cx="1218306" cy="795728"/>
          </a:xfrm>
          <a:prstGeom prst="rightArrow">
            <a:avLst/>
          </a:prstGeom>
          <a:solidFill>
            <a:srgbClr val="F559D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46AF3-954F-4EAA-A92E-115EC62D172A}"/>
              </a:ext>
            </a:extLst>
          </p:cNvPr>
          <p:cNvSpPr txBox="1"/>
          <p:nvPr/>
        </p:nvSpPr>
        <p:spPr>
          <a:xfrm>
            <a:off x="5536086" y="4963995"/>
            <a:ext cx="6168676" cy="17007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기존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어떤 명령어가 오더라도 </a:t>
            </a:r>
            <a:r>
              <a:rPr lang="en-US" altLang="ko-K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set_buffer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라는 함수에서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모든 처리를 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명령어에 따라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buffer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작동하는 법이 다른 만큼</a:t>
            </a:r>
            <a:b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함수를 분리하여 처리하도록 함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576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8000" dirty="0"/>
              <a:t>소감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982982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소감</a:t>
            </a:r>
            <a:r>
              <a:rPr lang="en-US" altLang="ko-KR" b="1" dirty="0"/>
              <a:t>…</a:t>
            </a:r>
            <a:endParaRPr b="1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7D85B129-AAF5-490B-A615-25CA96EDB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04917"/>
              </p:ext>
            </p:extLst>
          </p:nvPr>
        </p:nvGraphicFramePr>
        <p:xfrm>
          <a:off x="605980" y="1399500"/>
          <a:ext cx="11031838" cy="49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573">
                  <a:extLst>
                    <a:ext uri="{9D8B030D-6E8A-4147-A177-3AD203B41FA5}">
                      <a16:colId xmlns:a16="http://schemas.microsoft.com/office/drawing/2014/main" val="3299560039"/>
                    </a:ext>
                  </a:extLst>
                </a:gridCol>
                <a:gridCol w="9709265">
                  <a:extLst>
                    <a:ext uri="{9D8B030D-6E8A-4147-A177-3AD203B41FA5}">
                      <a16:colId xmlns:a16="http://schemas.microsoft.com/office/drawing/2014/main" val="1241872215"/>
                    </a:ext>
                  </a:extLst>
                </a:gridCol>
              </a:tblGrid>
              <a:tr h="8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조영준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클린코드에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대해 많이 배울 수 있었고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현업에서 잘 활용할 수 있어 보입니다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29399"/>
                  </a:ext>
                </a:extLst>
              </a:tr>
              <a:tr h="8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민동학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협업에 도움이 되는 많은 것들을 배울 수 있었고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800" b="0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리팩토링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및 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git </a:t>
                      </a:r>
                      <a:r>
                        <a:rPr lang="ko-KR" altLang="en-US" sz="18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사용에 대해 정말 많이 배워갈 수 있었습니다</a:t>
                      </a:r>
                      <a:r>
                        <a:rPr lang="en-US" altLang="ko-KR" sz="18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ko-KR" altLang="en-US" sz="18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24260"/>
                  </a:ext>
                </a:extLst>
              </a:tr>
              <a:tr h="8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박승욱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여태 </a:t>
                      </a:r>
                      <a:r>
                        <a:rPr lang="en-US" altLang="ko-KR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git</a:t>
                      </a:r>
                      <a:r>
                        <a:rPr lang="ko-KR" altLang="en-US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의 기능을 절반도 활용하지 못하고 있었다는 걸 </a:t>
                      </a:r>
                      <a:r>
                        <a:rPr lang="ko-KR" altLang="en-US" sz="1800" b="0" i="0" u="none" strike="noStrike" cap="none" spc="-5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깨달았습니다</a:t>
                      </a:r>
                      <a:r>
                        <a:rPr lang="en-US" altLang="ko-KR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현업에 돌아가면 써먹을 수 있는 실용적인 내용을 많이 배운 귀중한 시간이었습니다</a:t>
                      </a:r>
                      <a:r>
                        <a:rPr lang="en-US" altLang="ko-KR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69219"/>
                  </a:ext>
                </a:extLst>
              </a:tr>
              <a:tr h="8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이재원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unittest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는 처음 사용해보는데 매우 유용한 기능이라고 생각이 되어 앞으로 개발할 때 </a:t>
                      </a:r>
                      <a:r>
                        <a:rPr lang="en-US" altLang="ko-KR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tdd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로 개발하면 좋을 것 같다는 생각을 했습니다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훌륭한 팀원들을 만나 많이 배우고 재미있게 프로젝트 할 수 있었습니다</a:t>
                      </a:r>
                      <a:r>
                        <a:rPr lang="en-US" altLang="ko-KR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22769"/>
                  </a:ext>
                </a:extLst>
              </a:tr>
              <a:tr h="8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최일묵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Unit test</a:t>
                      </a:r>
                      <a:r>
                        <a:rPr lang="ko-KR" altLang="en-US" sz="1800" dirty="0"/>
                        <a:t>를 만들면서 개발을 진행하는 것이 귀찮게 느껴질 수 있으나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프로젝트의 형상 관리를 위하여 </a:t>
                      </a:r>
                      <a:r>
                        <a:rPr lang="en-US" altLang="ko-KR" sz="1800" dirty="0"/>
                        <a:t>Unit test</a:t>
                      </a:r>
                      <a:r>
                        <a:rPr lang="ko-KR" altLang="en-US" sz="1800" dirty="0"/>
                        <a:t>를 꾸준히 생성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진행하는 것이 중요함을 느꼈습니다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2982"/>
                  </a:ext>
                </a:extLst>
              </a:tr>
              <a:tr h="81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한재원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다양한 </a:t>
                      </a:r>
                      <a:r>
                        <a:rPr lang="ko-KR" altLang="en-US" sz="1800" b="0" i="0" u="none" strike="noStrike" cap="none" spc="-5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리팩토링의</a:t>
                      </a:r>
                      <a:r>
                        <a:rPr lang="ko-KR" altLang="en-US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방법부터 프로젝트를 통한 실전 실습까지 하는 귀중한 경험을 했습니다</a:t>
                      </a:r>
                      <a:r>
                        <a:rPr lang="en-US" altLang="ko-KR" sz="1800" b="0" i="0" u="none" strike="noStrike" cap="none" spc="-5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6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83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8000" dirty="0"/>
              <a:t>Q&amp;A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61405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2">
            <a:extLst>
              <a:ext uri="{FF2B5EF4-FFF2-40B4-BE49-F238E27FC236}">
                <a16:creationId xmlns:a16="http://schemas.microsoft.com/office/drawing/2014/main" id="{BEFA34CD-1A81-4628-B39A-E851EEBE98A4}"/>
              </a:ext>
            </a:extLst>
          </p:cNvPr>
          <p:cNvSpPr txBox="1">
            <a:spLocks/>
          </p:cNvSpPr>
          <p:nvPr/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ko-KR" altLang="en-US" sz="6600" b="1" dirty="0">
                <a:latin typeface="+mj-ea"/>
                <a:ea typeface="+mj-ea"/>
              </a:rPr>
              <a:t>감사합니다</a:t>
            </a:r>
            <a:r>
              <a:rPr lang="en-US" altLang="ko-KR" sz="6600" b="1" dirty="0">
                <a:latin typeface="+mj-ea"/>
                <a:ea typeface="+mj-ea"/>
              </a:rPr>
              <a:t>.</a:t>
            </a:r>
            <a:endParaRPr lang="en-US" sz="6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/>
              <a:t>조원 소개 및 역할</a:t>
            </a:r>
            <a:endParaRPr b="1" dirty="0"/>
          </a:p>
        </p:txBody>
      </p:sp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2147027A-1789-4D3F-B854-580D7014F2D8}"/>
              </a:ext>
            </a:extLst>
          </p:cNvPr>
          <p:cNvSpPr txBox="1">
            <a:spLocks noGrp="1"/>
          </p:cNvSpPr>
          <p:nvPr/>
        </p:nvSpPr>
        <p:spPr>
          <a:xfrm>
            <a:off x="258259" y="133140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조영준</a:t>
            </a:r>
            <a:r>
              <a:rPr lang="en-US" altLang="ko-KR" dirty="0"/>
              <a:t>: </a:t>
            </a:r>
            <a:r>
              <a:rPr lang="ko-KR" altLang="en-US" dirty="0"/>
              <a:t>조장</a:t>
            </a:r>
            <a:r>
              <a:rPr lang="en-US" altLang="ko-KR" dirty="0"/>
              <a:t>, Shell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민동학</a:t>
            </a:r>
            <a:r>
              <a:rPr lang="en-US" altLang="ko-KR" dirty="0"/>
              <a:t>: Shell, Logger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박승욱</a:t>
            </a:r>
            <a:r>
              <a:rPr lang="en-US" altLang="ko-KR" dirty="0"/>
              <a:t>: Shell, Logger 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이재원</a:t>
            </a:r>
            <a:r>
              <a:rPr lang="en-US" altLang="ko-KR" dirty="0"/>
              <a:t>: Shell, Buffer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최일묵</a:t>
            </a:r>
            <a:r>
              <a:rPr lang="en-US" altLang="ko-KR" dirty="0"/>
              <a:t>: SSD, Buffer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한재원</a:t>
            </a:r>
            <a:r>
              <a:rPr lang="en-US" altLang="ko-KR" dirty="0"/>
              <a:t>: SSD,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FBD0-7A0C-4584-909D-2464F2A73A1B}"/>
              </a:ext>
            </a:extLst>
          </p:cNvPr>
          <p:cNvSpPr txBox="1"/>
          <p:nvPr/>
        </p:nvSpPr>
        <p:spPr>
          <a:xfrm>
            <a:off x="431701" y="3795306"/>
            <a:ext cx="6100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C조</a:t>
            </a:r>
            <a:r>
              <a:rPr lang="ko-KR" altLang="en-US" dirty="0"/>
              <a:t>]</a:t>
            </a:r>
          </a:p>
          <a:p>
            <a:r>
              <a:rPr lang="ko-KR" altLang="en-US" dirty="0" err="1"/>
              <a:t>CoDream</a:t>
            </a:r>
            <a:r>
              <a:rPr lang="ko-KR" altLang="en-US" dirty="0"/>
              <a:t>(</a:t>
            </a:r>
            <a:r>
              <a:rPr lang="ko-KR" altLang="en-US" dirty="0" err="1"/>
              <a:t>Code+Dream</a:t>
            </a:r>
            <a:r>
              <a:rPr lang="ko-KR" altLang="en-US" dirty="0"/>
              <a:t> : 우리가 꿈꾸는 완벽한 코드)</a:t>
            </a:r>
          </a:p>
          <a:p>
            <a:r>
              <a:rPr lang="ko-KR" altLang="en-US" dirty="0"/>
              <a:t>(팀장 : 조영준, 조원: </a:t>
            </a:r>
            <a:r>
              <a:rPr lang="ko-KR" altLang="en-US" dirty="0" err="1"/>
              <a:t>민동학</a:t>
            </a:r>
            <a:r>
              <a:rPr lang="ko-KR" altLang="en-US" dirty="0"/>
              <a:t>, 박승욱, 이재원, </a:t>
            </a:r>
            <a:r>
              <a:rPr lang="ko-KR" altLang="en-US" dirty="0" err="1"/>
              <a:t>최일묵</a:t>
            </a:r>
            <a:r>
              <a:rPr lang="ko-KR" altLang="en-US" dirty="0"/>
              <a:t>, 한재원)</a:t>
            </a:r>
          </a:p>
          <a:p>
            <a:r>
              <a:rPr lang="ko-KR" altLang="en-US" dirty="0"/>
              <a:t>1.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17시</a:t>
            </a:r>
            <a:r>
              <a:rPr lang="ko-KR" altLang="en-US" dirty="0"/>
              <a:t> 퇴근 준수</a:t>
            </a:r>
          </a:p>
          <a:p>
            <a:r>
              <a:rPr lang="ko-KR" altLang="en-US" dirty="0"/>
              <a:t>2.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Approver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2인</a:t>
            </a:r>
            <a:r>
              <a:rPr lang="ko-KR" altLang="en-US" dirty="0"/>
              <a:t>으로 지정</a:t>
            </a:r>
          </a:p>
          <a:p>
            <a:r>
              <a:rPr lang="ko-KR" altLang="en-US" dirty="0"/>
              <a:t>3. </a:t>
            </a:r>
            <a:r>
              <a:rPr lang="ko-KR" altLang="en-US" dirty="0" err="1"/>
              <a:t>Push</a:t>
            </a:r>
            <a:r>
              <a:rPr lang="ko-KR" altLang="en-US" dirty="0"/>
              <a:t> 하기 전 </a:t>
            </a:r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pull</a:t>
            </a:r>
            <a:r>
              <a:rPr lang="ko-KR" altLang="en-US" dirty="0"/>
              <a:t> 먼저 하기</a:t>
            </a:r>
          </a:p>
          <a:p>
            <a:r>
              <a:rPr lang="ko-KR" altLang="en-US" dirty="0"/>
              <a:t>4. 의견충돌시, 다수결로 결정하기</a:t>
            </a:r>
          </a:p>
          <a:p>
            <a:r>
              <a:rPr lang="ko-KR" altLang="en-US" dirty="0"/>
              <a:t>5. 자율적으로 </a:t>
            </a:r>
            <a:r>
              <a:rPr lang="ko-KR" altLang="en-US" dirty="0" err="1"/>
              <a:t>쉬는시간</a:t>
            </a:r>
            <a:r>
              <a:rPr lang="ko-KR" altLang="en-US" dirty="0"/>
              <a:t> 가지되 30분 이상 자리 비우지 않기</a:t>
            </a:r>
          </a:p>
          <a:p>
            <a:r>
              <a:rPr lang="ko-KR" altLang="en-US" dirty="0"/>
              <a:t>6. 식사 후 , 12시 30분까지 착석하기</a:t>
            </a:r>
          </a:p>
          <a:p>
            <a:r>
              <a:rPr lang="ko-KR" altLang="en-US" dirty="0"/>
              <a:t>7.  </a:t>
            </a:r>
            <a:r>
              <a:rPr lang="ko-KR" altLang="en-US" dirty="0" err="1"/>
              <a:t>commit</a:t>
            </a:r>
            <a:r>
              <a:rPr lang="ko-KR" altLang="en-US" dirty="0"/>
              <a:t> 시 [</a:t>
            </a:r>
            <a:r>
              <a:rPr lang="ko-KR" altLang="en-US" dirty="0" err="1"/>
              <a:t>fix</a:t>
            </a:r>
            <a:r>
              <a:rPr lang="ko-KR" altLang="en-US" dirty="0"/>
              <a:t>],[</a:t>
            </a:r>
            <a:r>
              <a:rPr lang="ko-KR" altLang="en-US" dirty="0" err="1"/>
              <a:t>feat</a:t>
            </a:r>
            <a:r>
              <a:rPr lang="ko-KR" altLang="en-US" dirty="0"/>
              <a:t>],[</a:t>
            </a:r>
            <a:r>
              <a:rPr lang="ko-KR" altLang="en-US" dirty="0" err="1"/>
              <a:t>refactor</a:t>
            </a:r>
            <a:r>
              <a:rPr lang="ko-KR" altLang="en-US" dirty="0"/>
              <a:t>]말머리 붙이기</a:t>
            </a:r>
          </a:p>
          <a:p>
            <a:r>
              <a:rPr lang="ko-KR" altLang="en-US" dirty="0"/>
              <a:t>8. 리뷰 올릴 때 링크도 같이 올리기</a:t>
            </a:r>
          </a:p>
          <a:p>
            <a:r>
              <a:rPr lang="ko-KR" altLang="en-US" dirty="0"/>
              <a:t>9. 리뷰할 사람은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이모지로</a:t>
            </a:r>
            <a:r>
              <a:rPr lang="ko-KR" altLang="en-US" dirty="0"/>
              <a:t> 먼저 의사 표현 하기</a:t>
            </a:r>
          </a:p>
          <a:p>
            <a:r>
              <a:rPr lang="ko-KR" altLang="en-US" dirty="0"/>
              <a:t>10. </a:t>
            </a:r>
            <a:r>
              <a:rPr lang="ko-KR" altLang="en-US" dirty="0" err="1"/>
              <a:t>Merge</a:t>
            </a:r>
            <a:r>
              <a:rPr lang="ko-KR" altLang="en-US" dirty="0"/>
              <a:t> 완료 후 </a:t>
            </a:r>
            <a:r>
              <a:rPr lang="ko-KR" altLang="en-US" dirty="0" err="1"/>
              <a:t>브랜치</a:t>
            </a:r>
            <a:r>
              <a:rPr lang="ko-KR" altLang="en-US" dirty="0"/>
              <a:t> 지우기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A93DA-D0B2-4E73-AF92-9ED58F0C8A76}"/>
              </a:ext>
            </a:extLst>
          </p:cNvPr>
          <p:cNvSpPr txBox="1"/>
          <p:nvPr/>
        </p:nvSpPr>
        <p:spPr>
          <a:xfrm>
            <a:off x="5781913" y="3795306"/>
            <a:ext cx="61518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[코드리뷰 전략]-</a:t>
            </a:r>
            <a:r>
              <a:rPr lang="ko-KR" altLang="en-US" dirty="0" err="1"/>
              <a:t>CoDream</a:t>
            </a:r>
            <a:endParaRPr lang="ko-KR" altLang="en-US" dirty="0"/>
          </a:p>
          <a:p>
            <a:r>
              <a:rPr lang="ko-KR" altLang="en-US" dirty="0"/>
              <a:t>1. PR </a:t>
            </a:r>
            <a:r>
              <a:rPr lang="ko-KR" altLang="en-US" dirty="0" err="1"/>
              <a:t>Description에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의도, 배경 설명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충분히 작성</a:t>
            </a:r>
          </a:p>
          <a:p>
            <a:r>
              <a:rPr lang="ko-KR" altLang="en-US" dirty="0"/>
              <a:t>2. 기능별 </a:t>
            </a:r>
            <a:r>
              <a:rPr lang="ko-KR" altLang="en-US" dirty="0" err="1"/>
              <a:t>commit구분과</a:t>
            </a:r>
            <a:r>
              <a:rPr lang="ko-KR" altLang="en-US" dirty="0"/>
              <a:t> 적당한 </a:t>
            </a:r>
            <a:r>
              <a:rPr lang="ko-KR" altLang="en-US" dirty="0" err="1"/>
              <a:t>PR단위를</a:t>
            </a:r>
            <a:r>
              <a:rPr lang="ko-KR" altLang="en-US" dirty="0"/>
              <a:t> 준수하기</a:t>
            </a:r>
          </a:p>
          <a:p>
            <a:r>
              <a:rPr lang="ko-KR" altLang="en-US" dirty="0"/>
              <a:t>3.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쿠션멘트와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긍정어를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/>
              <a:t>포함하여 좋은 방향의 리뷰를 남기도록 하기</a:t>
            </a:r>
          </a:p>
          <a:p>
            <a:r>
              <a:rPr lang="ko-KR" altLang="en-US" dirty="0"/>
              <a:t>4. </a:t>
            </a:r>
            <a:r>
              <a:rPr lang="ko-KR" altLang="en-US" dirty="0" err="1"/>
              <a:t>PR관리를</a:t>
            </a:r>
            <a:r>
              <a:rPr lang="ko-KR" altLang="en-US" dirty="0"/>
              <a:t> 위해 리뷰 </a:t>
            </a:r>
            <a:r>
              <a:rPr lang="ko-KR" altLang="en-US" dirty="0" err="1"/>
              <a:t>요청시</a:t>
            </a:r>
            <a:r>
              <a:rPr lang="ko-KR" altLang="en-US" dirty="0"/>
              <a:t> 빠른 대응과 </a:t>
            </a:r>
            <a:r>
              <a:rPr lang="ko-KR" altLang="en-US" dirty="0" err="1"/>
              <a:t>브랜치</a:t>
            </a:r>
            <a:r>
              <a:rPr lang="ko-KR" altLang="en-US" dirty="0"/>
              <a:t> 관리 하기</a:t>
            </a:r>
          </a:p>
          <a:p>
            <a:r>
              <a:rPr lang="ko-KR" altLang="en-US" dirty="0"/>
              <a:t>5. 정해진 시간에 20-30분 피드백 시간을 갖고 피드백 이후 </a:t>
            </a:r>
            <a:r>
              <a:rPr lang="ko-KR" altLang="en-US" dirty="0">
                <a:highlight>
                  <a:srgbClr val="00FF00"/>
                </a:highlight>
              </a:rPr>
              <a:t>상처받지 않는 강인한 </a:t>
            </a:r>
            <a:r>
              <a:rPr lang="ko-KR" altLang="en-US" dirty="0" err="1">
                <a:highlight>
                  <a:srgbClr val="00FF00"/>
                </a:highlight>
              </a:rPr>
              <a:t>멘탈</a:t>
            </a:r>
            <a:r>
              <a:rPr lang="ko-KR" altLang="en-US" dirty="0" err="1"/>
              <a:t>을</a:t>
            </a:r>
            <a:r>
              <a:rPr lang="ko-KR" altLang="en-US" dirty="0"/>
              <a:t> 갖기</a:t>
            </a:r>
          </a:p>
        </p:txBody>
      </p:sp>
    </p:spTree>
    <p:extLst>
      <p:ext uri="{BB962C8B-B14F-4D97-AF65-F5344CB8AC3E}">
        <p14:creationId xmlns:p14="http://schemas.microsoft.com/office/powerpoint/2010/main" val="408535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5400" dirty="0"/>
              <a:t>기능 구현 소개 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33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63D5C53-10F2-4A69-9FDB-A61B33B0B367}"/>
              </a:ext>
            </a:extLst>
          </p:cNvPr>
          <p:cNvSpPr/>
          <p:nvPr/>
        </p:nvSpPr>
        <p:spPr>
          <a:xfrm>
            <a:off x="7767686" y="4567011"/>
            <a:ext cx="2706916" cy="20760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2D7EE2-EEA5-4D03-A6AF-8D92C49EB5A2}"/>
              </a:ext>
            </a:extLst>
          </p:cNvPr>
          <p:cNvSpPr/>
          <p:nvPr/>
        </p:nvSpPr>
        <p:spPr>
          <a:xfrm>
            <a:off x="4217395" y="2848631"/>
            <a:ext cx="1231840" cy="13928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661A3F-39A8-4EBE-B2D8-C1F4FFBB68A2}"/>
              </a:ext>
            </a:extLst>
          </p:cNvPr>
          <p:cNvSpPr/>
          <p:nvPr/>
        </p:nvSpPr>
        <p:spPr>
          <a:xfrm>
            <a:off x="5608322" y="1420712"/>
            <a:ext cx="1299178" cy="282074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86CE775-9259-4542-8037-8E2A963DC1AD}"/>
              </a:ext>
            </a:extLst>
          </p:cNvPr>
          <p:cNvSpPr/>
          <p:nvPr/>
        </p:nvSpPr>
        <p:spPr>
          <a:xfrm>
            <a:off x="8397035" y="1178351"/>
            <a:ext cx="3629655" cy="246017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90AEC1-D7F4-4410-992D-C6CA936245D2}"/>
              </a:ext>
            </a:extLst>
          </p:cNvPr>
          <p:cNvSpPr/>
          <p:nvPr/>
        </p:nvSpPr>
        <p:spPr>
          <a:xfrm>
            <a:off x="480767" y="1178351"/>
            <a:ext cx="3629655" cy="553353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기능 구현 소개</a:t>
            </a:r>
            <a:endParaRPr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2CF8A4-1499-49EB-9772-36B656DC218E}"/>
              </a:ext>
            </a:extLst>
          </p:cNvPr>
          <p:cNvGrpSpPr/>
          <p:nvPr/>
        </p:nvGrpSpPr>
        <p:grpSpPr>
          <a:xfrm>
            <a:off x="2928956" y="1548848"/>
            <a:ext cx="934062" cy="818242"/>
            <a:chOff x="2133122" y="1558318"/>
            <a:chExt cx="934062" cy="81824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BBA8823-B039-41F6-B7B9-91E69E7A1E38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excute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298ADE-A7DD-451B-8189-48656BBF4453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0F3B40-C947-4FBC-8452-FEDDDDD0A561}"/>
              </a:ext>
            </a:extLst>
          </p:cNvPr>
          <p:cNvGrpSpPr/>
          <p:nvPr/>
        </p:nvGrpSpPr>
        <p:grpSpPr>
          <a:xfrm>
            <a:off x="4357827" y="1548848"/>
            <a:ext cx="934062" cy="818242"/>
            <a:chOff x="2133122" y="1558318"/>
            <a:chExt cx="934062" cy="8182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9A146E-1127-4FBB-BC20-8EBCDE8B5E72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+main()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main_function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option_main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(path)</a:t>
              </a: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DB23997-F30B-4EA5-A0F2-E983515FC322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8FFE67-694F-4592-91D2-98C65DEA50B8}"/>
              </a:ext>
            </a:extLst>
          </p:cNvPr>
          <p:cNvGrpSpPr/>
          <p:nvPr/>
        </p:nvGrpSpPr>
        <p:grpSpPr>
          <a:xfrm>
            <a:off x="766235" y="1336492"/>
            <a:ext cx="1667912" cy="336884"/>
            <a:chOff x="2133122" y="1558318"/>
            <a:chExt cx="934062" cy="3368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94B4F7-4E76-4967-B730-ABBC37A2D751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0923E2-E53E-47C3-ACFF-0FA965486D6A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ShellReadCommand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83E6E2-A860-4638-8618-B5B781A662DF}"/>
              </a:ext>
            </a:extLst>
          </p:cNvPr>
          <p:cNvGrpSpPr/>
          <p:nvPr/>
        </p:nvGrpSpPr>
        <p:grpSpPr>
          <a:xfrm>
            <a:off x="766235" y="1780055"/>
            <a:ext cx="1667912" cy="336884"/>
            <a:chOff x="2133122" y="1558318"/>
            <a:chExt cx="934062" cy="33688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1BB4E4-7769-49BD-BA11-3CA3CA48C57E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F46F54B-824F-46F9-B136-F248A308F287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158E8E-0B71-498E-9CA8-10BA6CB3C33E}"/>
              </a:ext>
            </a:extLst>
          </p:cNvPr>
          <p:cNvGrpSpPr/>
          <p:nvPr/>
        </p:nvGrpSpPr>
        <p:grpSpPr>
          <a:xfrm>
            <a:off x="766235" y="2223618"/>
            <a:ext cx="1667912" cy="336884"/>
            <a:chOff x="2133122" y="1558318"/>
            <a:chExt cx="934062" cy="3368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1CA8BE-72B3-4842-A6FF-8F7BF431B0B3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F29CBA-DB95-409D-AE3F-140818C08915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ShellEraseCommand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76D68A2-D7EC-4E2A-9F38-9138A7D36D47}"/>
              </a:ext>
            </a:extLst>
          </p:cNvPr>
          <p:cNvGrpSpPr/>
          <p:nvPr/>
        </p:nvGrpSpPr>
        <p:grpSpPr>
          <a:xfrm>
            <a:off x="766235" y="2667181"/>
            <a:ext cx="1667912" cy="336884"/>
            <a:chOff x="2133122" y="1558318"/>
            <a:chExt cx="934062" cy="33688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F50FEE-3193-40DC-A04E-7D25EC35449D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57292A-1290-483C-B117-49D1951CE278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ShellEraseRangeCommand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634EA0-1FA2-486D-9AA8-E4636FCCD499}"/>
              </a:ext>
            </a:extLst>
          </p:cNvPr>
          <p:cNvGrpSpPr/>
          <p:nvPr/>
        </p:nvGrpSpPr>
        <p:grpSpPr>
          <a:xfrm>
            <a:off x="766235" y="3110744"/>
            <a:ext cx="1667912" cy="336884"/>
            <a:chOff x="2133122" y="1558318"/>
            <a:chExt cx="934062" cy="33688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58810A-E1DC-42CD-A5C0-558BA352C6E1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943C406-D92C-41FA-B166-EE10D7E561ED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ShellFullWriteCommand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C452EA-8BDD-4229-BA5E-B790E6C7EF7B}"/>
              </a:ext>
            </a:extLst>
          </p:cNvPr>
          <p:cNvGrpSpPr/>
          <p:nvPr/>
        </p:nvGrpSpPr>
        <p:grpSpPr>
          <a:xfrm>
            <a:off x="766235" y="3554307"/>
            <a:ext cx="1667912" cy="336884"/>
            <a:chOff x="2133122" y="1558318"/>
            <a:chExt cx="934062" cy="33688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E1D48DF-FA5F-4564-BEE2-CDC318E78852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F834B0-F473-4A59-B75F-E4929522027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ShellFullReadCommand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6AA3978-91FF-4FB6-85CB-3F3D27861A45}"/>
              </a:ext>
            </a:extLst>
          </p:cNvPr>
          <p:cNvGrpSpPr/>
          <p:nvPr/>
        </p:nvGrpSpPr>
        <p:grpSpPr>
          <a:xfrm>
            <a:off x="766235" y="3997870"/>
            <a:ext cx="1667912" cy="336884"/>
            <a:chOff x="2133122" y="1558318"/>
            <a:chExt cx="934062" cy="33688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219E94-BFC4-45E7-8EF6-A1E54376375C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DC9AB7-844D-46F6-AF48-835E4AF3C3DB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ShellFullWriteAndReadCompare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7D0156-2778-4577-9A60-F31EBA2A445E}"/>
              </a:ext>
            </a:extLst>
          </p:cNvPr>
          <p:cNvGrpSpPr/>
          <p:nvPr/>
        </p:nvGrpSpPr>
        <p:grpSpPr>
          <a:xfrm>
            <a:off x="766235" y="4884996"/>
            <a:ext cx="1667912" cy="336884"/>
            <a:chOff x="2133122" y="1558318"/>
            <a:chExt cx="934062" cy="33688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BFAA262-B37A-4C20-A07B-A2A4BCC58DF8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384AC7-0741-43E1-9B99-B8D258895AA9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ShellEraseAndWriteAgingCommand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8AE3F43-7C51-40D7-9B60-83AE97E1D5CF}"/>
              </a:ext>
            </a:extLst>
          </p:cNvPr>
          <p:cNvGrpSpPr/>
          <p:nvPr/>
        </p:nvGrpSpPr>
        <p:grpSpPr>
          <a:xfrm>
            <a:off x="766235" y="4441433"/>
            <a:ext cx="1667912" cy="336884"/>
            <a:chOff x="2133122" y="1558318"/>
            <a:chExt cx="934062" cy="33688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211425-1C04-4E8C-B1B1-E48206F7396D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EF041-FEC3-4F25-A962-E8B66C81D522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ShellPartialLBAWriteCommand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CCFB794-CC81-463D-B154-4EDCAC616413}"/>
              </a:ext>
            </a:extLst>
          </p:cNvPr>
          <p:cNvGrpSpPr/>
          <p:nvPr/>
        </p:nvGrpSpPr>
        <p:grpSpPr>
          <a:xfrm>
            <a:off x="766235" y="5328559"/>
            <a:ext cx="1667912" cy="336884"/>
            <a:chOff x="2133122" y="1558318"/>
            <a:chExt cx="934062" cy="3368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80192B-403D-411E-B238-AE901489011A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0F0AB8-5772-4A92-9834-880C9834802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ShellWriteReadAgingCommand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49EC27-EB3D-4B51-9621-620AA4C101A9}"/>
              </a:ext>
            </a:extLst>
          </p:cNvPr>
          <p:cNvGrpSpPr/>
          <p:nvPr/>
        </p:nvGrpSpPr>
        <p:grpSpPr>
          <a:xfrm>
            <a:off x="766235" y="5772122"/>
            <a:ext cx="1667912" cy="336884"/>
            <a:chOff x="2133122" y="1558318"/>
            <a:chExt cx="934062" cy="33688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F1975F4-134B-4F6F-BFEE-9288D3A6E116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A40D867-96C6-4D16-BE22-24DCB05DF17A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ShellFlushCommand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68C763-35F7-47B0-A313-ED774447BA2A}"/>
              </a:ext>
            </a:extLst>
          </p:cNvPr>
          <p:cNvGrpSpPr/>
          <p:nvPr/>
        </p:nvGrpSpPr>
        <p:grpSpPr>
          <a:xfrm>
            <a:off x="766235" y="6215690"/>
            <a:ext cx="1667912" cy="336884"/>
            <a:chOff x="2133122" y="1558318"/>
            <a:chExt cx="934062" cy="33688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5CD7FE-B847-46FB-B6EA-DD0B13B2076C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9C4FB1-06B2-4AF8-B6FF-724BBE5B3335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ShellHelpCommand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D55648C-B037-4A95-B43A-21E155D13780}"/>
              </a:ext>
            </a:extLst>
          </p:cNvPr>
          <p:cNvGrpSpPr/>
          <p:nvPr/>
        </p:nvGrpSpPr>
        <p:grpSpPr>
          <a:xfrm>
            <a:off x="4357827" y="2965743"/>
            <a:ext cx="934062" cy="818242"/>
            <a:chOff x="2133122" y="1558318"/>
            <a:chExt cx="934062" cy="81824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C0888F5-0185-49D6-A044-9B8FAD72FF4B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+print(header, msg)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rotate_log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_...()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23102EF-9DD8-4954-A794-04BBDD6BBC7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Logger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0E60053-E88F-449E-91BC-8EDEB7E32B05}"/>
              </a:ext>
            </a:extLst>
          </p:cNvPr>
          <p:cNvGrpSpPr/>
          <p:nvPr/>
        </p:nvGrpSpPr>
        <p:grpSpPr>
          <a:xfrm>
            <a:off x="5786698" y="1548848"/>
            <a:ext cx="934062" cy="818242"/>
            <a:chOff x="2133122" y="1558318"/>
            <a:chExt cx="934062" cy="81824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3DEC85-B3DD-443A-AD0B-FB5DA99978DE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get_response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987A5BD-9967-4D0E-B1EF-2DC86AA6194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SSDInterface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F6CCE28-B1A9-4765-A72D-C6E5C5A548EA}"/>
              </a:ext>
            </a:extLst>
          </p:cNvPr>
          <p:cNvGrpSpPr/>
          <p:nvPr/>
        </p:nvGrpSpPr>
        <p:grpSpPr>
          <a:xfrm>
            <a:off x="7215569" y="1548848"/>
            <a:ext cx="934062" cy="818242"/>
            <a:chOff x="2133122" y="1558318"/>
            <a:chExt cx="934062" cy="81824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78F440D-5B2C-47FC-BFC9-3BE7FA9A00E1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cmd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34FF636-C37D-4276-97E0-2E3ADD953EE8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103C384-73EB-42CC-BBD7-EF7D2D9CA606}"/>
              </a:ext>
            </a:extLst>
          </p:cNvPr>
          <p:cNvGrpSpPr/>
          <p:nvPr/>
        </p:nvGrpSpPr>
        <p:grpSpPr>
          <a:xfrm>
            <a:off x="5786697" y="2965743"/>
            <a:ext cx="934062" cy="818242"/>
            <a:chOff x="2133122" y="1558318"/>
            <a:chExt cx="934062" cy="81824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03C20E2-F84E-4226-AEED-7D989989C7C1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133FD6-5942-437E-9D4F-E98810EE3C45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pc="-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SSDConcreteInterface</a:t>
              </a:r>
              <a:endPara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F78662-ABC9-4DC7-A586-2B925825AB76}"/>
              </a:ext>
            </a:extLst>
          </p:cNvPr>
          <p:cNvGrpSpPr/>
          <p:nvPr/>
        </p:nvGrpSpPr>
        <p:grpSpPr>
          <a:xfrm>
            <a:off x="8644440" y="1548848"/>
            <a:ext cx="934062" cy="818242"/>
            <a:chOff x="2133122" y="1558318"/>
            <a:chExt cx="934062" cy="81824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56B6F6D-9052-4B42-8F66-BB8E51F8E909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run_command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check_input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args_parser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+execute()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EF4DF7-455A-4A87-8CAC-8DEBD939862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5DE339-B814-49A0-BD0D-7542E61611F1}"/>
              </a:ext>
            </a:extLst>
          </p:cNvPr>
          <p:cNvGrpSpPr/>
          <p:nvPr/>
        </p:nvGrpSpPr>
        <p:grpSpPr>
          <a:xfrm>
            <a:off x="10073309" y="1336492"/>
            <a:ext cx="1667912" cy="336884"/>
            <a:chOff x="2133122" y="1558318"/>
            <a:chExt cx="934062" cy="33688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4056059-B3C1-448D-8535-469F2A926DDC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2FE29D3-2422-482E-B60F-7A10DE8C978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SSDReadCommand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2F2741B-4DFE-4DB6-A7F6-36780EA1ADF5}"/>
              </a:ext>
            </a:extLst>
          </p:cNvPr>
          <p:cNvGrpSpPr/>
          <p:nvPr/>
        </p:nvGrpSpPr>
        <p:grpSpPr>
          <a:xfrm>
            <a:off x="10073309" y="1780055"/>
            <a:ext cx="1667912" cy="336884"/>
            <a:chOff x="2133122" y="1558318"/>
            <a:chExt cx="934062" cy="33688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DC8C91-1A7A-4B3B-8A89-324BF7213E41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87A6A10-4DF6-4CD6-B90A-2DD5B4C58D03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SSDWriteCommand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5DA4E72-5B32-4982-8DD1-36898797B769}"/>
              </a:ext>
            </a:extLst>
          </p:cNvPr>
          <p:cNvGrpSpPr/>
          <p:nvPr/>
        </p:nvGrpSpPr>
        <p:grpSpPr>
          <a:xfrm>
            <a:off x="10073309" y="2223618"/>
            <a:ext cx="1667912" cy="336884"/>
            <a:chOff x="2133122" y="1558318"/>
            <a:chExt cx="934062" cy="33688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D73185-FBF8-4870-A14D-184E284D032E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9E91CA-CD9D-450B-B327-83AC3C70C092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SSDEraseCommand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5C0008-3757-4202-A4DD-03A2B6C8F572}"/>
              </a:ext>
            </a:extLst>
          </p:cNvPr>
          <p:cNvGrpSpPr/>
          <p:nvPr/>
        </p:nvGrpSpPr>
        <p:grpSpPr>
          <a:xfrm>
            <a:off x="10073309" y="2667181"/>
            <a:ext cx="1667912" cy="336884"/>
            <a:chOff x="2133122" y="1558318"/>
            <a:chExt cx="934062" cy="33688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872053D-1F1B-4D88-8F87-38C9260D34E5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EC95E19-2942-4867-BC8E-2FB7977185BF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SSDFlushCommand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430A298-78AE-4646-BE97-303AAEA7333E}"/>
              </a:ext>
            </a:extLst>
          </p:cNvPr>
          <p:cNvGrpSpPr/>
          <p:nvPr/>
        </p:nvGrpSpPr>
        <p:grpSpPr>
          <a:xfrm>
            <a:off x="7215569" y="2965743"/>
            <a:ext cx="934062" cy="818242"/>
            <a:chOff x="2133122" y="1558318"/>
            <a:chExt cx="934062" cy="8182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9D5BF71-C7E9-44A5-927D-33E654186846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+run(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set_buffer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args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9511ED4-5FF3-4ACD-B0D9-3CC2F48D0F23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Buffer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989D2C6-23C5-457B-AC87-E4EB958111EF}"/>
              </a:ext>
            </a:extLst>
          </p:cNvPr>
          <p:cNvGrpSpPr/>
          <p:nvPr/>
        </p:nvGrpSpPr>
        <p:grpSpPr>
          <a:xfrm>
            <a:off x="8644440" y="4762133"/>
            <a:ext cx="934062" cy="818242"/>
            <a:chOff x="2133122" y="1558318"/>
            <a:chExt cx="934062" cy="81824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3550037-F7B0-4465-A0EF-343B5BC5DF24}"/>
                </a:ext>
              </a:extLst>
            </p:cNvPr>
            <p:cNvSpPr/>
            <p:nvPr/>
          </p:nvSpPr>
          <p:spPr>
            <a:xfrm>
              <a:off x="2133122" y="1726760"/>
              <a:ext cx="934062" cy="64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+read()</a:t>
              </a:r>
            </a:p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+write(output)</a:t>
              </a: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F6C092D-A311-4680-8D61-FDF5D226FD1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SSDText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26910C9-95C3-4BA9-8B17-B3B486AE1000}"/>
              </a:ext>
            </a:extLst>
          </p:cNvPr>
          <p:cNvGrpSpPr/>
          <p:nvPr/>
        </p:nvGrpSpPr>
        <p:grpSpPr>
          <a:xfrm>
            <a:off x="7930004" y="5958822"/>
            <a:ext cx="934062" cy="324900"/>
            <a:chOff x="2133122" y="1558318"/>
            <a:chExt cx="934062" cy="3249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2B8AE8-6E09-42C9-AFA0-27605E1E509B}"/>
                </a:ext>
              </a:extLst>
            </p:cNvPr>
            <p:cNvSpPr/>
            <p:nvPr/>
          </p:nvSpPr>
          <p:spPr>
            <a:xfrm>
              <a:off x="2133122" y="1726760"/>
              <a:ext cx="934062" cy="156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DE18BE8-BE4B-43BE-A8B3-30F99B878446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SSDNand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2F5F065-6D7C-4BD2-BF8F-FDBAB2210101}"/>
              </a:ext>
            </a:extLst>
          </p:cNvPr>
          <p:cNvGrpSpPr/>
          <p:nvPr/>
        </p:nvGrpSpPr>
        <p:grpSpPr>
          <a:xfrm>
            <a:off x="9358874" y="5958822"/>
            <a:ext cx="934062" cy="324900"/>
            <a:chOff x="2133122" y="1558318"/>
            <a:chExt cx="934062" cy="3249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5A8EA2-4286-42A0-A396-9678B96AB2BD}"/>
                </a:ext>
              </a:extLst>
            </p:cNvPr>
            <p:cNvSpPr/>
            <p:nvPr/>
          </p:nvSpPr>
          <p:spPr>
            <a:xfrm>
              <a:off x="2133122" y="1726760"/>
              <a:ext cx="934062" cy="156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0013A8-45F3-4785-9DEB-0C0654BB9371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SSDOutput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894151-0E01-4FCC-B6A9-D08A15133AEE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2434147" y="1420713"/>
            <a:ext cx="494809" cy="62147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C5AFAD-24D2-4DDD-A08B-A21A04714B91}"/>
              </a:ext>
            </a:extLst>
          </p:cNvPr>
          <p:cNvCxnSpPr>
            <a:stCxn id="15" idx="3"/>
            <a:endCxn id="2" idx="1"/>
          </p:cNvCxnSpPr>
          <p:nvPr/>
        </p:nvCxnSpPr>
        <p:spPr>
          <a:xfrm>
            <a:off x="2434147" y="1864276"/>
            <a:ext cx="494809" cy="17791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9B79A4E-A62D-4DC6-86C5-C00C39047E01}"/>
              </a:ext>
            </a:extLst>
          </p:cNvPr>
          <p:cNvCxnSpPr>
            <a:stCxn id="18" idx="3"/>
            <a:endCxn id="2" idx="1"/>
          </p:cNvCxnSpPr>
          <p:nvPr/>
        </p:nvCxnSpPr>
        <p:spPr>
          <a:xfrm flipV="1">
            <a:off x="2434147" y="2042190"/>
            <a:ext cx="494809" cy="26564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1B50EA0-DFE2-4761-A024-C3E2F5740DF1}"/>
              </a:ext>
            </a:extLst>
          </p:cNvPr>
          <p:cNvCxnSpPr>
            <a:stCxn id="21" idx="3"/>
            <a:endCxn id="2" idx="1"/>
          </p:cNvCxnSpPr>
          <p:nvPr/>
        </p:nvCxnSpPr>
        <p:spPr>
          <a:xfrm flipV="1">
            <a:off x="2434147" y="2042190"/>
            <a:ext cx="494809" cy="70921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97D355A-DB63-4CE6-AE76-0B5EEE077E18}"/>
              </a:ext>
            </a:extLst>
          </p:cNvPr>
          <p:cNvCxnSpPr>
            <a:stCxn id="24" idx="3"/>
            <a:endCxn id="2" idx="1"/>
          </p:cNvCxnSpPr>
          <p:nvPr/>
        </p:nvCxnSpPr>
        <p:spPr>
          <a:xfrm flipV="1">
            <a:off x="2434147" y="2042190"/>
            <a:ext cx="494809" cy="115277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8D45965-03B7-421D-88BA-771849C24D33}"/>
              </a:ext>
            </a:extLst>
          </p:cNvPr>
          <p:cNvCxnSpPr>
            <a:cxnSpLocks/>
            <a:stCxn id="27" idx="3"/>
            <a:endCxn id="2" idx="1"/>
          </p:cNvCxnSpPr>
          <p:nvPr/>
        </p:nvCxnSpPr>
        <p:spPr>
          <a:xfrm flipV="1">
            <a:off x="2434147" y="2042190"/>
            <a:ext cx="494809" cy="159633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DDDFF5B-A690-4D2D-BDBC-BA7865EE97A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 flipV="1">
            <a:off x="2434147" y="2042190"/>
            <a:ext cx="494809" cy="203990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CFAB3D0-885A-416A-91A7-CD2ABDA95C19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 flipV="1">
            <a:off x="2434147" y="2042190"/>
            <a:ext cx="494809" cy="248346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EABB9E0-9636-4FB2-A867-261B2B9BAAF8}"/>
              </a:ext>
            </a:extLst>
          </p:cNvPr>
          <p:cNvCxnSpPr>
            <a:cxnSpLocks/>
            <a:stCxn id="33" idx="3"/>
            <a:endCxn id="2" idx="1"/>
          </p:cNvCxnSpPr>
          <p:nvPr/>
        </p:nvCxnSpPr>
        <p:spPr>
          <a:xfrm flipV="1">
            <a:off x="2434147" y="2042190"/>
            <a:ext cx="494809" cy="292702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DA1B14B-C83E-4BE1-AF37-402E3B32F6DE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 flipV="1">
            <a:off x="2434147" y="2042190"/>
            <a:ext cx="494809" cy="337059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0F5471A-80DE-4608-B403-6D04E3E0A75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 flipV="1">
            <a:off x="2434147" y="2042190"/>
            <a:ext cx="494809" cy="38141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EB1FC57-0AFA-4215-AA47-7B15D3D07D09}"/>
              </a:ext>
            </a:extLst>
          </p:cNvPr>
          <p:cNvCxnSpPr>
            <a:cxnSpLocks/>
            <a:stCxn id="45" idx="3"/>
            <a:endCxn id="2" idx="1"/>
          </p:cNvCxnSpPr>
          <p:nvPr/>
        </p:nvCxnSpPr>
        <p:spPr>
          <a:xfrm flipV="1">
            <a:off x="2434147" y="2042190"/>
            <a:ext cx="494809" cy="425772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34BD7E2-57EB-4172-A043-DF92223A7F02}"/>
              </a:ext>
            </a:extLst>
          </p:cNvPr>
          <p:cNvCxnSpPr>
            <a:stCxn id="65" idx="1"/>
            <a:endCxn id="61" idx="3"/>
          </p:cNvCxnSpPr>
          <p:nvPr/>
        </p:nvCxnSpPr>
        <p:spPr>
          <a:xfrm flipH="1">
            <a:off x="9578502" y="1420713"/>
            <a:ext cx="494807" cy="62147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E811F34-AC82-4A83-8F91-D88F90E8EBC6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flipH="1">
            <a:off x="9578502" y="1864276"/>
            <a:ext cx="494807" cy="17791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345CCD6-C69D-407E-B7B9-A1DA30F5F92B}"/>
              </a:ext>
            </a:extLst>
          </p:cNvPr>
          <p:cNvCxnSpPr>
            <a:cxnSpLocks/>
            <a:stCxn id="71" idx="1"/>
            <a:endCxn id="61" idx="3"/>
          </p:cNvCxnSpPr>
          <p:nvPr/>
        </p:nvCxnSpPr>
        <p:spPr>
          <a:xfrm flipH="1" flipV="1">
            <a:off x="9578502" y="2042190"/>
            <a:ext cx="494807" cy="26564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0AE1E80-5464-41A5-A6B3-A1FB18DB1FEE}"/>
              </a:ext>
            </a:extLst>
          </p:cNvPr>
          <p:cNvCxnSpPr>
            <a:cxnSpLocks/>
            <a:stCxn id="74" idx="1"/>
            <a:endCxn id="61" idx="3"/>
          </p:cNvCxnSpPr>
          <p:nvPr/>
        </p:nvCxnSpPr>
        <p:spPr>
          <a:xfrm flipH="1" flipV="1">
            <a:off x="9578502" y="2042190"/>
            <a:ext cx="494807" cy="70921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7BCC1B7-20A9-4551-BBE3-509DFC4A2678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>
            <a:off x="3863018" y="2042190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5A6A2D7-C79C-4A74-A140-533472B812B0}"/>
              </a:ext>
            </a:extLst>
          </p:cNvPr>
          <p:cNvCxnSpPr>
            <a:cxnSpLocks/>
            <a:stCxn id="8" idx="2"/>
            <a:endCxn id="48" idx="0"/>
          </p:cNvCxnSpPr>
          <p:nvPr/>
        </p:nvCxnSpPr>
        <p:spPr>
          <a:xfrm>
            <a:off x="4824858" y="2367090"/>
            <a:ext cx="0" cy="5986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EB6D5B3-D36C-4912-911A-0342AFB7DAC2}"/>
              </a:ext>
            </a:extLst>
          </p:cNvPr>
          <p:cNvCxnSpPr>
            <a:cxnSpLocks/>
            <a:stCxn id="8" idx="3"/>
            <a:endCxn id="50" idx="1"/>
          </p:cNvCxnSpPr>
          <p:nvPr/>
        </p:nvCxnSpPr>
        <p:spPr>
          <a:xfrm>
            <a:off x="5291889" y="2042190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5E766D3-7E36-4C0E-9D15-18B98CA71FF0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6253728" y="2367090"/>
            <a:ext cx="1" cy="5986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03C94E9-B4BB-4D9F-92FF-C35215A2F77F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6720759" y="2042190"/>
            <a:ext cx="494810" cy="141689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ABDD906-570D-4C85-8D83-DE29B6F7D157}"/>
              </a:ext>
            </a:extLst>
          </p:cNvPr>
          <p:cNvCxnSpPr>
            <a:cxnSpLocks/>
            <a:stCxn id="53" idx="2"/>
            <a:endCxn id="77" idx="0"/>
          </p:cNvCxnSpPr>
          <p:nvPr/>
        </p:nvCxnSpPr>
        <p:spPr>
          <a:xfrm>
            <a:off x="7682600" y="2367090"/>
            <a:ext cx="0" cy="59865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480BA37-BDA8-46C9-8C98-D2E9304D49EF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>
            <a:off x="8149631" y="2042190"/>
            <a:ext cx="494809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35B7ECC-C2F1-4987-98F7-3A44071D225F}"/>
              </a:ext>
            </a:extLst>
          </p:cNvPr>
          <p:cNvCxnSpPr>
            <a:cxnSpLocks/>
            <a:stCxn id="86" idx="0"/>
            <a:endCxn id="79" idx="2"/>
          </p:cNvCxnSpPr>
          <p:nvPr/>
        </p:nvCxnSpPr>
        <p:spPr>
          <a:xfrm flipH="1" flipV="1">
            <a:off x="9111471" y="5580375"/>
            <a:ext cx="714434" cy="37844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196696B0-717F-411A-AC5C-96EFEE8C5919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8397035" y="5580375"/>
            <a:ext cx="714436" cy="37844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4B8B39-1B9A-4A73-A0DE-4C32271FB8C1}"/>
              </a:ext>
            </a:extLst>
          </p:cNvPr>
          <p:cNvSpPr txBox="1"/>
          <p:nvPr/>
        </p:nvSpPr>
        <p:spPr>
          <a:xfrm>
            <a:off x="2740198" y="639871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Factory Pattern</a:t>
            </a:r>
            <a:endParaRPr lang="ko-KR" altLang="en-US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614D13-EA7B-4D80-86B9-78D12BCA700E}"/>
              </a:ext>
            </a:extLst>
          </p:cNvPr>
          <p:cNvSpPr txBox="1"/>
          <p:nvPr/>
        </p:nvSpPr>
        <p:spPr>
          <a:xfrm>
            <a:off x="5585115" y="3910177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Adapter Pattern</a:t>
            </a:r>
            <a:endParaRPr lang="ko-KR" altLang="en-US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12FBD7-FB18-4794-B651-639ADD169DCC}"/>
              </a:ext>
            </a:extLst>
          </p:cNvPr>
          <p:cNvSpPr txBox="1"/>
          <p:nvPr/>
        </p:nvSpPr>
        <p:spPr>
          <a:xfrm>
            <a:off x="8514327" y="3301609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Factory Pattern</a:t>
            </a:r>
            <a:endParaRPr lang="ko-KR" alt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7B38A6-5614-4C8A-A992-FB9DAA52E0B4}"/>
              </a:ext>
            </a:extLst>
          </p:cNvPr>
          <p:cNvSpPr txBox="1"/>
          <p:nvPr/>
        </p:nvSpPr>
        <p:spPr>
          <a:xfrm>
            <a:off x="8380325" y="6334002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Singleton Pattern</a:t>
            </a:r>
            <a:endParaRPr lang="ko-KR" altLang="en-US" sz="12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AFF36D-C55C-40D2-A942-E3ADD0183419}"/>
              </a:ext>
            </a:extLst>
          </p:cNvPr>
          <p:cNvSpPr txBox="1"/>
          <p:nvPr/>
        </p:nvSpPr>
        <p:spPr>
          <a:xfrm>
            <a:off x="4376482" y="3779789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Singleton</a:t>
            </a:r>
          </a:p>
          <a:p>
            <a:pPr algn="ctr"/>
            <a:r>
              <a:rPr lang="en-US" altLang="ko-KR" sz="1200" b="1" dirty="0"/>
              <a:t>Pattern</a:t>
            </a:r>
            <a:endParaRPr lang="ko-KR" altLang="en-US" sz="1200" b="1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0D85395-C2F1-41EE-A1A3-3DDD1A395EBC}"/>
              </a:ext>
            </a:extLst>
          </p:cNvPr>
          <p:cNvGrpSpPr/>
          <p:nvPr/>
        </p:nvGrpSpPr>
        <p:grpSpPr>
          <a:xfrm>
            <a:off x="10073309" y="3109034"/>
            <a:ext cx="1667912" cy="336884"/>
            <a:chOff x="2133122" y="1558318"/>
            <a:chExt cx="934062" cy="33688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DD0A66E-A59F-4595-A2BE-232D9EC3EE11}"/>
                </a:ext>
              </a:extLst>
            </p:cNvPr>
            <p:cNvSpPr/>
            <p:nvPr/>
          </p:nvSpPr>
          <p:spPr>
            <a:xfrm>
              <a:off x="2133122" y="1726760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87F5D7E-F3EA-4A38-942D-D08880A3D6E0}"/>
                </a:ext>
              </a:extLst>
            </p:cNvPr>
            <p:cNvSpPr/>
            <p:nvPr/>
          </p:nvSpPr>
          <p:spPr>
            <a:xfrm>
              <a:off x="2133122" y="1558318"/>
              <a:ext cx="934062" cy="16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SSDErrorCommand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EE3484A-D964-4B76-A637-149639921D5B}"/>
              </a:ext>
            </a:extLst>
          </p:cNvPr>
          <p:cNvCxnSpPr>
            <a:cxnSpLocks/>
            <a:stCxn id="126" idx="1"/>
            <a:endCxn id="61" idx="3"/>
          </p:cNvCxnSpPr>
          <p:nvPr/>
        </p:nvCxnSpPr>
        <p:spPr>
          <a:xfrm flipH="1" flipV="1">
            <a:off x="9578502" y="2042190"/>
            <a:ext cx="494807" cy="115106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92DA193-FC1B-4018-BC16-E4FC0BB7AB5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149631" y="2042190"/>
            <a:ext cx="364696" cy="252482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2A48934-7305-4F26-A0AE-D29AAB66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58" y="0"/>
            <a:ext cx="7211988" cy="71926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1271BB-A994-4140-BCB6-BC85A366BECF}"/>
              </a:ext>
            </a:extLst>
          </p:cNvPr>
          <p:cNvSpPr/>
          <p:nvPr/>
        </p:nvSpPr>
        <p:spPr>
          <a:xfrm>
            <a:off x="1600550" y="1130422"/>
            <a:ext cx="2253006" cy="3261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기능 구현 소개 </a:t>
            </a:r>
            <a:r>
              <a:rPr lang="en-US" altLang="ko-KR" b="1" dirty="0"/>
              <a:t>–Buffer</a:t>
            </a:r>
            <a:endParaRPr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7B96B54-9D83-4E67-B6F3-308E233D6715}"/>
              </a:ext>
            </a:extLst>
          </p:cNvPr>
          <p:cNvGraphicFramePr>
            <a:graphicFrameLocks noGrp="1"/>
          </p:cNvGraphicFramePr>
          <p:nvPr/>
        </p:nvGraphicFramePr>
        <p:xfrm>
          <a:off x="1247003" y="1542224"/>
          <a:ext cx="2960100" cy="509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7">
                  <a:extLst>
                    <a:ext uri="{9D8B030D-6E8A-4147-A177-3AD203B41FA5}">
                      <a16:colId xmlns:a16="http://schemas.microsoft.com/office/drawing/2014/main" val="2024771368"/>
                    </a:ext>
                  </a:extLst>
                </a:gridCol>
                <a:gridCol w="1212493">
                  <a:extLst>
                    <a:ext uri="{9D8B030D-6E8A-4147-A177-3AD203B41FA5}">
                      <a16:colId xmlns:a16="http://schemas.microsoft.com/office/drawing/2014/main" val="3387512008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3313167595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LBA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(Index)</a:t>
                      </a:r>
                      <a:endParaRPr lang="ko-KR" altLang="en-US" sz="1300" dirty="0"/>
                    </a:p>
                  </a:txBody>
                  <a:tcPr marL="82403" marR="82403" marT="41202" marB="41202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Command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Value</a:t>
                      </a:r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17357351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45535558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165629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39496773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2294948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7887167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30561528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99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6703757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559B24-074E-4DC9-B23B-96648AFEB39E}"/>
              </a:ext>
            </a:extLst>
          </p:cNvPr>
          <p:cNvSpPr txBox="1"/>
          <p:nvPr/>
        </p:nvSpPr>
        <p:spPr>
          <a:xfrm>
            <a:off x="1756879" y="1144241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buffer_cmd_memory</a:t>
            </a:r>
            <a:endParaRPr lang="ko-KR" altLang="en-US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BCC2-E521-4E4B-8517-16F1635C1176}"/>
              </a:ext>
            </a:extLst>
          </p:cNvPr>
          <p:cNvSpPr txBox="1"/>
          <p:nvPr/>
        </p:nvSpPr>
        <p:spPr>
          <a:xfrm>
            <a:off x="4341221" y="1082686"/>
            <a:ext cx="3791423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사용을 최소화 하기위해</a:t>
            </a:r>
            <a:endParaRPr lang="en-US" altLang="ko-KR" dirty="0"/>
          </a:p>
          <a:p>
            <a:r>
              <a:rPr lang="en-US" altLang="ko-KR" dirty="0"/>
              <a:t>Buffer</a:t>
            </a:r>
            <a:r>
              <a:rPr lang="ko-KR" altLang="en-US" dirty="0"/>
              <a:t>의 </a:t>
            </a:r>
            <a:r>
              <a:rPr lang="en-US" altLang="ko-KR" dirty="0"/>
              <a:t>Command</a:t>
            </a:r>
            <a:r>
              <a:rPr lang="ko-KR" altLang="en-US" dirty="0"/>
              <a:t>들을 병합하기 용이하도록</a:t>
            </a:r>
            <a:endParaRPr lang="en-US" altLang="ko-KR" dirty="0"/>
          </a:p>
          <a:p>
            <a:r>
              <a:rPr lang="en-US" altLang="ko-KR" dirty="0" err="1"/>
              <a:t>buffer_cmd_memory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95505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2A48934-7305-4F26-A0AE-D29AAB666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4443" r="69974" b="33027"/>
          <a:stretch/>
        </p:blipFill>
        <p:spPr>
          <a:xfrm>
            <a:off x="605980" y="1480669"/>
            <a:ext cx="3474140" cy="48585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1271BB-A994-4140-BCB6-BC85A366BECF}"/>
              </a:ext>
            </a:extLst>
          </p:cNvPr>
          <p:cNvSpPr/>
          <p:nvPr/>
        </p:nvSpPr>
        <p:spPr>
          <a:xfrm>
            <a:off x="4960877" y="1068867"/>
            <a:ext cx="2253006" cy="3261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기능 구현 소개 </a:t>
            </a:r>
            <a:r>
              <a:rPr lang="en-US" altLang="ko-KR" b="1" dirty="0"/>
              <a:t>–Buffer (Read)</a:t>
            </a:r>
            <a:endParaRPr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7B96B54-9D83-4E67-B6F3-308E233D6715}"/>
              </a:ext>
            </a:extLst>
          </p:cNvPr>
          <p:cNvGraphicFramePr>
            <a:graphicFrameLocks noGrp="1"/>
          </p:cNvGraphicFramePr>
          <p:nvPr/>
        </p:nvGraphicFramePr>
        <p:xfrm>
          <a:off x="4607330" y="1480669"/>
          <a:ext cx="2960100" cy="509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7">
                  <a:extLst>
                    <a:ext uri="{9D8B030D-6E8A-4147-A177-3AD203B41FA5}">
                      <a16:colId xmlns:a16="http://schemas.microsoft.com/office/drawing/2014/main" val="2024771368"/>
                    </a:ext>
                  </a:extLst>
                </a:gridCol>
                <a:gridCol w="1212493">
                  <a:extLst>
                    <a:ext uri="{9D8B030D-6E8A-4147-A177-3AD203B41FA5}">
                      <a16:colId xmlns:a16="http://schemas.microsoft.com/office/drawing/2014/main" val="3387512008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3313167595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LBA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(Index)</a:t>
                      </a:r>
                      <a:endParaRPr lang="ko-KR" altLang="en-US" sz="1300" dirty="0"/>
                    </a:p>
                  </a:txBody>
                  <a:tcPr marL="82403" marR="82403" marT="41202" marB="41202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Command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Value</a:t>
                      </a:r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17357351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45535558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165629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WRITE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0x12341234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39496773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2294948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7887167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30561528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99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6703757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559B24-074E-4DC9-B23B-96648AFEB39E}"/>
              </a:ext>
            </a:extLst>
          </p:cNvPr>
          <p:cNvSpPr txBox="1"/>
          <p:nvPr/>
        </p:nvSpPr>
        <p:spPr>
          <a:xfrm>
            <a:off x="5117206" y="1082686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buffer_cmd_memory</a:t>
            </a:r>
            <a:endParaRPr lang="ko-KR" altLang="en-US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BCC2-E521-4E4B-8517-16F1635C1176}"/>
              </a:ext>
            </a:extLst>
          </p:cNvPr>
          <p:cNvSpPr txBox="1"/>
          <p:nvPr/>
        </p:nvSpPr>
        <p:spPr>
          <a:xfrm>
            <a:off x="7701548" y="1021131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E085BB-023D-42F9-B0F7-C430439FBEF9}"/>
              </a:ext>
            </a:extLst>
          </p:cNvPr>
          <p:cNvSpPr/>
          <p:nvPr/>
        </p:nvSpPr>
        <p:spPr>
          <a:xfrm>
            <a:off x="4514684" y="1926304"/>
            <a:ext cx="3186863" cy="900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D31178-B8D6-4DD5-93FC-05A0FCDD462B}"/>
              </a:ext>
            </a:extLst>
          </p:cNvPr>
          <p:cNvSpPr/>
          <p:nvPr/>
        </p:nvSpPr>
        <p:spPr>
          <a:xfrm>
            <a:off x="4514683" y="3270574"/>
            <a:ext cx="3186863" cy="900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A3469F-2A2D-431E-AF49-724EF6B959D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701547" y="2376794"/>
            <a:ext cx="258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2709EE-3AED-4550-90F4-641DCA02F772}"/>
              </a:ext>
            </a:extLst>
          </p:cNvPr>
          <p:cNvSpPr txBox="1"/>
          <p:nvPr/>
        </p:nvSpPr>
        <p:spPr>
          <a:xfrm>
            <a:off x="7960524" y="2115183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는 버퍼에 저장 될 필요 없으므로</a:t>
            </a:r>
            <a:endParaRPr lang="en-US" altLang="ko-KR" dirty="0"/>
          </a:p>
          <a:p>
            <a:r>
              <a:rPr lang="ko-KR" altLang="en-US" dirty="0"/>
              <a:t>바로 </a:t>
            </a:r>
            <a:r>
              <a:rPr lang="en-US" altLang="ko-KR" dirty="0"/>
              <a:t>SSD</a:t>
            </a:r>
            <a:r>
              <a:rPr lang="ko-KR" altLang="en-US" dirty="0"/>
              <a:t>에서 처리하도록 함</a:t>
            </a:r>
            <a:endParaRPr lang="en-US" alt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598D5B-1E7E-4DB6-9115-F883B7E8F8CF}"/>
              </a:ext>
            </a:extLst>
          </p:cNvPr>
          <p:cNvCxnSpPr>
            <a:cxnSpLocks/>
          </p:cNvCxnSpPr>
          <p:nvPr/>
        </p:nvCxnSpPr>
        <p:spPr>
          <a:xfrm flipV="1">
            <a:off x="7701547" y="3686290"/>
            <a:ext cx="258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BBE698-E0A5-4106-A9D4-3062D6FA7809}"/>
              </a:ext>
            </a:extLst>
          </p:cNvPr>
          <p:cNvSpPr txBox="1"/>
          <p:nvPr/>
        </p:nvSpPr>
        <p:spPr>
          <a:xfrm>
            <a:off x="7960524" y="3502687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바뀌어 있는 값은 바로 보여주도록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버퍼를 읽는 것이나 변화된 값을 읽는 것이나 동일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7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1271BB-A994-4140-BCB6-BC85A366BECF}"/>
              </a:ext>
            </a:extLst>
          </p:cNvPr>
          <p:cNvSpPr/>
          <p:nvPr/>
        </p:nvSpPr>
        <p:spPr>
          <a:xfrm>
            <a:off x="4960877" y="1068867"/>
            <a:ext cx="2253006" cy="3261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b="1" dirty="0"/>
              <a:t>기능 구현 소개 </a:t>
            </a:r>
            <a:r>
              <a:rPr lang="en-US" altLang="ko-KR" b="1" dirty="0"/>
              <a:t>–Buffer (Write)</a:t>
            </a:r>
            <a:endParaRPr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7B96B54-9D83-4E67-B6F3-308E233D6715}"/>
              </a:ext>
            </a:extLst>
          </p:cNvPr>
          <p:cNvGraphicFramePr>
            <a:graphicFrameLocks noGrp="1"/>
          </p:cNvGraphicFramePr>
          <p:nvPr/>
        </p:nvGraphicFramePr>
        <p:xfrm>
          <a:off x="4607330" y="1480669"/>
          <a:ext cx="2960100" cy="509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7">
                  <a:extLst>
                    <a:ext uri="{9D8B030D-6E8A-4147-A177-3AD203B41FA5}">
                      <a16:colId xmlns:a16="http://schemas.microsoft.com/office/drawing/2014/main" val="2024771368"/>
                    </a:ext>
                  </a:extLst>
                </a:gridCol>
                <a:gridCol w="1212493">
                  <a:extLst>
                    <a:ext uri="{9D8B030D-6E8A-4147-A177-3AD203B41FA5}">
                      <a16:colId xmlns:a16="http://schemas.microsoft.com/office/drawing/2014/main" val="3387512008"/>
                    </a:ext>
                  </a:extLst>
                </a:gridCol>
                <a:gridCol w="986700">
                  <a:extLst>
                    <a:ext uri="{9D8B030D-6E8A-4147-A177-3AD203B41FA5}">
                      <a16:colId xmlns:a16="http://schemas.microsoft.com/office/drawing/2014/main" val="3313167595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LBA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(Index)</a:t>
                      </a:r>
                      <a:endParaRPr lang="ko-KR" altLang="en-US" sz="1300" dirty="0"/>
                    </a:p>
                  </a:txBody>
                  <a:tcPr marL="82403" marR="82403" marT="41202" marB="41202"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Command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Value</a:t>
                      </a:r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17357351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45535558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1656293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WRITE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0x12341234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39496773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EMPTY</a:t>
                      </a:r>
                      <a:endParaRPr lang="ko-KR" altLang="en-US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22949485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…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778871675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ERASE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2330561528"/>
                  </a:ext>
                </a:extLst>
              </a:tr>
              <a:tr h="641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99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ERASE</a:t>
                      </a:r>
                      <a:endParaRPr lang="ko-KR" altLang="en-US" sz="1300" dirty="0"/>
                    </a:p>
                  </a:txBody>
                  <a:tcPr marL="82403" marR="82403" marT="41202" marB="412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0x00000000</a:t>
                      </a:r>
                      <a:endParaRPr lang="ko-KR" altLang="en-US" sz="1100" dirty="0"/>
                    </a:p>
                  </a:txBody>
                  <a:tcPr marL="82403" marR="82403" marT="41202" marB="41202" anchor="ctr"/>
                </a:tc>
                <a:extLst>
                  <a:ext uri="{0D108BD9-81ED-4DB2-BD59-A6C34878D82A}">
                    <a16:rowId xmlns:a16="http://schemas.microsoft.com/office/drawing/2014/main" val="16703757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559B24-074E-4DC9-B23B-96648AFEB39E}"/>
              </a:ext>
            </a:extLst>
          </p:cNvPr>
          <p:cNvSpPr txBox="1"/>
          <p:nvPr/>
        </p:nvSpPr>
        <p:spPr>
          <a:xfrm>
            <a:off x="5117206" y="1082686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buffer_cmd_memory</a:t>
            </a:r>
            <a:endParaRPr lang="ko-KR" altLang="en-US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4BCC2-E521-4E4B-8517-16F1635C1176}"/>
              </a:ext>
            </a:extLst>
          </p:cNvPr>
          <p:cNvSpPr txBox="1"/>
          <p:nvPr/>
        </p:nvSpPr>
        <p:spPr>
          <a:xfrm>
            <a:off x="7738669" y="1027700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09EE-3AED-4550-90F4-641DCA02F772}"/>
              </a:ext>
            </a:extLst>
          </p:cNvPr>
          <p:cNvSpPr txBox="1"/>
          <p:nvPr/>
        </p:nvSpPr>
        <p:spPr>
          <a:xfrm>
            <a:off x="7923400" y="3448655"/>
            <a:ext cx="30764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err="1"/>
              <a:t>개짜리</a:t>
            </a:r>
            <a:r>
              <a:rPr lang="ko-KR" altLang="en-US" dirty="0"/>
              <a:t> </a:t>
            </a:r>
            <a:r>
              <a:rPr lang="en-US" altLang="ko-KR" dirty="0" err="1"/>
              <a:t>buffer_list</a:t>
            </a:r>
            <a:r>
              <a:rPr lang="ko-KR" altLang="en-US" dirty="0"/>
              <a:t>를 비우고</a:t>
            </a:r>
            <a:endParaRPr lang="en-US" altLang="ko-KR" dirty="0"/>
          </a:p>
          <a:p>
            <a:r>
              <a:rPr lang="ko-KR" altLang="en-US" dirty="0"/>
              <a:t>기존에 저장되어 있는 값을 정리해서</a:t>
            </a:r>
            <a:endParaRPr lang="en-US" altLang="ko-KR" dirty="0"/>
          </a:p>
          <a:p>
            <a:r>
              <a:rPr lang="en-US" altLang="ko-KR" dirty="0" err="1"/>
              <a:t>buffer_list</a:t>
            </a:r>
            <a:r>
              <a:rPr lang="ko-KR" altLang="en-US" dirty="0"/>
              <a:t>에 새로 채워 넣음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3270F5-7BC6-4868-813C-B543E40E9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76" t="30367" r="24338" b="16440"/>
          <a:stretch/>
        </p:blipFill>
        <p:spPr>
          <a:xfrm>
            <a:off x="365462" y="1082686"/>
            <a:ext cx="4102777" cy="54706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A4F8A3-A0D0-43EE-A0EC-8908053D7F07}"/>
              </a:ext>
            </a:extLst>
          </p:cNvPr>
          <p:cNvSpPr/>
          <p:nvPr/>
        </p:nvSpPr>
        <p:spPr>
          <a:xfrm>
            <a:off x="8001036" y="2875260"/>
            <a:ext cx="2253006" cy="3261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0x12121212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9A0D5-AE5D-4AD0-A054-C03826F32046}"/>
              </a:ext>
            </a:extLst>
          </p:cNvPr>
          <p:cNvSpPr/>
          <p:nvPr/>
        </p:nvSpPr>
        <p:spPr>
          <a:xfrm>
            <a:off x="4468239" y="5214988"/>
            <a:ext cx="3186863" cy="1423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688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2320</Words>
  <Application>Microsoft Office PowerPoint</Application>
  <PresentationFormat>와이드스크린</PresentationFormat>
  <Paragraphs>516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조원 소개 및 역할</vt:lpstr>
      <vt:lpstr>PowerPoint 프레젠테이션</vt:lpstr>
      <vt:lpstr>기능 구현 소개</vt:lpstr>
      <vt:lpstr>기능 구현 소개 –Buffer</vt:lpstr>
      <vt:lpstr>기능 구현 소개 –Buffer (Read)</vt:lpstr>
      <vt:lpstr>기능 구현 소개 –Buffer (Write)</vt:lpstr>
      <vt:lpstr>기능 구현 소개 –Buffer (Erase)</vt:lpstr>
      <vt:lpstr>PowerPoint 프레젠테이션</vt:lpstr>
      <vt:lpstr>TDD 활용 예시 – Shell.fullread()</vt:lpstr>
      <vt:lpstr>TDD 활용 예시 – command._check_input_validity</vt:lpstr>
      <vt:lpstr>TDD 활용 예시 – Write()</vt:lpstr>
      <vt:lpstr>TDD 활용 예시 – PartialLBAWrite()</vt:lpstr>
      <vt:lpstr>TDD 활용 예시 – Test Coverage 결과</vt:lpstr>
      <vt:lpstr>PowerPoint 프레젠테이션</vt:lpstr>
      <vt:lpstr>Mocking 활용 예시 – test_shell.py</vt:lpstr>
      <vt:lpstr>Mocking 활용 예시 – test_ssd.py</vt:lpstr>
      <vt:lpstr>Mocking 활용 예시 – test_ssd.py</vt:lpstr>
      <vt:lpstr>Mocking 활용 예시 – test_buffer.py</vt:lpstr>
      <vt:lpstr>PowerPoint 프레젠테이션</vt:lpstr>
      <vt:lpstr>디자인 패턴 활용 예시 – Factory Pattern</vt:lpstr>
      <vt:lpstr>디자인 패턴 활용 예시 – Factory Pattern</vt:lpstr>
      <vt:lpstr>디자인 패턴 활용 예시 – Singleton Pattern</vt:lpstr>
      <vt:lpstr>디자인 패턴 활용 예시 – Adapter Pattern</vt:lpstr>
      <vt:lpstr>PowerPoint 프레젠테이션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PowerPoint 프레젠테이션</vt:lpstr>
      <vt:lpstr>소감…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Jaewoong Lee</cp:lastModifiedBy>
  <cp:revision>56</cp:revision>
  <dcterms:created xsi:type="dcterms:W3CDTF">2024-04-15T01:50:35Z</dcterms:created>
  <dcterms:modified xsi:type="dcterms:W3CDTF">2025-07-18T04:50:26Z</dcterms:modified>
</cp:coreProperties>
</file>