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B0747-A1A0-4BB0-BDB1-1DA5B3BEE270}">
  <a:tblStyle styleId="{82DB0747-A1A0-4BB0-BDB1-1DA5B3BEE27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8"/>
  </p:normalViewPr>
  <p:slideViewPr>
    <p:cSldViewPr snapToGrid="0">
      <p:cViewPr varScale="1">
        <p:scale>
          <a:sx n="120" d="100"/>
          <a:sy n="12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496dfc46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5496dfc46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5496dfc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5496dfc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496dfc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5496dfc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5496dfc4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a5496dfc4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496dfc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a5496dfc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5496dfc46_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a5496dfc46_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fa3e229e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9fa3e229e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5496dfc4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a5496dfc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fa3e229e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9fa3e229e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496dfc46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a5496dfc46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496dfc46_3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5496dfc46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fa3e229e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fa3e229e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a3e229e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a3e229e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fa3e229e0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fa3e229e0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fa3e229e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fa3e229e0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496dfc46_3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a5496dfc46_3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5496dfc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a5496dfc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195100" y="3657475"/>
            <a:ext cx="5435261" cy="995878"/>
          </a:xfrm>
          <a:custGeom>
            <a:avLst/>
            <a:gdLst/>
            <a:ahLst/>
            <a:cxnLst/>
            <a:rect l="l" t="t" r="r" b="b"/>
            <a:pathLst>
              <a:path w="7963752" h="1327837" extrusionOk="0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rgbClr val="C9DAF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5251755" y="3764711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152799" y="3764712"/>
            <a:ext cx="3991201" cy="995878"/>
          </a:xfrm>
          <a:custGeom>
            <a:avLst/>
            <a:gdLst/>
            <a:ahLst/>
            <a:cxnLst/>
            <a:rect l="l" t="t" r="r" b="b"/>
            <a:pathLst>
              <a:path w="5321601" h="1327837" extrusionOk="0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5321601" y="371389"/>
                </a:lnTo>
                <a:lnTo>
                  <a:pt x="532160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270142" y="3885790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3171186" y="3885791"/>
            <a:ext cx="5972814" cy="995878"/>
          </a:xfrm>
          <a:custGeom>
            <a:avLst/>
            <a:gdLst/>
            <a:ahLst/>
            <a:cxnLst/>
            <a:rect l="l" t="t" r="r" b="b"/>
            <a:pathLst>
              <a:path w="7963752" h="1327837" extrusionOk="0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rgbClr val="EAD1DC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846580" y="4006871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747624" y="4006871"/>
            <a:ext cx="7396376" cy="1136629"/>
          </a:xfrm>
          <a:custGeom>
            <a:avLst/>
            <a:gdLst/>
            <a:ahLst/>
            <a:cxnLst/>
            <a:rect l="l" t="t" r="r" b="b"/>
            <a:pathLst>
              <a:path w="9861835" h="1515505" extrusionOk="0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rgbClr val="C9DAF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34880" y="4147623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35924" y="4147624"/>
            <a:ext cx="8899955" cy="995878"/>
          </a:xfrm>
          <a:custGeom>
            <a:avLst/>
            <a:gdLst/>
            <a:ahLst/>
            <a:cxnLst/>
            <a:rect l="l" t="t" r="r" b="b"/>
            <a:pathLst>
              <a:path w="11866607" h="1327837" extrusionOk="0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91530" y="4487950"/>
            <a:ext cx="8785654" cy="65555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64833" y="4138915"/>
            <a:ext cx="18858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i="0" u="none" strike="noStrike" cap="none" dirty="0">
                <a:solidFill>
                  <a:srgbClr val="3F3F3F"/>
                </a:solidFill>
              </a:rPr>
              <a:t>PROJECT 팀원 소개</a:t>
            </a:r>
            <a:endParaRPr b="1" i="0" u="none" strike="noStrike" cap="none" dirty="0">
              <a:solidFill>
                <a:srgbClr val="3F3F3F"/>
              </a:solidFill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2197682" y="1066714"/>
            <a:ext cx="4660317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1155CC"/>
                </a:solidFill>
              </a:rPr>
              <a:t>정신질환자</a:t>
            </a:r>
            <a:r>
              <a:rPr lang="ko-KR" altLang="en-US" sz="2200" b="1" dirty="0">
                <a:solidFill>
                  <a:schemeClr val="tx1"/>
                </a:solidFill>
              </a:rPr>
              <a:t>가</a:t>
            </a:r>
            <a:r>
              <a:rPr lang="ko-KR" altLang="en-US" sz="2200" b="1" dirty="0">
                <a:solidFill>
                  <a:srgbClr val="1155CC"/>
                </a:solidFill>
              </a:rPr>
              <a:t> </a:t>
            </a:r>
            <a:r>
              <a:rPr lang="ko-KR" altLang="en-US" sz="2200" b="1" dirty="0" err="1">
                <a:solidFill>
                  <a:srgbClr val="1155CC"/>
                </a:solidFill>
              </a:rPr>
              <a:t>음압병실</a:t>
            </a:r>
            <a:r>
              <a:rPr lang="ko-KR" altLang="en-US" sz="2200" b="1" dirty="0" err="1">
                <a:solidFill>
                  <a:schemeClr val="tx1"/>
                </a:solidFill>
              </a:rPr>
              <a:t>에</a:t>
            </a:r>
            <a:r>
              <a:rPr lang="ko-KR" altLang="en-US" sz="2200" b="1" dirty="0">
                <a:solidFill>
                  <a:schemeClr val="tx1"/>
                </a:solidFill>
              </a:rPr>
              <a:t> 있을 때 일어날 수 있는 </a:t>
            </a:r>
            <a:r>
              <a:rPr lang="ko-KR" altLang="en-US" sz="2200" b="1" dirty="0">
                <a:solidFill>
                  <a:srgbClr val="FF0000"/>
                </a:solidFill>
              </a:rPr>
              <a:t>문제점</a:t>
            </a:r>
            <a:endParaRPr sz="21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8436578" y="3832282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8612662" y="3832282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8788746" y="3832282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660245" y="4699666"/>
            <a:ext cx="1168806" cy="25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22000191</a:t>
            </a:r>
            <a:endParaRPr sz="1000" i="0" u="none" strike="noStrike" cap="none"/>
          </a:p>
        </p:txBody>
      </p:sp>
      <p:sp>
        <p:nvSpPr>
          <p:cNvPr id="145" name="Google Shape;145;p25"/>
          <p:cNvSpPr/>
          <p:nvPr/>
        </p:nvSpPr>
        <p:spPr>
          <a:xfrm>
            <a:off x="2660253" y="4097750"/>
            <a:ext cx="989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김채영</a:t>
            </a:r>
            <a:endParaRPr sz="1400" b="1"/>
          </a:p>
        </p:txBody>
      </p:sp>
      <p:sp>
        <p:nvSpPr>
          <p:cNvPr id="146" name="Google Shape;146;p25"/>
          <p:cNvSpPr/>
          <p:nvPr/>
        </p:nvSpPr>
        <p:spPr>
          <a:xfrm>
            <a:off x="4310613" y="4699666"/>
            <a:ext cx="1168806" cy="25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22000218</a:t>
            </a:r>
            <a:endParaRPr sz="800"/>
          </a:p>
        </p:txBody>
      </p:sp>
      <p:sp>
        <p:nvSpPr>
          <p:cNvPr id="147" name="Google Shape;147;p25"/>
          <p:cNvSpPr/>
          <p:nvPr/>
        </p:nvSpPr>
        <p:spPr>
          <a:xfrm>
            <a:off x="4310631" y="3948800"/>
            <a:ext cx="989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남원광</a:t>
            </a:r>
            <a:endParaRPr sz="1400" b="1"/>
          </a:p>
        </p:txBody>
      </p:sp>
      <p:sp>
        <p:nvSpPr>
          <p:cNvPr id="148" name="Google Shape;148;p25"/>
          <p:cNvSpPr/>
          <p:nvPr/>
        </p:nvSpPr>
        <p:spPr>
          <a:xfrm>
            <a:off x="5983096" y="4699666"/>
            <a:ext cx="1168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22000263</a:t>
            </a:r>
            <a:endParaRPr sz="800"/>
          </a:p>
        </p:txBody>
      </p:sp>
      <p:sp>
        <p:nvSpPr>
          <p:cNvPr id="149" name="Google Shape;149;p25"/>
          <p:cNvSpPr/>
          <p:nvPr/>
        </p:nvSpPr>
        <p:spPr>
          <a:xfrm>
            <a:off x="6021221" y="3834925"/>
            <a:ext cx="989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박서휘</a:t>
            </a:r>
            <a:endParaRPr sz="1400" b="1"/>
          </a:p>
        </p:txBody>
      </p:sp>
      <p:sp>
        <p:nvSpPr>
          <p:cNvPr id="150" name="Google Shape;150;p25"/>
          <p:cNvSpPr/>
          <p:nvPr/>
        </p:nvSpPr>
        <p:spPr>
          <a:xfrm>
            <a:off x="7758627" y="3747825"/>
            <a:ext cx="103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정주영</a:t>
            </a:r>
            <a:endParaRPr sz="1400" b="1"/>
          </a:p>
        </p:txBody>
      </p:sp>
      <p:sp>
        <p:nvSpPr>
          <p:cNvPr id="151" name="Google Shape;151;p25"/>
          <p:cNvSpPr/>
          <p:nvPr/>
        </p:nvSpPr>
        <p:spPr>
          <a:xfrm>
            <a:off x="7758634" y="4685816"/>
            <a:ext cx="1168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22000694</a:t>
            </a:r>
            <a:endParaRPr sz="800"/>
          </a:p>
        </p:txBody>
      </p:sp>
      <p:sp>
        <p:nvSpPr>
          <p:cNvPr id="152" name="Google Shape;152;p25"/>
          <p:cNvSpPr txBox="1"/>
          <p:nvPr/>
        </p:nvSpPr>
        <p:spPr>
          <a:xfrm>
            <a:off x="1373050" y="2201125"/>
            <a:ext cx="636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chemeClr val="dk1"/>
                </a:solidFill>
              </a:rPr>
              <a:t>Problems that may arise in NPU for patient with mental illness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1" name="Google Shape;301;p34"/>
          <p:cNvGraphicFramePr/>
          <p:nvPr/>
        </p:nvGraphicFramePr>
        <p:xfrm>
          <a:off x="698784" y="923053"/>
          <a:ext cx="7682250" cy="3505050"/>
        </p:xfrm>
        <a:graphic>
          <a:graphicData uri="http://schemas.openxmlformats.org/drawingml/2006/table">
            <a:tbl>
              <a:tblPr firstRow="1" bandRow="1">
                <a:noFill/>
                <a:tableStyleId>{82DB0747-A1A0-4BB0-BDB1-1DA5B3BEE270}</a:tableStyleId>
              </a:tblPr>
              <a:tblGrid>
                <a:gridCol w="12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Goals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점수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p34"/>
          <p:cNvSpPr txBox="1"/>
          <p:nvPr/>
        </p:nvSpPr>
        <p:spPr>
          <a:xfrm>
            <a:off x="556263" y="55875"/>
            <a:ext cx="2054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PPC for 박서휘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35"/>
          <p:cNvGraphicFramePr/>
          <p:nvPr/>
        </p:nvGraphicFramePr>
        <p:xfrm>
          <a:off x="698784" y="923053"/>
          <a:ext cx="7682250" cy="3505050"/>
        </p:xfrm>
        <a:graphic>
          <a:graphicData uri="http://schemas.openxmlformats.org/drawingml/2006/table">
            <a:tbl>
              <a:tblPr firstRow="1" bandRow="1">
                <a:noFill/>
                <a:tableStyleId>{82DB0747-A1A0-4BB0-BDB1-1DA5B3BEE270}</a:tableStyleId>
              </a:tblPr>
              <a:tblGrid>
                <a:gridCol w="12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Goals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점수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3" name="Google Shape;313;p35"/>
          <p:cNvSpPr txBox="1"/>
          <p:nvPr/>
        </p:nvSpPr>
        <p:spPr>
          <a:xfrm>
            <a:off x="565263" y="55875"/>
            <a:ext cx="2054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PPC for 정주영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161667" y="75757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/>
              <a:t>Aggregated PCC (4 people)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24" name="Google Shape;324;p36"/>
          <p:cNvSpPr/>
          <p:nvPr/>
        </p:nvSpPr>
        <p:spPr>
          <a:xfrm>
            <a:off x="827433" y="800684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</a:rPr>
              <a:t>인권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3037559" y="800685"/>
            <a:ext cx="1362900" cy="2682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FFFFFF"/>
                </a:solidFill>
              </a:rPr>
              <a:t>의료기기파손</a:t>
            </a:r>
            <a:endParaRPr sz="1500" b="1" dirty="0"/>
          </a:p>
        </p:txBody>
      </p:sp>
      <p:sp>
        <p:nvSpPr>
          <p:cNvPr id="326" name="Google Shape;326;p36"/>
          <p:cNvSpPr/>
          <p:nvPr/>
        </p:nvSpPr>
        <p:spPr>
          <a:xfrm>
            <a:off x="5194933" y="800669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</a:rPr>
              <a:t>환경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7402058" y="800684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</a:rPr>
              <a:t>소통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420968" y="6656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A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2583993" y="6656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B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4747018" y="6656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C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7010693" y="6656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D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2670668" y="16156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D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4002368" y="16156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C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334068" y="16156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A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6557818" y="16156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B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3471975" y="16156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37" name="Google Shape;337;p36"/>
          <p:cNvSpPr txBox="1"/>
          <p:nvPr/>
        </p:nvSpPr>
        <p:spPr>
          <a:xfrm>
            <a:off x="4795325" y="16156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38" name="Google Shape;338;p36"/>
          <p:cNvSpPr txBox="1"/>
          <p:nvPr/>
        </p:nvSpPr>
        <p:spPr>
          <a:xfrm>
            <a:off x="6036975" y="16156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39" name="Google Shape;339;p36"/>
          <p:cNvSpPr/>
          <p:nvPr/>
        </p:nvSpPr>
        <p:spPr>
          <a:xfrm>
            <a:off x="2670668" y="23982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C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2670668" y="32378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C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2670668" y="40575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D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4002368" y="23982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D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4002368" y="32378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A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4002368" y="40575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C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5334068" y="23982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A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5334068" y="3227890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D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5334068" y="40575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B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6557818" y="23982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B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6557818" y="3227890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B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6557818" y="40575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A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71975" y="244517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2" name="Google Shape;352;p36"/>
          <p:cNvSpPr txBox="1"/>
          <p:nvPr/>
        </p:nvSpPr>
        <p:spPr>
          <a:xfrm>
            <a:off x="4795325" y="244517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3" name="Google Shape;353;p36"/>
          <p:cNvSpPr txBox="1"/>
          <p:nvPr/>
        </p:nvSpPr>
        <p:spPr>
          <a:xfrm>
            <a:off x="6036975" y="244517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4" name="Google Shape;354;p36"/>
          <p:cNvSpPr txBox="1"/>
          <p:nvPr/>
        </p:nvSpPr>
        <p:spPr>
          <a:xfrm>
            <a:off x="6036975" y="3227900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5" name="Google Shape;355;p36"/>
          <p:cNvSpPr txBox="1"/>
          <p:nvPr/>
        </p:nvSpPr>
        <p:spPr>
          <a:xfrm>
            <a:off x="4795325" y="323787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6" name="Google Shape;356;p36"/>
          <p:cNvSpPr txBox="1"/>
          <p:nvPr/>
        </p:nvSpPr>
        <p:spPr>
          <a:xfrm>
            <a:off x="3471975" y="323787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7" name="Google Shape;357;p36"/>
          <p:cNvSpPr txBox="1"/>
          <p:nvPr/>
        </p:nvSpPr>
        <p:spPr>
          <a:xfrm>
            <a:off x="3471975" y="40952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8" name="Google Shape;358;p36"/>
          <p:cNvSpPr txBox="1"/>
          <p:nvPr/>
        </p:nvSpPr>
        <p:spPr>
          <a:xfrm>
            <a:off x="4795325" y="40952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59" name="Google Shape;359;p36"/>
          <p:cNvSpPr txBox="1"/>
          <p:nvPr/>
        </p:nvSpPr>
        <p:spPr>
          <a:xfrm>
            <a:off x="6036975" y="4095225"/>
            <a:ext cx="441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&gt;</a:t>
            </a:r>
            <a:endParaRPr sz="2500" b="1"/>
          </a:p>
        </p:txBody>
      </p:sp>
      <p:sp>
        <p:nvSpPr>
          <p:cNvPr id="360" name="Google Shape;360;p36"/>
          <p:cNvSpPr txBox="1"/>
          <p:nvPr/>
        </p:nvSpPr>
        <p:spPr>
          <a:xfrm>
            <a:off x="655225" y="1615625"/>
            <a:ext cx="170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 b="1"/>
              <a:t>1 preferred</a:t>
            </a:r>
            <a:endParaRPr sz="1600" b="1"/>
          </a:p>
        </p:txBody>
      </p:sp>
      <p:sp>
        <p:nvSpPr>
          <p:cNvPr id="361" name="Google Shape;361;p36"/>
          <p:cNvSpPr txBox="1"/>
          <p:nvPr/>
        </p:nvSpPr>
        <p:spPr>
          <a:xfrm>
            <a:off x="655225" y="2445175"/>
            <a:ext cx="170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 b="1"/>
              <a:t>1 preferred</a:t>
            </a:r>
            <a:endParaRPr sz="1600" b="1"/>
          </a:p>
        </p:txBody>
      </p:sp>
      <p:sp>
        <p:nvSpPr>
          <p:cNvPr id="362" name="Google Shape;362;p36"/>
          <p:cNvSpPr txBox="1"/>
          <p:nvPr/>
        </p:nvSpPr>
        <p:spPr>
          <a:xfrm>
            <a:off x="655225" y="3227900"/>
            <a:ext cx="170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 b="1"/>
              <a:t>1 preferred</a:t>
            </a:r>
            <a:endParaRPr sz="1600" b="1"/>
          </a:p>
        </p:txBody>
      </p:sp>
      <p:sp>
        <p:nvSpPr>
          <p:cNvPr id="363" name="Google Shape;363;p36"/>
          <p:cNvSpPr txBox="1"/>
          <p:nvPr/>
        </p:nvSpPr>
        <p:spPr>
          <a:xfrm>
            <a:off x="655225" y="4095225"/>
            <a:ext cx="170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 b="1"/>
              <a:t>1 preferred</a:t>
            </a:r>
            <a:endParaRPr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188043" y="75757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/>
              <a:t>Aggregated PCC (4 people)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aphicFrame>
        <p:nvGraphicFramePr>
          <p:cNvPr id="374" name="Google Shape;374;p37"/>
          <p:cNvGraphicFramePr/>
          <p:nvPr/>
        </p:nvGraphicFramePr>
        <p:xfrm>
          <a:off x="1062484" y="756790"/>
          <a:ext cx="7046850" cy="3444175"/>
        </p:xfrm>
        <a:graphic>
          <a:graphicData uri="http://schemas.openxmlformats.org/drawingml/2006/table">
            <a:tbl>
              <a:tblPr firstRow="1" bandRow="1">
                <a:noFill/>
                <a:tableStyleId>{82DB0747-A1A0-4BB0-BDB1-1DA5B3BEE270}</a:tableStyleId>
              </a:tblPr>
              <a:tblGrid>
                <a:gridCol w="117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Goals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Sum/Win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1+1+1+0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0+0+0+0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0+0+1+0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0+0+0+1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0+0+0+0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0+0+0+0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1+1+1+1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1+1+1+1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0+1+1+0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1+1+0+1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1+1+1+1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1+0+0+1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Sum/Lose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5" name="Google Shape;375;p37"/>
          <p:cNvSpPr txBox="1"/>
          <p:nvPr/>
        </p:nvSpPr>
        <p:spPr>
          <a:xfrm>
            <a:off x="1220175" y="4270575"/>
            <a:ext cx="67350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Result: C &gt; D &gt; A &gt; B</a:t>
            </a:r>
            <a:endParaRPr sz="25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162301" y="40715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가장 중요한 문제상황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6" name="Google Shape;386;p38"/>
          <p:cNvGrpSpPr/>
          <p:nvPr/>
        </p:nvGrpSpPr>
        <p:grpSpPr>
          <a:xfrm>
            <a:off x="1692900" y="1090800"/>
            <a:ext cx="1404750" cy="3279975"/>
            <a:chOff x="1692900" y="1090800"/>
            <a:chExt cx="1404750" cy="3279975"/>
          </a:xfrm>
        </p:grpSpPr>
        <p:pic>
          <p:nvPicPr>
            <p:cNvPr id="387" name="Google Shape;38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2900" y="1090800"/>
              <a:ext cx="1404750" cy="140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4913" y="3070050"/>
              <a:ext cx="1300724" cy="13007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38"/>
          <p:cNvGrpSpPr/>
          <p:nvPr/>
        </p:nvGrpSpPr>
        <p:grpSpPr>
          <a:xfrm>
            <a:off x="3963538" y="1092488"/>
            <a:ext cx="3787459" cy="2958575"/>
            <a:chOff x="3976100" y="1092463"/>
            <a:chExt cx="3774626" cy="2958575"/>
          </a:xfrm>
        </p:grpSpPr>
        <p:grpSp>
          <p:nvGrpSpPr>
            <p:cNvPr id="390" name="Google Shape;390;p38"/>
            <p:cNvGrpSpPr/>
            <p:nvPr/>
          </p:nvGrpSpPr>
          <p:grpSpPr>
            <a:xfrm>
              <a:off x="5479125" y="1092463"/>
              <a:ext cx="2271601" cy="2958575"/>
              <a:chOff x="1611350" y="901950"/>
              <a:chExt cx="2271601" cy="2958575"/>
            </a:xfrm>
          </p:grpSpPr>
          <p:pic>
            <p:nvPicPr>
              <p:cNvPr id="391" name="Google Shape;391;p3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225888" y="2679350"/>
                <a:ext cx="1181175" cy="118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Google Shape;392;p3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11350" y="901950"/>
                <a:ext cx="2271601" cy="22716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3" name="Google Shape;393;p38"/>
            <p:cNvSpPr/>
            <p:nvPr/>
          </p:nvSpPr>
          <p:spPr>
            <a:xfrm>
              <a:off x="3976100" y="2473500"/>
              <a:ext cx="873000" cy="658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8"/>
          <p:cNvSpPr/>
          <p:nvPr/>
        </p:nvSpPr>
        <p:spPr>
          <a:xfrm>
            <a:off x="6935025" y="3132300"/>
            <a:ext cx="1074900" cy="121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1857825" y="2495546"/>
            <a:ext cx="1074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3C78D8"/>
                </a:solidFill>
              </a:rPr>
              <a:t>환경</a:t>
            </a:r>
            <a:endParaRPr sz="1600" b="1">
              <a:solidFill>
                <a:srgbClr val="3C78D8"/>
              </a:solidFill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1857825" y="4187371"/>
            <a:ext cx="1074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3C78D8"/>
                </a:solidFill>
              </a:rPr>
              <a:t>소통</a:t>
            </a:r>
            <a:endParaRPr sz="1600" b="1">
              <a:solidFill>
                <a:srgbClr val="3C78D8"/>
              </a:solidFill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5624300" y="4345800"/>
            <a:ext cx="2202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E06666"/>
                </a:solidFill>
              </a:rPr>
              <a:t>정신병원의 음압병실</a:t>
            </a:r>
            <a:endParaRPr sz="1600" b="1"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153509" y="31923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가장 중요한 문제상황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1204500" y="2274913"/>
            <a:ext cx="67350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/>
              <a:t>‘</a:t>
            </a:r>
            <a:r>
              <a:rPr lang="ko" sz="3000" b="1">
                <a:solidFill>
                  <a:srgbClr val="0000FF"/>
                </a:solidFill>
              </a:rPr>
              <a:t>정신병원</a:t>
            </a:r>
            <a:r>
              <a:rPr lang="ko" sz="2800" b="1"/>
              <a:t>의 음압병실이 </a:t>
            </a:r>
            <a:r>
              <a:rPr lang="ko" sz="3000" b="1">
                <a:solidFill>
                  <a:srgbClr val="0000FF"/>
                </a:solidFill>
              </a:rPr>
              <a:t>부족</a:t>
            </a:r>
            <a:r>
              <a:rPr lang="ko" sz="2800" b="1"/>
              <a:t>하다’</a:t>
            </a:r>
            <a:endParaRPr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185563" y="31911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음압병동에 관한 질문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73368" y="7235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1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573368" y="15776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2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573368" y="24317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3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573368" y="328590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4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573368" y="41400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5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1191225" y="775663"/>
            <a:ext cx="555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음압병동에 관한 우리나라의 인식은 어떤가요?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1191225" y="1577650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정신질환자들이 특히 면연력이 약해서 전염병에 취약한데, 왜 정신변동에는 음압변동이 충분히 설치되어 있지 않나요?</a:t>
            </a:r>
            <a:endParaRPr/>
          </a:p>
        </p:txBody>
      </p:sp>
      <p:sp>
        <p:nvSpPr>
          <p:cNvPr id="426" name="Google Shape;426;p40"/>
          <p:cNvSpPr txBox="1"/>
          <p:nvPr/>
        </p:nvSpPr>
        <p:spPr>
          <a:xfrm>
            <a:off x="1400075" y="2532025"/>
            <a:ext cx="42399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1230525" y="243177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만약 음압병동이 호흡기 질환을 관련하여 "격리"를 목적으로 하는거라면 정신병원에 있는 폐쇄격리실과 차이점이 있는가?</a:t>
            </a:r>
            <a:endParaRPr/>
          </a:p>
        </p:txBody>
      </p:sp>
      <p:sp>
        <p:nvSpPr>
          <p:cNvPr id="428" name="Google Shape;428;p40"/>
          <p:cNvSpPr txBox="1"/>
          <p:nvPr/>
        </p:nvSpPr>
        <p:spPr>
          <a:xfrm>
            <a:off x="1230525" y="331992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음압병동에 자리가 없는 경우, 환자들은 어디로 이송이 되나요? </a:t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1230525" y="420807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코로나19 사태에 사용되는 음압병동의 가장 큰 문제점이 무엇인가요?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41"/>
          <p:cNvSpPr txBox="1"/>
          <p:nvPr/>
        </p:nvSpPr>
        <p:spPr>
          <a:xfrm>
            <a:off x="185563" y="23119"/>
            <a:ext cx="2271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출처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573368" y="7235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1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573368" y="15776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2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573368" y="243177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3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573368" y="328590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4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573368" y="4140028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5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1191225" y="775663"/>
            <a:ext cx="555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홍현숙.</a:t>
            </a:r>
            <a:r>
              <a:rPr lang="ko">
                <a:solidFill>
                  <a:schemeClr val="dk1"/>
                </a:solidFill>
              </a:rPr>
              <a:t>2007.12.정신질환자 인권증진을 위한 제도분석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1191225" y="1577650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이경란.2009.12.정신질환을 가진 클라이언트 폭력대책에 대한 정신보건사회복지사들의 의견을 수렴한 델파이 연구</a:t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1400075" y="2532025"/>
            <a:ext cx="42399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1230525" y="250797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김세천.2012.10.정신질환자를 위한 환경치료 프로그램 운영 개발 연구</a:t>
            </a:r>
            <a:endParaRPr/>
          </a:p>
        </p:txBody>
      </p:sp>
      <p:sp>
        <p:nvSpPr>
          <p:cNvPr id="449" name="Google Shape;449;p41"/>
          <p:cNvSpPr txBox="1"/>
          <p:nvPr/>
        </p:nvSpPr>
        <p:spPr>
          <a:xfrm>
            <a:off x="1230525" y="331992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박정원.2000.간호사의 비언어적 의사소통 행위에 대한 정신질환자의 경험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1230525" y="4131875"/>
            <a:ext cx="7754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[출처] - 국민일보- http://news.kmib.co.kr/article/view.asp?arcid=0924132138&amp;code=14130000&amp;sid1=hea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41060" y="122735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>
            <a:off x="763066" y="4436804"/>
            <a:ext cx="3591000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3" name="Google Shape;163;p26"/>
          <p:cNvGrpSpPr/>
          <p:nvPr/>
        </p:nvGrpSpPr>
        <p:grpSpPr>
          <a:xfrm>
            <a:off x="926953" y="4567643"/>
            <a:ext cx="190499" cy="151691"/>
            <a:chOff x="2440" y="3409"/>
            <a:chExt cx="1291" cy="1028"/>
          </a:xfrm>
        </p:grpSpPr>
        <p:sp>
          <p:nvSpPr>
            <p:cNvPr id="164" name="Google Shape;164;p26"/>
            <p:cNvSpPr/>
            <p:nvPr/>
          </p:nvSpPr>
          <p:spPr>
            <a:xfrm>
              <a:off x="2624" y="3617"/>
              <a:ext cx="923" cy="820"/>
            </a:xfrm>
            <a:custGeom>
              <a:avLst/>
              <a:gdLst/>
              <a:ahLst/>
              <a:cxnLst/>
              <a:rect l="l" t="t" r="r" b="b"/>
              <a:pathLst>
                <a:path w="1844" h="1639" extrusionOk="0">
                  <a:moveTo>
                    <a:pt x="923" y="0"/>
                  </a:moveTo>
                  <a:lnTo>
                    <a:pt x="1" y="759"/>
                  </a:lnTo>
                  <a:lnTo>
                    <a:pt x="1" y="761"/>
                  </a:lnTo>
                  <a:lnTo>
                    <a:pt x="1" y="764"/>
                  </a:lnTo>
                  <a:lnTo>
                    <a:pt x="0" y="766"/>
                  </a:lnTo>
                  <a:lnTo>
                    <a:pt x="0" y="768"/>
                  </a:lnTo>
                  <a:lnTo>
                    <a:pt x="0" y="1536"/>
                  </a:lnTo>
                  <a:lnTo>
                    <a:pt x="1" y="1557"/>
                  </a:lnTo>
                  <a:lnTo>
                    <a:pt x="16" y="1594"/>
                  </a:lnTo>
                  <a:lnTo>
                    <a:pt x="31" y="1608"/>
                  </a:lnTo>
                  <a:lnTo>
                    <a:pt x="45" y="1623"/>
                  </a:lnTo>
                  <a:lnTo>
                    <a:pt x="82" y="1638"/>
                  </a:lnTo>
                  <a:lnTo>
                    <a:pt x="101" y="1639"/>
                  </a:lnTo>
                  <a:lnTo>
                    <a:pt x="718" y="1639"/>
                  </a:lnTo>
                  <a:lnTo>
                    <a:pt x="718" y="1025"/>
                  </a:lnTo>
                  <a:lnTo>
                    <a:pt x="1128" y="1025"/>
                  </a:lnTo>
                  <a:lnTo>
                    <a:pt x="1128" y="1639"/>
                  </a:lnTo>
                  <a:lnTo>
                    <a:pt x="1743" y="1639"/>
                  </a:lnTo>
                  <a:lnTo>
                    <a:pt x="1763" y="1638"/>
                  </a:lnTo>
                  <a:lnTo>
                    <a:pt x="1799" y="1623"/>
                  </a:lnTo>
                  <a:lnTo>
                    <a:pt x="1815" y="1608"/>
                  </a:lnTo>
                  <a:lnTo>
                    <a:pt x="1828" y="1594"/>
                  </a:lnTo>
                  <a:lnTo>
                    <a:pt x="1844" y="1557"/>
                  </a:lnTo>
                  <a:lnTo>
                    <a:pt x="1844" y="1536"/>
                  </a:lnTo>
                  <a:lnTo>
                    <a:pt x="1844" y="768"/>
                  </a:lnTo>
                  <a:lnTo>
                    <a:pt x="1844" y="762"/>
                  </a:lnTo>
                  <a:lnTo>
                    <a:pt x="1843" y="759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440" y="3409"/>
              <a:ext cx="1291" cy="605"/>
            </a:xfrm>
            <a:custGeom>
              <a:avLst/>
              <a:gdLst/>
              <a:ahLst/>
              <a:cxnLst/>
              <a:rect l="l" t="t" r="r" b="b"/>
              <a:pathLst>
                <a:path w="2582" h="1209" extrusionOk="0">
                  <a:moveTo>
                    <a:pt x="2564" y="1001"/>
                  </a:moveTo>
                  <a:lnTo>
                    <a:pt x="2213" y="711"/>
                  </a:lnTo>
                  <a:lnTo>
                    <a:pt x="2213" y="56"/>
                  </a:lnTo>
                  <a:lnTo>
                    <a:pt x="2213" y="46"/>
                  </a:lnTo>
                  <a:lnTo>
                    <a:pt x="2206" y="26"/>
                  </a:lnTo>
                  <a:lnTo>
                    <a:pt x="2200" y="19"/>
                  </a:lnTo>
                  <a:lnTo>
                    <a:pt x="2191" y="13"/>
                  </a:lnTo>
                  <a:lnTo>
                    <a:pt x="2173" y="6"/>
                  </a:lnTo>
                  <a:lnTo>
                    <a:pt x="2163" y="6"/>
                  </a:lnTo>
                  <a:lnTo>
                    <a:pt x="1855" y="6"/>
                  </a:lnTo>
                  <a:lnTo>
                    <a:pt x="1845" y="6"/>
                  </a:lnTo>
                  <a:lnTo>
                    <a:pt x="1825" y="13"/>
                  </a:lnTo>
                  <a:lnTo>
                    <a:pt x="1818" y="19"/>
                  </a:lnTo>
                  <a:lnTo>
                    <a:pt x="1812" y="26"/>
                  </a:lnTo>
                  <a:lnTo>
                    <a:pt x="1805" y="46"/>
                  </a:lnTo>
                  <a:lnTo>
                    <a:pt x="1803" y="56"/>
                  </a:lnTo>
                  <a:lnTo>
                    <a:pt x="1803" y="368"/>
                  </a:lnTo>
                  <a:lnTo>
                    <a:pt x="1413" y="43"/>
                  </a:lnTo>
                  <a:lnTo>
                    <a:pt x="1386" y="23"/>
                  </a:lnTo>
                  <a:lnTo>
                    <a:pt x="1326" y="1"/>
                  </a:lnTo>
                  <a:lnTo>
                    <a:pt x="1292" y="0"/>
                  </a:lnTo>
                  <a:lnTo>
                    <a:pt x="1256" y="1"/>
                  </a:lnTo>
                  <a:lnTo>
                    <a:pt x="1196" y="23"/>
                  </a:lnTo>
                  <a:lnTo>
                    <a:pt x="1169" y="43"/>
                  </a:lnTo>
                  <a:lnTo>
                    <a:pt x="18" y="1001"/>
                  </a:lnTo>
                  <a:lnTo>
                    <a:pt x="10" y="1008"/>
                  </a:lnTo>
                  <a:lnTo>
                    <a:pt x="1" y="1025"/>
                  </a:lnTo>
                  <a:lnTo>
                    <a:pt x="0" y="1036"/>
                  </a:lnTo>
                  <a:lnTo>
                    <a:pt x="0" y="1047"/>
                  </a:lnTo>
                  <a:lnTo>
                    <a:pt x="6" y="1064"/>
                  </a:lnTo>
                  <a:lnTo>
                    <a:pt x="12" y="1073"/>
                  </a:lnTo>
                  <a:lnTo>
                    <a:pt x="111" y="1191"/>
                  </a:lnTo>
                  <a:lnTo>
                    <a:pt x="125" y="1205"/>
                  </a:lnTo>
                  <a:lnTo>
                    <a:pt x="145" y="1209"/>
                  </a:lnTo>
                  <a:lnTo>
                    <a:pt x="164" y="1209"/>
                  </a:lnTo>
                  <a:lnTo>
                    <a:pt x="183" y="1199"/>
                  </a:lnTo>
                  <a:lnTo>
                    <a:pt x="1292" y="274"/>
                  </a:lnTo>
                  <a:lnTo>
                    <a:pt x="2399" y="1199"/>
                  </a:lnTo>
                  <a:lnTo>
                    <a:pt x="2414" y="1208"/>
                  </a:lnTo>
                  <a:lnTo>
                    <a:pt x="2433" y="1209"/>
                  </a:lnTo>
                  <a:lnTo>
                    <a:pt x="2439" y="1209"/>
                  </a:lnTo>
                  <a:lnTo>
                    <a:pt x="2458" y="1205"/>
                  </a:lnTo>
                  <a:lnTo>
                    <a:pt x="2471" y="1191"/>
                  </a:lnTo>
                  <a:lnTo>
                    <a:pt x="2572" y="1073"/>
                  </a:lnTo>
                  <a:lnTo>
                    <a:pt x="2577" y="1064"/>
                  </a:lnTo>
                  <a:lnTo>
                    <a:pt x="2582" y="1047"/>
                  </a:lnTo>
                  <a:lnTo>
                    <a:pt x="2582" y="1036"/>
                  </a:lnTo>
                  <a:lnTo>
                    <a:pt x="2580" y="1025"/>
                  </a:lnTo>
                  <a:lnTo>
                    <a:pt x="2572" y="1008"/>
                  </a:lnTo>
                  <a:lnTo>
                    <a:pt x="2564" y="10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4039924" y="4577838"/>
            <a:ext cx="114377" cy="113438"/>
            <a:chOff x="1365482" y="1229670"/>
            <a:chExt cx="180000" cy="178523"/>
          </a:xfrm>
        </p:grpSpPr>
        <p:sp>
          <p:nvSpPr>
            <p:cNvPr id="167" name="Google Shape;167;p26"/>
            <p:cNvSpPr/>
            <p:nvPr/>
          </p:nvSpPr>
          <p:spPr>
            <a:xfrm>
              <a:off x="1408598" y="1229670"/>
              <a:ext cx="93769" cy="937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365482" y="1336193"/>
              <a:ext cx="180000" cy="7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9" name="Google Shape;169;p26"/>
          <p:cNvSpPr/>
          <p:nvPr/>
        </p:nvSpPr>
        <p:spPr>
          <a:xfrm>
            <a:off x="3273671" y="4583603"/>
            <a:ext cx="135731" cy="135731"/>
          </a:xfrm>
          <a:prstGeom prst="hear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" name="Google Shape;170;p26"/>
          <p:cNvGrpSpPr/>
          <p:nvPr/>
        </p:nvGrpSpPr>
        <p:grpSpPr>
          <a:xfrm>
            <a:off x="1747972" y="4567643"/>
            <a:ext cx="148130" cy="151691"/>
            <a:chOff x="1934527" y="6071929"/>
            <a:chExt cx="197506" cy="202255"/>
          </a:xfrm>
        </p:grpSpPr>
        <p:sp>
          <p:nvSpPr>
            <p:cNvPr id="171" name="Google Shape;171;p26"/>
            <p:cNvSpPr/>
            <p:nvPr/>
          </p:nvSpPr>
          <p:spPr>
            <a:xfrm>
              <a:off x="1934527" y="6071929"/>
              <a:ext cx="131152" cy="131152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-2700000">
              <a:off x="2054826" y="6165836"/>
              <a:ext cx="45719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3" name="Google Shape;173;p26"/>
          <p:cNvGrpSpPr/>
          <p:nvPr/>
        </p:nvGrpSpPr>
        <p:grpSpPr>
          <a:xfrm>
            <a:off x="2503007" y="4579190"/>
            <a:ext cx="140144" cy="140144"/>
            <a:chOff x="5211017" y="3817398"/>
            <a:chExt cx="790113" cy="790113"/>
          </a:xfrm>
        </p:grpSpPr>
        <p:sp>
          <p:nvSpPr>
            <p:cNvPr id="174" name="Google Shape;174;p26"/>
            <p:cNvSpPr/>
            <p:nvPr/>
          </p:nvSpPr>
          <p:spPr>
            <a:xfrm>
              <a:off x="5211017" y="3817398"/>
              <a:ext cx="790113" cy="790113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567605" y="3978676"/>
              <a:ext cx="87472" cy="4690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 rot="-5400000">
              <a:off x="5559092" y="3977935"/>
              <a:ext cx="87472" cy="4690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761875" y="3917675"/>
            <a:ext cx="3641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♥</a:t>
            </a:r>
            <a:r>
              <a:rPr lang="ko">
                <a:solidFill>
                  <a:srgbClr val="0C0C0C"/>
                </a:solidFill>
              </a:rPr>
              <a:t> </a:t>
            </a:r>
            <a:r>
              <a:rPr lang="ko" sz="1100">
                <a:solidFill>
                  <a:schemeClr val="dk1"/>
                </a:solidFill>
              </a:rPr>
              <a:t>Find problem that may arise in NPU for patient with mental illness</a:t>
            </a:r>
            <a:endParaRPr sz="1000">
              <a:solidFill>
                <a:srgbClr val="0C0C0C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8" name="Google Shape;178;p26"/>
          <p:cNvSpPr/>
          <p:nvPr/>
        </p:nvSpPr>
        <p:spPr>
          <a:xfrm>
            <a:off x="5829456" y="1160188"/>
            <a:ext cx="28356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 발견한 문제점</a:t>
            </a:r>
            <a:r>
              <a:rPr lang="en-US" altLang="ko" sz="1600" b="1" dirty="0"/>
              <a:t>/</a:t>
            </a:r>
            <a:r>
              <a:rPr lang="ko-KR" altLang="en-US" sz="1600" b="1" dirty="0" err="1"/>
              <a:t>문제분석</a:t>
            </a:r>
            <a:endParaRPr sz="1600" b="1" dirty="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시급한 문제상황 순위(PCC)</a:t>
            </a:r>
            <a:endParaRPr sz="1600" b="1" dirty="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 가장 중요한 문제상황</a:t>
            </a:r>
            <a:endParaRPr sz="1600" b="1" dirty="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 음압병동에 대한 질문</a:t>
            </a:r>
            <a:endParaRPr sz="1600" b="1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795763" y="53775"/>
            <a:ext cx="9522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목차</a:t>
            </a:r>
            <a:endParaRPr sz="1800" b="1"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l="4260"/>
          <a:stretch/>
        </p:blipFill>
        <p:spPr>
          <a:xfrm>
            <a:off x="776587" y="861325"/>
            <a:ext cx="3593300" cy="2906975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5681172" y="1596283"/>
            <a:ext cx="148283" cy="151791"/>
            <a:chOff x="1934527" y="6071929"/>
            <a:chExt cx="197711" cy="202388"/>
          </a:xfrm>
        </p:grpSpPr>
        <p:sp>
          <p:nvSpPr>
            <p:cNvPr id="182" name="Google Shape;182;p26"/>
            <p:cNvSpPr/>
            <p:nvPr/>
          </p:nvSpPr>
          <p:spPr>
            <a:xfrm>
              <a:off x="1934527" y="6071929"/>
              <a:ext cx="131100" cy="131100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 rot="-2700000">
              <a:off x="2054877" y="6165773"/>
              <a:ext cx="45821" cy="1081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1172" y="2324828"/>
            <a:ext cx="148283" cy="151791"/>
            <a:chOff x="1934527" y="6071929"/>
            <a:chExt cx="197711" cy="202388"/>
          </a:xfrm>
        </p:grpSpPr>
        <p:sp>
          <p:nvSpPr>
            <p:cNvPr id="185" name="Google Shape;185;p26"/>
            <p:cNvSpPr/>
            <p:nvPr/>
          </p:nvSpPr>
          <p:spPr>
            <a:xfrm>
              <a:off x="1934527" y="6071929"/>
              <a:ext cx="131100" cy="131100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 rot="-2700000">
              <a:off x="2054877" y="6165773"/>
              <a:ext cx="45821" cy="1081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1172" y="3060725"/>
            <a:ext cx="148283" cy="151791"/>
            <a:chOff x="1934527" y="6071929"/>
            <a:chExt cx="197711" cy="202388"/>
          </a:xfrm>
        </p:grpSpPr>
        <p:sp>
          <p:nvSpPr>
            <p:cNvPr id="188" name="Google Shape;188;p26"/>
            <p:cNvSpPr/>
            <p:nvPr/>
          </p:nvSpPr>
          <p:spPr>
            <a:xfrm>
              <a:off x="1934527" y="6071929"/>
              <a:ext cx="131100" cy="131100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 rot="-2700000">
              <a:off x="2054877" y="6165773"/>
              <a:ext cx="45821" cy="1081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0" name="Google Shape;190;p26"/>
          <p:cNvGrpSpPr/>
          <p:nvPr/>
        </p:nvGrpSpPr>
        <p:grpSpPr>
          <a:xfrm>
            <a:off x="5681172" y="3787834"/>
            <a:ext cx="148283" cy="151791"/>
            <a:chOff x="1934527" y="6071929"/>
            <a:chExt cx="197711" cy="202388"/>
          </a:xfrm>
        </p:grpSpPr>
        <p:sp>
          <p:nvSpPr>
            <p:cNvPr id="191" name="Google Shape;191;p26"/>
            <p:cNvSpPr/>
            <p:nvPr/>
          </p:nvSpPr>
          <p:spPr>
            <a:xfrm>
              <a:off x="1934527" y="6071929"/>
              <a:ext cx="131100" cy="131100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 rot="-2700000">
              <a:off x="2054877" y="6165773"/>
              <a:ext cx="45821" cy="1081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241060" y="122735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3416700" y="825101"/>
            <a:ext cx="2310600" cy="538200"/>
          </a:xfrm>
          <a:prstGeom prst="roundRect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FFFFFF"/>
                </a:solidFill>
              </a:rPr>
              <a:t>문제분석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601075" y="84675"/>
            <a:ext cx="2097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발견한 문제점</a:t>
            </a:r>
            <a:endParaRPr sz="1800" b="1"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452797" y="229893"/>
            <a:ext cx="148283" cy="151791"/>
            <a:chOff x="1934527" y="6071929"/>
            <a:chExt cx="197711" cy="202388"/>
          </a:xfrm>
        </p:grpSpPr>
        <p:sp>
          <p:nvSpPr>
            <p:cNvPr id="205" name="Google Shape;205;p27"/>
            <p:cNvSpPr/>
            <p:nvPr/>
          </p:nvSpPr>
          <p:spPr>
            <a:xfrm>
              <a:off x="1934527" y="6071929"/>
              <a:ext cx="131100" cy="131100"/>
            </a:xfrm>
            <a:prstGeom prst="donut">
              <a:avLst>
                <a:gd name="adj" fmla="val 10846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 rot="-2700000">
              <a:off x="2054877" y="6165773"/>
              <a:ext cx="45821" cy="1081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" name="Google Shape;207;p27"/>
          <p:cNvSpPr/>
          <p:nvPr/>
        </p:nvSpPr>
        <p:spPr>
          <a:xfrm>
            <a:off x="601075" y="2103300"/>
            <a:ext cx="1412700" cy="1375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669925" y="2491000"/>
            <a:ext cx="1275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인권</a:t>
            </a: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2853000" y="2103288"/>
            <a:ext cx="1412700" cy="1375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998675" y="2103300"/>
            <a:ext cx="1412700" cy="1375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7144350" y="2103300"/>
            <a:ext cx="1412700" cy="1375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5067525" y="2491000"/>
            <a:ext cx="1275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7231900" y="2447075"/>
            <a:ext cx="1275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소통</a:t>
            </a: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903150" y="2491000"/>
            <a:ext cx="1275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파손</a:t>
            </a: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654208" y="439484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FF"/>
                </a:solidFill>
              </a:rPr>
              <a:t>인권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309268" y="2548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1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5227966" y="2413357"/>
            <a:ext cx="3695700" cy="717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 b="1" dirty="0"/>
              <a:t>정신질환 환자들의 </a:t>
            </a:r>
            <a:r>
              <a:rPr lang="ko" sz="1250" b="1" dirty="0">
                <a:solidFill>
                  <a:srgbClr val="CC0000"/>
                </a:solidFill>
              </a:rPr>
              <a:t>인권 및 사생활 보호의 어려움</a:t>
            </a:r>
            <a:endParaRPr sz="1250" b="1" dirty="0">
              <a:solidFill>
                <a:srgbClr val="CC0000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25" y="912450"/>
            <a:ext cx="3518075" cy="1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/>
          <p:nvPr/>
        </p:nvSpPr>
        <p:spPr>
          <a:xfrm>
            <a:off x="533675" y="940150"/>
            <a:ext cx="9780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14775" y="2355500"/>
            <a:ext cx="32382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25" y="2726200"/>
            <a:ext cx="3518075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25" y="3377275"/>
            <a:ext cx="3518075" cy="1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1106250" y="4703350"/>
            <a:ext cx="28467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4217550" y="2337150"/>
            <a:ext cx="938100" cy="85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 flipH="1">
            <a:off x="2352000" y="3131225"/>
            <a:ext cx="1666200" cy="225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8"/>
          <p:cNvCxnSpPr/>
          <p:nvPr/>
        </p:nvCxnSpPr>
        <p:spPr>
          <a:xfrm rot="10800000" flipH="1">
            <a:off x="502550" y="3363775"/>
            <a:ext cx="2827500" cy="135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8"/>
          <p:cNvCxnSpPr/>
          <p:nvPr/>
        </p:nvCxnSpPr>
        <p:spPr>
          <a:xfrm rot="10800000" flipH="1">
            <a:off x="502550" y="2132138"/>
            <a:ext cx="3479400" cy="13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 rot="10800000" flipH="1">
            <a:off x="502550" y="2335038"/>
            <a:ext cx="2081400" cy="159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8"/>
          <p:cNvCxnSpPr/>
          <p:nvPr/>
        </p:nvCxnSpPr>
        <p:spPr>
          <a:xfrm>
            <a:off x="3786400" y="1900450"/>
            <a:ext cx="166500" cy="111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654208" y="439484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FF"/>
                </a:solidFill>
              </a:rPr>
              <a:t>파손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309268" y="2548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2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2724141" y="3816082"/>
            <a:ext cx="3695700" cy="717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CC0000"/>
                </a:solidFill>
              </a:rPr>
              <a:t>의료기기 파손</a:t>
            </a:r>
            <a:r>
              <a:rPr lang="ko" sz="1900" b="1"/>
              <a:t>의 위험성</a:t>
            </a:r>
            <a:endParaRPr sz="1600" b="1">
              <a:solidFill>
                <a:srgbClr val="CC0000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7646"/>
            <a:ext cx="8839201" cy="169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9"/>
          <p:cNvCxnSpPr/>
          <p:nvPr/>
        </p:nvCxnSpPr>
        <p:spPr>
          <a:xfrm>
            <a:off x="3214075" y="1972625"/>
            <a:ext cx="5658000" cy="144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9"/>
          <p:cNvCxnSpPr/>
          <p:nvPr/>
        </p:nvCxnSpPr>
        <p:spPr>
          <a:xfrm rot="10800000" flipH="1">
            <a:off x="418025" y="2284100"/>
            <a:ext cx="8432100" cy="3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9"/>
          <p:cNvCxnSpPr/>
          <p:nvPr/>
        </p:nvCxnSpPr>
        <p:spPr>
          <a:xfrm rot="10800000" flipH="1">
            <a:off x="418025" y="2617300"/>
            <a:ext cx="2202000" cy="6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9"/>
          <p:cNvSpPr/>
          <p:nvPr/>
        </p:nvSpPr>
        <p:spPr>
          <a:xfrm>
            <a:off x="4021500" y="2863925"/>
            <a:ext cx="1101000" cy="70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654208" y="439484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FF"/>
                </a:solidFill>
              </a:rPr>
              <a:t>환경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309268" y="254853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3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2724141" y="3575632"/>
            <a:ext cx="3695700" cy="717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CC0000"/>
                </a:solidFill>
              </a:rPr>
              <a:t>환경 변화</a:t>
            </a:r>
            <a:r>
              <a:rPr lang="ko" sz="1800" b="1"/>
              <a:t>에 대한 </a:t>
            </a:r>
            <a:r>
              <a:rPr lang="ko" sz="1800" b="1">
                <a:solidFill>
                  <a:srgbClr val="CC0000"/>
                </a:solidFill>
              </a:rPr>
              <a:t>두려움</a:t>
            </a:r>
            <a:endParaRPr sz="1500" b="1">
              <a:solidFill>
                <a:srgbClr val="CC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354057"/>
            <a:ext cx="64579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/>
          <p:nvPr/>
        </p:nvSpPr>
        <p:spPr>
          <a:xfrm>
            <a:off x="4021500" y="2627888"/>
            <a:ext cx="1101000" cy="70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>
            <a:off x="3464375" y="1698038"/>
            <a:ext cx="4255800" cy="21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0"/>
          <p:cNvCxnSpPr>
            <a:cxnSpLocks/>
          </p:cNvCxnSpPr>
          <p:nvPr/>
        </p:nvCxnSpPr>
        <p:spPr>
          <a:xfrm>
            <a:off x="1343025" y="1960088"/>
            <a:ext cx="987825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505353" y="299820"/>
            <a:ext cx="1362900" cy="2682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FF"/>
                </a:solidFill>
              </a:rPr>
              <a:t>소통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16299" y="99147"/>
            <a:ext cx="537900" cy="53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3F3F3F"/>
                </a:solidFill>
              </a:rPr>
              <a:t>4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391172" y="4128615"/>
            <a:ext cx="3695700" cy="70539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/>
              <a:t>정신질환 환자들과 </a:t>
            </a:r>
            <a:r>
              <a:rPr lang="ko" sz="1500" b="1" dirty="0">
                <a:solidFill>
                  <a:srgbClr val="CC0000"/>
                </a:solidFill>
              </a:rPr>
              <a:t>소통의 어려움</a:t>
            </a:r>
            <a:endParaRPr sz="1200" b="1" dirty="0">
              <a:solidFill>
                <a:srgbClr val="CC0000"/>
              </a:solidFill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99" y="1525818"/>
            <a:ext cx="7981950" cy="655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1"/>
          <p:cNvCxnSpPr/>
          <p:nvPr/>
        </p:nvCxnSpPr>
        <p:spPr>
          <a:xfrm rot="10800000" flipH="1">
            <a:off x="2098230" y="1925042"/>
            <a:ext cx="3479400" cy="13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1"/>
          <p:cNvCxnSpPr>
            <a:cxnSpLocks/>
          </p:cNvCxnSpPr>
          <p:nvPr/>
        </p:nvCxnSpPr>
        <p:spPr>
          <a:xfrm>
            <a:off x="5811606" y="2149191"/>
            <a:ext cx="250800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1"/>
          <p:cNvSpPr/>
          <p:nvPr/>
        </p:nvSpPr>
        <p:spPr>
          <a:xfrm>
            <a:off x="654199" y="1564255"/>
            <a:ext cx="21432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8319606" y="1952911"/>
            <a:ext cx="2856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4AB9A3-22FE-CC4A-90D2-061EE045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9" y="641118"/>
            <a:ext cx="7981951" cy="829633"/>
          </a:xfrm>
          <a:prstGeom prst="rect">
            <a:avLst/>
          </a:prstGeom>
        </p:spPr>
      </p:pic>
      <p:cxnSp>
        <p:nvCxnSpPr>
          <p:cNvPr id="13" name="Google Shape;266;p31">
            <a:extLst>
              <a:ext uri="{FF2B5EF4-FFF2-40B4-BE49-F238E27FC236}">
                <a16:creationId xmlns:a16="http://schemas.microsoft.com/office/drawing/2014/main" id="{819EF346-A79A-6A4D-81EA-3FEC03F59CDB}"/>
              </a:ext>
            </a:extLst>
          </p:cNvPr>
          <p:cNvCxnSpPr>
            <a:cxnSpLocks/>
          </p:cNvCxnSpPr>
          <p:nvPr/>
        </p:nvCxnSpPr>
        <p:spPr>
          <a:xfrm>
            <a:off x="751439" y="1031483"/>
            <a:ext cx="7738361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67;p31">
            <a:extLst>
              <a:ext uri="{FF2B5EF4-FFF2-40B4-BE49-F238E27FC236}">
                <a16:creationId xmlns:a16="http://schemas.microsoft.com/office/drawing/2014/main" id="{AF5E6C52-05A1-824E-82F0-A657CF467326}"/>
              </a:ext>
            </a:extLst>
          </p:cNvPr>
          <p:cNvCxnSpPr>
            <a:cxnSpLocks/>
          </p:cNvCxnSpPr>
          <p:nvPr/>
        </p:nvCxnSpPr>
        <p:spPr>
          <a:xfrm>
            <a:off x="751439" y="1255019"/>
            <a:ext cx="354347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68;p31">
            <a:extLst>
              <a:ext uri="{FF2B5EF4-FFF2-40B4-BE49-F238E27FC236}">
                <a16:creationId xmlns:a16="http://schemas.microsoft.com/office/drawing/2014/main" id="{1F14E310-8AC3-3A4E-8B2F-A0E1A267F707}"/>
              </a:ext>
            </a:extLst>
          </p:cNvPr>
          <p:cNvSpPr/>
          <p:nvPr/>
        </p:nvSpPr>
        <p:spPr>
          <a:xfrm>
            <a:off x="654200" y="648021"/>
            <a:ext cx="5157406" cy="1637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8;p31">
            <a:extLst>
              <a:ext uri="{FF2B5EF4-FFF2-40B4-BE49-F238E27FC236}">
                <a16:creationId xmlns:a16="http://schemas.microsoft.com/office/drawing/2014/main" id="{891EE84D-50D4-A24F-A70B-E71629778DD5}"/>
              </a:ext>
            </a:extLst>
          </p:cNvPr>
          <p:cNvSpPr/>
          <p:nvPr/>
        </p:nvSpPr>
        <p:spPr>
          <a:xfrm>
            <a:off x="6619064" y="1280428"/>
            <a:ext cx="2017084" cy="1903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, arrow&#10;&#10;Description automatically generated">
            <a:extLst>
              <a:ext uri="{FF2B5EF4-FFF2-40B4-BE49-F238E27FC236}">
                <a16:creationId xmlns:a16="http://schemas.microsoft.com/office/drawing/2014/main" id="{5BAACB8A-C0C9-FE4D-B4CE-7558433F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9" y="2247081"/>
            <a:ext cx="7981949" cy="910789"/>
          </a:xfrm>
          <a:prstGeom prst="rect">
            <a:avLst/>
          </a:prstGeom>
        </p:spPr>
      </p:pic>
      <p:cxnSp>
        <p:nvCxnSpPr>
          <p:cNvPr id="21" name="Google Shape;266;p31">
            <a:extLst>
              <a:ext uri="{FF2B5EF4-FFF2-40B4-BE49-F238E27FC236}">
                <a16:creationId xmlns:a16="http://schemas.microsoft.com/office/drawing/2014/main" id="{F9895488-4153-3245-8DEA-3DD06C36988D}"/>
              </a:ext>
            </a:extLst>
          </p:cNvPr>
          <p:cNvCxnSpPr>
            <a:cxnSpLocks/>
          </p:cNvCxnSpPr>
          <p:nvPr/>
        </p:nvCxnSpPr>
        <p:spPr>
          <a:xfrm>
            <a:off x="775986" y="2795122"/>
            <a:ext cx="773836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66;p31">
            <a:extLst>
              <a:ext uri="{FF2B5EF4-FFF2-40B4-BE49-F238E27FC236}">
                <a16:creationId xmlns:a16="http://schemas.microsoft.com/office/drawing/2014/main" id="{969CFFCF-899F-974E-8155-F67F3CB6A62B}"/>
              </a:ext>
            </a:extLst>
          </p:cNvPr>
          <p:cNvCxnSpPr>
            <a:cxnSpLocks/>
          </p:cNvCxnSpPr>
          <p:nvPr/>
        </p:nvCxnSpPr>
        <p:spPr>
          <a:xfrm>
            <a:off x="751439" y="2950833"/>
            <a:ext cx="3086491" cy="1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67;p31">
            <a:extLst>
              <a:ext uri="{FF2B5EF4-FFF2-40B4-BE49-F238E27FC236}">
                <a16:creationId xmlns:a16="http://schemas.microsoft.com/office/drawing/2014/main" id="{00B3CD62-04D5-2549-9364-EABC746EC8C4}"/>
              </a:ext>
            </a:extLst>
          </p:cNvPr>
          <p:cNvCxnSpPr>
            <a:cxnSpLocks/>
          </p:cNvCxnSpPr>
          <p:nvPr/>
        </p:nvCxnSpPr>
        <p:spPr>
          <a:xfrm>
            <a:off x="7187609" y="826339"/>
            <a:ext cx="1303556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5B7B0F2F-07AB-114C-89C0-49C0B2E5A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00" y="3220145"/>
            <a:ext cx="7981948" cy="717900"/>
          </a:xfrm>
          <a:prstGeom prst="rect">
            <a:avLst/>
          </a:prstGeom>
        </p:spPr>
      </p:pic>
      <p:sp>
        <p:nvSpPr>
          <p:cNvPr id="33" name="Google Shape;228;p28">
            <a:extLst>
              <a:ext uri="{FF2B5EF4-FFF2-40B4-BE49-F238E27FC236}">
                <a16:creationId xmlns:a16="http://schemas.microsoft.com/office/drawing/2014/main" id="{28622E10-ACA3-9D43-AF56-BC10DBF21473}"/>
              </a:ext>
            </a:extLst>
          </p:cNvPr>
          <p:cNvSpPr/>
          <p:nvPr/>
        </p:nvSpPr>
        <p:spPr>
          <a:xfrm>
            <a:off x="2176099" y="4128615"/>
            <a:ext cx="938100" cy="758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266;p31">
            <a:extLst>
              <a:ext uri="{FF2B5EF4-FFF2-40B4-BE49-F238E27FC236}">
                <a16:creationId xmlns:a16="http://schemas.microsoft.com/office/drawing/2014/main" id="{2AE62A8A-65F4-B546-A56F-E818A38662CB}"/>
              </a:ext>
            </a:extLst>
          </p:cNvPr>
          <p:cNvCxnSpPr>
            <a:cxnSpLocks/>
          </p:cNvCxnSpPr>
          <p:nvPr/>
        </p:nvCxnSpPr>
        <p:spPr>
          <a:xfrm>
            <a:off x="1392865" y="3436619"/>
            <a:ext cx="7243283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266;p31">
            <a:extLst>
              <a:ext uri="{FF2B5EF4-FFF2-40B4-BE49-F238E27FC236}">
                <a16:creationId xmlns:a16="http://schemas.microsoft.com/office/drawing/2014/main" id="{DC037BBB-413A-0347-B05A-FAE9D90FC23C}"/>
              </a:ext>
            </a:extLst>
          </p:cNvPr>
          <p:cNvCxnSpPr>
            <a:cxnSpLocks/>
          </p:cNvCxnSpPr>
          <p:nvPr/>
        </p:nvCxnSpPr>
        <p:spPr>
          <a:xfrm>
            <a:off x="751439" y="3631549"/>
            <a:ext cx="6627556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/>
          <p:nvPr/>
        </p:nvSpPr>
        <p:spPr>
          <a:xfrm>
            <a:off x="241060" y="122735"/>
            <a:ext cx="2310713" cy="297076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9" name="Google Shape;279;p32"/>
          <p:cNvGraphicFramePr/>
          <p:nvPr/>
        </p:nvGraphicFramePr>
        <p:xfrm>
          <a:off x="698784" y="923053"/>
          <a:ext cx="7682250" cy="3505050"/>
        </p:xfrm>
        <a:graphic>
          <a:graphicData uri="http://schemas.openxmlformats.org/drawingml/2006/table">
            <a:tbl>
              <a:tblPr firstRow="1" bandRow="1">
                <a:noFill/>
                <a:tableStyleId>{82DB0747-A1A0-4BB0-BDB1-1DA5B3BEE270}</a:tableStyleId>
              </a:tblPr>
              <a:tblGrid>
                <a:gridCol w="12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Goals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점수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 i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0" name="Google Shape;280;p32"/>
          <p:cNvSpPr txBox="1"/>
          <p:nvPr/>
        </p:nvSpPr>
        <p:spPr>
          <a:xfrm>
            <a:off x="555463" y="55875"/>
            <a:ext cx="2054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600" b="1"/>
              <a:t>PPC for 김채영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/>
          <p:nvPr/>
        </p:nvSpPr>
        <p:spPr>
          <a:xfrm>
            <a:off x="241060" y="122735"/>
            <a:ext cx="2310713" cy="297077"/>
          </a:xfrm>
          <a:custGeom>
            <a:avLst/>
            <a:gdLst/>
            <a:ahLst/>
            <a:cxnLst/>
            <a:rect l="l" t="t" r="r" b="b"/>
            <a:pathLst>
              <a:path w="3080951" h="396102" extrusionOk="0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135924" y="123053"/>
            <a:ext cx="8899955" cy="4853630"/>
          </a:xfrm>
          <a:custGeom>
            <a:avLst/>
            <a:gdLst/>
            <a:ahLst/>
            <a:cxnLst/>
            <a:rect l="l" t="t" r="r" b="b"/>
            <a:pathLst>
              <a:path w="11866607" h="6471507" extrusionOk="0">
                <a:moveTo>
                  <a:pt x="65903" y="453767"/>
                </a:moveTo>
                <a:lnTo>
                  <a:pt x="65903" y="6401486"/>
                </a:lnTo>
                <a:lnTo>
                  <a:pt x="11780109" y="6401486"/>
                </a:lnTo>
                <a:lnTo>
                  <a:pt x="11780109" y="453767"/>
                </a:lnTo>
                <a:close/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0"/>
                </a:lnTo>
                <a:lnTo>
                  <a:pt x="2911525" y="99247"/>
                </a:lnTo>
                <a:lnTo>
                  <a:pt x="3081950" y="371388"/>
                </a:lnTo>
                <a:lnTo>
                  <a:pt x="11797249" y="371388"/>
                </a:lnTo>
                <a:cubicBezTo>
                  <a:pt x="11835554" y="371388"/>
                  <a:pt x="11866607" y="402441"/>
                  <a:pt x="11866607" y="440746"/>
                </a:cubicBezTo>
                <a:lnTo>
                  <a:pt x="11866607" y="6402149"/>
                </a:lnTo>
                <a:cubicBezTo>
                  <a:pt x="11866607" y="6440454"/>
                  <a:pt x="11835554" y="6471507"/>
                  <a:pt x="11797249" y="6471507"/>
                </a:cubicBezTo>
                <a:lnTo>
                  <a:pt x="69358" y="6471507"/>
                </a:lnTo>
                <a:cubicBezTo>
                  <a:pt x="31053" y="6471507"/>
                  <a:pt x="0" y="6440454"/>
                  <a:pt x="0" y="6402149"/>
                </a:cubicBezTo>
                <a:lnTo>
                  <a:pt x="0" y="440746"/>
                </a:lnTo>
                <a:lnTo>
                  <a:pt x="18493" y="396102"/>
                </a:lnTo>
                <a:lnTo>
                  <a:pt x="16476" y="396102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94000" tIns="8100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8380973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8557057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8733140" y="179173"/>
            <a:ext cx="108000" cy="10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33"/>
          <p:cNvGraphicFramePr/>
          <p:nvPr/>
        </p:nvGraphicFramePr>
        <p:xfrm>
          <a:off x="698784" y="923053"/>
          <a:ext cx="7682250" cy="3505050"/>
        </p:xfrm>
        <a:graphic>
          <a:graphicData uri="http://schemas.openxmlformats.org/drawingml/2006/table">
            <a:tbl>
              <a:tblPr firstRow="1" bandRow="1">
                <a:noFill/>
                <a:tableStyleId>{82DB0747-A1A0-4BB0-BDB1-1DA5B3BEE270}</a:tableStyleId>
              </a:tblPr>
              <a:tblGrid>
                <a:gridCol w="12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E2D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Goals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점수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인권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의료기기파손</a:t>
                      </a:r>
                      <a:endParaRPr sz="1200" b="1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환경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소통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****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" name="Google Shape;291;p33"/>
          <p:cNvSpPr txBox="1"/>
          <p:nvPr/>
        </p:nvSpPr>
        <p:spPr>
          <a:xfrm>
            <a:off x="555438" y="55875"/>
            <a:ext cx="2054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PPC for 남원광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498</Words>
  <Application>Microsoft Macintosh PowerPoint</Application>
  <PresentationFormat>On-screen Show (16:9)</PresentationFormat>
  <Paragraphs>422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Malgun Gothic</vt:lpstr>
      <vt:lpstr>Arial</vt:lpstr>
      <vt:lpstr>Roboto</vt:lpstr>
      <vt:lpstr>Simple Light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Seohwee Park</cp:lastModifiedBy>
  <cp:revision>7</cp:revision>
  <dcterms:modified xsi:type="dcterms:W3CDTF">2020-10-29T03:32:59Z</dcterms:modified>
</cp:coreProperties>
</file>