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3" r:id="rId3"/>
    <p:sldId id="266" r:id="rId4"/>
    <p:sldId id="270" r:id="rId5"/>
    <p:sldId id="259" r:id="rId6"/>
    <p:sldId id="268" r:id="rId7"/>
    <p:sldId id="278" r:id="rId8"/>
    <p:sldId id="258" r:id="rId9"/>
    <p:sldId id="282" r:id="rId10"/>
    <p:sldId id="269" r:id="rId11"/>
    <p:sldId id="283" r:id="rId12"/>
    <p:sldId id="284" r:id="rId13"/>
    <p:sldId id="285" r:id="rId14"/>
    <p:sldId id="286" r:id="rId15"/>
    <p:sldId id="280" r:id="rId16"/>
    <p:sldId id="281" r:id="rId17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00FF"/>
    <a:srgbClr val="CCECFF"/>
    <a:srgbClr val="CCFFFF"/>
    <a:srgbClr val="EAEAEA"/>
    <a:srgbClr val="777777"/>
    <a:srgbClr val="666699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476"/>
    <p:restoredTop sz="94609"/>
  </p:normalViewPr>
  <p:slideViewPr>
    <p:cSldViewPr>
      <p:cViewPr>
        <p:scale>
          <a:sx n="176" d="100"/>
          <a:sy n="176" d="100"/>
        </p:scale>
        <p:origin x="6008" y="14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F7133-05E3-2E43-A7D7-BCC0E1D4B7A9}" type="datetimeFigureOut">
              <a:rPr lang="en-US" smtClean="0"/>
              <a:t>9/15/19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6EF6E-AADC-0144-AF28-7B66F4A43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44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6EF6E-AADC-0144-AF28-7B66F4A43D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211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6EF6E-AADC-0144-AF28-7B66F4A43D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29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6EF6E-AADC-0144-AF28-7B66F4A43D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01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6EF6E-AADC-0144-AF28-7B66F4A43D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999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6EF6E-AADC-0144-AF28-7B66F4A43DB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42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6EF6E-AADC-0144-AF28-7B66F4A43D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08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6EF6E-AADC-0144-AF28-7B66F4A43D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12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6EF6E-AADC-0144-AF28-7B66F4A43D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64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6EF6E-AADC-0144-AF28-7B66F4A43D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0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6EF6E-AADC-0144-AF28-7B66F4A43D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91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6EF6E-AADC-0144-AF28-7B66F4A43D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2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6EF6E-AADC-0144-AF28-7B66F4A43D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88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6EF6E-AADC-0144-AF28-7B66F4A43D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3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86BB-4503-4CE5-80A3-A713639F8FF0}" type="datetimeFigureOut">
              <a:rPr lang="ko-KR" altLang="en-US" smtClean="0"/>
              <a:t>2019. 9. 15.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F73C-A564-469C-B4E5-3B8C9F257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820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86BB-4503-4CE5-80A3-A713639F8FF0}" type="datetimeFigureOut">
              <a:rPr lang="ko-KR" altLang="en-US" smtClean="0"/>
              <a:t>2019. 9. 15.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F73C-A564-469C-B4E5-3B8C9F257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139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86BB-4503-4CE5-80A3-A713639F8FF0}" type="datetimeFigureOut">
              <a:rPr lang="ko-KR" altLang="en-US" smtClean="0"/>
              <a:t>2019. 9. 15.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F73C-A564-469C-B4E5-3B8C9F257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816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8887"/>
            <a:ext cx="6858000" cy="551625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920552"/>
            <a:ext cx="6172200" cy="835292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0" y="9561512"/>
            <a:ext cx="1600200" cy="288032"/>
          </a:xfrm>
        </p:spPr>
        <p:txBody>
          <a:bodyPr/>
          <a:lstStyle/>
          <a:p>
            <a:fld id="{76FC86BB-4503-4CE5-80A3-A713639F8FF0}" type="datetimeFigureOut">
              <a:rPr lang="ko-KR" altLang="en-US" smtClean="0"/>
              <a:t>2019. 9. 15.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9561512"/>
            <a:ext cx="2171700" cy="28803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914900" y="9561512"/>
            <a:ext cx="1600200" cy="288032"/>
          </a:xfrm>
        </p:spPr>
        <p:txBody>
          <a:bodyPr/>
          <a:lstStyle/>
          <a:p>
            <a:fld id="{E218F73C-A564-469C-B4E5-3B8C9F2572D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632520"/>
            <a:ext cx="6858000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0" y="9472916"/>
            <a:ext cx="6858000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70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86BB-4503-4CE5-80A3-A713639F8FF0}" type="datetimeFigureOut">
              <a:rPr lang="ko-KR" altLang="en-US" smtClean="0"/>
              <a:t>2019. 9. 15.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F73C-A564-469C-B4E5-3B8C9F257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181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86BB-4503-4CE5-80A3-A713639F8FF0}" type="datetimeFigureOut">
              <a:rPr lang="ko-KR" altLang="en-US" smtClean="0"/>
              <a:t>2019. 9. 15.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F73C-A564-469C-B4E5-3B8C9F257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736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86BB-4503-4CE5-80A3-A713639F8FF0}" type="datetimeFigureOut">
              <a:rPr lang="ko-KR" altLang="en-US" smtClean="0"/>
              <a:t>2019. 9. 15.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F73C-A564-469C-B4E5-3B8C9F257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934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86BB-4503-4CE5-80A3-A713639F8FF0}" type="datetimeFigureOut">
              <a:rPr lang="ko-KR" altLang="en-US" smtClean="0"/>
              <a:t>2019. 9. 15.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F73C-A564-469C-B4E5-3B8C9F257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559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86BB-4503-4CE5-80A3-A713639F8FF0}" type="datetimeFigureOut">
              <a:rPr lang="ko-KR" altLang="en-US" smtClean="0"/>
              <a:t>2019. 9. 15.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F73C-A564-469C-B4E5-3B8C9F257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174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86BB-4503-4CE5-80A3-A713639F8FF0}" type="datetimeFigureOut">
              <a:rPr lang="ko-KR" altLang="en-US" smtClean="0"/>
              <a:t>2019. 9. 15.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F73C-A564-469C-B4E5-3B8C9F257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45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86BB-4503-4CE5-80A3-A713639F8FF0}" type="datetimeFigureOut">
              <a:rPr lang="ko-KR" altLang="en-US" smtClean="0"/>
              <a:t>2019. 9. 15.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F73C-A564-469C-B4E5-3B8C9F257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521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C86BB-4503-4CE5-80A3-A713639F8FF0}" type="datetimeFigureOut">
              <a:rPr lang="ko-KR" altLang="en-US" smtClean="0"/>
              <a:t>2019. 9. 15.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8F73C-A564-469C-B4E5-3B8C9F257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28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3"/>
          <p:cNvSpPr>
            <a:spLocks noChangeArrowheads="1"/>
          </p:cNvSpPr>
          <p:nvPr/>
        </p:nvSpPr>
        <p:spPr bwMode="auto">
          <a:xfrm>
            <a:off x="0" y="0"/>
            <a:ext cx="6858000" cy="45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5"/>
          <p:cNvSpPr>
            <a:spLocks noChangeArrowheads="1"/>
          </p:cNvSpPr>
          <p:nvPr/>
        </p:nvSpPr>
        <p:spPr bwMode="auto">
          <a:xfrm flipV="1">
            <a:off x="0" y="9385300"/>
            <a:ext cx="6858000" cy="21907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67"/>
          <p:cNvSpPr>
            <a:spLocks noChangeArrowheads="1"/>
          </p:cNvSpPr>
          <p:nvPr/>
        </p:nvSpPr>
        <p:spPr bwMode="auto">
          <a:xfrm>
            <a:off x="533400" y="4114800"/>
            <a:ext cx="228600" cy="57912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92212" y="6585140"/>
            <a:ext cx="4800600" cy="1607757"/>
          </a:xfrm>
        </p:spPr>
        <p:txBody>
          <a:bodyPr/>
          <a:lstStyle/>
          <a:p>
            <a:r>
              <a:rPr lang="en-US" altLang="ko-KR" sz="2800" dirty="0" smtClean="0">
                <a:solidFill>
                  <a:schemeClr val="tx1"/>
                </a:solidFill>
              </a:rPr>
              <a:t>Web Application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(DB.GG)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Text Box 66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762000" y="1509458"/>
            <a:ext cx="58293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rgbClr val="003366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 b="1">
                <a:solidFill>
                  <a:srgbClr val="003366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 b="1">
                <a:solidFill>
                  <a:srgbClr val="003366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 b="1">
                <a:solidFill>
                  <a:srgbClr val="003366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 b="1">
                <a:solidFill>
                  <a:srgbClr val="003366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rgbClr val="003366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rgbClr val="003366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rgbClr val="003366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rgbClr val="003366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ko-KR" sz="4000" dirty="0">
                <a:solidFill>
                  <a:schemeClr val="bg1"/>
                </a:solidFill>
                <a:latin typeface="Times New Roman" pitchFamily="18" charset="0"/>
              </a:rPr>
              <a:t>DATABASE  </a:t>
            </a:r>
            <a:r>
              <a:rPr lang="en-US" altLang="ko-KR" sz="4000" dirty="0" smtClean="0">
                <a:solidFill>
                  <a:schemeClr val="bg1"/>
                </a:solidFill>
                <a:latin typeface="Times New Roman" pitchFamily="18" charset="0"/>
              </a:rPr>
              <a:t/>
            </a:r>
            <a:br>
              <a:rPr lang="en-US" altLang="ko-KR" sz="4000" dirty="0" smtClean="0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US" altLang="ko-KR" sz="4000" dirty="0" smtClean="0">
                <a:solidFill>
                  <a:schemeClr val="bg1"/>
                </a:solidFill>
                <a:latin typeface="Times New Roman" pitchFamily="18" charset="0"/>
              </a:rPr>
              <a:t>Term Project </a:t>
            </a:r>
            <a:endParaRPr lang="en-US" altLang="ko-KR" sz="40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9" name="Rectangle 68"/>
          <p:cNvSpPr>
            <a:spLocks noChangeArrowheads="1"/>
          </p:cNvSpPr>
          <p:nvPr/>
        </p:nvSpPr>
        <p:spPr bwMode="auto">
          <a:xfrm>
            <a:off x="533400" y="0"/>
            <a:ext cx="228600" cy="457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89"/>
          <p:cNvSpPr>
            <a:spLocks noChangeArrowheads="1"/>
          </p:cNvSpPr>
          <p:nvPr/>
        </p:nvSpPr>
        <p:spPr bwMode="auto">
          <a:xfrm>
            <a:off x="0" y="304800"/>
            <a:ext cx="68580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64"/>
          <p:cNvSpPr>
            <a:spLocks noChangeArrowheads="1"/>
          </p:cNvSpPr>
          <p:nvPr/>
        </p:nvSpPr>
        <p:spPr bwMode="auto">
          <a:xfrm flipV="1">
            <a:off x="0" y="5173663"/>
            <a:ext cx="6858000" cy="21907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70"/>
          <p:cNvSpPr>
            <a:spLocks noChangeArrowheads="1"/>
          </p:cNvSpPr>
          <p:nvPr/>
        </p:nvSpPr>
        <p:spPr bwMode="auto">
          <a:xfrm>
            <a:off x="5965825" y="51689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71"/>
          <p:cNvSpPr>
            <a:spLocks noChangeArrowheads="1"/>
          </p:cNvSpPr>
          <p:nvPr/>
        </p:nvSpPr>
        <p:spPr bwMode="auto">
          <a:xfrm>
            <a:off x="5508625" y="51689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72"/>
          <p:cNvSpPr>
            <a:spLocks noChangeArrowheads="1"/>
          </p:cNvSpPr>
          <p:nvPr/>
        </p:nvSpPr>
        <p:spPr bwMode="auto">
          <a:xfrm>
            <a:off x="5051425" y="51689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73"/>
          <p:cNvSpPr>
            <a:spLocks noChangeArrowheads="1"/>
          </p:cNvSpPr>
          <p:nvPr/>
        </p:nvSpPr>
        <p:spPr bwMode="auto">
          <a:xfrm>
            <a:off x="4594225" y="51689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74"/>
          <p:cNvSpPr>
            <a:spLocks noChangeArrowheads="1"/>
          </p:cNvSpPr>
          <p:nvPr/>
        </p:nvSpPr>
        <p:spPr bwMode="auto">
          <a:xfrm>
            <a:off x="6423025" y="51689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75"/>
          <p:cNvSpPr>
            <a:spLocks noChangeArrowheads="1"/>
          </p:cNvSpPr>
          <p:nvPr/>
        </p:nvSpPr>
        <p:spPr bwMode="auto">
          <a:xfrm>
            <a:off x="4137025" y="51689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76"/>
          <p:cNvSpPr>
            <a:spLocks noChangeArrowheads="1"/>
          </p:cNvSpPr>
          <p:nvPr/>
        </p:nvSpPr>
        <p:spPr bwMode="auto">
          <a:xfrm>
            <a:off x="3679825" y="51689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77"/>
          <p:cNvSpPr>
            <a:spLocks noChangeArrowheads="1"/>
          </p:cNvSpPr>
          <p:nvPr/>
        </p:nvSpPr>
        <p:spPr bwMode="auto">
          <a:xfrm>
            <a:off x="2765425" y="51689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78"/>
          <p:cNvSpPr>
            <a:spLocks noChangeArrowheads="1"/>
          </p:cNvSpPr>
          <p:nvPr/>
        </p:nvSpPr>
        <p:spPr bwMode="auto">
          <a:xfrm>
            <a:off x="2308225" y="51689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79"/>
          <p:cNvSpPr>
            <a:spLocks noChangeArrowheads="1"/>
          </p:cNvSpPr>
          <p:nvPr/>
        </p:nvSpPr>
        <p:spPr bwMode="auto">
          <a:xfrm>
            <a:off x="1851025" y="51689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80"/>
          <p:cNvSpPr>
            <a:spLocks noChangeArrowheads="1"/>
          </p:cNvSpPr>
          <p:nvPr/>
        </p:nvSpPr>
        <p:spPr bwMode="auto">
          <a:xfrm>
            <a:off x="1393825" y="51689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81"/>
          <p:cNvSpPr>
            <a:spLocks noChangeArrowheads="1"/>
          </p:cNvSpPr>
          <p:nvPr/>
        </p:nvSpPr>
        <p:spPr bwMode="auto">
          <a:xfrm>
            <a:off x="3222625" y="51689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 82"/>
          <p:cNvSpPr>
            <a:spLocks noChangeArrowheads="1"/>
          </p:cNvSpPr>
          <p:nvPr/>
        </p:nvSpPr>
        <p:spPr bwMode="auto">
          <a:xfrm>
            <a:off x="936625" y="51689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83"/>
          <p:cNvSpPr>
            <a:spLocks noChangeArrowheads="1"/>
          </p:cNvSpPr>
          <p:nvPr/>
        </p:nvSpPr>
        <p:spPr bwMode="auto">
          <a:xfrm>
            <a:off x="533400" y="51689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86"/>
          <p:cNvSpPr>
            <a:spLocks noChangeArrowheads="1"/>
          </p:cNvSpPr>
          <p:nvPr/>
        </p:nvSpPr>
        <p:spPr bwMode="auto">
          <a:xfrm>
            <a:off x="141288" y="51689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137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 smtClean="0">
                <a:ea typeface="+mn-ea"/>
              </a:rPr>
              <a:t>모듈</a:t>
            </a:r>
            <a:r>
              <a:rPr lang="en-US" altLang="ko-KR" sz="2800" b="1" dirty="0" smtClean="0">
                <a:ea typeface="+mn-ea"/>
              </a:rPr>
              <a:t> </a:t>
            </a:r>
            <a:r>
              <a:rPr lang="ko-KR" altLang="en-US" sz="2800" b="1" dirty="0" smtClean="0">
                <a:ea typeface="+mn-ea"/>
              </a:rPr>
              <a:t>명세서</a:t>
            </a:r>
            <a:endParaRPr lang="ko-KR" altLang="en-US" sz="2800" b="1" dirty="0">
              <a:ea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79474"/>
              </p:ext>
            </p:extLst>
          </p:nvPr>
        </p:nvGraphicFramePr>
        <p:xfrm>
          <a:off x="332656" y="1064569"/>
          <a:ext cx="6192688" cy="626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041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유저검색 </a:t>
                      </a:r>
                      <a:r>
                        <a:rPr lang="mr-IN" altLang="ko-KR" sz="110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–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 유저 정보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,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 목록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P1.1.1,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P1.1.2, P1.1.3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입력받은 유저명에 대한 정보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관련정보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941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유저명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eaLnBrk="1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팀명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71450" indent="-171450" algn="l" eaLnBrk="1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승률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71450" indent="-171450" algn="l" eaLnBrk="1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킬뎃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71450" indent="-171450" algn="l" eaLnBrk="1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최다킬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71450" indent="-171450" algn="l" eaLnBrk="1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타입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71450" indent="-171450" algn="l" eaLnBrk="1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순위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랭킹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</a:t>
                      </a:r>
                    </a:p>
                    <a:p>
                      <a:pPr marL="171450" indent="-171450" algn="l" eaLnBrk="1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시즌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71450" indent="-171450" algn="l" eaLnBrk="1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우승한 경기 및 사용한 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유저 목록은 유저 간략 정보만 표시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입력받은 유저명의 상세정보 출력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87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특성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71450" indent="-171450" algn="l" eaLnBrk="1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유저 목록에서 유저들의 간략 정보 출력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71450" indent="-171450" algn="l" eaLnBrk="1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유저 목록에서 같은 팀에 속한 유저들 출력 가능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71450" indent="-171450" algn="l" eaLnBrk="1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유저검색란에서 유저명 검색시 해당하는 유저의 상세 정보를 출력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71450" indent="-171450" algn="l" eaLnBrk="1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상세 정보 출력시 유저가 우승경력이 있을 경우 우승한 경기를 출력하지만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그렇지 않은 경우 출력하지 않는다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95265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READ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user: username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game: username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CREATE 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유저 상세정보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승률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킬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뎃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최다킬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타입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순위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시즌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우승한 경기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주무기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같은 팀에 속한 유저들의 간략 정보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37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 smtClean="0">
                <a:ea typeface="+mn-ea"/>
              </a:rPr>
              <a:t>모듈</a:t>
            </a:r>
            <a:r>
              <a:rPr lang="en-US" altLang="ko-KR" sz="2800" b="1" dirty="0" smtClean="0">
                <a:ea typeface="+mn-ea"/>
              </a:rPr>
              <a:t> </a:t>
            </a:r>
            <a:r>
              <a:rPr lang="ko-KR" altLang="en-US" sz="2800" b="1" dirty="0" smtClean="0">
                <a:ea typeface="+mn-ea"/>
              </a:rPr>
              <a:t>명세서</a:t>
            </a:r>
            <a:endParaRPr lang="ko-KR" altLang="en-US" sz="2800" b="1" dirty="0">
              <a:ea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502434"/>
              </p:ext>
            </p:extLst>
          </p:nvPr>
        </p:nvGraphicFramePr>
        <p:xfrm>
          <a:off x="332656" y="1064569"/>
          <a:ext cx="6192688" cy="4000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041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유저등록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P1.2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새로운 유저 등록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관련정보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941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eaLnBrk="1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유저명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71450" indent="-171450" algn="l" eaLnBrk="1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팀명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71450" indent="-171450" algn="l" eaLnBrk="1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승률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71450" indent="-171450" algn="l" eaLnBrk="1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킬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뎃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71450" indent="-171450" algn="l" eaLnBrk="1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최다킬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eaLnBrk="1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유저목록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모든 정보는 필수입력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87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특성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71450" indent="-171450" algn="l" eaLnBrk="1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새로운 유저를 등록하기 위해 정보를 입력하면 유저 목록에서 추가된 유저를 확인할 수 있다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95265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READ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user: username</a:t>
                      </a:r>
                    </a:p>
                    <a:p>
                      <a:pPr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CREATE 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유저 정보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유저명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팀명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승률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킬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뎃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최다킬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4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83729"/>
              </p:ext>
            </p:extLst>
          </p:nvPr>
        </p:nvGraphicFramePr>
        <p:xfrm>
          <a:off x="332656" y="5169025"/>
          <a:ext cx="619268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041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유저삭제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P1.3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기존 유저 삭제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관련정보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684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eaLnBrk="1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유저명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eaLnBrk="1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유저목록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endParaRPr lang="en-US" altLang="ko-KR" sz="11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특성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71450" indent="-171450" algn="l" eaLnBrk="1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유저목록에서 해당하는 유저 삭제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29095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READ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user: username</a:t>
                      </a:r>
                    </a:p>
                    <a:p>
                      <a:pPr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DELETE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유저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username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093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 smtClean="0">
                <a:ea typeface="+mn-ea"/>
              </a:rPr>
              <a:t>모듈</a:t>
            </a:r>
            <a:r>
              <a:rPr lang="en-US" altLang="ko-KR" sz="2800" b="1" dirty="0" smtClean="0">
                <a:ea typeface="+mn-ea"/>
              </a:rPr>
              <a:t> </a:t>
            </a:r>
            <a:r>
              <a:rPr lang="ko-KR" altLang="en-US" sz="2800" b="1" dirty="0" smtClean="0">
                <a:ea typeface="+mn-ea"/>
              </a:rPr>
              <a:t>명세서</a:t>
            </a:r>
            <a:endParaRPr lang="ko-KR" altLang="en-US" sz="2800" b="1" dirty="0">
              <a:ea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758677"/>
              </p:ext>
            </p:extLst>
          </p:nvPr>
        </p:nvGraphicFramePr>
        <p:xfrm>
          <a:off x="332656" y="1064569"/>
          <a:ext cx="6192688" cy="3754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041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유저수정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P1.4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기존 유저 정보 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관련정보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941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eaLnBrk="1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유저명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71450" indent="-171450" algn="l" eaLnBrk="1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팀명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71450" indent="-171450" algn="l" eaLnBrk="1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승률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71450" indent="-171450" algn="l" eaLnBrk="1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킬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뎃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71450" indent="-171450" algn="l" eaLnBrk="1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최다킬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eaLnBrk="1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유저목록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모든 정보는 필수입력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87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특성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71450" indent="-171450" algn="l" eaLnBrk="1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기존에 등록된 유저 정보를 새롭게 입력된 정보로 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95265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READ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user: username</a:t>
                      </a:r>
                    </a:p>
                    <a:p>
                      <a:pPr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UPDATE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유저 정보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유저명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팀명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승률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킬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뎃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최다킬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826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 smtClean="0">
                <a:ea typeface="+mn-ea"/>
              </a:rPr>
              <a:t>모듈</a:t>
            </a:r>
            <a:r>
              <a:rPr lang="en-US" altLang="ko-KR" sz="2800" b="1" dirty="0" smtClean="0">
                <a:ea typeface="+mn-ea"/>
              </a:rPr>
              <a:t> </a:t>
            </a:r>
            <a:r>
              <a:rPr lang="ko-KR" altLang="en-US" sz="2800" b="1" dirty="0" smtClean="0">
                <a:ea typeface="+mn-ea"/>
              </a:rPr>
              <a:t>명세서</a:t>
            </a:r>
            <a:endParaRPr lang="ko-KR" altLang="en-US" sz="2800" b="1" dirty="0">
              <a:ea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476893"/>
              </p:ext>
            </p:extLst>
          </p:nvPr>
        </p:nvGraphicFramePr>
        <p:xfrm>
          <a:off x="332408" y="4609461"/>
          <a:ext cx="6192688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041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무기 목록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P2.2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모든 무기 정보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관련정보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941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endParaRPr lang="ko-KR" altLang="en-US" sz="11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eaLnBrk="1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무기명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71450" indent="-171450" algn="l" eaLnBrk="1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공격력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71450" indent="-171450" algn="l" eaLnBrk="1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무게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71450" indent="-171450" algn="l" eaLnBrk="1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사거리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endParaRPr lang="en-US" altLang="ko-KR" sz="11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87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특성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71450" indent="-171450" algn="l" eaLnBrk="1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현재 등록된 전체 무기 목록을 출력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</a:p>
                    <a:p>
                      <a:pPr marL="171450" indent="-171450" algn="l" eaLnBrk="1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우승자가 사용한 주무기를 많이 사용한 순서대로 출력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95265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READ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item: </a:t>
                      </a: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item_name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game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CREATE 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무기 간략 정보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전체 무기목록과 정보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우승자가 사용한 주무기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횟수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4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42589"/>
              </p:ext>
            </p:extLst>
          </p:nvPr>
        </p:nvGraphicFramePr>
        <p:xfrm>
          <a:off x="332408" y="848544"/>
          <a:ext cx="6192688" cy="3503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041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무기등록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P2.1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새로운 무기 등록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관련정보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941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eaLnBrk="1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무기명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71450" indent="-171450" algn="l" eaLnBrk="1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공격력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71450" indent="-171450" algn="l" eaLnBrk="1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무게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71450" indent="-171450" algn="l" eaLnBrk="1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사거리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eaLnBrk="1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무기목록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모든 정보는 필수입력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87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특성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71450" indent="-171450" algn="l" eaLnBrk="1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새로운 무기를 추가하기 위한 정보를 입력하면 추가된 이후 목록을 볼 수 있다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95265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READ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item: </a:t>
                      </a: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item_name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power, weight, distance</a:t>
                      </a:r>
                    </a:p>
                    <a:p>
                      <a:pPr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CREATE 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무기 정보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item_name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power, weight, distance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107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 smtClean="0">
                <a:ea typeface="+mn-ea"/>
              </a:rPr>
              <a:t>모듈</a:t>
            </a:r>
            <a:r>
              <a:rPr lang="en-US" altLang="ko-KR" sz="2800" b="1" dirty="0" smtClean="0">
                <a:ea typeface="+mn-ea"/>
              </a:rPr>
              <a:t> </a:t>
            </a:r>
            <a:r>
              <a:rPr lang="ko-KR" altLang="en-US" sz="2800" b="1" dirty="0" smtClean="0">
                <a:ea typeface="+mn-ea"/>
              </a:rPr>
              <a:t>명세서</a:t>
            </a:r>
            <a:endParaRPr lang="ko-KR" altLang="en-US" sz="2800" b="1" dirty="0">
              <a:ea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101441"/>
              </p:ext>
            </p:extLst>
          </p:nvPr>
        </p:nvGraphicFramePr>
        <p:xfrm>
          <a:off x="332656" y="4167808"/>
          <a:ext cx="6192688" cy="3503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041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무기수정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P2.4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기존 무기 정보 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관련정보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941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eaLnBrk="1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무기명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71450" indent="-171450" algn="l" eaLnBrk="1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공격력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71450" indent="-171450" algn="l" eaLnBrk="1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무게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71450" indent="-171450" algn="l" eaLnBrk="1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사거리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eaLnBrk="1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무기목록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모든 정보는 필수입력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87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특성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71450" indent="-171450" algn="l" eaLnBrk="1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기존에 등록된 무기 정보를 새롭게 입력된 정보로 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95265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READ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item: </a:t>
                      </a: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item_name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UPDATE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무기 정보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무기명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공격력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무게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사거리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4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990700"/>
              </p:ext>
            </p:extLst>
          </p:nvPr>
        </p:nvGraphicFramePr>
        <p:xfrm>
          <a:off x="332656" y="992560"/>
          <a:ext cx="619268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041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870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무기삭제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P2.3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기존 무기 삭제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관련정보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684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eaLnBrk="1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무기명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eaLnBrk="1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무기목록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endParaRPr lang="en-US" altLang="ko-KR" sz="11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특성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71450" indent="-171450" algn="l" eaLnBrk="1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무기목록에서 해당하는 무기 삭제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29095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READ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item: </a:t>
                      </a: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item_name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DELETE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무기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item_name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566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ctr" rtl="0" latinLnBrk="1">
              <a:spcBef>
                <a:spcPct val="0"/>
              </a:spcBef>
            </a:pPr>
            <a:r>
              <a:rPr lang="en-US" altLang="ko-KR" sz="2400" b="1" dirty="0" smtClean="0">
                <a:latin typeface="+mj-ea"/>
                <a:ea typeface="+mj-ea"/>
              </a:rPr>
              <a:t>DB </a:t>
            </a:r>
            <a:r>
              <a:rPr lang="ko-KR" altLang="en-US" sz="2400" b="1" dirty="0" smtClean="0">
                <a:latin typeface="+mj-ea"/>
                <a:ea typeface="+mj-ea"/>
              </a:rPr>
              <a:t>구현 내역서</a:t>
            </a:r>
            <a:endParaRPr lang="ko-KR" altLang="en-US" sz="2400" b="1" dirty="0">
              <a:latin typeface="+mj-ea"/>
              <a:ea typeface="+mj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" y="776536"/>
            <a:ext cx="3398528" cy="28829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98" y="776536"/>
            <a:ext cx="3317382" cy="26642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" y="3728864"/>
            <a:ext cx="3418485" cy="1440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98" y="3728864"/>
            <a:ext cx="3317382" cy="27480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" y="5313039"/>
            <a:ext cx="3398528" cy="216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39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ctr" rtl="0" latinLnBrk="1">
              <a:spcBef>
                <a:spcPct val="0"/>
              </a:spcBef>
            </a:pPr>
            <a:r>
              <a:rPr lang="ko-KR" altLang="en-US" sz="2400" b="1" dirty="0" smtClean="0">
                <a:solidFill>
                  <a:schemeClr val="tx1"/>
                </a:solidFill>
                <a:latin typeface="+mj-ea"/>
                <a:ea typeface="+mj-ea"/>
              </a:rPr>
              <a:t>소스</a:t>
            </a:r>
            <a:r>
              <a:rPr lang="en-US" altLang="ko-KR" sz="2400" b="1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2400" b="1" dirty="0" smtClean="0">
                <a:solidFill>
                  <a:schemeClr val="tx1"/>
                </a:solidFill>
                <a:latin typeface="+mj-ea"/>
                <a:ea typeface="+mj-ea"/>
              </a:rPr>
              <a:t>코드 요약 설명서</a:t>
            </a:r>
            <a:endParaRPr lang="ko-KR" altLang="en-US" sz="2400" b="1" dirty="0"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96033"/>
              </p:ext>
            </p:extLst>
          </p:nvPr>
        </p:nvGraphicFramePr>
        <p:xfrm>
          <a:off x="316180" y="1064569"/>
          <a:ext cx="6225641" cy="508883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119215">
                  <a:extLst>
                    <a:ext uri="{9D8B030D-6E8A-4147-A177-3AD203B41FA5}">
                      <a16:colId xmlns:a16="http://schemas.microsoft.com/office/drawing/2014/main" xmlns="" val="1992131098"/>
                    </a:ext>
                  </a:extLst>
                </a:gridCol>
                <a:gridCol w="1129509">
                  <a:extLst>
                    <a:ext uri="{9D8B030D-6E8A-4147-A177-3AD203B41FA5}">
                      <a16:colId xmlns:a16="http://schemas.microsoft.com/office/drawing/2014/main" xmlns="" val="1900608657"/>
                    </a:ext>
                  </a:extLst>
                </a:gridCol>
                <a:gridCol w="3976917">
                  <a:extLst>
                    <a:ext uri="{9D8B030D-6E8A-4147-A177-3AD203B41FA5}">
                      <a16:colId xmlns:a16="http://schemas.microsoft.com/office/drawing/2014/main" xmlns="" val="590161028"/>
                    </a:ext>
                  </a:extLst>
                </a:gridCol>
              </a:tblGrid>
              <a:tr h="1752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ko-KR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Module</a:t>
                      </a:r>
                      <a:endParaRPr lang="ko-KR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76740139"/>
                  </a:ext>
                </a:extLst>
              </a:tr>
              <a:tr h="197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config.php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N/A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DB</a:t>
                      </a:r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와 연결하기 위한 </a:t>
                      </a:r>
                      <a:r>
                        <a:rPr lang="en-US" altLang="ko-KR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credential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11528376"/>
                  </a:ext>
                </a:extLst>
              </a:tr>
              <a:tr h="1822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header.php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N/A</a:t>
                      </a:r>
                      <a:endParaRPr lang="ko-KR" altLang="en-US" sz="1000" dirty="0" smtClean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모든 페이지 상단에 위치하는 코드로</a:t>
                      </a:r>
                      <a:r>
                        <a:rPr lang="en-US" altLang="ko-KR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</a:t>
                      </a:r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index,</a:t>
                      </a:r>
                      <a:r>
                        <a:rPr lang="en-US" altLang="ko-KR" sz="1000" baseline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000" baseline="0" dirty="0" err="1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user_list</a:t>
                      </a:r>
                      <a:r>
                        <a:rPr lang="en-US" altLang="ko-KR" sz="1000" baseline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en-US" altLang="ko-KR" sz="1000" baseline="0" dirty="0" err="1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user_form</a:t>
                      </a:r>
                      <a:r>
                        <a:rPr lang="en-US" altLang="ko-KR" sz="1000" baseline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en-US" altLang="ko-KR" sz="1000" baseline="0" dirty="0" err="1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item_list</a:t>
                      </a:r>
                      <a:r>
                        <a:rPr lang="en-US" altLang="ko-KR" sz="1000" baseline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en-US" altLang="ko-KR" sz="1000" baseline="0" dirty="0" err="1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item_form</a:t>
                      </a:r>
                      <a:r>
                        <a:rPr lang="ko-KR" altLang="en-US" sz="1000" baseline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으로 이동할 수 있다</a:t>
                      </a:r>
                      <a:r>
                        <a:rPr lang="en-US" altLang="ko-KR" sz="1000" baseline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 smtClean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01304249"/>
                  </a:ext>
                </a:extLst>
              </a:tr>
              <a:tr h="1752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footer.php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N/A</a:t>
                      </a:r>
                      <a:endParaRPr lang="ko-KR" altLang="en-US" sz="1000" dirty="0" smtClean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페이지 하단에 위치하는 저작권 명시 화면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62656326"/>
                  </a:ext>
                </a:extLst>
              </a:tr>
              <a:tr h="1752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index.php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N/A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메인 페이지로 유저 검색기능이 위치한다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35470205"/>
                  </a:ext>
                </a:extLst>
              </a:tr>
              <a:tr h="1752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item_delete.php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무기삭제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무기를 삭제하기 위한 코드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12592925"/>
                  </a:ext>
                </a:extLst>
              </a:tr>
              <a:tr h="1822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item_form.php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무기등록</a:t>
                      </a:r>
                      <a:r>
                        <a:rPr lang="en-US" altLang="ko-KR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</a:t>
                      </a:r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무기수정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무기에 대한 정보 입력을 받는 코드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3200900"/>
                  </a:ext>
                </a:extLst>
              </a:tr>
              <a:tr h="1752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item_insert.php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무기등록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무기를 새로 추가하기 위한 코드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6316512"/>
                  </a:ext>
                </a:extLst>
              </a:tr>
              <a:tr h="1752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item_list.php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무기목록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전체 무기 </a:t>
                      </a:r>
                      <a:r>
                        <a:rPr lang="en-US" altLang="ko-KR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list</a:t>
                      </a:r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를 위한 코드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31919823"/>
                  </a:ext>
                </a:extLst>
              </a:tr>
              <a:tr h="1752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item_modify.php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무기수정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무기 정보를 수정하기 위한 코드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2575576"/>
                  </a:ext>
                </a:extLst>
              </a:tr>
              <a:tr h="1752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styles.css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N/A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CSS</a:t>
                      </a:r>
                      <a:r>
                        <a:rPr lang="en-US" altLang="ko-KR" sz="1000" baseline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관련 코드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72361378"/>
                  </a:ext>
                </a:extLst>
              </a:tr>
              <a:tr h="1752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team_detail.php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팀정보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팀 정보를 위한 코드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41281685"/>
                  </a:ext>
                </a:extLst>
              </a:tr>
              <a:tr h="1752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user_delete.php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유저삭제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등록된 유저를 삭제하기 위한 코드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56740288"/>
                  </a:ext>
                </a:extLst>
              </a:tr>
              <a:tr h="1752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user_detail.php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유저상세정보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유저의 상세정보를 위한 코드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97439750"/>
                  </a:ext>
                </a:extLst>
              </a:tr>
              <a:tr h="1752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user_form.php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유저등록</a:t>
                      </a:r>
                      <a:r>
                        <a:rPr lang="en-US" altLang="ko-KR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</a:t>
                      </a:r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유저수정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유저에 대한 정보를 입력 받는 코드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68691755"/>
                  </a:ext>
                </a:extLst>
              </a:tr>
              <a:tr h="1752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user_insert.php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유저등록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유저를 새로 추가하기 위한 코드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52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user_list.php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유저간략정보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모든 유저의 간략 정보를 나타내기 위한 코드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52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user_modify.php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유저수정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등록된 유저의 정보를 수정하기 위한 코드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52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util.php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N/A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Alert</a:t>
                      </a:r>
                      <a:r>
                        <a:rPr lang="en-US" altLang="ko-KR" sz="1000" baseline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관련 코드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67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직사각형 99"/>
          <p:cNvSpPr/>
          <p:nvPr/>
        </p:nvSpPr>
        <p:spPr>
          <a:xfrm>
            <a:off x="116632" y="848545"/>
            <a:ext cx="6624736" cy="47525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solidFill>
                  <a:schemeClr val="tx1"/>
                </a:solidFill>
              </a:rPr>
              <a:t>본 </a:t>
            </a:r>
            <a:r>
              <a:rPr lang="en-US" altLang="ko-KR" sz="1200" dirty="0" smtClean="0">
                <a:solidFill>
                  <a:schemeClr val="tx1"/>
                </a:solidFill>
              </a:rPr>
              <a:t>Web DB Application</a:t>
            </a:r>
            <a:r>
              <a:rPr lang="ko-KR" altLang="en-US" sz="1200" dirty="0" smtClean="0">
                <a:solidFill>
                  <a:schemeClr val="tx1"/>
                </a:solidFill>
              </a:rPr>
              <a:t>은 게임 전적 및 유저 정보와 게임 무기정보를 관리하는 시스템이다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r>
              <a:rPr lang="ko-KR" altLang="en-US" sz="1200" dirty="0" smtClean="0">
                <a:solidFill>
                  <a:schemeClr val="tx1"/>
                </a:solidFill>
              </a:rPr>
              <a:t> 크게는 유저관리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  <a:r>
              <a:rPr lang="ko-KR" altLang="en-US" sz="1200" dirty="0" smtClean="0">
                <a:solidFill>
                  <a:schemeClr val="tx1"/>
                </a:solidFill>
              </a:rPr>
              <a:t> 무기관리 두 가지 기능을 하며 세부적인 기능으로는 아래와 같은 기능을 갖고 있다</a:t>
            </a:r>
            <a:r>
              <a:rPr lang="en-US" altLang="ko-KR" sz="1200" dirty="0" smtClean="0">
                <a:solidFill>
                  <a:schemeClr val="tx1"/>
                </a:solidFill>
              </a:rPr>
              <a:t>.	</a:t>
            </a:r>
          </a:p>
          <a:p>
            <a:pPr marL="628650" lvl="1" indent="-171450"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solidFill>
                  <a:schemeClr val="tx1"/>
                </a:solidFill>
              </a:rPr>
              <a:t>유저 관리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1085850" lvl="2" indent="-171450"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solidFill>
                  <a:schemeClr val="tx1"/>
                </a:solidFill>
              </a:rPr>
              <a:t>유저 목록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1085850" lvl="2" indent="-171450"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solidFill>
                  <a:schemeClr val="tx1"/>
                </a:solidFill>
              </a:rPr>
              <a:t>유저 정보 삭제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1085850" lvl="2" indent="-171450"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solidFill>
                  <a:schemeClr val="tx1"/>
                </a:solidFill>
              </a:rPr>
              <a:t>유저 </a:t>
            </a:r>
            <a:r>
              <a:rPr lang="ko-KR" altLang="en-US" sz="1200" dirty="0">
                <a:solidFill>
                  <a:schemeClr val="tx1"/>
                </a:solidFill>
              </a:rPr>
              <a:t>정보 </a:t>
            </a:r>
            <a:r>
              <a:rPr lang="ko-KR" altLang="en-US" sz="1200" dirty="0" smtClean="0">
                <a:solidFill>
                  <a:schemeClr val="tx1"/>
                </a:solidFill>
              </a:rPr>
              <a:t>등록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1085850" lvl="2" indent="-171450"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solidFill>
                  <a:schemeClr val="tx1"/>
                </a:solidFill>
              </a:rPr>
              <a:t>유저 </a:t>
            </a:r>
            <a:r>
              <a:rPr lang="ko-KR" altLang="en-US" sz="1200" dirty="0">
                <a:solidFill>
                  <a:schemeClr val="tx1"/>
                </a:solidFill>
              </a:rPr>
              <a:t>정보 </a:t>
            </a:r>
            <a:r>
              <a:rPr lang="ko-KR" altLang="en-US" sz="1200" dirty="0" smtClean="0">
                <a:solidFill>
                  <a:schemeClr val="tx1"/>
                </a:solidFill>
              </a:rPr>
              <a:t>수정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1085850" lvl="2" indent="-171450"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solidFill>
                  <a:schemeClr val="tx1"/>
                </a:solidFill>
              </a:rPr>
              <a:t>유저 검색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1085850" lvl="2" indent="-171450"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solidFill>
                  <a:schemeClr val="tx1"/>
                </a:solidFill>
              </a:rPr>
              <a:t>같은 팀 유저 목록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628650" lvl="1" indent="-171450"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solidFill>
                  <a:schemeClr val="tx1"/>
                </a:solidFill>
              </a:rPr>
              <a:t>무기 관리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1085850" lvl="2" indent="-171450"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solidFill>
                  <a:schemeClr val="tx1"/>
                </a:solidFill>
              </a:rPr>
              <a:t>무기 목록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1085850" lvl="2" indent="-171450"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solidFill>
                  <a:schemeClr val="tx1"/>
                </a:solidFill>
              </a:rPr>
              <a:t>무기 정보 삭제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1085850" lvl="2" indent="-171450"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solidFill>
                  <a:schemeClr val="tx1"/>
                </a:solidFill>
              </a:rPr>
              <a:t>무기 정보 등록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1085850" lvl="2" indent="-171450"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solidFill>
                  <a:schemeClr val="tx1"/>
                </a:solidFill>
              </a:rPr>
              <a:t>무기 정보 수정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1085850" lvl="2" indent="-171450"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solidFill>
                  <a:schemeClr val="tx1"/>
                </a:solidFill>
              </a:rPr>
              <a:t>무기 최다 사용 횟수 목록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solidFill>
                  <a:schemeClr val="tx1"/>
                </a:solidFill>
              </a:rPr>
              <a:t>위와 같은 기능을 수행함으로써 해당 게임의 유저와 무기에 관한 데이터를 효율적으로 관리할 수 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 smtClean="0">
                <a:ea typeface="+mn-ea"/>
              </a:rPr>
              <a:t>업무개요서 </a:t>
            </a:r>
            <a:r>
              <a:rPr lang="en-US" altLang="ko-KR" sz="2800" b="1" dirty="0" smtClean="0">
                <a:ea typeface="+mn-ea"/>
              </a:rPr>
              <a:t>: </a:t>
            </a:r>
            <a:r>
              <a:rPr lang="ko-KR" altLang="en-US" sz="2800" b="1" dirty="0" smtClean="0">
                <a:ea typeface="+mn-ea"/>
              </a:rPr>
              <a:t>업무개요</a:t>
            </a:r>
            <a:endParaRPr lang="ko-KR" altLang="en-US" sz="2800" b="1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195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직사각형 99"/>
          <p:cNvSpPr/>
          <p:nvPr/>
        </p:nvSpPr>
        <p:spPr>
          <a:xfrm>
            <a:off x="116632" y="816338"/>
            <a:ext cx="6624736" cy="84249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 smtClean="0">
                <a:ea typeface="+mn-ea"/>
              </a:rPr>
              <a:t>기능분해도</a:t>
            </a:r>
            <a:endParaRPr lang="ko-KR" altLang="en-US" sz="2800" b="1" dirty="0">
              <a:ea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759088"/>
              </p:ext>
            </p:extLst>
          </p:nvPr>
        </p:nvGraphicFramePr>
        <p:xfrm>
          <a:off x="4485226" y="2576736"/>
          <a:ext cx="94621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2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016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F2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무기관리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84572"/>
              </p:ext>
            </p:extLst>
          </p:nvPr>
        </p:nvGraphicFramePr>
        <p:xfrm>
          <a:off x="1271050" y="2534560"/>
          <a:ext cx="94621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2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F1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유저관리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64745"/>
              </p:ext>
            </p:extLst>
          </p:nvPr>
        </p:nvGraphicFramePr>
        <p:xfrm>
          <a:off x="1007419" y="3797904"/>
          <a:ext cx="725190" cy="488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1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4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F1.2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42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유저등록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915681"/>
              </p:ext>
            </p:extLst>
          </p:nvPr>
        </p:nvGraphicFramePr>
        <p:xfrm>
          <a:off x="188116" y="3796598"/>
          <a:ext cx="796104" cy="488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4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F1.1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42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유저검색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03214"/>
              </p:ext>
            </p:extLst>
          </p:nvPr>
        </p:nvGraphicFramePr>
        <p:xfrm>
          <a:off x="1757593" y="3797904"/>
          <a:ext cx="721083" cy="488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4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F1.3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42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유저삭제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520513"/>
              </p:ext>
            </p:extLst>
          </p:nvPr>
        </p:nvGraphicFramePr>
        <p:xfrm>
          <a:off x="2885697" y="1097794"/>
          <a:ext cx="946215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2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Function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DB.GG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17" name="꺾인 연결선 16"/>
          <p:cNvCxnSpPr>
            <a:stCxn id="26" idx="2"/>
            <a:endCxn id="20" idx="0"/>
          </p:cNvCxnSpPr>
          <p:nvPr/>
        </p:nvCxnSpPr>
        <p:spPr>
          <a:xfrm rot="5400000">
            <a:off x="2084558" y="1260314"/>
            <a:ext cx="933846" cy="161464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>
            <a:stCxn id="3" idx="0"/>
            <a:endCxn id="26" idx="2"/>
          </p:cNvCxnSpPr>
          <p:nvPr/>
        </p:nvCxnSpPr>
        <p:spPr>
          <a:xfrm rot="16200000" flipV="1">
            <a:off x="3670558" y="1288960"/>
            <a:ext cx="976022" cy="1599529"/>
          </a:xfrm>
          <a:prstGeom prst="bentConnector3">
            <a:avLst>
              <a:gd name="adj1" fmla="val 5176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 112"/>
          <p:cNvCxnSpPr>
            <a:stCxn id="24" idx="0"/>
            <a:endCxn id="20" idx="2"/>
          </p:cNvCxnSpPr>
          <p:nvPr/>
        </p:nvCxnSpPr>
        <p:spPr>
          <a:xfrm rot="16200000" flipV="1">
            <a:off x="1543314" y="3223083"/>
            <a:ext cx="775664" cy="37397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 116"/>
          <p:cNvCxnSpPr>
            <a:stCxn id="22" idx="0"/>
            <a:endCxn id="20" idx="2"/>
          </p:cNvCxnSpPr>
          <p:nvPr/>
        </p:nvCxnSpPr>
        <p:spPr>
          <a:xfrm rot="5400000" flipH="1" flipV="1">
            <a:off x="1169253" y="3223001"/>
            <a:ext cx="775664" cy="3741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꺾인 연결선 120"/>
          <p:cNvCxnSpPr>
            <a:stCxn id="23" idx="0"/>
            <a:endCxn id="20" idx="2"/>
          </p:cNvCxnSpPr>
          <p:nvPr/>
        </p:nvCxnSpPr>
        <p:spPr>
          <a:xfrm rot="5400000" flipH="1" flipV="1">
            <a:off x="777983" y="2830425"/>
            <a:ext cx="774358" cy="115798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185392"/>
              </p:ext>
            </p:extLst>
          </p:nvPr>
        </p:nvGraphicFramePr>
        <p:xfrm>
          <a:off x="329059" y="5706615"/>
          <a:ext cx="6225640" cy="344311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119215">
                  <a:extLst>
                    <a:ext uri="{9D8B030D-6E8A-4147-A177-3AD203B41FA5}">
                      <a16:colId xmlns:a16="http://schemas.microsoft.com/office/drawing/2014/main" xmlns="" val="1992131098"/>
                    </a:ext>
                  </a:extLst>
                </a:gridCol>
                <a:gridCol w="5106425">
                  <a:extLst>
                    <a:ext uri="{9D8B030D-6E8A-4147-A177-3AD203B41FA5}">
                      <a16:colId xmlns:a16="http://schemas.microsoft.com/office/drawing/2014/main" xmlns="" val="1900608657"/>
                    </a:ext>
                  </a:extLst>
                </a:gridCol>
              </a:tblGrid>
              <a:tr h="137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Function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76740139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유저관리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게임에 등록된 유저들에 대한 정보를 관리한다</a:t>
                      </a:r>
                      <a:r>
                        <a:rPr lang="en-US" altLang="ko-KR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11528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유저검색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유저명으로 해당 유저의 상세 정보를 검색할 수 있다</a:t>
                      </a:r>
                      <a:r>
                        <a:rPr lang="en-US" altLang="ko-KR" sz="100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01304249"/>
                  </a:ext>
                </a:extLst>
              </a:tr>
              <a:tr h="1752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유저간략정보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게임에 등록된 유저들의 총 목록을 볼 수 있다</a:t>
                      </a:r>
                      <a:r>
                        <a:rPr lang="en-US" altLang="ko-KR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 smtClean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62656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유저상세정보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유저의 상세 정보를 볼 수 있다</a:t>
                      </a:r>
                      <a:r>
                        <a:rPr lang="en-US" altLang="ko-KR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35470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팀 정보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같은 팀에 속한 유저들의 간략 정보를 확인할 수 있다</a:t>
                      </a:r>
                      <a:r>
                        <a:rPr lang="en-US" altLang="ko-KR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유저등록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새로운 유저를 등록할 수 있다</a:t>
                      </a:r>
                      <a:r>
                        <a:rPr lang="en-US" altLang="ko-KR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41281685"/>
                  </a:ext>
                </a:extLst>
              </a:tr>
              <a:tr h="1828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유저삭제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등록된 유저를 삭제할 수 있다</a:t>
                      </a:r>
                      <a:r>
                        <a:rPr lang="en-US" altLang="ko-KR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56740288"/>
                  </a:ext>
                </a:extLst>
              </a:tr>
              <a:tr h="1218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유저수정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등록된 유저의 정보를 수정할 수 있다</a:t>
                      </a:r>
                      <a:r>
                        <a:rPr lang="en-US" altLang="ko-KR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97439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무기관리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게임에서 사용할 수 있는 무기들의 정보를 관리한다</a:t>
                      </a:r>
                      <a:r>
                        <a:rPr lang="en-US" altLang="ko-KR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686917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무기등록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새로운 무기를 등록할 수 있다</a:t>
                      </a:r>
                      <a:r>
                        <a:rPr lang="en-US" altLang="ko-KR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무기목록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사용가능한 무기의 목록을 볼 수 있다</a:t>
                      </a:r>
                      <a:r>
                        <a:rPr lang="en-US" altLang="ko-KR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무기삭제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등록된 무기를 삭제할 수있다</a:t>
                      </a:r>
                      <a:r>
                        <a:rPr lang="en-US" altLang="ko-KR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무기수정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등록된 무기의 정보를 수정할 수 있다</a:t>
                      </a:r>
                      <a:r>
                        <a:rPr lang="en-US" altLang="ko-KR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5" name="꺾인 연결선 120"/>
          <p:cNvCxnSpPr>
            <a:stCxn id="46" idx="0"/>
            <a:endCxn id="3" idx="2"/>
          </p:cNvCxnSpPr>
          <p:nvPr/>
        </p:nvCxnSpPr>
        <p:spPr>
          <a:xfrm rot="5400000" flipH="1" flipV="1">
            <a:off x="3951326" y="2811323"/>
            <a:ext cx="753914" cy="12601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787322"/>
              </p:ext>
            </p:extLst>
          </p:nvPr>
        </p:nvGraphicFramePr>
        <p:xfrm>
          <a:off x="3312706" y="3818330"/>
          <a:ext cx="77105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0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0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F2.1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00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무기등록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7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699335"/>
              </p:ext>
            </p:extLst>
          </p:nvPr>
        </p:nvGraphicFramePr>
        <p:xfrm>
          <a:off x="4838209" y="3818330"/>
          <a:ext cx="70151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5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0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F2.3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0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무기삭제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48" name="꺾인 연결선 116"/>
          <p:cNvCxnSpPr>
            <a:stCxn id="47" idx="0"/>
            <a:endCxn id="3" idx="2"/>
          </p:cNvCxnSpPr>
          <p:nvPr/>
        </p:nvCxnSpPr>
        <p:spPr>
          <a:xfrm rot="16200000" flipV="1">
            <a:off x="4696693" y="3326056"/>
            <a:ext cx="753914" cy="2306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496152"/>
              </p:ext>
            </p:extLst>
          </p:nvPr>
        </p:nvGraphicFramePr>
        <p:xfrm>
          <a:off x="188113" y="4543590"/>
          <a:ext cx="94621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2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F1.1.1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유저간략정보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57" name="꺾인 연결선 120"/>
          <p:cNvCxnSpPr>
            <a:stCxn id="56" idx="0"/>
          </p:cNvCxnSpPr>
          <p:nvPr/>
        </p:nvCxnSpPr>
        <p:spPr>
          <a:xfrm rot="5400000" flipH="1" flipV="1">
            <a:off x="529092" y="4411338"/>
            <a:ext cx="264381" cy="1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229922"/>
              </p:ext>
            </p:extLst>
          </p:nvPr>
        </p:nvGraphicFramePr>
        <p:xfrm>
          <a:off x="1165961" y="4541126"/>
          <a:ext cx="94621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2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F1.1.2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유저상세정보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60" name="꺾인 연결선 120"/>
          <p:cNvCxnSpPr>
            <a:stCxn id="59" idx="0"/>
          </p:cNvCxnSpPr>
          <p:nvPr/>
        </p:nvCxnSpPr>
        <p:spPr>
          <a:xfrm rot="16200000" flipV="1">
            <a:off x="1072504" y="3974561"/>
            <a:ext cx="146513" cy="98661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178784"/>
              </p:ext>
            </p:extLst>
          </p:nvPr>
        </p:nvGraphicFramePr>
        <p:xfrm>
          <a:off x="2503660" y="3797904"/>
          <a:ext cx="707578" cy="488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5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4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F1.4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42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유저수정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65" name="꺾인 연결선 112"/>
          <p:cNvCxnSpPr/>
          <p:nvPr/>
        </p:nvCxnSpPr>
        <p:spPr>
          <a:xfrm rot="10800000">
            <a:off x="1908832" y="3410525"/>
            <a:ext cx="976865" cy="376250"/>
          </a:xfrm>
          <a:prstGeom prst="bentConnector3">
            <a:avLst>
              <a:gd name="adj1" fmla="val 54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33508"/>
              </p:ext>
            </p:extLst>
          </p:nvPr>
        </p:nvGraphicFramePr>
        <p:xfrm>
          <a:off x="5572736" y="3819403"/>
          <a:ext cx="74589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8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F2.4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무기수정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80" name="꺾인 연결선 116"/>
          <p:cNvCxnSpPr/>
          <p:nvPr/>
        </p:nvCxnSpPr>
        <p:spPr>
          <a:xfrm rot="16200000" flipV="1">
            <a:off x="5255398" y="3108711"/>
            <a:ext cx="364584" cy="101598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814053"/>
              </p:ext>
            </p:extLst>
          </p:nvPr>
        </p:nvGraphicFramePr>
        <p:xfrm>
          <a:off x="4107938" y="3818330"/>
          <a:ext cx="70151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5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0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F2.2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0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무기목록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44" name="꺾인 연결선 116"/>
          <p:cNvCxnSpPr>
            <a:stCxn id="36" idx="0"/>
          </p:cNvCxnSpPr>
          <p:nvPr/>
        </p:nvCxnSpPr>
        <p:spPr>
          <a:xfrm rot="5400000" flipH="1" flipV="1">
            <a:off x="4332531" y="3192528"/>
            <a:ext cx="751967" cy="49963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811762"/>
              </p:ext>
            </p:extLst>
          </p:nvPr>
        </p:nvGraphicFramePr>
        <p:xfrm>
          <a:off x="2143809" y="4543891"/>
          <a:ext cx="94621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2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F1.1.3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팀 정보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50" name="꺾인 연결선 120"/>
          <p:cNvCxnSpPr/>
          <p:nvPr/>
        </p:nvCxnSpPr>
        <p:spPr>
          <a:xfrm rot="16200000" flipV="1">
            <a:off x="2045413" y="3974560"/>
            <a:ext cx="146513" cy="98661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64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 smtClean="0">
                <a:latin typeface="+mj-ea"/>
              </a:rPr>
              <a:t>요구사항 명세서 </a:t>
            </a:r>
            <a:r>
              <a:rPr lang="en-US" altLang="ko-KR" sz="2800" b="1" dirty="0" smtClean="0">
                <a:latin typeface="+mj-ea"/>
              </a:rPr>
              <a:t>: </a:t>
            </a:r>
            <a:r>
              <a:rPr lang="ko-KR" altLang="en-US" sz="2800" b="1" dirty="0" smtClean="0">
                <a:latin typeface="+mj-ea"/>
              </a:rPr>
              <a:t>기능별 </a:t>
            </a:r>
            <a:endParaRPr lang="ko-KR" altLang="en-US" sz="2800" b="1" dirty="0">
              <a:latin typeface="+mj-ea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585033"/>
              </p:ext>
            </p:extLst>
          </p:nvPr>
        </p:nvGraphicFramePr>
        <p:xfrm>
          <a:off x="329683" y="848544"/>
          <a:ext cx="6225641" cy="226759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510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745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기능명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유저관리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63534">
                <a:tc gridSpan="2">
                  <a:txBody>
                    <a:bodyPr/>
                    <a:lstStyle/>
                    <a:p>
                      <a:pPr marL="0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endParaRPr lang="en-US" altLang="ko-KR" sz="1000" dirty="0" smtClean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228600" indent="-228600" eaLnBrk="1" hangingPunct="1">
                        <a:lnSpc>
                          <a:spcPct val="150000"/>
                        </a:lnSpc>
                        <a:buFont typeface="Wingdings" charset="2"/>
                        <a:buChar char="v"/>
                        <a:defRPr/>
                      </a:pPr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유저관리에서는 게임에 등록된 유저들의 정보를 관리한다</a:t>
                      </a:r>
                      <a:r>
                        <a:rPr lang="en-US" altLang="ko-KR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endParaRPr lang="en-US" altLang="ko-KR" sz="1000" dirty="0" smtClean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685800" lvl="1" indent="-228600" eaLnBrk="1" hangingPunct="1">
                        <a:lnSpc>
                          <a:spcPct val="150000"/>
                        </a:lnSpc>
                        <a:buFont typeface="Arial" charset="0"/>
                        <a:buChar char="•"/>
                        <a:defRPr/>
                      </a:pPr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유저의 상세 정보를 검색하기 위해서는 등록되어있는 유저명을 입력해야 한다</a:t>
                      </a:r>
                      <a:r>
                        <a:rPr lang="en-US" altLang="ko-KR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</a:p>
                    <a:p>
                      <a:pPr marL="685800" lvl="1" indent="-228600" eaLnBrk="1" hangingPunct="1">
                        <a:lnSpc>
                          <a:spcPct val="150000"/>
                        </a:lnSpc>
                        <a:buFont typeface="Arial" charset="0"/>
                        <a:buChar char="•"/>
                        <a:defRPr/>
                      </a:pPr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유저 등록에는 유저명</a:t>
                      </a:r>
                      <a:r>
                        <a:rPr lang="en-US" altLang="ko-KR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</a:t>
                      </a:r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팀명</a:t>
                      </a:r>
                      <a:r>
                        <a:rPr lang="en-US" altLang="ko-KR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</a:t>
                      </a:r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승률</a:t>
                      </a:r>
                      <a:r>
                        <a:rPr lang="en-US" altLang="ko-KR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</a:t>
                      </a:r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킬</a:t>
                      </a:r>
                      <a:r>
                        <a:rPr lang="en-US" altLang="ko-KR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</a:t>
                      </a:r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뎃</a:t>
                      </a:r>
                      <a:r>
                        <a:rPr lang="en-US" altLang="ko-KR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</a:t>
                      </a:r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최대킬을 입력해야 한다</a:t>
                      </a:r>
                      <a:r>
                        <a:rPr lang="en-US" altLang="ko-KR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</a:p>
                    <a:p>
                      <a:pPr marL="685800" lvl="1" indent="-228600" eaLnBrk="1" hangingPunct="1">
                        <a:lnSpc>
                          <a:spcPct val="150000"/>
                        </a:lnSpc>
                        <a:buFont typeface="Arial" charset="0"/>
                        <a:buChar char="•"/>
                        <a:defRPr/>
                      </a:pPr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유저 수정에서는 선택된 유저의 정보를 보여주며 유저명</a:t>
                      </a:r>
                      <a:r>
                        <a:rPr lang="en-US" altLang="ko-KR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</a:t>
                      </a:r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팀명</a:t>
                      </a:r>
                      <a:r>
                        <a:rPr lang="en-US" altLang="ko-KR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</a:t>
                      </a:r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승률</a:t>
                      </a:r>
                      <a:r>
                        <a:rPr lang="en-US" altLang="ko-KR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</a:t>
                      </a:r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킬</a:t>
                      </a:r>
                      <a:r>
                        <a:rPr lang="en-US" altLang="ko-KR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</a:t>
                      </a:r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뎃</a:t>
                      </a:r>
                      <a:r>
                        <a:rPr lang="en-US" altLang="ko-KR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</a:t>
                      </a:r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최대킬을 수정할 수 있다</a:t>
                      </a:r>
                      <a:r>
                        <a:rPr lang="en-US" altLang="ko-KR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 smtClean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43994"/>
              </p:ext>
            </p:extLst>
          </p:nvPr>
        </p:nvGraphicFramePr>
        <p:xfrm>
          <a:off x="329683" y="3512840"/>
          <a:ext cx="6225641" cy="338437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510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745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262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기능명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무기관리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58142">
                <a:tc gridSpan="2">
                  <a:txBody>
                    <a:bodyPr/>
                    <a:lstStyle/>
                    <a:p>
                      <a:pPr marL="0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endParaRPr lang="en-US" altLang="ko-KR" sz="1000" dirty="0" smtClean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228600" indent="-228600" eaLnBrk="1" hangingPunct="1">
                        <a:lnSpc>
                          <a:spcPct val="150000"/>
                        </a:lnSpc>
                        <a:buFont typeface="Wingdings" charset="2"/>
                        <a:buChar char="v"/>
                        <a:defRPr/>
                      </a:pPr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무기관리에서는 게임에서 사용할 수 있는 무기들의 정보를 관리한다</a:t>
                      </a:r>
                      <a:r>
                        <a:rPr lang="en-US" altLang="ko-KR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</a:p>
                    <a:p>
                      <a:pPr marL="685800" lvl="1" indent="-228600" eaLnBrk="1" hangingPunct="1">
                        <a:lnSpc>
                          <a:spcPct val="150000"/>
                        </a:lnSpc>
                        <a:buFont typeface="Arial" charset="0"/>
                        <a:buChar char="•"/>
                        <a:defRPr/>
                      </a:pPr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무기 목록은 무기명</a:t>
                      </a:r>
                      <a:r>
                        <a:rPr lang="en-US" altLang="ko-KR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</a:t>
                      </a:r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공격력</a:t>
                      </a:r>
                      <a:r>
                        <a:rPr lang="en-US" altLang="ko-KR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</a:t>
                      </a:r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무게</a:t>
                      </a:r>
                      <a:r>
                        <a:rPr lang="en-US" altLang="ko-KR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</a:t>
                      </a:r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사거리 정보를 보여준다</a:t>
                      </a:r>
                      <a:r>
                        <a:rPr lang="en-US" altLang="ko-KR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</a:p>
                    <a:p>
                      <a:pPr marL="685800" lvl="1" indent="-228600" eaLnBrk="1" hangingPunct="1">
                        <a:lnSpc>
                          <a:spcPct val="150000"/>
                        </a:lnSpc>
                        <a:buFont typeface="Arial" charset="0"/>
                        <a:buChar char="•"/>
                        <a:defRPr/>
                      </a:pPr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무기 등록을 하기 위해서는 무기명</a:t>
                      </a:r>
                      <a:r>
                        <a:rPr lang="en-US" altLang="ko-KR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</a:t>
                      </a:r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공격력</a:t>
                      </a:r>
                      <a:r>
                        <a:rPr lang="en-US" altLang="ko-KR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</a:t>
                      </a:r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무게</a:t>
                      </a:r>
                      <a:r>
                        <a:rPr lang="en-US" altLang="ko-KR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</a:t>
                      </a:r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사거리 정보를 입력해야 한다</a:t>
                      </a:r>
                      <a:r>
                        <a:rPr lang="en-US" altLang="ko-KR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</a:p>
                    <a:p>
                      <a:pPr marL="685800" lvl="1" indent="-228600" eaLnBrk="1" hangingPunct="1">
                        <a:lnSpc>
                          <a:spcPct val="150000"/>
                        </a:lnSpc>
                        <a:buFont typeface="Arial" charset="0"/>
                        <a:buChar char="•"/>
                        <a:defRPr/>
                      </a:pPr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무기 수정에서는 선택된 무기의 정보를 보여주고 수정할 수 있도록 한다</a:t>
                      </a:r>
                      <a:r>
                        <a:rPr lang="en-US" altLang="ko-KR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</a:p>
                    <a:p>
                      <a:pPr marL="685800" lvl="1" indent="-228600" eaLnBrk="1" hangingPunct="1">
                        <a:lnSpc>
                          <a:spcPct val="150000"/>
                        </a:lnSpc>
                        <a:buFont typeface="Arial" charset="0"/>
                        <a:buChar char="•"/>
                        <a:defRPr/>
                      </a:pPr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각 유저마다 우승한 경기에서 사용한 무기에 대한 정보를 토대로 우승자들이 사용한 무기를 횟수가 많은 순서대로 보여준다</a:t>
                      </a:r>
                      <a:r>
                        <a:rPr lang="en-US" altLang="ko-KR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8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smtClean="0">
                <a:latin typeface="+mj-ea"/>
              </a:rPr>
              <a:t>ERD</a:t>
            </a:r>
            <a:r>
              <a:rPr lang="ko-KR" altLang="en-US" sz="2800" b="1" dirty="0" smtClean="0">
                <a:latin typeface="+mj-ea"/>
              </a:rPr>
              <a:t> </a:t>
            </a:r>
            <a:endParaRPr lang="ko-KR" altLang="en-US" sz="2800" b="1" dirty="0">
              <a:latin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574148"/>
              </p:ext>
            </p:extLst>
          </p:nvPr>
        </p:nvGraphicFramePr>
        <p:xfrm>
          <a:off x="497474" y="4199977"/>
          <a:ext cx="1219200" cy="944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36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1" dirty="0" smtClean="0">
                          <a:solidFill>
                            <a:schemeClr val="tx1"/>
                          </a:solidFill>
                        </a:rPr>
                        <a:t>rank</a:t>
                      </a:r>
                      <a:endParaRPr lang="ko-KR" altLang="en-US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T="45651" marB="456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0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u="sng" dirty="0" smtClean="0">
                          <a:solidFill>
                            <a:schemeClr val="tx1"/>
                          </a:solidFill>
                        </a:rPr>
                        <a:t>username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ranking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season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45651" marB="456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059078"/>
              </p:ext>
            </p:extLst>
          </p:nvPr>
        </p:nvGraphicFramePr>
        <p:xfrm>
          <a:off x="3991156" y="7113240"/>
          <a:ext cx="1219200" cy="639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9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1" dirty="0" smtClean="0">
                          <a:solidFill>
                            <a:schemeClr val="tx1"/>
                          </a:solidFill>
                        </a:rPr>
                        <a:t>team</a:t>
                      </a:r>
                      <a:endParaRPr lang="ko-KR" altLang="en-US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T="45691" marB="456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67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u="sng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  <a:p>
                      <a:pPr latinLnBrk="1"/>
                      <a:r>
                        <a:rPr lang="en-US" altLang="ko-KR" sz="1000" u="none" dirty="0" err="1" smtClean="0">
                          <a:solidFill>
                            <a:schemeClr val="tx1"/>
                          </a:solidFill>
                        </a:rPr>
                        <a:t>member_cnt</a:t>
                      </a:r>
                      <a:endParaRPr lang="ko-KR" altLang="en-US" sz="1000" u="none" dirty="0">
                        <a:solidFill>
                          <a:schemeClr val="tx1"/>
                        </a:solidFill>
                      </a:endParaRPr>
                    </a:p>
                  </a:txBody>
                  <a:tcPr marT="45691" marB="456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2431"/>
              </p:ext>
            </p:extLst>
          </p:nvPr>
        </p:nvGraphicFramePr>
        <p:xfrm>
          <a:off x="3983007" y="4219027"/>
          <a:ext cx="1219200" cy="1170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72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1" dirty="0" smtClean="0">
                          <a:solidFill>
                            <a:schemeClr val="tx1"/>
                          </a:solidFill>
                        </a:rPr>
                        <a:t>user</a:t>
                      </a:r>
                      <a:endParaRPr lang="ko-KR" altLang="en-US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2653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i="0" u="sng" dirty="0" smtClean="0">
                          <a:solidFill>
                            <a:schemeClr val="tx1"/>
                          </a:solidFill>
                        </a:rPr>
                        <a:t>username</a:t>
                      </a:r>
                    </a:p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i="0" u="none" dirty="0" smtClean="0">
                          <a:solidFill>
                            <a:schemeClr val="tx1"/>
                          </a:solidFill>
                        </a:rPr>
                        <a:t>team</a:t>
                      </a:r>
                      <a:endParaRPr lang="en-US" altLang="ko-KR" sz="100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i="0" dirty="0" err="1" smtClean="0">
                          <a:solidFill>
                            <a:schemeClr val="tx1"/>
                          </a:solidFill>
                        </a:rPr>
                        <a:t>win_rate</a:t>
                      </a:r>
                      <a:endParaRPr lang="en-US" altLang="ko-KR" sz="100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i="0" dirty="0" err="1" smtClean="0">
                          <a:solidFill>
                            <a:schemeClr val="tx1"/>
                          </a:solidFill>
                        </a:rPr>
                        <a:t>kill_death</a:t>
                      </a:r>
                      <a:endParaRPr lang="en-US" altLang="ko-KR" sz="100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i="0" dirty="0" err="1" smtClean="0">
                          <a:solidFill>
                            <a:schemeClr val="tx1"/>
                          </a:solidFill>
                        </a:rPr>
                        <a:t>most_kill</a:t>
                      </a:r>
                      <a:endParaRPr lang="en-US" altLang="ko-KR" sz="1000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3931137" y="5845086"/>
            <a:ext cx="1317625" cy="434975"/>
          </a:xfrm>
          <a:prstGeom prst="flowChartDecision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200" b="1">
                <a:ea typeface="굴림" pitchFamily="50" charset="-127"/>
              </a:rPr>
              <a:t>belong-to</a:t>
            </a:r>
          </a:p>
        </p:txBody>
      </p:sp>
      <p:sp>
        <p:nvSpPr>
          <p:cNvPr id="10" name="Text Box 28"/>
          <p:cNvSpPr txBox="1">
            <a:spLocks noChangeArrowheads="1"/>
          </p:cNvSpPr>
          <p:nvPr/>
        </p:nvSpPr>
        <p:spPr bwMode="auto">
          <a:xfrm>
            <a:off x="4598205" y="5442655"/>
            <a:ext cx="3968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ko-KR" sz="1000" b="1" dirty="0">
                <a:solidFill>
                  <a:schemeClr val="tx2"/>
                </a:solidFill>
                <a:ea typeface="굴림" pitchFamily="50" charset="-127"/>
              </a:rPr>
              <a:t>0..1</a:t>
            </a:r>
          </a:p>
        </p:txBody>
      </p:sp>
      <p:sp>
        <p:nvSpPr>
          <p:cNvPr id="11" name="Text Box 67"/>
          <p:cNvSpPr txBox="1">
            <a:spLocks noChangeArrowheads="1"/>
          </p:cNvSpPr>
          <p:nvPr/>
        </p:nvSpPr>
        <p:spPr bwMode="auto">
          <a:xfrm>
            <a:off x="1728442" y="4549247"/>
            <a:ext cx="3962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ko-KR" sz="1000" b="1" dirty="0">
                <a:solidFill>
                  <a:schemeClr val="tx2"/>
                </a:solidFill>
                <a:ea typeface="굴림" pitchFamily="50" charset="-127"/>
              </a:rPr>
              <a:t>1</a:t>
            </a:r>
            <a:r>
              <a:rPr lang="en-US" altLang="ko-KR" sz="1000" b="1" dirty="0" smtClean="0">
                <a:solidFill>
                  <a:schemeClr val="tx2"/>
                </a:solidFill>
                <a:ea typeface="굴림" pitchFamily="50" charset="-127"/>
              </a:rPr>
              <a:t>..1</a:t>
            </a:r>
            <a:endParaRPr lang="en-US" altLang="ko-KR" sz="1000" b="1" dirty="0">
              <a:solidFill>
                <a:schemeClr val="tx2"/>
              </a:solidFill>
              <a:ea typeface="굴림" pitchFamily="50" charset="-127"/>
            </a:endParaRP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3932405" y="3332954"/>
            <a:ext cx="1317625" cy="434975"/>
          </a:xfrm>
          <a:prstGeom prst="flowChartDecision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200" b="1" dirty="0" smtClean="0">
                <a:ea typeface="굴림" pitchFamily="50" charset="-127"/>
              </a:rPr>
              <a:t>played</a:t>
            </a:r>
            <a:endParaRPr lang="en-US" altLang="ko-KR" sz="1200" b="1" dirty="0">
              <a:ea typeface="굴림" pitchFamily="50" charset="-127"/>
            </a:endParaRPr>
          </a:p>
        </p:txBody>
      </p:sp>
      <p:cxnSp>
        <p:nvCxnSpPr>
          <p:cNvPr id="13" name="AutoShape 17"/>
          <p:cNvCxnSpPr>
            <a:cxnSpLocks noChangeShapeType="1"/>
            <a:stCxn id="12" idx="0"/>
            <a:endCxn id="17" idx="2"/>
          </p:cNvCxnSpPr>
          <p:nvPr/>
        </p:nvCxnSpPr>
        <p:spPr bwMode="auto">
          <a:xfrm flipH="1" flipV="1">
            <a:off x="4589949" y="2839327"/>
            <a:ext cx="1269" cy="49362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 Box 28"/>
          <p:cNvSpPr txBox="1">
            <a:spLocks noChangeArrowheads="1"/>
          </p:cNvSpPr>
          <p:nvPr/>
        </p:nvSpPr>
        <p:spPr bwMode="auto">
          <a:xfrm>
            <a:off x="4653136" y="2906737"/>
            <a:ext cx="40427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ko-KR" sz="1000" b="1" dirty="0">
                <a:solidFill>
                  <a:schemeClr val="tx2"/>
                </a:solidFill>
                <a:ea typeface="굴림" pitchFamily="50" charset="-127"/>
              </a:rPr>
              <a:t>1</a:t>
            </a:r>
            <a:r>
              <a:rPr lang="en-US" altLang="ko-KR" sz="1000" b="1" dirty="0" smtClean="0">
                <a:solidFill>
                  <a:schemeClr val="tx2"/>
                </a:solidFill>
                <a:ea typeface="굴림" pitchFamily="50" charset="-127"/>
              </a:rPr>
              <a:t>..n</a:t>
            </a:r>
            <a:endParaRPr lang="en-US" altLang="ko-KR" sz="1000" b="1" dirty="0">
              <a:solidFill>
                <a:schemeClr val="tx2"/>
              </a:solidFill>
              <a:ea typeface="굴림" pitchFamily="50" charset="-127"/>
            </a:endParaRPr>
          </a:p>
        </p:txBody>
      </p:sp>
      <p:sp>
        <p:nvSpPr>
          <p:cNvPr id="16" name="Text Box 29"/>
          <p:cNvSpPr txBox="1">
            <a:spLocks noChangeArrowheads="1"/>
          </p:cNvSpPr>
          <p:nvPr/>
        </p:nvSpPr>
        <p:spPr bwMode="auto">
          <a:xfrm>
            <a:off x="4620720" y="3972964"/>
            <a:ext cx="40427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ko-KR" sz="1000" b="1" dirty="0">
                <a:solidFill>
                  <a:schemeClr val="tx2"/>
                </a:solidFill>
                <a:ea typeface="굴림" pitchFamily="50" charset="-127"/>
              </a:rPr>
              <a:t>1</a:t>
            </a:r>
            <a:r>
              <a:rPr lang="en-US" altLang="ko-KR" sz="1000" b="1" dirty="0" smtClean="0">
                <a:solidFill>
                  <a:schemeClr val="tx2"/>
                </a:solidFill>
                <a:ea typeface="굴림" pitchFamily="50" charset="-127"/>
              </a:rPr>
              <a:t>..</a:t>
            </a:r>
            <a:r>
              <a:rPr lang="en-US" altLang="ko-KR" sz="1000" b="1" dirty="0">
                <a:solidFill>
                  <a:schemeClr val="tx2"/>
                </a:solidFill>
                <a:ea typeface="굴림" pitchFamily="50" charset="-127"/>
              </a:rPr>
              <a:t>n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985210"/>
              </p:ext>
            </p:extLst>
          </p:nvPr>
        </p:nvGraphicFramePr>
        <p:xfrm>
          <a:off x="3980349" y="1742323"/>
          <a:ext cx="1219200" cy="1097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36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1" dirty="0" smtClean="0">
                          <a:solidFill>
                            <a:schemeClr val="tx1"/>
                          </a:solidFill>
                        </a:rPr>
                        <a:t>game</a:t>
                      </a:r>
                      <a:endParaRPr lang="ko-KR" altLang="en-US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T="45651" marB="456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0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u="sng" dirty="0" err="1" smtClean="0">
                          <a:solidFill>
                            <a:schemeClr val="tx1"/>
                          </a:solidFill>
                        </a:rPr>
                        <a:t>game_ID</a:t>
                      </a:r>
                      <a:endParaRPr lang="en-US" altLang="ko-KR" sz="1000" u="sng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u="none" dirty="0" smtClean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  <a:p>
                      <a:pPr latinLnBrk="1"/>
                      <a:r>
                        <a:rPr lang="en-US" altLang="ko-KR" sz="1000" u="none" dirty="0" smtClean="0">
                          <a:solidFill>
                            <a:schemeClr val="tx1"/>
                          </a:solidFill>
                        </a:rPr>
                        <a:t>map</a:t>
                      </a:r>
                    </a:p>
                    <a:p>
                      <a:pPr latinLnBrk="1"/>
                      <a:r>
                        <a:rPr lang="en-US" altLang="ko-KR" sz="1000" u="none" dirty="0" smtClean="0">
                          <a:solidFill>
                            <a:schemeClr val="tx1"/>
                          </a:solidFill>
                        </a:rPr>
                        <a:t>winner</a:t>
                      </a:r>
                    </a:p>
                    <a:p>
                      <a:pPr latinLnBrk="1"/>
                      <a:r>
                        <a:rPr lang="en-US" altLang="ko-KR" sz="1000" u="none" dirty="0" err="1" smtClean="0">
                          <a:solidFill>
                            <a:schemeClr val="tx1"/>
                          </a:solidFill>
                        </a:rPr>
                        <a:t>winner_item</a:t>
                      </a:r>
                      <a:endParaRPr lang="ko-KR" altLang="en-US" sz="1000" u="none" dirty="0">
                        <a:solidFill>
                          <a:schemeClr val="tx1"/>
                        </a:solidFill>
                      </a:endParaRPr>
                    </a:p>
                  </a:txBody>
                  <a:tcPr marT="45651" marB="456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AutoShape 9"/>
          <p:cNvSpPr>
            <a:spLocks noChangeArrowheads="1"/>
          </p:cNvSpPr>
          <p:nvPr/>
        </p:nvSpPr>
        <p:spPr bwMode="auto">
          <a:xfrm>
            <a:off x="4051468" y="3386929"/>
            <a:ext cx="1081087" cy="328612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altLang="ko-KR" sz="1200" b="1">
              <a:ea typeface="굴림" pitchFamily="50" charset="-127"/>
            </a:endParaRPr>
          </a:p>
        </p:txBody>
      </p:sp>
      <p:cxnSp>
        <p:nvCxnSpPr>
          <p:cNvPr id="30" name="Straight Arrow Connector 29"/>
          <p:cNvCxnSpPr>
            <a:endCxn id="6" idx="2"/>
          </p:cNvCxnSpPr>
          <p:nvPr/>
        </p:nvCxnSpPr>
        <p:spPr>
          <a:xfrm flipV="1">
            <a:off x="4589950" y="5389314"/>
            <a:ext cx="2657" cy="465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7" idx="2"/>
            <a:endCxn id="5" idx="0"/>
          </p:cNvCxnSpPr>
          <p:nvPr/>
        </p:nvCxnSpPr>
        <p:spPr>
          <a:xfrm>
            <a:off x="4589950" y="6280061"/>
            <a:ext cx="10806" cy="833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28"/>
          <p:cNvSpPr txBox="1">
            <a:spLocks noChangeArrowheads="1"/>
          </p:cNvSpPr>
          <p:nvPr/>
        </p:nvSpPr>
        <p:spPr bwMode="auto">
          <a:xfrm>
            <a:off x="4557252" y="6696650"/>
            <a:ext cx="40427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ko-KR" sz="1000" b="1" dirty="0">
                <a:solidFill>
                  <a:schemeClr val="tx2"/>
                </a:solidFill>
                <a:ea typeface="굴림" pitchFamily="50" charset="-127"/>
              </a:rPr>
              <a:t>1</a:t>
            </a:r>
            <a:r>
              <a:rPr lang="en-US" altLang="ko-KR" sz="1000" b="1" dirty="0" smtClean="0">
                <a:solidFill>
                  <a:schemeClr val="tx2"/>
                </a:solidFill>
                <a:ea typeface="굴림" pitchFamily="50" charset="-127"/>
              </a:rPr>
              <a:t>..</a:t>
            </a:r>
            <a:r>
              <a:rPr lang="en-US" altLang="ko-KR" sz="1000" b="1" dirty="0">
                <a:solidFill>
                  <a:schemeClr val="tx2"/>
                </a:solidFill>
                <a:ea typeface="굴림" pitchFamily="50" charset="-127"/>
              </a:rPr>
              <a:t>n</a:t>
            </a:r>
          </a:p>
        </p:txBody>
      </p:sp>
      <p:sp>
        <p:nvSpPr>
          <p:cNvPr id="39" name="AutoShape 9"/>
          <p:cNvSpPr>
            <a:spLocks noChangeArrowheads="1"/>
          </p:cNvSpPr>
          <p:nvPr/>
        </p:nvSpPr>
        <p:spPr bwMode="auto">
          <a:xfrm>
            <a:off x="4057661" y="5898267"/>
            <a:ext cx="1081087" cy="328612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altLang="ko-KR" sz="1200" b="1">
              <a:ea typeface="굴림" pitchFamily="50" charset="-127"/>
            </a:endParaRPr>
          </a:p>
        </p:txBody>
      </p:sp>
      <p:sp>
        <p:nvSpPr>
          <p:cNvPr id="40" name="AutoShape 9"/>
          <p:cNvSpPr>
            <a:spLocks noChangeArrowheads="1"/>
          </p:cNvSpPr>
          <p:nvPr/>
        </p:nvSpPr>
        <p:spPr bwMode="auto">
          <a:xfrm>
            <a:off x="2111375" y="4586682"/>
            <a:ext cx="1317625" cy="434975"/>
          </a:xfrm>
          <a:prstGeom prst="flowChartDecision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200" b="1" dirty="0" smtClean="0">
                <a:ea typeface="굴림" pitchFamily="50" charset="-127"/>
              </a:rPr>
              <a:t>ranked</a:t>
            </a:r>
            <a:endParaRPr lang="en-US" altLang="ko-KR" sz="1200" b="1" dirty="0">
              <a:ea typeface="굴림" pitchFamily="50" charset="-127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3429000" y="4804170"/>
            <a:ext cx="554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40" idx="1"/>
          </p:cNvCxnSpPr>
          <p:nvPr/>
        </p:nvCxnSpPr>
        <p:spPr>
          <a:xfrm>
            <a:off x="1716674" y="4804169"/>
            <a:ext cx="39470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utoShape 9"/>
          <p:cNvSpPr>
            <a:spLocks noChangeArrowheads="1"/>
          </p:cNvSpPr>
          <p:nvPr/>
        </p:nvSpPr>
        <p:spPr bwMode="auto">
          <a:xfrm>
            <a:off x="2240584" y="4639863"/>
            <a:ext cx="1081087" cy="328612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altLang="ko-KR" sz="1200" b="1">
              <a:ea typeface="굴림" pitchFamily="50" charset="-127"/>
            </a:endParaRPr>
          </a:p>
        </p:txBody>
      </p:sp>
      <p:sp>
        <p:nvSpPr>
          <p:cNvPr id="46" name="Text Box 67"/>
          <p:cNvSpPr txBox="1">
            <a:spLocks noChangeArrowheads="1"/>
          </p:cNvSpPr>
          <p:nvPr/>
        </p:nvSpPr>
        <p:spPr bwMode="auto">
          <a:xfrm>
            <a:off x="3532280" y="4516752"/>
            <a:ext cx="40427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ko-KR" sz="1000" b="1" dirty="0">
                <a:solidFill>
                  <a:schemeClr val="tx2"/>
                </a:solidFill>
                <a:ea typeface="굴림" pitchFamily="50" charset="-127"/>
              </a:rPr>
              <a:t>1</a:t>
            </a:r>
            <a:r>
              <a:rPr lang="en-US" altLang="ko-KR" sz="1000" b="1" dirty="0" smtClean="0">
                <a:solidFill>
                  <a:schemeClr val="tx2"/>
                </a:solidFill>
                <a:ea typeface="굴림" pitchFamily="50" charset="-127"/>
              </a:rPr>
              <a:t>..n</a:t>
            </a:r>
            <a:endParaRPr lang="en-US" altLang="ko-KR" sz="1000" b="1" dirty="0">
              <a:solidFill>
                <a:schemeClr val="tx2"/>
              </a:solidFill>
              <a:ea typeface="굴림" pitchFamily="50" charset="-127"/>
            </a:endParaRPr>
          </a:p>
        </p:txBody>
      </p:sp>
      <p:cxnSp>
        <p:nvCxnSpPr>
          <p:cNvPr id="49" name="Straight Connector 48"/>
          <p:cNvCxnSpPr>
            <a:stCxn id="12" idx="2"/>
            <a:endCxn id="6" idx="0"/>
          </p:cNvCxnSpPr>
          <p:nvPr/>
        </p:nvCxnSpPr>
        <p:spPr>
          <a:xfrm>
            <a:off x="4591218" y="3767929"/>
            <a:ext cx="1389" cy="451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196394"/>
              </p:ext>
            </p:extLst>
          </p:nvPr>
        </p:nvGraphicFramePr>
        <p:xfrm>
          <a:off x="509242" y="1706298"/>
          <a:ext cx="1219200" cy="944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36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1" dirty="0" smtClean="0">
                          <a:solidFill>
                            <a:schemeClr val="tx1"/>
                          </a:solidFill>
                        </a:rPr>
                        <a:t>item</a:t>
                      </a:r>
                      <a:endParaRPr lang="ko-KR" altLang="en-US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T="45651" marB="456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0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u="sng" dirty="0" err="1" smtClean="0">
                          <a:solidFill>
                            <a:schemeClr val="tx1"/>
                          </a:solidFill>
                        </a:rPr>
                        <a:t>item_name</a:t>
                      </a:r>
                      <a:endParaRPr lang="en-US" altLang="ko-KR" sz="1000" u="sng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u="none" dirty="0" smtClean="0">
                          <a:solidFill>
                            <a:schemeClr val="tx1"/>
                          </a:solidFill>
                        </a:rPr>
                        <a:t>power</a:t>
                      </a:r>
                    </a:p>
                    <a:p>
                      <a:pPr latinLnBrk="1"/>
                      <a:r>
                        <a:rPr lang="en-US" altLang="ko-KR" sz="1000" u="none" dirty="0" smtClean="0">
                          <a:solidFill>
                            <a:schemeClr val="tx1"/>
                          </a:solidFill>
                        </a:rPr>
                        <a:t>weight</a:t>
                      </a:r>
                    </a:p>
                    <a:p>
                      <a:pPr latinLnBrk="1"/>
                      <a:r>
                        <a:rPr lang="en-US" altLang="ko-KR" sz="1000" u="none" dirty="0" smtClean="0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 marT="45651" marB="456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1" name="AutoShape 9"/>
          <p:cNvSpPr>
            <a:spLocks noChangeArrowheads="1"/>
          </p:cNvSpPr>
          <p:nvPr/>
        </p:nvSpPr>
        <p:spPr bwMode="auto">
          <a:xfrm>
            <a:off x="2259914" y="2068692"/>
            <a:ext cx="1317625" cy="434975"/>
          </a:xfrm>
          <a:prstGeom prst="flowChartDecision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200" b="1" dirty="0" smtClean="0">
                <a:ea typeface="굴림" pitchFamily="50" charset="-127"/>
              </a:rPr>
              <a:t>used</a:t>
            </a:r>
            <a:endParaRPr lang="en-US" altLang="ko-KR" sz="1200" b="1" dirty="0">
              <a:ea typeface="굴림" pitchFamily="50" charset="-127"/>
            </a:endParaRPr>
          </a:p>
        </p:txBody>
      </p:sp>
      <p:cxnSp>
        <p:nvCxnSpPr>
          <p:cNvPr id="53" name="Straight Connector 52"/>
          <p:cNvCxnSpPr>
            <a:endCxn id="51" idx="1"/>
          </p:cNvCxnSpPr>
          <p:nvPr/>
        </p:nvCxnSpPr>
        <p:spPr>
          <a:xfrm>
            <a:off x="1728442" y="2286179"/>
            <a:ext cx="53147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1" idx="3"/>
          </p:cNvCxnSpPr>
          <p:nvPr/>
        </p:nvCxnSpPr>
        <p:spPr>
          <a:xfrm>
            <a:off x="3577539" y="2286180"/>
            <a:ext cx="380274" cy="81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Box 67"/>
          <p:cNvSpPr txBox="1">
            <a:spLocks noChangeArrowheads="1"/>
          </p:cNvSpPr>
          <p:nvPr/>
        </p:nvSpPr>
        <p:spPr bwMode="auto">
          <a:xfrm>
            <a:off x="1750978" y="2009592"/>
            <a:ext cx="40427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ko-KR" sz="1000" b="1" dirty="0">
                <a:solidFill>
                  <a:schemeClr val="tx2"/>
                </a:solidFill>
                <a:ea typeface="굴림" pitchFamily="50" charset="-127"/>
              </a:rPr>
              <a:t>0</a:t>
            </a:r>
            <a:r>
              <a:rPr lang="en-US" altLang="ko-KR" sz="1000" b="1" dirty="0" smtClean="0">
                <a:solidFill>
                  <a:schemeClr val="tx2"/>
                </a:solidFill>
                <a:ea typeface="굴림" pitchFamily="50" charset="-127"/>
              </a:rPr>
              <a:t>..</a:t>
            </a:r>
            <a:r>
              <a:rPr lang="en-US" altLang="ko-KR" sz="1000" b="1" dirty="0">
                <a:solidFill>
                  <a:schemeClr val="tx2"/>
                </a:solidFill>
                <a:ea typeface="굴림" pitchFamily="50" charset="-127"/>
              </a:rPr>
              <a:t>n</a:t>
            </a:r>
          </a:p>
        </p:txBody>
      </p:sp>
      <p:sp>
        <p:nvSpPr>
          <p:cNvPr id="57" name="Text Box 67"/>
          <p:cNvSpPr txBox="1">
            <a:spLocks noChangeArrowheads="1"/>
          </p:cNvSpPr>
          <p:nvPr/>
        </p:nvSpPr>
        <p:spPr bwMode="auto">
          <a:xfrm>
            <a:off x="3535909" y="2080190"/>
            <a:ext cx="40427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ko-KR" sz="1000" b="1" dirty="0">
                <a:solidFill>
                  <a:schemeClr val="tx2"/>
                </a:solidFill>
                <a:ea typeface="굴림" pitchFamily="50" charset="-127"/>
              </a:rPr>
              <a:t>1</a:t>
            </a:r>
            <a:r>
              <a:rPr lang="en-US" altLang="ko-KR" sz="1000" b="1" dirty="0" smtClean="0">
                <a:solidFill>
                  <a:schemeClr val="tx2"/>
                </a:solidFill>
                <a:ea typeface="굴림" pitchFamily="50" charset="-127"/>
              </a:rPr>
              <a:t>..n</a:t>
            </a:r>
            <a:endParaRPr lang="en-US" altLang="ko-KR" sz="1000" b="1" dirty="0">
              <a:solidFill>
                <a:schemeClr val="tx2"/>
              </a:solidFill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841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직사각형 99"/>
          <p:cNvSpPr/>
          <p:nvPr/>
        </p:nvSpPr>
        <p:spPr>
          <a:xfrm>
            <a:off x="151747" y="848544"/>
            <a:ext cx="6624736" cy="84249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 smtClean="0">
                <a:ea typeface="+mn-ea"/>
              </a:rPr>
              <a:t>프로세스 계층도</a:t>
            </a:r>
            <a:endParaRPr lang="ko-KR" altLang="en-US" sz="2800" b="1" dirty="0">
              <a:ea typeface="+mn-ea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0" y="2576736"/>
            <a:ext cx="6472356" cy="448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56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직사각형 99"/>
          <p:cNvSpPr/>
          <p:nvPr/>
        </p:nvSpPr>
        <p:spPr>
          <a:xfrm>
            <a:off x="129511" y="848544"/>
            <a:ext cx="6624736" cy="84249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 smtClean="0">
                <a:ea typeface="+mn-ea"/>
              </a:rPr>
              <a:t>프로세스 계층도 및 설명서</a:t>
            </a:r>
            <a:endParaRPr lang="ko-KR" altLang="en-US" sz="2800" b="1" dirty="0">
              <a:ea typeface="+mn-ea"/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382935"/>
              </p:ext>
            </p:extLst>
          </p:nvPr>
        </p:nvGraphicFramePr>
        <p:xfrm>
          <a:off x="2133835" y="2142738"/>
          <a:ext cx="111735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P1.2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유저등록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95145"/>
              </p:ext>
            </p:extLst>
          </p:nvPr>
        </p:nvGraphicFramePr>
        <p:xfrm>
          <a:off x="683564" y="2142738"/>
          <a:ext cx="111735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P1.1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유저검색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261145"/>
              </p:ext>
            </p:extLst>
          </p:nvPr>
        </p:nvGraphicFramePr>
        <p:xfrm>
          <a:off x="3584200" y="2142738"/>
          <a:ext cx="111735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P1.3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유저삭제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785946"/>
              </p:ext>
            </p:extLst>
          </p:nvPr>
        </p:nvGraphicFramePr>
        <p:xfrm>
          <a:off x="5011345" y="2142738"/>
          <a:ext cx="111735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P1.4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유저수정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899892"/>
              </p:ext>
            </p:extLst>
          </p:nvPr>
        </p:nvGraphicFramePr>
        <p:xfrm>
          <a:off x="2959639" y="1064568"/>
          <a:ext cx="94621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2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F1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유저관리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4" name="직선 연결선 3"/>
          <p:cNvCxnSpPr>
            <a:stCxn id="42" idx="2"/>
            <a:endCxn id="65" idx="0"/>
          </p:cNvCxnSpPr>
          <p:nvPr/>
        </p:nvCxnSpPr>
        <p:spPr>
          <a:xfrm>
            <a:off x="1242243" y="2630418"/>
            <a:ext cx="0" cy="16943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732908"/>
              </p:ext>
            </p:extLst>
          </p:nvPr>
        </p:nvGraphicFramePr>
        <p:xfrm>
          <a:off x="689169" y="3726914"/>
          <a:ext cx="111735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P1.1.2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유저상세정보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439687"/>
              </p:ext>
            </p:extLst>
          </p:nvPr>
        </p:nvGraphicFramePr>
        <p:xfrm>
          <a:off x="689169" y="3078842"/>
          <a:ext cx="111735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P1.1.1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유저간략정보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12" name="꺾인 연결선 11"/>
          <p:cNvCxnSpPr>
            <a:stCxn id="80" idx="2"/>
            <a:endCxn id="42" idx="0"/>
          </p:cNvCxnSpPr>
          <p:nvPr/>
        </p:nvCxnSpPr>
        <p:spPr>
          <a:xfrm rot="5400000">
            <a:off x="2042250" y="752242"/>
            <a:ext cx="590490" cy="21905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44" idx="0"/>
            <a:endCxn id="80" idx="2"/>
          </p:cNvCxnSpPr>
          <p:nvPr/>
        </p:nvCxnSpPr>
        <p:spPr>
          <a:xfrm rot="16200000" flipV="1">
            <a:off x="4206140" y="778854"/>
            <a:ext cx="590490" cy="213727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43" idx="0"/>
            <a:endCxn id="80" idx="2"/>
          </p:cNvCxnSpPr>
          <p:nvPr/>
        </p:nvCxnSpPr>
        <p:spPr>
          <a:xfrm rot="16200000" flipV="1">
            <a:off x="3492568" y="1492426"/>
            <a:ext cx="590490" cy="7101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41" idx="0"/>
            <a:endCxn id="80" idx="2"/>
          </p:cNvCxnSpPr>
          <p:nvPr/>
        </p:nvCxnSpPr>
        <p:spPr>
          <a:xfrm rot="5400000" flipH="1" flipV="1">
            <a:off x="2767385" y="1477377"/>
            <a:ext cx="590490" cy="7402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238837"/>
              </p:ext>
            </p:extLst>
          </p:nvPr>
        </p:nvGraphicFramePr>
        <p:xfrm>
          <a:off x="337297" y="5872376"/>
          <a:ext cx="6209163" cy="334481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116253">
                  <a:extLst>
                    <a:ext uri="{9D8B030D-6E8A-4147-A177-3AD203B41FA5}">
                      <a16:colId xmlns:a16="http://schemas.microsoft.com/office/drawing/2014/main" xmlns="" val="1992131098"/>
                    </a:ext>
                  </a:extLst>
                </a:gridCol>
                <a:gridCol w="5092910">
                  <a:extLst>
                    <a:ext uri="{9D8B030D-6E8A-4147-A177-3AD203B41FA5}">
                      <a16:colId xmlns:a16="http://schemas.microsoft.com/office/drawing/2014/main" xmlns="" val="1900608657"/>
                    </a:ext>
                  </a:extLst>
                </a:gridCol>
              </a:tblGrid>
              <a:tr h="2368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Process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76740139"/>
                  </a:ext>
                </a:extLst>
              </a:tr>
              <a:tr h="2662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유저관리</a:t>
                      </a:r>
                      <a:endParaRPr lang="ko-KR" altLang="en-US" sz="9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게임에 등록된 유저들에 대한 정보를 관리한다</a:t>
                      </a:r>
                      <a:r>
                        <a:rPr lang="en-US" altLang="ko-KR" sz="9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9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11528376"/>
                  </a:ext>
                </a:extLst>
              </a:tr>
              <a:tr h="2368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유저검색</a:t>
                      </a:r>
                      <a:endParaRPr lang="ko-KR" altLang="en-US" sz="9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유저명으로 해당 유저의 상세 정보를 검색할 수 있다</a:t>
                      </a:r>
                      <a:r>
                        <a:rPr lang="en-US" altLang="ko-KR" sz="90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9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01304249"/>
                  </a:ext>
                </a:extLst>
              </a:tr>
              <a:tr h="2368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유저간략정보</a:t>
                      </a:r>
                      <a:endParaRPr lang="ko-KR" altLang="en-US" sz="9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게임에 등록된 유저들의 총 목록을 볼 수 있다</a:t>
                      </a:r>
                      <a:r>
                        <a:rPr lang="en-US" altLang="ko-KR" sz="9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900" dirty="0" smtClean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62656326"/>
                  </a:ext>
                </a:extLst>
              </a:tr>
              <a:tr h="2368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유저상세정보</a:t>
                      </a:r>
                      <a:endParaRPr lang="ko-KR" altLang="en-US" sz="9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유저의 상세 정보를 볼 수 있다</a:t>
                      </a:r>
                      <a:r>
                        <a:rPr lang="en-US" altLang="ko-KR" sz="9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9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35470205"/>
                  </a:ext>
                </a:extLst>
              </a:tr>
              <a:tr h="2368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팀 정보</a:t>
                      </a:r>
                      <a:endParaRPr lang="ko-KR" altLang="en-US" sz="9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같은 팀에 속한 유저의 간략정보를 확인할 수 있다</a:t>
                      </a:r>
                      <a:r>
                        <a:rPr lang="en-US" altLang="ko-KR" sz="9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9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8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유저등록</a:t>
                      </a:r>
                      <a:endParaRPr lang="ko-KR" altLang="en-US" sz="9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새로운 유저를 등록할 수 있다</a:t>
                      </a:r>
                      <a:r>
                        <a:rPr lang="en-US" altLang="ko-KR" sz="9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9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12592925"/>
                  </a:ext>
                </a:extLst>
              </a:tr>
              <a:tr h="2368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유저삭제</a:t>
                      </a:r>
                      <a:endParaRPr lang="ko-KR" altLang="en-US" sz="9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등록된 유저를 삭제할 수 있다</a:t>
                      </a:r>
                      <a:r>
                        <a:rPr lang="en-US" altLang="ko-KR" sz="9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9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3200900"/>
                  </a:ext>
                </a:extLst>
              </a:tr>
              <a:tr h="2368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유저수정</a:t>
                      </a:r>
                      <a:endParaRPr lang="ko-KR" altLang="en-US" sz="9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등록된 유저의 정보를 수정할 수 있다</a:t>
                      </a:r>
                      <a:r>
                        <a:rPr lang="en-US" altLang="ko-KR" sz="9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9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6316512"/>
                  </a:ext>
                </a:extLst>
              </a:tr>
              <a:tr h="2368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무기관리</a:t>
                      </a:r>
                      <a:endParaRPr lang="ko-KR" altLang="en-US" sz="9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게임에서 사용할 수 있는 무기들의 정보를 관리한다</a:t>
                      </a:r>
                      <a:r>
                        <a:rPr lang="en-US" altLang="ko-KR" sz="9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9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31919823"/>
                  </a:ext>
                </a:extLst>
              </a:tr>
              <a:tr h="2368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무기등록</a:t>
                      </a:r>
                      <a:endParaRPr lang="ko-KR" altLang="en-US" sz="9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무기를 등록할 수 있다</a:t>
                      </a:r>
                      <a:r>
                        <a:rPr lang="en-US" altLang="ko-KR" sz="9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9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8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무기목록</a:t>
                      </a:r>
                      <a:endParaRPr lang="ko-KR" altLang="en-US" sz="9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사용가능한 무기의 목록을 볼 수 있다</a:t>
                      </a:r>
                      <a:r>
                        <a:rPr lang="en-US" altLang="ko-KR" sz="9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9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50257119"/>
                  </a:ext>
                </a:extLst>
              </a:tr>
              <a:tr h="2368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무기삭제</a:t>
                      </a:r>
                      <a:endParaRPr lang="ko-KR" altLang="en-US" sz="9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등록된 무기를 삭제할 수있다</a:t>
                      </a:r>
                      <a:r>
                        <a:rPr lang="en-US" altLang="ko-KR" sz="9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9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0487731"/>
                  </a:ext>
                </a:extLst>
              </a:tr>
              <a:tr h="2368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무기수정</a:t>
                      </a:r>
                      <a:endParaRPr lang="ko-KR" altLang="en-US" sz="9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등록된 무기를 수정할 수 있다</a:t>
                      </a:r>
                      <a:r>
                        <a:rPr lang="en-US" altLang="ko-KR" sz="9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9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082991"/>
              </p:ext>
            </p:extLst>
          </p:nvPr>
        </p:nvGraphicFramePr>
        <p:xfrm>
          <a:off x="2955892" y="4214594"/>
          <a:ext cx="94621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2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F2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무기관리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37" name="꺾인 연결선 11"/>
          <p:cNvCxnSpPr/>
          <p:nvPr/>
        </p:nvCxnSpPr>
        <p:spPr>
          <a:xfrm rot="5400000">
            <a:off x="2042249" y="3902267"/>
            <a:ext cx="590490" cy="21905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306922"/>
              </p:ext>
            </p:extLst>
          </p:nvPr>
        </p:nvGraphicFramePr>
        <p:xfrm>
          <a:off x="683564" y="5311756"/>
          <a:ext cx="111735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P2.1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무기등록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8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043418"/>
              </p:ext>
            </p:extLst>
          </p:nvPr>
        </p:nvGraphicFramePr>
        <p:xfrm>
          <a:off x="3584200" y="5328405"/>
          <a:ext cx="111735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P2.3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무기삭제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9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62821"/>
              </p:ext>
            </p:extLst>
          </p:nvPr>
        </p:nvGraphicFramePr>
        <p:xfrm>
          <a:off x="5011345" y="5311756"/>
          <a:ext cx="111735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P2.4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무기수정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61" name="꺾인 연결선 14"/>
          <p:cNvCxnSpPr/>
          <p:nvPr/>
        </p:nvCxnSpPr>
        <p:spPr>
          <a:xfrm rot="16200000" flipV="1">
            <a:off x="4202393" y="3928517"/>
            <a:ext cx="590490" cy="213727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431209"/>
              </p:ext>
            </p:extLst>
          </p:nvPr>
        </p:nvGraphicFramePr>
        <p:xfrm>
          <a:off x="2120535" y="5311756"/>
          <a:ext cx="111735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P2.2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무기목록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63" name="꺾인 연결선 20"/>
          <p:cNvCxnSpPr/>
          <p:nvPr/>
        </p:nvCxnSpPr>
        <p:spPr>
          <a:xfrm rot="5400000" flipH="1" flipV="1">
            <a:off x="2754085" y="4636899"/>
            <a:ext cx="590490" cy="7402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17"/>
          <p:cNvCxnSpPr/>
          <p:nvPr/>
        </p:nvCxnSpPr>
        <p:spPr>
          <a:xfrm rot="16200000" flipV="1">
            <a:off x="3492567" y="4642088"/>
            <a:ext cx="590490" cy="7101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198956"/>
              </p:ext>
            </p:extLst>
          </p:nvPr>
        </p:nvGraphicFramePr>
        <p:xfrm>
          <a:off x="683564" y="4324789"/>
          <a:ext cx="111735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P1.1.3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팀 정보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633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 smtClean="0">
                <a:latin typeface="+mj-ea"/>
              </a:rPr>
              <a:t>릴레이션</a:t>
            </a:r>
            <a:r>
              <a:rPr lang="en-US" altLang="ko-KR" sz="2800" b="1" dirty="0" smtClean="0">
                <a:latin typeface="+mj-ea"/>
              </a:rPr>
              <a:t> </a:t>
            </a:r>
            <a:r>
              <a:rPr lang="ko-KR" altLang="en-US" sz="2800" b="1" dirty="0" smtClean="0">
                <a:latin typeface="+mj-ea"/>
              </a:rPr>
              <a:t>정의서 </a:t>
            </a:r>
            <a:endParaRPr lang="ko-KR" altLang="en-US" sz="2800" b="1" dirty="0">
              <a:latin typeface="+mj-ea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479389"/>
              </p:ext>
            </p:extLst>
          </p:nvPr>
        </p:nvGraphicFramePr>
        <p:xfrm>
          <a:off x="332656" y="1136576"/>
          <a:ext cx="6192687" cy="266484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047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9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8011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92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릴레이션명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user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릴에이션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설명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유저에 대한 정보</a:t>
                      </a:r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8563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릴레이션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2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속성정의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타입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길이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제약조건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key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20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username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유저명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char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PK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PK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20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team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팀명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char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20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win_rate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유저의 승률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20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kill_death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유저의 킬뎃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most_kill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유저 최다킬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145541"/>
              </p:ext>
            </p:extLst>
          </p:nvPr>
        </p:nvGraphicFramePr>
        <p:xfrm>
          <a:off x="340161" y="3944888"/>
          <a:ext cx="6192687" cy="237284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047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9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8011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92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릴레이션명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rank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릴에이션 설명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랭킹에 대한 정보</a:t>
                      </a:r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8563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릴레이션</a:t>
                      </a:r>
                      <a:r>
                        <a:rPr lang="en-US" altLang="ko-KR" sz="10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2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속성정의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타입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길이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제약조건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key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20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username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>
                          <a:latin typeface="맑은 고딕" pitchFamily="50" charset="-127"/>
                          <a:ea typeface="맑은 고딕" pitchFamily="50" charset="-127"/>
                        </a:rPr>
                        <a:t>유저명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char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PK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PK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user(username)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20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type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경기 타입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char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20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ranking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랭킹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20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season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시즌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912023"/>
              </p:ext>
            </p:extLst>
          </p:nvPr>
        </p:nvGraphicFramePr>
        <p:xfrm>
          <a:off x="330650" y="6461198"/>
          <a:ext cx="6192687" cy="178873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04771"/>
                <a:gridCol w="1659525"/>
                <a:gridCol w="576064"/>
                <a:gridCol w="504056"/>
                <a:gridCol w="792088"/>
                <a:gridCol w="576064"/>
                <a:gridCol w="1080119"/>
              </a:tblGrid>
              <a:tr h="292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릴레이션명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team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2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릴에이션 설명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팀에 대한 정보</a:t>
                      </a:r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8563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릴레이션</a:t>
                      </a:r>
                      <a:r>
                        <a:rPr lang="en-US" altLang="ko-KR" sz="10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2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속성정의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타입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길이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제약조건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key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920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name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팀명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char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PK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PK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20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member_cnt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멤버 수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19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 smtClean="0">
                <a:latin typeface="+mj-ea"/>
              </a:rPr>
              <a:t>릴레이션</a:t>
            </a:r>
            <a:r>
              <a:rPr lang="en-US" altLang="ko-KR" sz="2800" b="1" dirty="0" smtClean="0">
                <a:latin typeface="+mj-ea"/>
              </a:rPr>
              <a:t> </a:t>
            </a:r>
            <a:r>
              <a:rPr lang="ko-KR" altLang="en-US" sz="2800" b="1" dirty="0" smtClean="0">
                <a:latin typeface="+mj-ea"/>
              </a:rPr>
              <a:t>정의서 </a:t>
            </a:r>
            <a:endParaRPr lang="ko-KR" altLang="en-US" sz="2800" b="1" dirty="0">
              <a:latin typeface="+mj-ea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882090"/>
              </p:ext>
            </p:extLst>
          </p:nvPr>
        </p:nvGraphicFramePr>
        <p:xfrm>
          <a:off x="332656" y="1136576"/>
          <a:ext cx="6192687" cy="237284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047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9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8011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92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릴레이션명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item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릴에이션 설명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무기에 대한 정보</a:t>
                      </a:r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8563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릴레이션</a:t>
                      </a:r>
                      <a:r>
                        <a:rPr lang="en-US" altLang="ko-KR" sz="10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2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속성정의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타입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길이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제약조건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key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20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item_name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무기명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char</a:t>
                      </a:r>
                      <a:r>
                        <a:rPr lang="ko-KR" altLang="en-US" sz="100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PK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PK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20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power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공격력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20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weight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무게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20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distance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사거리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588315"/>
              </p:ext>
            </p:extLst>
          </p:nvPr>
        </p:nvGraphicFramePr>
        <p:xfrm>
          <a:off x="340161" y="3944888"/>
          <a:ext cx="6192687" cy="266490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047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9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8011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92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릴레이션명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game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릴에이션 설명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 게임에 대한 정보</a:t>
                      </a:r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8563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릴레이션</a:t>
                      </a:r>
                      <a:r>
                        <a:rPr lang="en-US" altLang="ko-KR" sz="10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2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속성정의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타입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길이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제약조건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key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20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game_ID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게임 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PK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PK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20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type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경기 타입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char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rank(type)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20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맵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char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20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winner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우승자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char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user(username)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20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winner_item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우승자 주무기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char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item(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item_name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6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23920</TotalTime>
  <Words>1328</Words>
  <Application>Microsoft Macintosh PowerPoint</Application>
  <PresentationFormat>A4 Paper (210x297 mm)</PresentationFormat>
  <Paragraphs>600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Calibri</vt:lpstr>
      <vt:lpstr>Helvetica</vt:lpstr>
      <vt:lpstr>HY신명조</vt:lpstr>
      <vt:lpstr>Mangal</vt:lpstr>
      <vt:lpstr>Times New Roman</vt:lpstr>
      <vt:lpstr>Wingdings</vt:lpstr>
      <vt:lpstr>굴림</vt:lpstr>
      <vt:lpstr>맑은 고딕</vt:lpstr>
      <vt:lpstr>함초롬바탕</vt:lpstr>
      <vt:lpstr>Office 테마</vt:lpstr>
      <vt:lpstr>DATABASE   Term Project </vt:lpstr>
      <vt:lpstr>업무개요서 : 업무개요</vt:lpstr>
      <vt:lpstr>기능분해도</vt:lpstr>
      <vt:lpstr>요구사항 명세서 : 기능별 </vt:lpstr>
      <vt:lpstr>ERD </vt:lpstr>
      <vt:lpstr>프로세스 계층도</vt:lpstr>
      <vt:lpstr>프로세스 계층도 및 설명서</vt:lpstr>
      <vt:lpstr>릴레이션 정의서 </vt:lpstr>
      <vt:lpstr>릴레이션 정의서 </vt:lpstr>
      <vt:lpstr>모듈 명세서</vt:lpstr>
      <vt:lpstr>모듈 명세서</vt:lpstr>
      <vt:lpstr>모듈 명세서</vt:lpstr>
      <vt:lpstr>모듈 명세서</vt:lpstr>
      <vt:lpstr>모듈 명세서</vt:lpstr>
      <vt:lpstr>DB 구현 내역서</vt:lpstr>
      <vt:lpstr>소스 코드 요약 설명서</vt:lpstr>
    </vt:vector>
  </TitlesOfParts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jsy</dc:creator>
  <cp:lastModifiedBy>Hong Young Ki</cp:lastModifiedBy>
  <cp:revision>115</cp:revision>
  <dcterms:created xsi:type="dcterms:W3CDTF">2011-09-22T12:41:15Z</dcterms:created>
  <dcterms:modified xsi:type="dcterms:W3CDTF">2019-09-15T09:50:51Z</dcterms:modified>
</cp:coreProperties>
</file>