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4"/>
  </p:notesMasterIdLst>
  <p:sldIdLst>
    <p:sldId id="260" r:id="rId2"/>
    <p:sldId id="261" r:id="rId3"/>
    <p:sldId id="262" r:id="rId4"/>
    <p:sldId id="277" r:id="rId5"/>
    <p:sldId id="286" r:id="rId6"/>
    <p:sldId id="266" r:id="rId7"/>
    <p:sldId id="263" r:id="rId8"/>
    <p:sldId id="265" r:id="rId9"/>
    <p:sldId id="273" r:id="rId10"/>
    <p:sldId id="287" r:id="rId11"/>
    <p:sldId id="288" r:id="rId12"/>
    <p:sldId id="264" r:id="rId13"/>
    <p:sldId id="282" r:id="rId14"/>
    <p:sldId id="290" r:id="rId15"/>
    <p:sldId id="291" r:id="rId16"/>
    <p:sldId id="292" r:id="rId17"/>
    <p:sldId id="293" r:id="rId18"/>
    <p:sldId id="299" r:id="rId19"/>
    <p:sldId id="300" r:id="rId20"/>
    <p:sldId id="301" r:id="rId21"/>
    <p:sldId id="289" r:id="rId22"/>
    <p:sldId id="285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2020"/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2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1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2019/1/12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3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86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96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59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85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8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12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68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8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2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41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006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8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45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1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27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86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0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123" y="6350865"/>
            <a:ext cx="449351" cy="44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9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96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78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3282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829671" y="63929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C00000"/>
                </a:solidFill>
              </a:defRPr>
            </a:lvl1pPr>
          </a:lstStyle>
          <a:p>
            <a:fld id="{2EC5D418-970F-4C7F-9452-AEC5956F87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1936709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27535" y="3021914"/>
            <a:ext cx="566699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综艺体简" panose="02010609000101010101" pitchFamily="49" charset="-122"/>
              </a:rPr>
              <a:t>嗷大猫爱吃鱼游戏</a:t>
            </a:r>
            <a:endParaRPr lang="zh-CN" altLang="en-US" sz="4800" b="1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1445" y="1303233"/>
            <a:ext cx="2926090" cy="43396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2019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86399" y="4742780"/>
            <a:ext cx="4650377" cy="438556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69372"/>
              <a:ext cx="1765299" cy="22233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小组成员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：李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宵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汉、黄绮、邹晓旭、刘严璟、徐佩文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11" b="519"/>
          <a:stretch/>
        </p:blipFill>
        <p:spPr>
          <a:xfrm>
            <a:off x="10494528" y="142349"/>
            <a:ext cx="1706997" cy="67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874962" y="459176"/>
            <a:ext cx="4198105" cy="5232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265715" y="2664822"/>
            <a:ext cx="6257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rgbClr val="C00000"/>
                </a:solidFill>
              </a:rPr>
              <a:t>顺序图部分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54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874962" y="459176"/>
            <a:ext cx="4198105" cy="5232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265715" y="2664822"/>
            <a:ext cx="6257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rgbClr val="C00000"/>
                </a:solidFill>
              </a:rPr>
              <a:t>状态</a:t>
            </a:r>
            <a:r>
              <a:rPr lang="zh-CN" altLang="en-US" sz="8800" dirty="0" smtClean="0">
                <a:solidFill>
                  <a:srgbClr val="C00000"/>
                </a:solidFill>
              </a:rPr>
              <a:t>图部分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7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04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76637" y="2875988"/>
            <a:ext cx="390434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4800" dirty="0" smtClean="0"/>
              <a:t>系统实现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175702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4.1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开发环境和技术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51"/>
          <p:cNvSpPr txBox="1"/>
          <p:nvPr/>
        </p:nvSpPr>
        <p:spPr>
          <a:xfrm>
            <a:off x="657883" y="1540332"/>
            <a:ext cx="6924017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编程语言：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Python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3.7.3</a:t>
            </a: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Python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是一种计算机程序设计语言。是一种动态的、面向对象的脚本语言，最初被设计用于编写自动化脚本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(shell)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，随着版本的不断更新和语言新功能的添加，越来越多被用于独立的、大型项目的开发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231" b="12866"/>
          <a:stretch/>
        </p:blipFill>
        <p:spPr>
          <a:xfrm>
            <a:off x="561267" y="4175219"/>
            <a:ext cx="3858333" cy="10101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148" y="1823509"/>
            <a:ext cx="3708400" cy="1064862"/>
          </a:xfrm>
          <a:prstGeom prst="rect">
            <a:avLst/>
          </a:prstGeom>
        </p:spPr>
      </p:pic>
      <p:sp>
        <p:nvSpPr>
          <p:cNvPr id="17" name="文本框 51"/>
          <p:cNvSpPr txBox="1"/>
          <p:nvPr/>
        </p:nvSpPr>
        <p:spPr>
          <a:xfrm>
            <a:off x="4737100" y="3787110"/>
            <a:ext cx="7135216" cy="1631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游戏开发库：</a:t>
            </a:r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Pygame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1.9.1</a:t>
            </a:r>
          </a:p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Pygame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是跨平台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Python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模块，专为电子游戏设计，包含图像、声音。建立在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SDL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基础上，允许实时电子游戏研发而无需被低级语言（如机器语言和汇编语言）束缚。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3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4.2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运行环境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32560" y="1676738"/>
            <a:ext cx="8981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Helvetica" charset="0"/>
              </a:rPr>
              <a:t>1.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dirty="0" err="1" smtClean="0">
                <a:latin typeface="Helvetica" charset="0"/>
              </a:rPr>
              <a:t>到</a:t>
            </a:r>
            <a:r>
              <a:rPr lang="en-US" dirty="0" err="1">
                <a:latin typeface="Helvetica" charset="0"/>
              </a:rPr>
              <a:t>python</a:t>
            </a:r>
            <a:r>
              <a:rPr lang="en-US" dirty="0">
                <a:latin typeface="Helvetica" charset="0"/>
              </a:rPr>
              <a:t> </a:t>
            </a:r>
            <a:r>
              <a:rPr lang="en-US" dirty="0" err="1">
                <a:latin typeface="Helvetica" charset="0"/>
              </a:rPr>
              <a:t>官网（</a:t>
            </a:r>
            <a:r>
              <a:rPr lang="en-US" dirty="0" err="1">
                <a:solidFill>
                  <a:srgbClr val="0433FF"/>
                </a:solidFill>
                <a:latin typeface="Helvetica" charset="0"/>
              </a:rPr>
              <a:t>https</a:t>
            </a:r>
            <a:r>
              <a:rPr lang="en-US" dirty="0">
                <a:solidFill>
                  <a:srgbClr val="0433FF"/>
                </a:solidFill>
                <a:latin typeface="Helvetica" charset="0"/>
              </a:rPr>
              <a:t>://</a:t>
            </a:r>
            <a:r>
              <a:rPr lang="en-US" dirty="0" err="1">
                <a:solidFill>
                  <a:srgbClr val="0433FF"/>
                </a:solidFill>
                <a:latin typeface="Helvetica" charset="0"/>
              </a:rPr>
              <a:t>www.python.org</a:t>
            </a:r>
            <a:r>
              <a:rPr lang="en-US" dirty="0">
                <a:solidFill>
                  <a:srgbClr val="0433FF"/>
                </a:solidFill>
                <a:latin typeface="Helvetica" charset="0"/>
              </a:rPr>
              <a:t>/</a:t>
            </a:r>
            <a:r>
              <a:rPr lang="en-US" dirty="0" err="1">
                <a:solidFill>
                  <a:srgbClr val="0433FF"/>
                </a:solidFill>
                <a:latin typeface="Helvetica" charset="0"/>
              </a:rPr>
              <a:t>getit</a:t>
            </a:r>
            <a:r>
              <a:rPr lang="en-US" dirty="0">
                <a:solidFill>
                  <a:srgbClr val="0433FF"/>
                </a:solidFill>
                <a:latin typeface="Helvetica" charset="0"/>
              </a:rPr>
              <a:t>/ </a:t>
            </a:r>
            <a:r>
              <a:rPr lang="en-US" dirty="0">
                <a:latin typeface="Helvetica" charset="0"/>
              </a:rPr>
              <a:t>）</a:t>
            </a:r>
            <a:r>
              <a:rPr lang="en-US" dirty="0" smtClean="0">
                <a:latin typeface="Helvetica" charset="0"/>
              </a:rPr>
              <a:t>下载安装包（</a:t>
            </a:r>
            <a:r>
              <a:rPr lang="zh-CN" altLang="en-US" dirty="0" smtClean="0">
                <a:latin typeface="Helvetica" charset="0"/>
              </a:rPr>
              <a:t>本系统用到的是</a:t>
            </a:r>
            <a:r>
              <a:rPr lang="en-US" dirty="0" smtClean="0">
                <a:latin typeface="Helvetica" charset="0"/>
              </a:rPr>
              <a:t>是3.</a:t>
            </a:r>
            <a:r>
              <a:rPr lang="en-US" altLang="zh-CN" dirty="0" smtClean="0">
                <a:latin typeface="Helvetica" charset="0"/>
              </a:rPr>
              <a:t>7.0</a:t>
            </a:r>
            <a:r>
              <a:rPr lang="en-US" dirty="0" smtClean="0">
                <a:latin typeface="Helvetica" charset="0"/>
              </a:rPr>
              <a:t>版本</a:t>
            </a:r>
            <a:r>
              <a:rPr lang="en-US" dirty="0">
                <a:latin typeface="Helvetica" charset="0"/>
              </a:rPr>
              <a:t>），按照提示安装。</a:t>
            </a:r>
          </a:p>
          <a:p>
            <a:r>
              <a:rPr lang="en-US" altLang="zh-CN" dirty="0" smtClean="0">
                <a:latin typeface="Helvetica" charset="0"/>
              </a:rPr>
              <a:t>2.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dirty="0" err="1" smtClean="0">
                <a:latin typeface="Helvetica" charset="0"/>
              </a:rPr>
              <a:t>到</a:t>
            </a:r>
            <a:r>
              <a:rPr lang="en-US" dirty="0" err="1">
                <a:latin typeface="Helvetica" charset="0"/>
              </a:rPr>
              <a:t>pygame</a:t>
            </a:r>
            <a:r>
              <a:rPr lang="en-US" dirty="0">
                <a:latin typeface="Helvetica" charset="0"/>
              </a:rPr>
              <a:t> </a:t>
            </a:r>
            <a:r>
              <a:rPr lang="en-US" dirty="0" err="1">
                <a:latin typeface="Helvetica" charset="0"/>
              </a:rPr>
              <a:t>官网（https</a:t>
            </a:r>
            <a:r>
              <a:rPr lang="en-US" dirty="0">
                <a:latin typeface="Helvetica" charset="0"/>
              </a:rPr>
              <a:t>://</a:t>
            </a:r>
            <a:r>
              <a:rPr lang="en-US" dirty="0" err="1">
                <a:latin typeface="Helvetica" charset="0"/>
              </a:rPr>
              <a:t>www.pygame.org</a:t>
            </a:r>
            <a:r>
              <a:rPr lang="en-US" dirty="0">
                <a:latin typeface="Helvetica" charset="0"/>
              </a:rPr>
              <a:t>/wiki/GettingStarted）下载pygame1.9 </a:t>
            </a:r>
            <a:r>
              <a:rPr lang="zh-CN" altLang="en-US" dirty="0" smtClean="0">
                <a:latin typeface="Helvetica" charset="0"/>
              </a:rPr>
              <a:t>。</a:t>
            </a:r>
            <a:r>
              <a:rPr lang="en-US" altLang="zh-CN" dirty="0" smtClean="0">
                <a:latin typeface="Helvetica" charset="0"/>
              </a:rPr>
              <a:t>1</a:t>
            </a:r>
            <a:r>
              <a:rPr lang="en-US" dirty="0" smtClean="0">
                <a:latin typeface="Helvetica" charset="0"/>
              </a:rPr>
              <a:t>版本</a:t>
            </a:r>
            <a:r>
              <a:rPr lang="en-US" dirty="0">
                <a:latin typeface="Helvetica" charset="0"/>
              </a:rPr>
              <a:t>，按照提示集成到python </a:t>
            </a:r>
            <a:r>
              <a:rPr lang="en-US" dirty="0" smtClean="0">
                <a:latin typeface="Helvetica" charset="0"/>
              </a:rPr>
              <a:t>扩展模块中</a:t>
            </a:r>
          </a:p>
          <a:p>
            <a:r>
              <a:rPr lang="en-US" altLang="zh-CN" dirty="0" smtClean="0">
                <a:effectLst/>
                <a:latin typeface="Helvetica" charset="0"/>
              </a:rPr>
              <a:t>3.</a:t>
            </a:r>
            <a:r>
              <a:rPr lang="zh-CN" altLang="en-US" dirty="0" smtClean="0">
                <a:effectLst/>
                <a:latin typeface="Helvetica" charset="0"/>
              </a:rPr>
              <a:t> 本系统由跨平台的 </a:t>
            </a:r>
            <a:r>
              <a:rPr lang="en-US" altLang="zh-CN" dirty="0" smtClean="0">
                <a:effectLst/>
                <a:latin typeface="Helvetica" charset="0"/>
              </a:rPr>
              <a:t>Python</a:t>
            </a:r>
            <a:r>
              <a:rPr lang="zh-CN" altLang="en-US" dirty="0" smtClean="0">
                <a:effectLst/>
                <a:latin typeface="Helvetica" charset="0"/>
              </a:rPr>
              <a:t> 语言开发，系统可以在 </a:t>
            </a:r>
            <a:r>
              <a:rPr lang="en-US" altLang="zh-CN" dirty="0" smtClean="0">
                <a:effectLst/>
                <a:latin typeface="Helvetica" charset="0"/>
              </a:rPr>
              <a:t>Windows</a:t>
            </a:r>
            <a:r>
              <a:rPr lang="zh-CN" altLang="en-US" dirty="0" smtClean="0">
                <a:effectLst/>
                <a:latin typeface="Helvetica" charset="0"/>
              </a:rPr>
              <a:t>、</a:t>
            </a:r>
            <a:r>
              <a:rPr lang="en-US" altLang="zh-CN" dirty="0" err="1" smtClean="0">
                <a:effectLst/>
                <a:latin typeface="Helvetica" charset="0"/>
              </a:rPr>
              <a:t>macOS</a:t>
            </a:r>
            <a:r>
              <a:rPr lang="en-US" altLang="zh-CN" dirty="0" smtClean="0">
                <a:effectLst/>
                <a:latin typeface="Helvetica" charset="0"/>
              </a:rPr>
              <a:t> High Sierra</a:t>
            </a:r>
            <a:r>
              <a:rPr lang="zh-CN" altLang="en-US" dirty="0" smtClean="0">
                <a:effectLst/>
                <a:latin typeface="Helvetica" charset="0"/>
              </a:rPr>
              <a:t>、</a:t>
            </a:r>
            <a:r>
              <a:rPr lang="en-US" altLang="zh-CN" dirty="0" smtClean="0">
                <a:effectLst/>
                <a:latin typeface="Helvetica" charset="0"/>
              </a:rPr>
              <a:t>Linux</a:t>
            </a:r>
            <a:r>
              <a:rPr lang="zh-CN" altLang="en-US" dirty="0" smtClean="0">
                <a:effectLst/>
                <a:latin typeface="Helvetica" charset="0"/>
              </a:rPr>
              <a:t>环境下运行。</a:t>
            </a:r>
            <a:endParaRPr lang="en-US" altLang="zh-CN" dirty="0" smtClean="0">
              <a:effectLst/>
              <a:latin typeface="Helvetica" charset="0"/>
            </a:endParaRPr>
          </a:p>
          <a:p>
            <a:r>
              <a:rPr lang="en-US" altLang="zh-CN" dirty="0" smtClean="0">
                <a:latin typeface="Helvetica" charset="0"/>
              </a:rPr>
              <a:t>4.</a:t>
            </a:r>
            <a:r>
              <a:rPr lang="zh-CN" altLang="en-US" dirty="0" smtClean="0">
                <a:latin typeface="Helvetica" charset="0"/>
              </a:rPr>
              <a:t> 解压压缩包，运行 </a:t>
            </a:r>
            <a:r>
              <a:rPr lang="en-US" altLang="zh-CN" dirty="0" err="1" smtClean="0">
                <a:latin typeface="Helvetica" charset="0"/>
              </a:rPr>
              <a:t>cats_fish.py</a:t>
            </a:r>
            <a:r>
              <a:rPr lang="zh-CN" altLang="en-US" dirty="0" smtClean="0">
                <a:latin typeface="Helvetica" charset="0"/>
              </a:rPr>
              <a:t> 文件</a:t>
            </a:r>
            <a:endParaRPr lang="en-US" dirty="0">
              <a:effectLst/>
              <a:latin typeface="Helvetic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80" y="4201498"/>
            <a:ext cx="3733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887662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4.3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开发难点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51"/>
          <p:cNvSpPr txBox="1"/>
          <p:nvPr/>
        </p:nvSpPr>
        <p:spPr>
          <a:xfrm>
            <a:off x="1887662" y="1533220"/>
            <a:ext cx="8412038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  小组成员是初学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Python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，对语法还不太熟悉，花了很多时间精力，研究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Python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的开发技巧，翻阅了很多资料、看了很多教学视频，一边学习一边开发。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  其次，本系统是开发一款小游戏，游戏的开发设计到很多的数学、物理的设计，其中最重要的是碰撞检测。我们研究了多款游戏，学习了游戏的碰撞检测的原理，结合自己游戏的特点，设计出了符合我们需求的碰撞检测函数，并成功实现功能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36" y="3462232"/>
            <a:ext cx="5310031" cy="29431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414" y="3483295"/>
            <a:ext cx="5080000" cy="28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4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文本框 51"/>
          <p:cNvSpPr txBox="1"/>
          <p:nvPr/>
        </p:nvSpPr>
        <p:spPr>
          <a:xfrm>
            <a:off x="2250907" y="1448845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4.4.1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初始页面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21" y="1343330"/>
            <a:ext cx="5118100" cy="4452747"/>
          </a:xfrm>
          <a:prstGeom prst="rect">
            <a:avLst/>
          </a:prstGeom>
        </p:spPr>
      </p:pic>
      <p:sp>
        <p:nvSpPr>
          <p:cNvPr id="15" name="文本框 51"/>
          <p:cNvSpPr txBox="1"/>
          <p:nvPr/>
        </p:nvSpPr>
        <p:spPr>
          <a:xfrm>
            <a:off x="819678" y="2325015"/>
            <a:ext cx="4198105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页面显示了游戏的名字、游戏规则、开始按钮、小组成员名字、初始生命值、得分。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pPr marL="457200" indent="-457200">
              <a:buAutoNum type="arabicPeriod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点击“开始”，进行游戏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51"/>
          <p:cNvSpPr txBox="1"/>
          <p:nvPr/>
        </p:nvSpPr>
        <p:spPr>
          <a:xfrm>
            <a:off x="2428707" y="1505617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游戏开始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文本框 51"/>
          <p:cNvSpPr txBox="1"/>
          <p:nvPr/>
        </p:nvSpPr>
        <p:spPr>
          <a:xfrm>
            <a:off x="819678" y="2422357"/>
            <a:ext cx="419810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游戏开始后，会有小鱼从天而降，用鼠标左右移动小猫，接住小鱼则得分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1024506"/>
            <a:ext cx="5178954" cy="45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51"/>
          <p:cNvSpPr txBox="1"/>
          <p:nvPr/>
        </p:nvSpPr>
        <p:spPr>
          <a:xfrm>
            <a:off x="2428707" y="1505617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游戏开始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51"/>
          <p:cNvSpPr txBox="1"/>
          <p:nvPr/>
        </p:nvSpPr>
        <p:spPr>
          <a:xfrm>
            <a:off x="658969" y="2485349"/>
            <a:ext cx="4198105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接住小鱼，则加分。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若错过小鱼，则生命值减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当超过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30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分时，进入第二关，难度升级，速度加快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741329"/>
            <a:ext cx="5511800" cy="479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3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51"/>
          <p:cNvSpPr txBox="1"/>
          <p:nvPr/>
        </p:nvSpPr>
        <p:spPr>
          <a:xfrm>
            <a:off x="2428707" y="1505617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游戏开始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51"/>
          <p:cNvSpPr txBox="1"/>
          <p:nvPr/>
        </p:nvSpPr>
        <p:spPr>
          <a:xfrm>
            <a:off x="3048162" y="6236176"/>
            <a:ext cx="4927438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如果接住驴，则生命值减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，小猫变成哭脸表情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90" y="1905727"/>
            <a:ext cx="4715057" cy="410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812" y="1905727"/>
            <a:ext cx="4638088" cy="40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4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48078" y="2730808"/>
            <a:ext cx="2609524" cy="1323439"/>
            <a:chOff x="1249819" y="2496522"/>
            <a:chExt cx="2954205" cy="1498247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653275" y="3184279"/>
              <a:ext cx="2305570" cy="592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需</a:t>
              </a:r>
              <a:r>
                <a:rPr lang="zh-CN" altLang="en-US" sz="28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求描述</a:t>
              </a:r>
              <a:endParaRPr lang="zh-CN" altLang="en-US" sz="28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577117" y="2730808"/>
            <a:ext cx="2609524" cy="1323439"/>
            <a:chOff x="1249819" y="2496522"/>
            <a:chExt cx="2954205" cy="1498247"/>
          </a:xfrm>
        </p:grpSpPr>
        <p:sp>
          <p:nvSpPr>
            <p:cNvPr id="35" name="文本框 34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9920000">
              <a:off x="1659410" y="3208885"/>
              <a:ext cx="2200746" cy="592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需求</a:t>
              </a:r>
              <a:r>
                <a:rPr lang="zh-CN" altLang="en-US" sz="2800" b="1" dirty="0" smtClean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分析</a:t>
              </a:r>
              <a:endParaRPr lang="zh-CN" altLang="en-US" sz="2800" b="1" dirty="0">
                <a:solidFill>
                  <a:schemeClr val="accent3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06156" y="2730808"/>
            <a:ext cx="2609524" cy="1323439"/>
            <a:chOff x="1249819" y="2496522"/>
            <a:chExt cx="2954205" cy="1498247"/>
          </a:xfrm>
        </p:grpSpPr>
        <p:sp>
          <p:nvSpPr>
            <p:cNvPr id="39" name="文本框 38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9920000">
              <a:off x="1659410" y="3208885"/>
              <a:ext cx="2200746" cy="592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系统分析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635194" y="2730808"/>
            <a:ext cx="2609524" cy="1323439"/>
            <a:chOff x="1249819" y="2496522"/>
            <a:chExt cx="2954205" cy="1498247"/>
          </a:xfrm>
        </p:grpSpPr>
        <p:sp>
          <p:nvSpPr>
            <p:cNvPr id="43" name="文本框 42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 rot="19920000">
              <a:off x="1659410" y="3208885"/>
              <a:ext cx="2200746" cy="59233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>
                  <a:solidFill>
                    <a:schemeClr val="accent3"/>
                  </a:solidFill>
                  <a:latin typeface="Century Gothic" panose="020B0502020202020204" pitchFamily="34" charset="0"/>
                </a:rPr>
                <a:t>系统实现</a:t>
              </a: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956967" y="465247"/>
            <a:ext cx="456329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</a:t>
            </a:r>
            <a:endParaRPr lang="zh-CN" altLang="en-US" sz="6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文本框 183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1874962" y="459176"/>
            <a:ext cx="419810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系统实现</a:t>
            </a:r>
            <a:endParaRPr lang="en-US" altLang="zh-CN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文本框 51"/>
          <p:cNvSpPr txBox="1"/>
          <p:nvPr/>
        </p:nvSpPr>
        <p:spPr>
          <a:xfrm>
            <a:off x="1977266" y="1013174"/>
            <a:ext cx="4198105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运行效果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文本框 51"/>
          <p:cNvSpPr txBox="1"/>
          <p:nvPr/>
        </p:nvSpPr>
        <p:spPr>
          <a:xfrm>
            <a:off x="2428707" y="1505617"/>
            <a:ext cx="419810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4.4.2</a:t>
            </a:r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游戏开始</a:t>
            </a:r>
            <a:endParaRPr lang="en-US" altLang="zh-CN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文本框 51"/>
          <p:cNvSpPr txBox="1"/>
          <p:nvPr/>
        </p:nvSpPr>
        <p:spPr>
          <a:xfrm>
            <a:off x="658969" y="2396449"/>
            <a:ext cx="3824131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按空格键发射炮弹，如果打中驴，则加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分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316" y="1244006"/>
            <a:ext cx="5577443" cy="48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5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83" name="组合 182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191" name="菱形 190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菱形 191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187" name="菱形 186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菱形 187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2128425" y="2638696"/>
            <a:ext cx="80728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rgbClr val="C00000"/>
                </a:solidFill>
              </a:rPr>
              <a:t>组员工作量说明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6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1936709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27535" y="3021914"/>
            <a:ext cx="566699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 smtClean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  <a:cs typeface="经典综艺体简" panose="02010609000101010101" pitchFamily="49" charset="-122"/>
              </a:rPr>
              <a:t>感谢观看</a:t>
            </a:r>
            <a:endParaRPr lang="zh-CN" altLang="en-US" sz="4800" b="1" dirty="0">
              <a:solidFill>
                <a:schemeClr val="accent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  <a:cs typeface="经典综艺体简" panose="0201060900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01445" y="1303233"/>
            <a:ext cx="2926090" cy="43396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2019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86399" y="4742780"/>
            <a:ext cx="4650377" cy="438556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5" y="3569369"/>
              <a:ext cx="1765299" cy="222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小组成员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：李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宵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汉、黄绮、邹晓旭、刘严璟、徐佩文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0911" b="519"/>
          <a:stretch/>
        </p:blipFill>
        <p:spPr>
          <a:xfrm>
            <a:off x="10494528" y="142349"/>
            <a:ext cx="1706997" cy="675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6637" y="2875988"/>
            <a:ext cx="390434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4800" dirty="0" smtClean="0"/>
              <a:t>需求描述</a:t>
            </a:r>
            <a:endParaRPr lang="en-US" altLang="zh-CN" sz="4800" dirty="0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6" name="组合 7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4" name="菱形 8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菱形 8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2" name="文本框 81"/>
            <p:cNvSpPr txBox="1"/>
            <p:nvPr/>
          </p:nvSpPr>
          <p:spPr>
            <a:xfrm>
              <a:off x="1874962" y="459176"/>
              <a:ext cx="4198105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需求描述</a:t>
              </a:r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0" name="菱形 7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菱形 8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4" y="1204357"/>
            <a:ext cx="10856936" cy="51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76" name="组合 75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84" name="菱形 83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菱形 84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80" name="菱形 79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菱形 80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" b="2559"/>
          <a:stretch/>
        </p:blipFill>
        <p:spPr>
          <a:xfrm>
            <a:off x="1952585" y="0"/>
            <a:ext cx="7883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1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76637" y="2875988"/>
            <a:ext cx="390434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4800" dirty="0" smtClean="0"/>
              <a:t>需求分析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49325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组合 196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198" name="组合 197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206" name="菱形 205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菱形 206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文本框 198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201" name="组合 200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202" name="菱形 201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菱形 202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874962" y="459176"/>
            <a:ext cx="4198105" cy="5232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需求分析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65715" y="2664822"/>
            <a:ext cx="6257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>
                <a:solidFill>
                  <a:srgbClr val="C00000"/>
                </a:solidFill>
              </a:rPr>
              <a:t>用况图部分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03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78" y="275772"/>
            <a:ext cx="841828" cy="8418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2"/>
          <a:stretch/>
        </p:blipFill>
        <p:spPr>
          <a:xfrm>
            <a:off x="9907769" y="4143719"/>
            <a:ext cx="2271731" cy="271428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76637" y="2875988"/>
            <a:ext cx="390434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zh-CN" altLang="en-US" sz="4800" dirty="0" smtClean="0"/>
              <a:t>系统分析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69563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387125" y="299356"/>
            <a:ext cx="12126303" cy="6596744"/>
            <a:chOff x="387125" y="299356"/>
            <a:chExt cx="12126303" cy="6596744"/>
          </a:xfrm>
        </p:grpSpPr>
        <p:grpSp>
          <p:nvGrpSpPr>
            <p:cNvPr id="51" name="组合 50"/>
            <p:cNvGrpSpPr/>
            <p:nvPr/>
          </p:nvGrpSpPr>
          <p:grpSpPr>
            <a:xfrm>
              <a:off x="387125" y="299356"/>
              <a:ext cx="1316500" cy="883947"/>
              <a:chOff x="1276124" y="1279752"/>
              <a:chExt cx="6401933" cy="4298496"/>
            </a:xfrm>
          </p:grpSpPr>
          <p:sp>
            <p:nvSpPr>
              <p:cNvPr id="59" name="菱形 58"/>
              <p:cNvSpPr/>
              <p:nvPr/>
            </p:nvSpPr>
            <p:spPr>
              <a:xfrm>
                <a:off x="1276124" y="2107066"/>
                <a:ext cx="2643868" cy="2643868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菱形 59"/>
              <p:cNvSpPr/>
              <p:nvPr/>
            </p:nvSpPr>
            <p:spPr>
              <a:xfrm>
                <a:off x="3379561" y="1279752"/>
                <a:ext cx="4298496" cy="4298496"/>
              </a:xfrm>
              <a:prstGeom prst="diamond">
                <a:avLst/>
              </a:prstGeom>
              <a:noFill/>
              <a:ln w="28575">
                <a:solidFill>
                  <a:srgbClr val="A7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900242" y="428399"/>
              <a:ext cx="722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sz="32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11572872" y="6254988"/>
              <a:ext cx="940556" cy="641112"/>
              <a:chOff x="11395287" y="6034159"/>
              <a:chExt cx="1208633" cy="823841"/>
            </a:xfrm>
          </p:grpSpPr>
          <p:sp>
            <p:nvSpPr>
              <p:cNvPr id="55" name="菱形 54"/>
              <p:cNvSpPr/>
              <p:nvPr/>
            </p:nvSpPr>
            <p:spPr>
              <a:xfrm>
                <a:off x="11780079" y="6034159"/>
                <a:ext cx="823841" cy="823841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菱形 55"/>
              <p:cNvSpPr/>
              <p:nvPr/>
            </p:nvSpPr>
            <p:spPr>
              <a:xfrm>
                <a:off x="11395287" y="6157367"/>
                <a:ext cx="577426" cy="577426"/>
              </a:xfrm>
              <a:prstGeom prst="diamond">
                <a:avLst/>
              </a:prstGeom>
              <a:noFill/>
              <a:ln w="285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5D418-970F-4C7F-9452-AEC5956F87C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1874962" y="459176"/>
            <a:ext cx="4198105" cy="5232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系统分析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265715" y="2664822"/>
            <a:ext cx="6257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rgbClr val="C00000"/>
                </a:solidFill>
              </a:rPr>
              <a:t>类</a:t>
            </a:r>
            <a:r>
              <a:rPr lang="zh-CN" altLang="en-US" sz="8800" dirty="0" smtClean="0">
                <a:solidFill>
                  <a:srgbClr val="C00000"/>
                </a:solidFill>
              </a:rPr>
              <a:t>图部分</a:t>
            </a:r>
            <a:endParaRPr lang="zh-CN" altLang="en-US" sz="8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5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28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1967</TotalTime>
  <Words>608</Words>
  <Application>Microsoft Macintosh PowerPoint</Application>
  <PresentationFormat>Widescreen</PresentationFormat>
  <Paragraphs>131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Agency FB</vt:lpstr>
      <vt:lpstr>Century Gothic</vt:lpstr>
      <vt:lpstr>Consolas</vt:lpstr>
      <vt:lpstr>Helvetica</vt:lpstr>
      <vt:lpstr>微软雅黑</vt:lpstr>
      <vt:lpstr>方正清刻本悦宋简体</vt:lpstr>
      <vt:lpstr>等线</vt:lpstr>
      <vt:lpstr>经典综艺体简</vt:lpstr>
      <vt:lpstr>Arial</vt:lpstr>
      <vt:lpstr>包图主题2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Microsoft Office User</cp:lastModifiedBy>
  <cp:revision>96</cp:revision>
  <dcterms:created xsi:type="dcterms:W3CDTF">2017-08-18T03:02:00Z</dcterms:created>
  <dcterms:modified xsi:type="dcterms:W3CDTF">2019-01-13T08:53:31Z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