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7"/>
  </p:notesMasterIdLst>
  <p:sldIdLst>
    <p:sldId id="260" r:id="rId2"/>
    <p:sldId id="261" r:id="rId3"/>
    <p:sldId id="262" r:id="rId4"/>
    <p:sldId id="277" r:id="rId5"/>
    <p:sldId id="286" r:id="rId6"/>
    <p:sldId id="266" r:id="rId7"/>
    <p:sldId id="263" r:id="rId8"/>
    <p:sldId id="265" r:id="rId9"/>
    <p:sldId id="273" r:id="rId10"/>
    <p:sldId id="287" r:id="rId11"/>
    <p:sldId id="288" r:id="rId12"/>
    <p:sldId id="264" r:id="rId13"/>
    <p:sldId id="282" r:id="rId14"/>
    <p:sldId id="290" r:id="rId15"/>
    <p:sldId id="291" r:id="rId16"/>
    <p:sldId id="292" r:id="rId17"/>
    <p:sldId id="293" r:id="rId18"/>
    <p:sldId id="299" r:id="rId19"/>
    <p:sldId id="300" r:id="rId20"/>
    <p:sldId id="301" r:id="rId21"/>
    <p:sldId id="304" r:id="rId22"/>
    <p:sldId id="302" r:id="rId23"/>
    <p:sldId id="303" r:id="rId24"/>
    <p:sldId id="289" r:id="rId25"/>
    <p:sldId id="285" r:id="rId26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2020"/>
    <a:srgbClr val="FCFCFC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2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87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35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286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96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059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585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18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12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868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687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42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8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1418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948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155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396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006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483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4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54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6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13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227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863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60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123" y="6350865"/>
            <a:ext cx="449351" cy="44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282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829671" y="63929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C00000"/>
                </a:solidFill>
              </a:defRPr>
            </a:lvl1pPr>
          </a:lstStyle>
          <a:p>
            <a:fld id="{2EC5D418-970F-4C7F-9452-AEC5956F87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1936709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" fmla="*/ 4175818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14" fmla="*/ 0 w 4175818"/>
              <a:gd name="connsiteY14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621466 w 3847271"/>
              <a:gd name="connsiteY6" fmla="*/ 2823524 h 4660752"/>
              <a:gd name="connsiteX7" fmla="*/ 2933899 w 3847271"/>
              <a:gd name="connsiteY7" fmla="*/ 3135956 h 4660752"/>
              <a:gd name="connsiteX8" fmla="*/ 3690884 w 3847271"/>
              <a:gd name="connsiteY8" fmla="*/ 2378971 h 4660752"/>
              <a:gd name="connsiteX9" fmla="*/ 3690884 w 3847271"/>
              <a:gd name="connsiteY9" fmla="*/ 4660752 h 4660752"/>
              <a:gd name="connsiteX10" fmla="*/ 0 w 3847271"/>
              <a:gd name="connsiteY10" fmla="*/ 4660752 h 4660752"/>
              <a:gd name="connsiteX11" fmla="*/ 0 w 3847271"/>
              <a:gd name="connsiteY11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933899 w 3847271"/>
              <a:gd name="connsiteY6" fmla="*/ 3135956 h 4660752"/>
              <a:gd name="connsiteX7" fmla="*/ 3690884 w 3847271"/>
              <a:gd name="connsiteY7" fmla="*/ 2378971 h 4660752"/>
              <a:gd name="connsiteX8" fmla="*/ 3690884 w 3847271"/>
              <a:gd name="connsiteY8" fmla="*/ 4660752 h 4660752"/>
              <a:gd name="connsiteX9" fmla="*/ 0 w 3847271"/>
              <a:gd name="connsiteY9" fmla="*/ 4660752 h 4660752"/>
              <a:gd name="connsiteX10" fmla="*/ 0 w 3847271"/>
              <a:gd name="connsiteY10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3690884 w 3847271"/>
              <a:gd name="connsiteY6" fmla="*/ 2378971 h 4660752"/>
              <a:gd name="connsiteX7" fmla="*/ 3690884 w 3847271"/>
              <a:gd name="connsiteY7" fmla="*/ 4660752 h 4660752"/>
              <a:gd name="connsiteX8" fmla="*/ 0 w 3847271"/>
              <a:gd name="connsiteY8" fmla="*/ 4660752 h 4660752"/>
              <a:gd name="connsiteX9" fmla="*/ 0 w 3847271"/>
              <a:gd name="connsiteY9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3847271 w 3847271"/>
              <a:gd name="connsiteY4" fmla="*/ 1597719 h 4660752"/>
              <a:gd name="connsiteX5" fmla="*/ 3690884 w 3847271"/>
              <a:gd name="connsiteY5" fmla="*/ 2378971 h 4660752"/>
              <a:gd name="connsiteX6" fmla="*/ 3690884 w 3847271"/>
              <a:gd name="connsiteY6" fmla="*/ 4660752 h 4660752"/>
              <a:gd name="connsiteX7" fmla="*/ 0 w 3847271"/>
              <a:gd name="connsiteY7" fmla="*/ 4660752 h 4660752"/>
              <a:gd name="connsiteX8" fmla="*/ 0 w 3847271"/>
              <a:gd name="connsiteY8" fmla="*/ 969868 h 4660752"/>
              <a:gd name="connsiteX0" fmla="*/ 3847271 w 3938711"/>
              <a:gd name="connsiteY0" fmla="*/ 1597719 h 4660752"/>
              <a:gd name="connsiteX1" fmla="*/ 3690884 w 3938711"/>
              <a:gd name="connsiteY1" fmla="*/ 2378971 h 4660752"/>
              <a:gd name="connsiteX2" fmla="*/ 3690884 w 3938711"/>
              <a:gd name="connsiteY2" fmla="*/ 4660752 h 4660752"/>
              <a:gd name="connsiteX3" fmla="*/ 0 w 3938711"/>
              <a:gd name="connsiteY3" fmla="*/ 4660752 h 4660752"/>
              <a:gd name="connsiteX4" fmla="*/ 0 w 3938711"/>
              <a:gd name="connsiteY4" fmla="*/ 969868 h 4660752"/>
              <a:gd name="connsiteX5" fmla="*/ 2734487 w 3938711"/>
              <a:gd name="connsiteY5" fmla="*/ 969868 h 4660752"/>
              <a:gd name="connsiteX6" fmla="*/ 2734487 w 3938711"/>
              <a:gd name="connsiteY6" fmla="*/ 0 h 4660752"/>
              <a:gd name="connsiteX7" fmla="*/ 3744766 w 3938711"/>
              <a:gd name="connsiteY7" fmla="*/ 0 h 4660752"/>
              <a:gd name="connsiteX8" fmla="*/ 3938711 w 3938711"/>
              <a:gd name="connsiteY8" fmla="*/ 1689159 h 4660752"/>
              <a:gd name="connsiteX0" fmla="*/ 3847271 w 3847271"/>
              <a:gd name="connsiteY0" fmla="*/ 1597719 h 4660752"/>
              <a:gd name="connsiteX1" fmla="*/ 3690884 w 3847271"/>
              <a:gd name="connsiteY1" fmla="*/ 2378971 h 4660752"/>
              <a:gd name="connsiteX2" fmla="*/ 3690884 w 3847271"/>
              <a:gd name="connsiteY2" fmla="*/ 4660752 h 4660752"/>
              <a:gd name="connsiteX3" fmla="*/ 0 w 3847271"/>
              <a:gd name="connsiteY3" fmla="*/ 4660752 h 4660752"/>
              <a:gd name="connsiteX4" fmla="*/ 0 w 3847271"/>
              <a:gd name="connsiteY4" fmla="*/ 969868 h 4660752"/>
              <a:gd name="connsiteX5" fmla="*/ 2734487 w 3847271"/>
              <a:gd name="connsiteY5" fmla="*/ 969868 h 4660752"/>
              <a:gd name="connsiteX6" fmla="*/ 2734487 w 3847271"/>
              <a:gd name="connsiteY6" fmla="*/ 0 h 4660752"/>
              <a:gd name="connsiteX7" fmla="*/ 3744766 w 3847271"/>
              <a:gd name="connsiteY7" fmla="*/ 0 h 4660752"/>
              <a:gd name="connsiteX0" fmla="*/ 3690884 w 3744766"/>
              <a:gd name="connsiteY0" fmla="*/ 2378971 h 4660752"/>
              <a:gd name="connsiteX1" fmla="*/ 3690884 w 3744766"/>
              <a:gd name="connsiteY1" fmla="*/ 4660752 h 4660752"/>
              <a:gd name="connsiteX2" fmla="*/ 0 w 3744766"/>
              <a:gd name="connsiteY2" fmla="*/ 4660752 h 4660752"/>
              <a:gd name="connsiteX3" fmla="*/ 0 w 3744766"/>
              <a:gd name="connsiteY3" fmla="*/ 969868 h 4660752"/>
              <a:gd name="connsiteX4" fmla="*/ 2734487 w 3744766"/>
              <a:gd name="connsiteY4" fmla="*/ 969868 h 4660752"/>
              <a:gd name="connsiteX5" fmla="*/ 2734487 w 3744766"/>
              <a:gd name="connsiteY5" fmla="*/ 0 h 4660752"/>
              <a:gd name="connsiteX6" fmla="*/ 3744766 w 3744766"/>
              <a:gd name="connsiteY6" fmla="*/ 0 h 466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27535" y="3021914"/>
            <a:ext cx="566699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经典综艺体简" panose="02010609000101010101" pitchFamily="49" charset="-122"/>
              </a:rPr>
              <a:t>嗷大猫爱吃鱼游戏</a:t>
            </a:r>
            <a:endParaRPr lang="zh-CN" altLang="en-US" sz="4800" b="1" dirty="0">
              <a:solidFill>
                <a:schemeClr val="accent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01445" y="1303233"/>
            <a:ext cx="2926090" cy="43396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2019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486399" y="4742780"/>
            <a:ext cx="4650377" cy="438556"/>
            <a:chOff x="1244534" y="3522134"/>
            <a:chExt cx="1765300" cy="316802"/>
          </a:xfrm>
        </p:grpSpPr>
        <p:sp>
          <p:nvSpPr>
            <p:cNvPr id="20" name="矩形 19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44535" y="3569372"/>
              <a:ext cx="1765299" cy="22233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小组成员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：李</a:t>
              </a:r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宵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汉、黄绮、邹晓旭、刘严璟、徐佩文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0911" b="519"/>
          <a:stretch/>
        </p:blipFill>
        <p:spPr>
          <a:xfrm>
            <a:off x="10494528" y="142349"/>
            <a:ext cx="1706997" cy="675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5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1" name="组合 50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9" name="菱形 58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菱形 59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874962" y="459176"/>
            <a:ext cx="4198105" cy="5232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系统分析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265715" y="2664822"/>
            <a:ext cx="62571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 smtClean="0">
                <a:solidFill>
                  <a:srgbClr val="C00000"/>
                </a:solidFill>
              </a:rPr>
              <a:t>顺序图部分</a:t>
            </a:r>
            <a:endParaRPr lang="zh-CN" altLang="en-US" sz="8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54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1" name="组合 50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9" name="菱形 58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菱形 59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874962" y="459176"/>
            <a:ext cx="4198105" cy="5232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系统分析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265715" y="2664822"/>
            <a:ext cx="62571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solidFill>
                  <a:srgbClr val="C00000"/>
                </a:solidFill>
              </a:rPr>
              <a:t>状态</a:t>
            </a:r>
            <a:r>
              <a:rPr lang="zh-CN" altLang="en-US" sz="8800" dirty="0" smtClean="0">
                <a:solidFill>
                  <a:srgbClr val="C00000"/>
                </a:solidFill>
              </a:rPr>
              <a:t>图部分</a:t>
            </a:r>
            <a:endParaRPr lang="zh-CN" altLang="en-US" sz="8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7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4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04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52"/>
          <a:stretch/>
        </p:blipFill>
        <p:spPr>
          <a:xfrm>
            <a:off x="9907769" y="4143719"/>
            <a:ext cx="2271731" cy="271428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576637" y="2875988"/>
            <a:ext cx="390434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z="4800" dirty="0" smtClean="0"/>
              <a:t>系统实现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175702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组合 181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83" name="组合 182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191" name="菱形 190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菱形 191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4" name="文本框 183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187" name="菱形 186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菱形 187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874962" y="459176"/>
            <a:ext cx="419810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系统实现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文本框 51"/>
          <p:cNvSpPr txBox="1"/>
          <p:nvPr/>
        </p:nvSpPr>
        <p:spPr>
          <a:xfrm>
            <a:off x="1977266" y="1013174"/>
            <a:ext cx="419810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4.1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开发环境和技术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51"/>
          <p:cNvSpPr txBox="1"/>
          <p:nvPr/>
        </p:nvSpPr>
        <p:spPr>
          <a:xfrm>
            <a:off x="657883" y="1540332"/>
            <a:ext cx="6924017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编程语言：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Python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3.7.3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Python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是一种计算机程序设计语言。是一种动态的、面向对象的脚本语言，最初被设计用于编写自动化脚本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(shell)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，随着版本的不断更新和语言新功能的添加，越来越多被用于独立的、大型项目的开发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9231" b="12866"/>
          <a:stretch/>
        </p:blipFill>
        <p:spPr>
          <a:xfrm>
            <a:off x="561267" y="4175219"/>
            <a:ext cx="3858333" cy="10101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148" y="1823509"/>
            <a:ext cx="3708400" cy="1064862"/>
          </a:xfrm>
          <a:prstGeom prst="rect">
            <a:avLst/>
          </a:prstGeom>
        </p:spPr>
      </p:pic>
      <p:sp>
        <p:nvSpPr>
          <p:cNvPr id="17" name="文本框 51"/>
          <p:cNvSpPr txBox="1"/>
          <p:nvPr/>
        </p:nvSpPr>
        <p:spPr>
          <a:xfrm>
            <a:off x="4737100" y="3787110"/>
            <a:ext cx="7135216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游戏开发库：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Pygame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1.9.1</a:t>
            </a:r>
          </a:p>
          <a:p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Pygame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是跨平台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Python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模块，专为电子游戏设计，包含图像、声音。建立在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SDL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基础上，允许实时电子游戏研发而无需被低级语言（如机器语言和汇编语言）束缚。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3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组合 181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83" name="组合 182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191" name="菱形 190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菱形 191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4" name="文本框 183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187" name="菱形 186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菱形 187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874962" y="459176"/>
            <a:ext cx="419810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系统实现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文本框 51"/>
          <p:cNvSpPr txBox="1"/>
          <p:nvPr/>
        </p:nvSpPr>
        <p:spPr>
          <a:xfrm>
            <a:off x="1977266" y="1013174"/>
            <a:ext cx="419810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4.2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运行环境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32560" y="1676738"/>
            <a:ext cx="89814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Helvetica" charset="0"/>
              </a:rPr>
              <a:t>1.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dirty="0" err="1" smtClean="0">
                <a:latin typeface="Helvetica" charset="0"/>
              </a:rPr>
              <a:t>到</a:t>
            </a:r>
            <a:r>
              <a:rPr lang="en-US" dirty="0" err="1">
                <a:latin typeface="Helvetica" charset="0"/>
              </a:rPr>
              <a:t>python</a:t>
            </a:r>
            <a:r>
              <a:rPr lang="en-US" dirty="0">
                <a:latin typeface="Helvetica" charset="0"/>
              </a:rPr>
              <a:t> </a:t>
            </a:r>
            <a:r>
              <a:rPr lang="en-US" dirty="0" err="1">
                <a:latin typeface="Helvetica" charset="0"/>
              </a:rPr>
              <a:t>官网（</a:t>
            </a:r>
            <a:r>
              <a:rPr lang="en-US" dirty="0" err="1">
                <a:solidFill>
                  <a:srgbClr val="0433FF"/>
                </a:solidFill>
                <a:latin typeface="Helvetica" charset="0"/>
              </a:rPr>
              <a:t>https</a:t>
            </a:r>
            <a:r>
              <a:rPr lang="en-US" dirty="0">
                <a:solidFill>
                  <a:srgbClr val="0433FF"/>
                </a:solidFill>
                <a:latin typeface="Helvetica" charset="0"/>
              </a:rPr>
              <a:t>://</a:t>
            </a:r>
            <a:r>
              <a:rPr lang="en-US" dirty="0" err="1">
                <a:solidFill>
                  <a:srgbClr val="0433FF"/>
                </a:solidFill>
                <a:latin typeface="Helvetica" charset="0"/>
              </a:rPr>
              <a:t>www.python.org</a:t>
            </a:r>
            <a:r>
              <a:rPr lang="en-US" dirty="0">
                <a:solidFill>
                  <a:srgbClr val="0433FF"/>
                </a:solidFill>
                <a:latin typeface="Helvetica" charset="0"/>
              </a:rPr>
              <a:t>/</a:t>
            </a:r>
            <a:r>
              <a:rPr lang="en-US" dirty="0" err="1">
                <a:solidFill>
                  <a:srgbClr val="0433FF"/>
                </a:solidFill>
                <a:latin typeface="Helvetica" charset="0"/>
              </a:rPr>
              <a:t>getit</a:t>
            </a:r>
            <a:r>
              <a:rPr lang="en-US" dirty="0">
                <a:solidFill>
                  <a:srgbClr val="0433FF"/>
                </a:solidFill>
                <a:latin typeface="Helvetica" charset="0"/>
              </a:rPr>
              <a:t>/ </a:t>
            </a:r>
            <a:r>
              <a:rPr lang="en-US" dirty="0">
                <a:latin typeface="Helvetica" charset="0"/>
              </a:rPr>
              <a:t>）</a:t>
            </a:r>
            <a:r>
              <a:rPr lang="en-US" dirty="0" smtClean="0">
                <a:latin typeface="Helvetica" charset="0"/>
              </a:rPr>
              <a:t>下载安装包（</a:t>
            </a:r>
            <a:r>
              <a:rPr lang="zh-CN" altLang="en-US" dirty="0" smtClean="0">
                <a:latin typeface="Helvetica" charset="0"/>
              </a:rPr>
              <a:t>本系统用到的是</a:t>
            </a:r>
            <a:r>
              <a:rPr lang="en-US" dirty="0" smtClean="0">
                <a:latin typeface="Helvetica" charset="0"/>
              </a:rPr>
              <a:t>是3.</a:t>
            </a:r>
            <a:r>
              <a:rPr lang="en-US" altLang="zh-CN" dirty="0" smtClean="0">
                <a:latin typeface="Helvetica" charset="0"/>
              </a:rPr>
              <a:t>7.0</a:t>
            </a:r>
            <a:r>
              <a:rPr lang="en-US" dirty="0" smtClean="0">
                <a:latin typeface="Helvetica" charset="0"/>
              </a:rPr>
              <a:t>版本</a:t>
            </a:r>
            <a:r>
              <a:rPr lang="en-US" dirty="0">
                <a:latin typeface="Helvetica" charset="0"/>
              </a:rPr>
              <a:t>），按照提示安装。</a:t>
            </a:r>
          </a:p>
          <a:p>
            <a:r>
              <a:rPr lang="en-US" altLang="zh-CN" dirty="0" smtClean="0">
                <a:latin typeface="Helvetica" charset="0"/>
              </a:rPr>
              <a:t>2.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dirty="0" err="1" smtClean="0">
                <a:latin typeface="Helvetica" charset="0"/>
              </a:rPr>
              <a:t>到</a:t>
            </a:r>
            <a:r>
              <a:rPr lang="en-US" dirty="0" err="1">
                <a:latin typeface="Helvetica" charset="0"/>
              </a:rPr>
              <a:t>pygame</a:t>
            </a:r>
            <a:r>
              <a:rPr lang="en-US" dirty="0">
                <a:latin typeface="Helvetica" charset="0"/>
              </a:rPr>
              <a:t> </a:t>
            </a:r>
            <a:r>
              <a:rPr lang="en-US" dirty="0" err="1">
                <a:latin typeface="Helvetica" charset="0"/>
              </a:rPr>
              <a:t>官网（https</a:t>
            </a:r>
            <a:r>
              <a:rPr lang="en-US" dirty="0">
                <a:latin typeface="Helvetica" charset="0"/>
              </a:rPr>
              <a:t>://</a:t>
            </a:r>
            <a:r>
              <a:rPr lang="en-US" dirty="0" err="1">
                <a:latin typeface="Helvetica" charset="0"/>
              </a:rPr>
              <a:t>www.pygame.org</a:t>
            </a:r>
            <a:r>
              <a:rPr lang="en-US" dirty="0">
                <a:latin typeface="Helvetica" charset="0"/>
              </a:rPr>
              <a:t>/wiki/GettingStarted）下载pygame1.9 </a:t>
            </a:r>
            <a:r>
              <a:rPr lang="zh-CN" altLang="en-US" dirty="0" smtClean="0">
                <a:latin typeface="Helvetica" charset="0"/>
              </a:rPr>
              <a:t>。</a:t>
            </a:r>
            <a:r>
              <a:rPr lang="en-US" altLang="zh-CN" dirty="0" smtClean="0">
                <a:latin typeface="Helvetica" charset="0"/>
              </a:rPr>
              <a:t>1</a:t>
            </a:r>
            <a:r>
              <a:rPr lang="en-US" dirty="0" smtClean="0">
                <a:latin typeface="Helvetica" charset="0"/>
              </a:rPr>
              <a:t>版本</a:t>
            </a:r>
            <a:r>
              <a:rPr lang="en-US" dirty="0">
                <a:latin typeface="Helvetica" charset="0"/>
              </a:rPr>
              <a:t>，按照提示集成到python </a:t>
            </a:r>
            <a:r>
              <a:rPr lang="en-US" dirty="0" smtClean="0">
                <a:latin typeface="Helvetica" charset="0"/>
              </a:rPr>
              <a:t>扩展模块中</a:t>
            </a:r>
          </a:p>
          <a:p>
            <a:r>
              <a:rPr lang="en-US" altLang="zh-CN" dirty="0" smtClean="0">
                <a:effectLst/>
                <a:latin typeface="Helvetica" charset="0"/>
              </a:rPr>
              <a:t>3.</a:t>
            </a:r>
            <a:r>
              <a:rPr lang="zh-CN" altLang="en-US" dirty="0" smtClean="0">
                <a:effectLst/>
                <a:latin typeface="Helvetica" charset="0"/>
              </a:rPr>
              <a:t> 本系统由跨平台的 </a:t>
            </a:r>
            <a:r>
              <a:rPr lang="en-US" altLang="zh-CN" dirty="0" smtClean="0">
                <a:effectLst/>
                <a:latin typeface="Helvetica" charset="0"/>
              </a:rPr>
              <a:t>Python</a:t>
            </a:r>
            <a:r>
              <a:rPr lang="zh-CN" altLang="en-US" dirty="0" smtClean="0">
                <a:effectLst/>
                <a:latin typeface="Helvetica" charset="0"/>
              </a:rPr>
              <a:t> 语言开发，系统可以在 </a:t>
            </a:r>
            <a:r>
              <a:rPr lang="en-US" altLang="zh-CN" dirty="0" smtClean="0">
                <a:effectLst/>
                <a:latin typeface="Helvetica" charset="0"/>
              </a:rPr>
              <a:t>Windows</a:t>
            </a:r>
            <a:r>
              <a:rPr lang="zh-CN" altLang="en-US" dirty="0" smtClean="0">
                <a:effectLst/>
                <a:latin typeface="Helvetica" charset="0"/>
              </a:rPr>
              <a:t>、</a:t>
            </a:r>
            <a:r>
              <a:rPr lang="en-US" altLang="zh-CN" dirty="0" err="1" smtClean="0">
                <a:effectLst/>
                <a:latin typeface="Helvetica" charset="0"/>
              </a:rPr>
              <a:t>macOS</a:t>
            </a:r>
            <a:r>
              <a:rPr lang="en-US" altLang="zh-CN" dirty="0" smtClean="0">
                <a:effectLst/>
                <a:latin typeface="Helvetica" charset="0"/>
              </a:rPr>
              <a:t> High Sierra</a:t>
            </a:r>
            <a:r>
              <a:rPr lang="zh-CN" altLang="en-US" dirty="0" smtClean="0">
                <a:effectLst/>
                <a:latin typeface="Helvetica" charset="0"/>
              </a:rPr>
              <a:t>、</a:t>
            </a:r>
            <a:r>
              <a:rPr lang="en-US" altLang="zh-CN" dirty="0" smtClean="0">
                <a:effectLst/>
                <a:latin typeface="Helvetica" charset="0"/>
              </a:rPr>
              <a:t>Linux</a:t>
            </a:r>
            <a:r>
              <a:rPr lang="zh-CN" altLang="en-US" dirty="0" smtClean="0">
                <a:effectLst/>
                <a:latin typeface="Helvetica" charset="0"/>
              </a:rPr>
              <a:t>环境下运行。</a:t>
            </a:r>
            <a:endParaRPr lang="en-US" altLang="zh-CN" dirty="0" smtClean="0">
              <a:effectLst/>
              <a:latin typeface="Helvetica" charset="0"/>
            </a:endParaRPr>
          </a:p>
          <a:p>
            <a:r>
              <a:rPr lang="en-US" altLang="zh-CN" dirty="0" smtClean="0">
                <a:latin typeface="Helvetica" charset="0"/>
              </a:rPr>
              <a:t>4.</a:t>
            </a:r>
            <a:r>
              <a:rPr lang="zh-CN" altLang="en-US" dirty="0" smtClean="0">
                <a:latin typeface="Helvetica" charset="0"/>
              </a:rPr>
              <a:t> 解压压缩包，运行 </a:t>
            </a:r>
            <a:r>
              <a:rPr lang="en-US" altLang="zh-CN" dirty="0" err="1" smtClean="0">
                <a:latin typeface="Helvetica" charset="0"/>
              </a:rPr>
              <a:t>cats_fish.py</a:t>
            </a:r>
            <a:r>
              <a:rPr lang="zh-CN" altLang="en-US" dirty="0" smtClean="0">
                <a:latin typeface="Helvetica" charset="0"/>
              </a:rPr>
              <a:t> 文件</a:t>
            </a:r>
            <a:endParaRPr lang="en-US" dirty="0">
              <a:effectLst/>
              <a:latin typeface="Helvetica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480" y="4201498"/>
            <a:ext cx="37338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4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组合 181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83" name="组合 182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191" name="菱形 190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菱形 191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4" name="文本框 183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187" name="菱形 186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菱形 187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874962" y="459176"/>
            <a:ext cx="419810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系统实现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文本框 51"/>
          <p:cNvSpPr txBox="1"/>
          <p:nvPr/>
        </p:nvSpPr>
        <p:spPr>
          <a:xfrm>
            <a:off x="1887662" y="1013174"/>
            <a:ext cx="419810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4.3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开发难点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51"/>
          <p:cNvSpPr txBox="1"/>
          <p:nvPr/>
        </p:nvSpPr>
        <p:spPr>
          <a:xfrm>
            <a:off x="1887662" y="1533220"/>
            <a:ext cx="8412038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    小组成员是初学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Python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，对语法还不太熟悉，花了很多时间精力，研究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Python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的开发技巧，翻阅了很多资料、看了很多教学视频，一边学习一边开发。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    其次，本系统是开发一款小游戏，游戏的开发设计到很多的数学、物理的设计，其中最重要的是碰撞检测。我们研究了多款游戏，学习了游戏的碰撞检测的原理，结合自己游戏的特点，设计出了符合我们需求的碰撞检测函数，并成功实现功能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36" y="3462232"/>
            <a:ext cx="5310031" cy="29431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414" y="3483295"/>
            <a:ext cx="5080000" cy="288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4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组合 181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83" name="组合 182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191" name="菱形 190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菱形 191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4" name="文本框 183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187" name="菱形 186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菱形 187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874962" y="459176"/>
            <a:ext cx="419810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系统实现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文本框 51"/>
          <p:cNvSpPr txBox="1"/>
          <p:nvPr/>
        </p:nvSpPr>
        <p:spPr>
          <a:xfrm>
            <a:off x="1977266" y="1013174"/>
            <a:ext cx="419810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4.4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运行效果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51"/>
          <p:cNvSpPr txBox="1"/>
          <p:nvPr/>
        </p:nvSpPr>
        <p:spPr>
          <a:xfrm>
            <a:off x="2250907" y="1448845"/>
            <a:ext cx="419810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4.4.1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初始页面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621" y="1343330"/>
            <a:ext cx="5118100" cy="4452747"/>
          </a:xfrm>
          <a:prstGeom prst="rect">
            <a:avLst/>
          </a:prstGeom>
        </p:spPr>
      </p:pic>
      <p:sp>
        <p:nvSpPr>
          <p:cNvPr id="15" name="文本框 51"/>
          <p:cNvSpPr txBox="1"/>
          <p:nvPr/>
        </p:nvSpPr>
        <p:spPr>
          <a:xfrm>
            <a:off x="819678" y="2325015"/>
            <a:ext cx="4198105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页面显示了游戏的名字、游戏规则、开始按钮、小组成员名字、初始生命值、得分。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457200" indent="-457200"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点击“开始”，进行游戏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0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组合 181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83" name="组合 182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191" name="菱形 190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菱形 191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4" name="文本框 183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187" name="菱形 186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菱形 187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874962" y="459176"/>
            <a:ext cx="419810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系统实现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文本框 51"/>
          <p:cNvSpPr txBox="1"/>
          <p:nvPr/>
        </p:nvSpPr>
        <p:spPr>
          <a:xfrm>
            <a:off x="1977266" y="1013174"/>
            <a:ext cx="419810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运行效果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文本框 51"/>
          <p:cNvSpPr txBox="1"/>
          <p:nvPr/>
        </p:nvSpPr>
        <p:spPr>
          <a:xfrm>
            <a:off x="2428707" y="1505617"/>
            <a:ext cx="419810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4.4.2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游戏开始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文本框 51"/>
          <p:cNvSpPr txBox="1"/>
          <p:nvPr/>
        </p:nvSpPr>
        <p:spPr>
          <a:xfrm>
            <a:off x="819678" y="2422357"/>
            <a:ext cx="4198105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游戏开始后，会有小鱼从天而降，用鼠标左右移动小猫，接住小鱼则得分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100" y="1097086"/>
            <a:ext cx="5537200" cy="481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3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组合 181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83" name="组合 182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191" name="菱形 190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菱形 191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4" name="文本框 183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187" name="菱形 186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菱形 187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874962" y="459176"/>
            <a:ext cx="419810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系统实现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文本框 51"/>
          <p:cNvSpPr txBox="1"/>
          <p:nvPr/>
        </p:nvSpPr>
        <p:spPr>
          <a:xfrm>
            <a:off x="1977266" y="1013174"/>
            <a:ext cx="419810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运行效果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文本框 51"/>
          <p:cNvSpPr txBox="1"/>
          <p:nvPr/>
        </p:nvSpPr>
        <p:spPr>
          <a:xfrm>
            <a:off x="2428707" y="1505617"/>
            <a:ext cx="419810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4.4.2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游戏开始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文本框 51"/>
          <p:cNvSpPr txBox="1"/>
          <p:nvPr/>
        </p:nvSpPr>
        <p:spPr>
          <a:xfrm>
            <a:off x="658969" y="2485349"/>
            <a:ext cx="4198105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接住小鱼，则加分。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若错过小鱼，则生命值减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1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当超过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30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分时，进入第二关，难度升级，速度加快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499" y="741329"/>
            <a:ext cx="5781671" cy="503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3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组合 181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83" name="组合 182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191" name="菱形 190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菱形 191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4" name="文本框 183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187" name="菱形 186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菱形 187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874962" y="459176"/>
            <a:ext cx="419810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系统实现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文本框 51"/>
          <p:cNvSpPr txBox="1"/>
          <p:nvPr/>
        </p:nvSpPr>
        <p:spPr>
          <a:xfrm>
            <a:off x="1977266" y="1013174"/>
            <a:ext cx="419810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运行效果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文本框 51"/>
          <p:cNvSpPr txBox="1"/>
          <p:nvPr/>
        </p:nvSpPr>
        <p:spPr>
          <a:xfrm>
            <a:off x="2428707" y="1505617"/>
            <a:ext cx="419810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4.4.2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游戏开始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文本框 51"/>
          <p:cNvSpPr txBox="1"/>
          <p:nvPr/>
        </p:nvSpPr>
        <p:spPr>
          <a:xfrm>
            <a:off x="3048162" y="6236176"/>
            <a:ext cx="492743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如果接住驴，则生命值减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，小猫变成哭脸表情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01" y="1959565"/>
            <a:ext cx="4514322" cy="3927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721" y="1922713"/>
            <a:ext cx="4562479" cy="396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4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48078" y="2730808"/>
            <a:ext cx="2609524" cy="1323439"/>
            <a:chOff x="1249819" y="2496522"/>
            <a:chExt cx="2954205" cy="1498247"/>
          </a:xfrm>
        </p:grpSpPr>
        <p:sp>
          <p:nvSpPr>
            <p:cNvPr id="6" name="文本框 5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1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" name="平行四边形 1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 rot="19920000">
              <a:off x="1653275" y="3184279"/>
              <a:ext cx="2305570" cy="5923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需</a:t>
              </a:r>
              <a:r>
                <a:rPr lang="zh-CN" altLang="en-US" sz="28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求描述</a:t>
              </a:r>
              <a:endParaRPr lang="zh-CN" altLang="en-US" sz="28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577117" y="2730808"/>
            <a:ext cx="2609524" cy="1323439"/>
            <a:chOff x="1249819" y="2496522"/>
            <a:chExt cx="2954205" cy="1498247"/>
          </a:xfrm>
        </p:grpSpPr>
        <p:sp>
          <p:nvSpPr>
            <p:cNvPr id="35" name="文本框 34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2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 rot="19920000">
              <a:off x="1659410" y="3208885"/>
              <a:ext cx="2200746" cy="5923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需求</a:t>
              </a:r>
              <a:r>
                <a:rPr lang="zh-CN" altLang="en-US" sz="28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分析</a:t>
              </a:r>
              <a:endParaRPr lang="zh-CN" altLang="en-US" sz="28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106156" y="2730808"/>
            <a:ext cx="2609524" cy="1323439"/>
            <a:chOff x="1249819" y="2496522"/>
            <a:chExt cx="2954205" cy="1498247"/>
          </a:xfrm>
        </p:grpSpPr>
        <p:sp>
          <p:nvSpPr>
            <p:cNvPr id="39" name="文本框 38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3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 rot="19920000">
              <a:off x="1659410" y="3208885"/>
              <a:ext cx="2200746" cy="5923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系统分析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635194" y="2730808"/>
            <a:ext cx="2609524" cy="1323439"/>
            <a:chOff x="1249819" y="2496522"/>
            <a:chExt cx="2954205" cy="1498247"/>
          </a:xfrm>
        </p:grpSpPr>
        <p:sp>
          <p:nvSpPr>
            <p:cNvPr id="43" name="文本框 42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4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4" name="平行四边形 43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 rot="19920000">
              <a:off x="1659410" y="3208885"/>
              <a:ext cx="2200746" cy="5923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系统实现</a:t>
              </a: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3956967" y="465247"/>
            <a:ext cx="4563296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</a:t>
            </a:r>
            <a:endParaRPr lang="zh-CN" altLang="en-US" sz="6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52"/>
          <a:stretch/>
        </p:blipFill>
        <p:spPr>
          <a:xfrm>
            <a:off x="9907769" y="4143719"/>
            <a:ext cx="2271731" cy="271428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组合 181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83" name="组合 182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191" name="菱形 190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菱形 191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4" name="文本框 183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187" name="菱形 186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菱形 187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874962" y="459176"/>
            <a:ext cx="419810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系统实现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文本框 51"/>
          <p:cNvSpPr txBox="1"/>
          <p:nvPr/>
        </p:nvSpPr>
        <p:spPr>
          <a:xfrm>
            <a:off x="1977266" y="1013174"/>
            <a:ext cx="419810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运行效果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文本框 51"/>
          <p:cNvSpPr txBox="1"/>
          <p:nvPr/>
        </p:nvSpPr>
        <p:spPr>
          <a:xfrm>
            <a:off x="2428707" y="1505617"/>
            <a:ext cx="419810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4.4.2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游戏开始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文本框 51"/>
          <p:cNvSpPr txBox="1"/>
          <p:nvPr/>
        </p:nvSpPr>
        <p:spPr>
          <a:xfrm>
            <a:off x="658969" y="2396449"/>
            <a:ext cx="382413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按空格键发射炮弹，如果打中驴，则加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10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0" y="964310"/>
            <a:ext cx="5854700" cy="509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5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组合 181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83" name="组合 182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191" name="菱形 190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菱形 191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4" name="文本框 183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187" name="菱形 186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菱形 187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874962" y="459176"/>
            <a:ext cx="419810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系统实现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文本框 51"/>
          <p:cNvSpPr txBox="1"/>
          <p:nvPr/>
        </p:nvSpPr>
        <p:spPr>
          <a:xfrm>
            <a:off x="1977266" y="1013174"/>
            <a:ext cx="419810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运行效果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文本框 51"/>
          <p:cNvSpPr txBox="1"/>
          <p:nvPr/>
        </p:nvSpPr>
        <p:spPr>
          <a:xfrm>
            <a:off x="2428707" y="1505617"/>
            <a:ext cx="419810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4.4.2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游戏开始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文本框 51"/>
          <p:cNvSpPr txBox="1"/>
          <p:nvPr/>
        </p:nvSpPr>
        <p:spPr>
          <a:xfrm>
            <a:off x="658969" y="2396449"/>
            <a:ext cx="382413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当生命值小于分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8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时，随机出现爱心，接住就能加一个生命值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653" y="741329"/>
            <a:ext cx="5525511" cy="480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8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组合 181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83" name="组合 182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191" name="菱形 190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菱形 191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4" name="文本框 183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187" name="菱形 186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菱形 187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874962" y="459176"/>
            <a:ext cx="419810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系统实现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文本框 51"/>
          <p:cNvSpPr txBox="1"/>
          <p:nvPr/>
        </p:nvSpPr>
        <p:spPr>
          <a:xfrm>
            <a:off x="1977266" y="1013174"/>
            <a:ext cx="419810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运行效果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文本框 51"/>
          <p:cNvSpPr txBox="1"/>
          <p:nvPr/>
        </p:nvSpPr>
        <p:spPr>
          <a:xfrm>
            <a:off x="2428707" y="1505617"/>
            <a:ext cx="419810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4.4.2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游戏开始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文本框 51"/>
          <p:cNvSpPr txBox="1"/>
          <p:nvPr/>
        </p:nvSpPr>
        <p:spPr>
          <a:xfrm>
            <a:off x="658969" y="2396449"/>
            <a:ext cx="3824131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当生命值为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时，游戏结束，进入失败页面，显示分数。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点击开始可以重新开始游戏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741" y="1183303"/>
            <a:ext cx="5560889" cy="483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5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组合 181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83" name="组合 182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191" name="菱形 190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菱形 191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4" name="文本框 183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187" name="菱形 186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菱形 187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874962" y="459176"/>
            <a:ext cx="419810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系统实现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文本框 51"/>
          <p:cNvSpPr txBox="1"/>
          <p:nvPr/>
        </p:nvSpPr>
        <p:spPr>
          <a:xfrm>
            <a:off x="1977266" y="1013174"/>
            <a:ext cx="419810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运行效果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文本框 51"/>
          <p:cNvSpPr txBox="1"/>
          <p:nvPr/>
        </p:nvSpPr>
        <p:spPr>
          <a:xfrm>
            <a:off x="2428707" y="1505617"/>
            <a:ext cx="419810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4.4.2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游戏开始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文本框 51"/>
          <p:cNvSpPr txBox="1"/>
          <p:nvPr/>
        </p:nvSpPr>
        <p:spPr>
          <a:xfrm>
            <a:off x="658969" y="2396449"/>
            <a:ext cx="3824131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当生命值为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时，游戏结束，进入失败页面，显示分数。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点击开始可以重新开始游戏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741" y="1183303"/>
            <a:ext cx="5560889" cy="483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8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组合 181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83" name="组合 182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191" name="菱形 190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菱形 191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187" name="菱形 186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菱形 187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2128425" y="2638696"/>
            <a:ext cx="8072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 smtClean="0">
                <a:solidFill>
                  <a:srgbClr val="C00000"/>
                </a:solidFill>
              </a:rPr>
              <a:t>组员工作量说明</a:t>
            </a:r>
            <a:endParaRPr lang="zh-CN" altLang="en-US" sz="8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66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1936709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" fmla="*/ 4175818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14" fmla="*/ 0 w 4175818"/>
              <a:gd name="connsiteY14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621466 w 3847271"/>
              <a:gd name="connsiteY6" fmla="*/ 2823524 h 4660752"/>
              <a:gd name="connsiteX7" fmla="*/ 2933899 w 3847271"/>
              <a:gd name="connsiteY7" fmla="*/ 3135956 h 4660752"/>
              <a:gd name="connsiteX8" fmla="*/ 3690884 w 3847271"/>
              <a:gd name="connsiteY8" fmla="*/ 2378971 h 4660752"/>
              <a:gd name="connsiteX9" fmla="*/ 3690884 w 3847271"/>
              <a:gd name="connsiteY9" fmla="*/ 4660752 h 4660752"/>
              <a:gd name="connsiteX10" fmla="*/ 0 w 3847271"/>
              <a:gd name="connsiteY10" fmla="*/ 4660752 h 4660752"/>
              <a:gd name="connsiteX11" fmla="*/ 0 w 3847271"/>
              <a:gd name="connsiteY11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933899 w 3847271"/>
              <a:gd name="connsiteY6" fmla="*/ 3135956 h 4660752"/>
              <a:gd name="connsiteX7" fmla="*/ 3690884 w 3847271"/>
              <a:gd name="connsiteY7" fmla="*/ 2378971 h 4660752"/>
              <a:gd name="connsiteX8" fmla="*/ 3690884 w 3847271"/>
              <a:gd name="connsiteY8" fmla="*/ 4660752 h 4660752"/>
              <a:gd name="connsiteX9" fmla="*/ 0 w 3847271"/>
              <a:gd name="connsiteY9" fmla="*/ 4660752 h 4660752"/>
              <a:gd name="connsiteX10" fmla="*/ 0 w 3847271"/>
              <a:gd name="connsiteY10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3690884 w 3847271"/>
              <a:gd name="connsiteY6" fmla="*/ 2378971 h 4660752"/>
              <a:gd name="connsiteX7" fmla="*/ 3690884 w 3847271"/>
              <a:gd name="connsiteY7" fmla="*/ 4660752 h 4660752"/>
              <a:gd name="connsiteX8" fmla="*/ 0 w 3847271"/>
              <a:gd name="connsiteY8" fmla="*/ 4660752 h 4660752"/>
              <a:gd name="connsiteX9" fmla="*/ 0 w 3847271"/>
              <a:gd name="connsiteY9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3847271 w 3847271"/>
              <a:gd name="connsiteY4" fmla="*/ 1597719 h 4660752"/>
              <a:gd name="connsiteX5" fmla="*/ 3690884 w 3847271"/>
              <a:gd name="connsiteY5" fmla="*/ 2378971 h 4660752"/>
              <a:gd name="connsiteX6" fmla="*/ 3690884 w 3847271"/>
              <a:gd name="connsiteY6" fmla="*/ 4660752 h 4660752"/>
              <a:gd name="connsiteX7" fmla="*/ 0 w 3847271"/>
              <a:gd name="connsiteY7" fmla="*/ 4660752 h 4660752"/>
              <a:gd name="connsiteX8" fmla="*/ 0 w 3847271"/>
              <a:gd name="connsiteY8" fmla="*/ 969868 h 4660752"/>
              <a:gd name="connsiteX0" fmla="*/ 3847271 w 3938711"/>
              <a:gd name="connsiteY0" fmla="*/ 1597719 h 4660752"/>
              <a:gd name="connsiteX1" fmla="*/ 3690884 w 3938711"/>
              <a:gd name="connsiteY1" fmla="*/ 2378971 h 4660752"/>
              <a:gd name="connsiteX2" fmla="*/ 3690884 w 3938711"/>
              <a:gd name="connsiteY2" fmla="*/ 4660752 h 4660752"/>
              <a:gd name="connsiteX3" fmla="*/ 0 w 3938711"/>
              <a:gd name="connsiteY3" fmla="*/ 4660752 h 4660752"/>
              <a:gd name="connsiteX4" fmla="*/ 0 w 3938711"/>
              <a:gd name="connsiteY4" fmla="*/ 969868 h 4660752"/>
              <a:gd name="connsiteX5" fmla="*/ 2734487 w 3938711"/>
              <a:gd name="connsiteY5" fmla="*/ 969868 h 4660752"/>
              <a:gd name="connsiteX6" fmla="*/ 2734487 w 3938711"/>
              <a:gd name="connsiteY6" fmla="*/ 0 h 4660752"/>
              <a:gd name="connsiteX7" fmla="*/ 3744766 w 3938711"/>
              <a:gd name="connsiteY7" fmla="*/ 0 h 4660752"/>
              <a:gd name="connsiteX8" fmla="*/ 3938711 w 3938711"/>
              <a:gd name="connsiteY8" fmla="*/ 1689159 h 4660752"/>
              <a:gd name="connsiteX0" fmla="*/ 3847271 w 3847271"/>
              <a:gd name="connsiteY0" fmla="*/ 1597719 h 4660752"/>
              <a:gd name="connsiteX1" fmla="*/ 3690884 w 3847271"/>
              <a:gd name="connsiteY1" fmla="*/ 2378971 h 4660752"/>
              <a:gd name="connsiteX2" fmla="*/ 3690884 w 3847271"/>
              <a:gd name="connsiteY2" fmla="*/ 4660752 h 4660752"/>
              <a:gd name="connsiteX3" fmla="*/ 0 w 3847271"/>
              <a:gd name="connsiteY3" fmla="*/ 4660752 h 4660752"/>
              <a:gd name="connsiteX4" fmla="*/ 0 w 3847271"/>
              <a:gd name="connsiteY4" fmla="*/ 969868 h 4660752"/>
              <a:gd name="connsiteX5" fmla="*/ 2734487 w 3847271"/>
              <a:gd name="connsiteY5" fmla="*/ 969868 h 4660752"/>
              <a:gd name="connsiteX6" fmla="*/ 2734487 w 3847271"/>
              <a:gd name="connsiteY6" fmla="*/ 0 h 4660752"/>
              <a:gd name="connsiteX7" fmla="*/ 3744766 w 3847271"/>
              <a:gd name="connsiteY7" fmla="*/ 0 h 4660752"/>
              <a:gd name="connsiteX0" fmla="*/ 3690884 w 3744766"/>
              <a:gd name="connsiteY0" fmla="*/ 2378971 h 4660752"/>
              <a:gd name="connsiteX1" fmla="*/ 3690884 w 3744766"/>
              <a:gd name="connsiteY1" fmla="*/ 4660752 h 4660752"/>
              <a:gd name="connsiteX2" fmla="*/ 0 w 3744766"/>
              <a:gd name="connsiteY2" fmla="*/ 4660752 h 4660752"/>
              <a:gd name="connsiteX3" fmla="*/ 0 w 3744766"/>
              <a:gd name="connsiteY3" fmla="*/ 969868 h 4660752"/>
              <a:gd name="connsiteX4" fmla="*/ 2734487 w 3744766"/>
              <a:gd name="connsiteY4" fmla="*/ 969868 h 4660752"/>
              <a:gd name="connsiteX5" fmla="*/ 2734487 w 3744766"/>
              <a:gd name="connsiteY5" fmla="*/ 0 h 4660752"/>
              <a:gd name="connsiteX6" fmla="*/ 3744766 w 3744766"/>
              <a:gd name="connsiteY6" fmla="*/ 0 h 466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27535" y="3021914"/>
            <a:ext cx="566699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经典综艺体简" panose="02010609000101010101" pitchFamily="49" charset="-122"/>
              </a:rPr>
              <a:t>感谢观看</a:t>
            </a:r>
            <a:endParaRPr lang="zh-CN" altLang="en-US" sz="4800" b="1" dirty="0">
              <a:solidFill>
                <a:schemeClr val="accent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01445" y="1303233"/>
            <a:ext cx="2926090" cy="43396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2019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486399" y="4742780"/>
            <a:ext cx="4650377" cy="438556"/>
            <a:chOff x="1244534" y="3522134"/>
            <a:chExt cx="1765300" cy="316802"/>
          </a:xfrm>
        </p:grpSpPr>
        <p:sp>
          <p:nvSpPr>
            <p:cNvPr id="20" name="矩形 19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44535" y="3569369"/>
              <a:ext cx="1765299" cy="222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小组成员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：李</a:t>
              </a:r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宵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汉、黄绮、邹晓旭、刘严璟、徐佩文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0911" b="519"/>
          <a:stretch/>
        </p:blipFill>
        <p:spPr>
          <a:xfrm>
            <a:off x="10494528" y="142349"/>
            <a:ext cx="1706997" cy="675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2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1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76637" y="2875988"/>
            <a:ext cx="390434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z="4800" dirty="0" smtClean="0"/>
              <a:t>需求描述</a:t>
            </a:r>
            <a:endParaRPr lang="en-US" altLang="zh-CN" sz="4800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01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52"/>
          <a:stretch/>
        </p:blipFill>
        <p:spPr>
          <a:xfrm>
            <a:off x="9907769" y="4143719"/>
            <a:ext cx="2271731" cy="271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76" name="组合 75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84" name="菱形 83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菱形 84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874962" y="459176"/>
              <a:ext cx="419810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需求描述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80" name="菱形 79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菱形 80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4" y="1204357"/>
            <a:ext cx="10856936" cy="516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76" name="组合 75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84" name="菱形 83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菱形 84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80" name="菱形 79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菱形 80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2" b="2559"/>
          <a:stretch/>
        </p:blipFill>
        <p:spPr>
          <a:xfrm>
            <a:off x="1952585" y="0"/>
            <a:ext cx="7883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1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2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02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52"/>
          <a:stretch/>
        </p:blipFill>
        <p:spPr>
          <a:xfrm>
            <a:off x="9907769" y="4143719"/>
            <a:ext cx="2271731" cy="271428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576637" y="2875988"/>
            <a:ext cx="390434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z="4800" dirty="0" smtClean="0"/>
              <a:t>需求分析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349325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98" name="组合 19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06" name="菱形 20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菱形 20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02" name="菱形 20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菱形 20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874962" y="459176"/>
            <a:ext cx="4198105" cy="5232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需求分析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65715" y="2664822"/>
            <a:ext cx="62571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 smtClean="0">
                <a:solidFill>
                  <a:srgbClr val="C00000"/>
                </a:solidFill>
              </a:rPr>
              <a:t>用况图部分</a:t>
            </a:r>
            <a:endParaRPr lang="zh-CN" altLang="en-US" sz="8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69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3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03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52"/>
          <a:stretch/>
        </p:blipFill>
        <p:spPr>
          <a:xfrm>
            <a:off x="9907769" y="4143719"/>
            <a:ext cx="2271731" cy="271428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576637" y="2875988"/>
            <a:ext cx="390434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z="4800" dirty="0" smtClean="0"/>
              <a:t>系统分析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269563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1" name="组合 50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9" name="菱形 58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菱形 59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874962" y="459176"/>
            <a:ext cx="4198105" cy="5232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系统分析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265715" y="2664822"/>
            <a:ext cx="62571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solidFill>
                  <a:srgbClr val="C00000"/>
                </a:solidFill>
              </a:rPr>
              <a:t>类</a:t>
            </a:r>
            <a:r>
              <a:rPr lang="zh-CN" altLang="en-US" sz="8800" dirty="0" smtClean="0">
                <a:solidFill>
                  <a:srgbClr val="C00000"/>
                </a:solidFill>
              </a:rPr>
              <a:t>图部分</a:t>
            </a:r>
            <a:endParaRPr lang="zh-CN" altLang="en-US" sz="8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15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28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4242"/>
      </a:accent1>
      <a:accent2>
        <a:srgbClr val="424242"/>
      </a:accent2>
      <a:accent3>
        <a:srgbClr val="424242"/>
      </a:accent3>
      <a:accent4>
        <a:srgbClr val="424242"/>
      </a:accent4>
      <a:accent5>
        <a:srgbClr val="424242"/>
      </a:accent5>
      <a:accent6>
        <a:srgbClr val="424242"/>
      </a:accent6>
      <a:hlink>
        <a:srgbClr val="FFFFFF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1986</TotalTime>
  <Words>702</Words>
  <Application>Microsoft Macintosh PowerPoint</Application>
  <PresentationFormat>Widescreen</PresentationFormat>
  <Paragraphs>154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Agency FB</vt:lpstr>
      <vt:lpstr>Century Gothic</vt:lpstr>
      <vt:lpstr>Consolas</vt:lpstr>
      <vt:lpstr>Helvetica</vt:lpstr>
      <vt:lpstr>微软雅黑</vt:lpstr>
      <vt:lpstr>方正清刻本悦宋简体</vt:lpstr>
      <vt:lpstr>等线</vt:lpstr>
      <vt:lpstr>经典综艺体简</vt:lpstr>
      <vt:lpstr>Arial</vt:lpstr>
      <vt:lpstr>包图主题2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Microsoft Office User</cp:lastModifiedBy>
  <cp:revision>99</cp:revision>
  <dcterms:created xsi:type="dcterms:W3CDTF">2017-08-18T03:02:00Z</dcterms:created>
  <dcterms:modified xsi:type="dcterms:W3CDTF">2019-01-17T14:03:05Z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