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807" r:id="rId2"/>
  </p:sldMasterIdLst>
  <p:notesMasterIdLst>
    <p:notesMasterId r:id="rId10"/>
  </p:notesMasterIdLst>
  <p:sldIdLst>
    <p:sldId id="298" r:id="rId3"/>
    <p:sldId id="299" r:id="rId4"/>
    <p:sldId id="300" r:id="rId5"/>
    <p:sldId id="301" r:id="rId6"/>
    <p:sldId id="302" r:id="rId7"/>
    <p:sldId id="303" r:id="rId8"/>
    <p:sldId id="30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50" autoAdjust="0"/>
    <p:restoredTop sz="94660"/>
  </p:normalViewPr>
  <p:slideViewPr>
    <p:cSldViewPr snapToGrid="0">
      <p:cViewPr varScale="1">
        <p:scale>
          <a:sx n="69" d="100"/>
          <a:sy n="69" d="100"/>
        </p:scale>
        <p:origin x="8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577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579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94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481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817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US" smtClean="0"/>
              <a:t>TEAS WG, IETF 104 - Prague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56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WG, IETF 104 - Prague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55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WG, IETF 104 - Prague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79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WG, IETF 104 - Prague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76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WG, IETF 104 - Prague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WG, IETF 104 - Prague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89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WG, IETF 104 - Prague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4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WG, IETF 104 - Prague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67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WG, IETF 104 - Prague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702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WG, IETF 104 - Prague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US" smtClean="0"/>
              <a:t>TEAS WG, IETF 104 - Prague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2853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smtClean="0"/>
              <a:t>TEAS WG, IETF 104 - Prague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99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559" y="3785658"/>
            <a:ext cx="10058400" cy="1510350"/>
          </a:xfrm>
        </p:spPr>
        <p:txBody>
          <a:bodyPr>
            <a:noAutofit/>
          </a:bodyPr>
          <a:lstStyle/>
          <a:p>
            <a:r>
              <a:rPr lang="en-US" sz="7200" dirty="0" smtClean="0"/>
              <a:t/>
            </a:r>
            <a:br>
              <a:rPr lang="en-US" sz="7200" dirty="0" smtClean="0"/>
            </a:br>
            <a:r>
              <a:rPr lang="en-US" sz="6600" dirty="0" smtClean="0"/>
              <a:t>YANG </a:t>
            </a:r>
            <a:r>
              <a:rPr lang="en-US" sz="6600" dirty="0"/>
              <a:t>models for ACTN </a:t>
            </a:r>
            <a:r>
              <a:rPr lang="en-US" sz="6600" dirty="0" smtClean="0"/>
              <a:t>&amp; TE </a:t>
            </a:r>
            <a:r>
              <a:rPr lang="en-US" sz="6600" dirty="0"/>
              <a:t>Performance Monitoring Telemetry and </a:t>
            </a:r>
            <a:r>
              <a:rPr lang="en-US" sz="6600" dirty="0" smtClean="0"/>
              <a:t>Network Autonomics</a:t>
            </a:r>
            <a:r>
              <a:rPr lang="en-US" sz="6600" dirty="0"/>
              <a:t>	</a:t>
            </a:r>
            <a:br>
              <a:rPr lang="en-US" sz="6600" dirty="0"/>
            </a:br>
            <a:r>
              <a:rPr lang="en-US" sz="7200" dirty="0"/>
              <a:t/>
            </a:r>
            <a:br>
              <a:rPr lang="en-US" sz="7200" dirty="0"/>
            </a:br>
            <a:r>
              <a:rPr lang="en-US" sz="3200" dirty="0" smtClean="0"/>
              <a:t>draft-lee-teas-actn-pm-telemetry-autonomics-11</a:t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812559" y="5296008"/>
            <a:ext cx="95972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sz="2000" dirty="0">
                <a:solidFill>
                  <a:schemeClr val="bg1"/>
                </a:solidFill>
              </a:rPr>
              <a:t>Young </a:t>
            </a:r>
            <a:r>
              <a:rPr lang="en-US" sz="2000" dirty="0" smtClean="0">
                <a:solidFill>
                  <a:schemeClr val="bg1"/>
                </a:solidFill>
              </a:rPr>
              <a:t>Lee, Dhruv Dhody, Satish K, Ricard Vilalta, Daniel King, Daniele </a:t>
            </a:r>
            <a:r>
              <a:rPr lang="en-US" sz="2000" dirty="0">
                <a:solidFill>
                  <a:schemeClr val="bg1"/>
                </a:solidFill>
              </a:rPr>
              <a:t>Ceccarelli</a:t>
            </a:r>
          </a:p>
        </p:txBody>
      </p:sp>
    </p:spTree>
    <p:extLst>
      <p:ext uri="{BB962C8B-B14F-4D97-AF65-F5344CB8AC3E}">
        <p14:creationId xmlns:p14="http://schemas.microsoft.com/office/powerpoint/2010/main" val="3559904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8564" y="1850097"/>
            <a:ext cx="9637712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 smtClean="0"/>
              <a:t>YANG </a:t>
            </a:r>
            <a:r>
              <a:rPr lang="en-US" sz="3600" dirty="0"/>
              <a:t>data models that </a:t>
            </a:r>
            <a:r>
              <a:rPr lang="en-US" sz="3600" dirty="0" smtClean="0"/>
              <a:t>support:</a:t>
            </a:r>
            <a:endParaRPr lang="en-US" sz="36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 smtClean="0"/>
              <a:t> Performance </a:t>
            </a:r>
            <a:r>
              <a:rPr lang="en-US" sz="3000" dirty="0"/>
              <a:t>Monitoring (</a:t>
            </a:r>
            <a:r>
              <a:rPr lang="en-US" sz="3000" dirty="0" smtClean="0"/>
              <a:t>PM) </a:t>
            </a:r>
            <a:r>
              <a:rPr lang="en-US" sz="3000" dirty="0"/>
              <a:t>Telemetry for </a:t>
            </a:r>
            <a:r>
              <a:rPr lang="en-US" sz="3000" dirty="0" smtClean="0"/>
              <a:t>TE-Tunnels </a:t>
            </a:r>
            <a:r>
              <a:rPr lang="en-US" sz="3000" dirty="0"/>
              <a:t>and </a:t>
            </a:r>
            <a:r>
              <a:rPr lang="en-US" sz="3000" dirty="0" smtClean="0"/>
              <a:t>VNs to allow customers to subscribe to certain KPI PM data and be notified with the support of YANG PUSH. 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 err="1"/>
              <a:t>ietf</a:t>
            </a:r>
            <a:r>
              <a:rPr lang="en-US" sz="2000" dirty="0"/>
              <a:t>-</a:t>
            </a:r>
            <a:r>
              <a:rPr lang="en-US" sz="2000" dirty="0" err="1"/>
              <a:t>te</a:t>
            </a:r>
            <a:r>
              <a:rPr lang="en-US" sz="2000" dirty="0"/>
              <a:t>-</a:t>
            </a:r>
            <a:r>
              <a:rPr lang="en-US" sz="2000" dirty="0" err="1"/>
              <a:t>kpi</a:t>
            </a:r>
            <a:r>
              <a:rPr lang="en-US" sz="2000" dirty="0"/>
              <a:t>-telemetry </a:t>
            </a:r>
            <a:endParaRPr lang="en-US" sz="2000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 err="1" smtClean="0"/>
              <a:t>ietf</a:t>
            </a:r>
            <a:r>
              <a:rPr lang="en-US" sz="2000" dirty="0" smtClean="0"/>
              <a:t>-</a:t>
            </a:r>
            <a:r>
              <a:rPr lang="en-US" sz="2000" dirty="0" err="1" smtClean="0"/>
              <a:t>actn</a:t>
            </a:r>
            <a:r>
              <a:rPr lang="en-US" sz="2000" dirty="0" smtClean="0"/>
              <a:t>-</a:t>
            </a:r>
            <a:r>
              <a:rPr lang="en-US" sz="2000" dirty="0" err="1" smtClean="0"/>
              <a:t>te</a:t>
            </a:r>
            <a:r>
              <a:rPr lang="en-US" sz="2000" dirty="0" smtClean="0"/>
              <a:t>-</a:t>
            </a:r>
            <a:r>
              <a:rPr lang="en-US" sz="2000" dirty="0" err="1" smtClean="0"/>
              <a:t>kpi</a:t>
            </a:r>
            <a:r>
              <a:rPr lang="en-US" sz="2000" dirty="0" smtClean="0"/>
              <a:t>-telemetry </a:t>
            </a: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3400" dirty="0"/>
              <a:t> </a:t>
            </a:r>
            <a:r>
              <a:rPr lang="en-US" sz="2800" dirty="0" smtClean="0"/>
              <a:t>Network Autonomics </a:t>
            </a:r>
            <a:r>
              <a:rPr lang="en-US" sz="2800" dirty="0"/>
              <a:t>for Scaling Intent </a:t>
            </a:r>
            <a:r>
              <a:rPr lang="en-US" sz="2800" dirty="0" smtClean="0"/>
              <a:t>for </a:t>
            </a:r>
            <a:r>
              <a:rPr lang="en-US" sz="2800" dirty="0"/>
              <a:t>TE-tunnels and </a:t>
            </a:r>
            <a:r>
              <a:rPr lang="en-US" sz="2800" dirty="0" smtClean="0"/>
              <a:t>VNs.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 smtClean="0"/>
              <a:t>i.e. setting the exact condition when the tunnel or VN should be scaled in/out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 smtClean="0"/>
              <a:t>and the performance parameter on which scaling should be done!  </a:t>
            </a:r>
            <a:endParaRPr lang="en-US" sz="2000" dirty="0"/>
          </a:p>
          <a:p>
            <a:pPr marL="201168" lvl="1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TEAS WG @ IETF 104 - Prague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639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Yang Model Relationships</a:t>
            </a:r>
            <a:endParaRPr lang="en-US" sz="3100" dirty="0"/>
          </a:p>
        </p:txBody>
      </p:sp>
      <p:sp>
        <p:nvSpPr>
          <p:cNvPr id="1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104 - Prague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3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19040" y="2024486"/>
            <a:ext cx="1536352" cy="6480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 Tunnel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479528" y="2024486"/>
            <a:ext cx="153635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 KPI Telemetry</a:t>
            </a:r>
          </a:p>
        </p:txBody>
      </p:sp>
      <p:cxnSp>
        <p:nvCxnSpPr>
          <p:cNvPr id="9" name="Straight Arrow Connector 8"/>
          <p:cNvCxnSpPr>
            <a:stCxn id="7" idx="1"/>
            <a:endCxn id="6" idx="3"/>
          </p:cNvCxnSpPr>
          <p:nvPr/>
        </p:nvCxnSpPr>
        <p:spPr>
          <a:xfrm flipH="1">
            <a:off x="2255392" y="2348522"/>
            <a:ext cx="1224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99038" y="2071524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Augments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248128" y="2024486"/>
            <a:ext cx="1536352" cy="6480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VN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0008616" y="2024486"/>
            <a:ext cx="153635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VN KPI</a:t>
            </a:r>
          </a:p>
          <a:p>
            <a:pPr algn="ctr"/>
            <a:r>
              <a:rPr lang="en-US" dirty="0" smtClean="0"/>
              <a:t>Telemetry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1"/>
            <a:endCxn id="11" idx="3"/>
          </p:cNvCxnSpPr>
          <p:nvPr/>
        </p:nvCxnSpPr>
        <p:spPr>
          <a:xfrm flipH="1">
            <a:off x="8784480" y="2348522"/>
            <a:ext cx="1224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028126" y="2071524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Augments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5360" y="2960590"/>
            <a:ext cx="58326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 KPI Telemetry model provides the TE tunnel level performance monitoring.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Augment the TE tunnel State with performance attributes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the notification subscription </a:t>
            </a:r>
            <a:r>
              <a:rPr lang="en-US" dirty="0">
                <a:solidFill>
                  <a:srgbClr val="FF0000"/>
                </a:solidFill>
              </a:rPr>
              <a:t>(YANG PUSH)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Scaling Intent configurations for auto scaling in/out based on the </a:t>
            </a:r>
            <a:r>
              <a:rPr lang="en-US" dirty="0" smtClean="0"/>
              <a:t>combination of the performance </a:t>
            </a:r>
            <a:r>
              <a:rPr lang="en-US" dirty="0"/>
              <a:t>monitored attributes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321974" y="2960591"/>
            <a:ext cx="53906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VN KPI </a:t>
            </a:r>
            <a:r>
              <a:rPr lang="en-US" dirty="0"/>
              <a:t>Telemetry model provides the VN level aggregated performance monitoring.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Augment the VN state as well as individual VN-member state with performance attributes.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notification subscription </a:t>
            </a:r>
            <a:r>
              <a:rPr lang="en-US" dirty="0">
                <a:solidFill>
                  <a:srgbClr val="FF0000"/>
                </a:solidFill>
              </a:rPr>
              <a:t>(YANG PUSH)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Scaling Intent configurations at the VN level to reach to the monitored performance </a:t>
            </a:r>
            <a:r>
              <a:rPr lang="en-US" dirty="0" smtClean="0"/>
              <a:t>KPI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15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0408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dirty="0" smtClean="0"/>
              <a:t>Presented in IETF 102</a:t>
            </a:r>
            <a:r>
              <a:rPr lang="en-US" sz="2400" dirty="0"/>
              <a:t> </a:t>
            </a:r>
            <a:r>
              <a:rPr lang="en-US" sz="2400" dirty="0" smtClean="0"/>
              <a:t>and received good support from the floor.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dirty="0" smtClean="0"/>
              <a:t>Presented in IETF 103 and received good support from the floor.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dirty="0" smtClean="0"/>
              <a:t>packet-loss and delay-variation deleted from the model to stay as generic model.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dirty="0" smtClean="0"/>
              <a:t>Added a new section to explain how scaling mechanism works (section 4).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104 - Prague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6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 of Scaling Mechanism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834962"/>
            <a:ext cx="4553527" cy="4023359"/>
          </a:xfrm>
        </p:spPr>
        <p:txBody>
          <a:bodyPr>
            <a:noAutofit/>
          </a:bodyPr>
          <a:lstStyle/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module: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ietf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te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kpi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-telemetry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  augment 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05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te:te</a:t>
            </a: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05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te:tunnels</a:t>
            </a: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05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te:tunnel</a:t>
            </a: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:	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+-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rw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te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-scaling-intent	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|  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+-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rw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scale-in-intent	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|  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|  +-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rw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threshold-time?            uint32	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|  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|  +-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rw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cooldown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-time?             uint32	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|  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|  +-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rw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scale-in-operation-type?   scaling-criteria-operation	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|  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|  +-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rw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scaling-condition* [performance-type]	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|  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|     +-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rw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performance-type          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identityref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|  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|     +-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rw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threshold-value?           string	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|  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|     +-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rw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te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-telemetry-tunnel-ref?   -&gt; /</a:t>
            </a:r>
            <a:r>
              <a:rPr lang="en-US" sz="105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te:te</a:t>
            </a: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/tunnels/tunnel/name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|  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+-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rw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scale-out-intent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|     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+-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rw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threshold-time?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            uint32	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|     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+-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rw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b="1" dirty="0" err="1">
                <a:latin typeface="Arial" panose="020B0604020202020204" pitchFamily="34" charset="0"/>
                <a:cs typeface="Arial" panose="020B0604020202020204" pitchFamily="34" charset="0"/>
              </a:rPr>
              <a:t>cooldown</a:t>
            </a:r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-time?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             uint32	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|     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+-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rw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scale-out-operation-type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?   </a:t>
            </a: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scaling-criteria-operation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|     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+-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rw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scaling-condition* [performance-type]	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|        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+-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rw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performance-type          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identityref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|        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+-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rw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threshold-value?           string	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|        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+-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rw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te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-telemetry-tunnel-ref?   -&gt; /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te:te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/tunnels/tunnel/name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5715462" cy="40233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Let say the client wants to set the scaling out operation based </a:t>
            </a:r>
            <a:r>
              <a:rPr lang="en-US" sz="1400" dirty="0" smtClean="0"/>
              <a:t>on two </a:t>
            </a:r>
            <a:r>
              <a:rPr lang="en-US" sz="1400" dirty="0"/>
              <a:t>performance-types (e.g., two-way-delay and </a:t>
            </a:r>
            <a:r>
              <a:rPr lang="en-US" sz="1400" dirty="0" smtClean="0"/>
              <a:t>utilized-bandwidth for </a:t>
            </a:r>
            <a:r>
              <a:rPr lang="en-US" sz="1400" dirty="0"/>
              <a:t>a </a:t>
            </a:r>
            <a:r>
              <a:rPr lang="en-US" sz="1400" dirty="0" err="1"/>
              <a:t>te</a:t>
            </a:r>
            <a:r>
              <a:rPr lang="en-US" sz="1400" dirty="0"/>
              <a:t>-tunnel), </a:t>
            </a:r>
            <a:endParaRPr lang="en-US" sz="1400" dirty="0" smtClean="0"/>
          </a:p>
          <a:p>
            <a:r>
              <a:rPr lang="en-US" sz="1400" dirty="0" smtClean="0"/>
              <a:t>it </a:t>
            </a:r>
            <a:r>
              <a:rPr lang="en-US" sz="1400" dirty="0"/>
              <a:t>can be done as follows:	</a:t>
            </a:r>
            <a:endParaRPr lang="en-US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Set </a:t>
            </a:r>
            <a:r>
              <a:rPr lang="en-US" sz="1400" b="1" dirty="0" smtClean="0"/>
              <a:t>Threshold-time</a:t>
            </a:r>
            <a:r>
              <a:rPr lang="en-US" sz="1400" dirty="0" smtClean="0"/>
              <a:t>: 3600 (sec</a:t>
            </a:r>
            <a:r>
              <a:rPr lang="en-US" sz="1400" dirty="0"/>
              <a:t>) </a:t>
            </a:r>
            <a:r>
              <a:rPr lang="en-US" sz="1400" dirty="0" smtClean="0"/>
              <a:t> (duration </a:t>
            </a:r>
            <a:r>
              <a:rPr lang="en-US" sz="1400" dirty="0"/>
              <a:t>for which the criteria must hold </a:t>
            </a:r>
            <a:r>
              <a:rPr lang="en-US" sz="1400" dirty="0" smtClean="0"/>
              <a:t>true)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Set </a:t>
            </a:r>
            <a:r>
              <a:rPr lang="en-US" sz="1400" b="1" dirty="0" err="1" smtClean="0"/>
              <a:t>Cooldown</a:t>
            </a:r>
            <a:r>
              <a:rPr lang="en-US" sz="1400" b="1" dirty="0"/>
              <a:t>-</a:t>
            </a:r>
            <a:r>
              <a:rPr lang="en-US" sz="1400" b="1" dirty="0" smtClean="0"/>
              <a:t>time</a:t>
            </a:r>
            <a:r>
              <a:rPr lang="en-US" sz="1400" dirty="0" smtClean="0"/>
              <a:t>:  60 (sec</a:t>
            </a:r>
            <a:r>
              <a:rPr lang="en-US" sz="1400" dirty="0"/>
              <a:t>) (the duration after a scaling action has been triggered, for </a:t>
            </a:r>
            <a:r>
              <a:rPr lang="en-US" sz="1400" dirty="0" smtClean="0"/>
              <a:t>which there </a:t>
            </a:r>
            <a:r>
              <a:rPr lang="en-US" sz="1400" dirty="0"/>
              <a:t>will be no further </a:t>
            </a:r>
            <a:r>
              <a:rPr lang="en-US" sz="1400" dirty="0" smtClean="0"/>
              <a:t>operation)</a:t>
            </a: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Set </a:t>
            </a:r>
            <a:r>
              <a:rPr lang="en-US" sz="1400" b="1" dirty="0"/>
              <a:t>AND</a:t>
            </a:r>
            <a:r>
              <a:rPr lang="en-US" sz="1400" dirty="0"/>
              <a:t> for the </a:t>
            </a:r>
            <a:r>
              <a:rPr lang="en-US" sz="1400" b="1" dirty="0" smtClean="0"/>
              <a:t>scale-out-operation-type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List 1: Scaling Condition for Two-way-delay</a:t>
            </a:r>
            <a:r>
              <a:rPr lang="en-US" sz="1400" dirty="0"/>
              <a:t>	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400" dirty="0"/>
              <a:t> </a:t>
            </a:r>
            <a:r>
              <a:rPr lang="en-US" sz="1400" dirty="0" smtClean="0"/>
              <a:t>performance type: Two-way-delay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400" dirty="0"/>
              <a:t> </a:t>
            </a:r>
            <a:r>
              <a:rPr lang="en-US" sz="1400" dirty="0" smtClean="0"/>
              <a:t>threshold-value: </a:t>
            </a:r>
            <a:r>
              <a:rPr lang="en-US" sz="1400" dirty="0"/>
              <a:t>300 </a:t>
            </a:r>
            <a:r>
              <a:rPr lang="en-US" sz="1400" dirty="0" smtClean="0"/>
              <a:t>mile-seconds</a:t>
            </a:r>
            <a:r>
              <a:rPr lang="en-US" sz="1400" dirty="0"/>
              <a:t>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/>
              <a:t>List 2: Scaling Condition for Utilized bandwidth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400" dirty="0"/>
              <a:t> </a:t>
            </a:r>
            <a:r>
              <a:rPr lang="en-US" sz="1400" dirty="0" smtClean="0"/>
              <a:t>performance type: Utilized bandwidth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400" dirty="0"/>
              <a:t> </a:t>
            </a:r>
            <a:r>
              <a:rPr lang="en-US" sz="1400" dirty="0" smtClean="0"/>
              <a:t>threshold-value: 300 </a:t>
            </a:r>
            <a:r>
              <a:rPr lang="en-US" sz="1400" dirty="0"/>
              <a:t>megabytes	</a:t>
            </a:r>
            <a:endParaRPr lang="en-US" sz="14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/>
              <a:t>The above </a:t>
            </a:r>
            <a:r>
              <a:rPr lang="en-US" sz="1400" dirty="0"/>
              <a:t>two </a:t>
            </a:r>
            <a:r>
              <a:rPr lang="en-US" sz="1400" dirty="0" smtClean="0"/>
              <a:t>criteria have </a:t>
            </a:r>
            <a:r>
              <a:rPr lang="en-US" sz="1400" dirty="0"/>
              <a:t>to meet at the same time to trigger scale-out operation.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104 - Prague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5</a:t>
            </a:fld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918692" y="2937164"/>
            <a:ext cx="3207788" cy="920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918691" y="3232727"/>
            <a:ext cx="3178896" cy="822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495963" y="3519055"/>
            <a:ext cx="2630517" cy="692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Brace 20"/>
          <p:cNvSpPr/>
          <p:nvPr/>
        </p:nvSpPr>
        <p:spPr>
          <a:xfrm>
            <a:off x="4128655" y="4339729"/>
            <a:ext cx="221672" cy="3523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Brace 21"/>
          <p:cNvSpPr/>
          <p:nvPr/>
        </p:nvSpPr>
        <p:spPr>
          <a:xfrm>
            <a:off x="5892800" y="3768436"/>
            <a:ext cx="233680" cy="103447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4522586" y="4241958"/>
            <a:ext cx="1250141" cy="273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71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The authors believe this draft has a good base for WG adoption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104 - Prague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2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3538" y="3525212"/>
            <a:ext cx="10780776" cy="613283"/>
          </a:xfrm>
        </p:spPr>
        <p:txBody>
          <a:bodyPr>
            <a:normAutofit fontScale="90000"/>
          </a:bodyPr>
          <a:lstStyle/>
          <a:p>
            <a:r>
              <a:rPr lang="en-US" sz="10700" dirty="0" smtClean="0"/>
              <a:t>Thanks! </a:t>
            </a:r>
            <a:endParaRPr lang="en-IN" sz="107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104 - Prague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48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3BE57A2-D666-4652-B423-3EEF5C79D95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0</TotalTime>
  <Words>365</Words>
  <Application>Microsoft Office PowerPoint</Application>
  <PresentationFormat>Widescreen</PresentationFormat>
  <Paragraphs>84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Metropolitan</vt:lpstr>
      <vt:lpstr> YANG models for ACTN &amp; TE Performance Monitoring Telemetry and Network Autonomics   draft-lee-teas-actn-pm-telemetry-autonomics-11 </vt:lpstr>
      <vt:lpstr>Overview</vt:lpstr>
      <vt:lpstr>Yang Model Relationships</vt:lpstr>
      <vt:lpstr>Status</vt:lpstr>
      <vt:lpstr>Illustration of Scaling Mechanism</vt:lpstr>
      <vt:lpstr>Next Steps</vt:lpstr>
      <vt:lpstr>Thanks! 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2017-03-23T05:50:46Z</dcterms:created>
  <dcterms:modified xsi:type="dcterms:W3CDTF">2019-03-26T07:31:52Z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TC034606379991</vt:lpwstr>
  </property>
  <property fmtid="{D5CDD505-2E9C-101B-9397-08002B2CF9AE}" pid="3" name="_2015_ms_pID_725343">
    <vt:lpwstr>(3)xRBoR17vHGY9A9OQdAM/40vovkhIPWGz4RTeM8F1XtE0RYrRwlYTv9RrWgwC8R4WmMa7fzFi
LeiG4Jik9kTXoZSwXMfpAh05aBTvEJJJw68213UeaJRvYF4Mpg1wrgoHWNIOgwcJan/cbxul
tcHG2nRwiEPTc7aH2tD9eBM6soghWEUdYuLuzykusM8LoC6/FuO1Ym6sCi127kwtjK0n2TLI
ww/iODN2/rM+rUtM3m</vt:lpwstr>
  </property>
  <property fmtid="{D5CDD505-2E9C-101B-9397-08002B2CF9AE}" pid="4" name="_2015_ms_pID_7253431">
    <vt:lpwstr>xdcZ20GAevBhMU1x0b8XD36LK9QD/WSgdRwA9mf8tvm3hXRIFtbDBk
xn58vAmu23BFjpho0BIqPzygupiph2CWqMQS8XCWBOuO4hHTAD5VGJYjXTV8VPzPSlV3lO8g
qRvGfXJ6LJLtMhjgbbBTvV5YOe0Um6x/nGvbdrwIPiRYdJJ8O2/jge3bI5ZUgEWtDYoy/JLG
WXFC5s/wrxFEda5lsMR1cd+TL0eAARBXlkLA</vt:lpwstr>
  </property>
  <property fmtid="{D5CDD505-2E9C-101B-9397-08002B2CF9AE}" pid="5" name="_2015_ms_pID_7253432">
    <vt:lpwstr>hQ==</vt:lpwstr>
  </property>
  <property fmtid="{D5CDD505-2E9C-101B-9397-08002B2CF9AE}" pid="6" name="_readonly">
    <vt:lpwstr/>
  </property>
  <property fmtid="{D5CDD505-2E9C-101B-9397-08002B2CF9AE}" pid="7" name="_change">
    <vt:lpwstr/>
  </property>
  <property fmtid="{D5CDD505-2E9C-101B-9397-08002B2CF9AE}" pid="8" name="_full-control">
    <vt:lpwstr/>
  </property>
  <property fmtid="{D5CDD505-2E9C-101B-9397-08002B2CF9AE}" pid="9" name="sflag">
    <vt:lpwstr>1531231061</vt:lpwstr>
  </property>
</Properties>
</file>