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8" r:id="rId3"/>
    <p:sldId id="270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FF181-57D6-400F-BF3A-099CEF50BE53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C4E9E-3838-4D86-A6F1-522D797E0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1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E9E-3838-4D86-A6F1-522D797E05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0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E9E-3838-4D86-A6F1-522D797E05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7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E9E-3838-4D86-A6F1-522D797E058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94A87-FF0E-4D9B-AD54-B70A8C313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4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18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7709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28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54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32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6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0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9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0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9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45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355" y="295729"/>
            <a:ext cx="8825658" cy="3329581"/>
          </a:xfrm>
        </p:spPr>
        <p:txBody>
          <a:bodyPr anchor="t">
            <a:noAutofit/>
          </a:bodyPr>
          <a:lstStyle/>
          <a:p>
            <a:r>
              <a:rPr lang="en-US" sz="4400" dirty="0"/>
              <a:t>A Yang Data Model for WSON Optical Networks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draft-ietf-ccamp-wson-yang-19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540" y="3879417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7200" dirty="0">
                <a:solidFill>
                  <a:schemeClr val="tx1"/>
                </a:solidFill>
              </a:rPr>
              <a:t>Y. Lee, D. </a:t>
            </a:r>
            <a:r>
              <a:rPr lang="en-US" sz="7200" dirty="0" smtClean="0">
                <a:solidFill>
                  <a:schemeClr val="tx1"/>
                </a:solidFill>
              </a:rPr>
              <a:t>Dhody, </a:t>
            </a:r>
            <a:r>
              <a:rPr lang="en-US" sz="7200" dirty="0">
                <a:solidFill>
                  <a:schemeClr val="tx1"/>
                </a:solidFill>
              </a:rPr>
              <a:t>A. Guo (Huawei) </a:t>
            </a:r>
          </a:p>
          <a:p>
            <a:pPr algn="r"/>
            <a:r>
              <a:rPr lang="en-US" sz="7200" dirty="0">
                <a:solidFill>
                  <a:schemeClr val="tx1"/>
                </a:solidFill>
              </a:rPr>
              <a:t>V. Lopez (Telefonica) </a:t>
            </a:r>
          </a:p>
          <a:p>
            <a:pPr algn="r"/>
            <a:r>
              <a:rPr lang="en-US" sz="7200" dirty="0">
                <a:solidFill>
                  <a:schemeClr val="tx1"/>
                </a:solidFill>
              </a:rPr>
              <a:t>D. King (U. of Lancaster) </a:t>
            </a:r>
          </a:p>
          <a:p>
            <a:pPr algn="r"/>
            <a:r>
              <a:rPr lang="en-US" sz="7200" dirty="0">
                <a:solidFill>
                  <a:schemeClr val="tx1"/>
                </a:solidFill>
              </a:rPr>
              <a:t>B. Yoon (ETRI) </a:t>
            </a:r>
          </a:p>
          <a:p>
            <a:pPr algn="r"/>
            <a:r>
              <a:rPr lang="en-US" sz="7200" dirty="0">
                <a:solidFill>
                  <a:schemeClr val="tx1"/>
                </a:solidFill>
              </a:rPr>
              <a:t>R. Vilalta (CTTC)</a:t>
            </a:r>
          </a:p>
          <a:p>
            <a:pPr algn="r"/>
            <a:endParaRPr lang="en-US" sz="7200" dirty="0" smtClean="0">
              <a:solidFill>
                <a:schemeClr val="tx1"/>
              </a:solidFill>
            </a:endParaRPr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</a:t>
            </a:r>
            <a:r>
              <a:rPr lang="en-US" dirty="0" smtClean="0"/>
              <a:t>Since IETF </a:t>
            </a:r>
            <a:r>
              <a:rPr lang="en-US" dirty="0" smtClean="0"/>
              <a:t>103 &amp; 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706" y="1366017"/>
            <a:ext cx="9494981" cy="40233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ourier New" panose="02070309020205020404" pitchFamily="49" charset="0"/>
              </a:rPr>
              <a:t>Aligned with TE-tunnel model for all terminology changes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ourier New" panose="02070309020205020404" pitchFamily="49" charset="0"/>
              </a:rPr>
              <a:t>All editorial improvements for Yang model, references, etc.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 smtClean="0"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ourier New" panose="02070309020205020404" pitchFamily="49" charset="0"/>
              </a:rPr>
              <a:t>Keep pace with the progress of TE-tunnel model. 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8437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61" y="302235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You!</a:t>
            </a:r>
            <a:endParaRPr lang="en-US" sz="9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</a:t>
            </a:r>
            <a:r>
              <a:rPr lang="en-US" dirty="0" smtClean="0"/>
              <a:t>Since IETF </a:t>
            </a:r>
            <a:r>
              <a:rPr lang="en-US" dirty="0" smtClean="0"/>
              <a:t>103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706" y="1366017"/>
            <a:ext cx="9494981" cy="40233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ourier New" panose="02070309020205020404" pitchFamily="49" charset="0"/>
              </a:rPr>
              <a:t>Security section enhanced.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ourier New" panose="02070309020205020404" pitchFamily="49" charset="0"/>
              </a:rPr>
              <a:t>Grid-type: </a:t>
            </a:r>
            <a:r>
              <a:rPr lang="en-US" sz="2400" dirty="0" err="1" smtClean="0">
                <a:cs typeface="Courier New" panose="02070309020205020404" pitchFamily="49" charset="0"/>
              </a:rPr>
              <a:t>ch-freq</a:t>
            </a:r>
            <a:r>
              <a:rPr lang="en-US" sz="2400" dirty="0" smtClean="0">
                <a:cs typeface="Courier New" panose="02070309020205020404" pitchFamily="49" charset="0"/>
              </a:rPr>
              <a:t> unit changed from </a:t>
            </a:r>
            <a:r>
              <a:rPr lang="en-US" sz="2400" dirty="0" smtClean="0"/>
              <a:t>frequency-</a:t>
            </a:r>
            <a:r>
              <a:rPr lang="en-US" sz="2400" dirty="0" err="1" smtClean="0"/>
              <a:t>thz</a:t>
            </a:r>
            <a:r>
              <a:rPr lang="en-US" sz="2400" dirty="0" smtClean="0"/>
              <a:t> to int16.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ourier New" panose="02070309020205020404" pitchFamily="49" charset="0"/>
              </a:rPr>
              <a:t>All editorial improvements for Yang model, references, etc. 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3830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85" y="1853248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draft is stable and ready for YANG doctor’s review and WG LC.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BD2-2488-47B1-8860-9054DEC423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355" y="295729"/>
            <a:ext cx="8825658" cy="3329581"/>
          </a:xfrm>
        </p:spPr>
        <p:txBody>
          <a:bodyPr anchor="t">
            <a:noAutofit/>
          </a:bodyPr>
          <a:lstStyle/>
          <a:p>
            <a:r>
              <a:rPr lang="en-US" sz="4000" dirty="0"/>
              <a:t>A Yang Data Model for WSON </a:t>
            </a:r>
            <a:r>
              <a:rPr lang="en-US" sz="4000" dirty="0" smtClean="0"/>
              <a:t>Tunnel</a:t>
            </a:r>
            <a:br>
              <a:rPr lang="en-US" sz="40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draft-ietf-ccamp-wson-tunnel-model-03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540" y="3879417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7200" dirty="0">
                <a:solidFill>
                  <a:schemeClr val="tx1"/>
                </a:solidFill>
              </a:rPr>
              <a:t>Y. Lee, D. </a:t>
            </a:r>
            <a:r>
              <a:rPr lang="en-US" sz="7200" dirty="0" smtClean="0">
                <a:solidFill>
                  <a:schemeClr val="tx1"/>
                </a:solidFill>
              </a:rPr>
              <a:t>Dhody, </a:t>
            </a:r>
            <a:r>
              <a:rPr lang="en-US" sz="7200" dirty="0">
                <a:solidFill>
                  <a:schemeClr val="tx1"/>
                </a:solidFill>
              </a:rPr>
              <a:t>A. Guo (Huawei) </a:t>
            </a:r>
          </a:p>
          <a:p>
            <a:pPr algn="r"/>
            <a:r>
              <a:rPr lang="en-US" sz="7200" dirty="0">
                <a:solidFill>
                  <a:schemeClr val="tx1"/>
                </a:solidFill>
              </a:rPr>
              <a:t>V. Lopez (Telefonica) </a:t>
            </a:r>
          </a:p>
          <a:p>
            <a:pPr algn="r"/>
            <a:r>
              <a:rPr lang="en-US" sz="7200" dirty="0">
                <a:solidFill>
                  <a:schemeClr val="tx1"/>
                </a:solidFill>
              </a:rPr>
              <a:t>D. King (U. of Lancaster) </a:t>
            </a:r>
          </a:p>
          <a:p>
            <a:pPr algn="r"/>
            <a:r>
              <a:rPr lang="en-US" sz="7200" dirty="0">
                <a:solidFill>
                  <a:schemeClr val="tx1"/>
                </a:solidFill>
              </a:rPr>
              <a:t>B. Yoon (ETRI) </a:t>
            </a:r>
          </a:p>
          <a:p>
            <a:pPr algn="r"/>
            <a:r>
              <a:rPr lang="en-US" sz="7200" dirty="0">
                <a:solidFill>
                  <a:schemeClr val="tx1"/>
                </a:solidFill>
              </a:rPr>
              <a:t>R. Vilalta (CTTC)</a:t>
            </a:r>
          </a:p>
          <a:p>
            <a:pPr algn="r"/>
            <a:endParaRPr lang="en-US" sz="7200" dirty="0" smtClean="0">
              <a:solidFill>
                <a:schemeClr val="tx1"/>
              </a:solidFill>
            </a:endParaRPr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</a:t>
            </a:r>
            <a:r>
              <a:rPr lang="en-US" dirty="0" smtClean="0"/>
              <a:t>Since IETF </a:t>
            </a:r>
            <a:r>
              <a:rPr lang="en-US" dirty="0" smtClean="0"/>
              <a:t>103 &amp; 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706" y="1366017"/>
            <a:ext cx="9494981" cy="40233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ourier New" panose="02070309020205020404" pitchFamily="49" charset="0"/>
              </a:rPr>
              <a:t>Aligned with TE-tunnel model for all terminology changes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ourier New" panose="02070309020205020404" pitchFamily="49" charset="0"/>
              </a:rPr>
              <a:t>All editorial improvements for Yang model, references, etc.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 smtClean="0"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ourier New" panose="02070309020205020404" pitchFamily="49" charset="0"/>
              </a:rPr>
              <a:t>Keep pace with the progress of TE-tunnel model. 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3870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355" y="295729"/>
            <a:ext cx="8825658" cy="3329581"/>
          </a:xfrm>
        </p:spPr>
        <p:txBody>
          <a:bodyPr anchor="t">
            <a:noAutofit/>
          </a:bodyPr>
          <a:lstStyle/>
          <a:p>
            <a:r>
              <a:rPr lang="en-US" sz="3600" dirty="0"/>
              <a:t>YANG data model for Flexi-Grid Optical Networks</a:t>
            </a:r>
            <a:br>
              <a:rPr lang="en-US" sz="3600" dirty="0"/>
            </a:br>
            <a:r>
              <a:rPr lang="en-US" sz="3600" dirty="0"/>
              <a:t>                 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draft-ietf-ccamp-flexigrid-yang-03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540" y="3879417"/>
            <a:ext cx="9367096" cy="1655762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7200" dirty="0">
                <a:solidFill>
                  <a:schemeClr val="tx1"/>
                </a:solidFill>
              </a:rPr>
              <a:t>J.E. Lopez de </a:t>
            </a:r>
            <a:r>
              <a:rPr lang="en-US" sz="7200" dirty="0" smtClean="0">
                <a:solidFill>
                  <a:schemeClr val="tx1"/>
                </a:solidFill>
              </a:rPr>
              <a:t>Vergara (Universidad </a:t>
            </a:r>
            <a:r>
              <a:rPr lang="en-US" sz="7200" dirty="0" err="1">
                <a:solidFill>
                  <a:schemeClr val="tx1"/>
                </a:solidFill>
              </a:rPr>
              <a:t>Autonoma</a:t>
            </a:r>
            <a:r>
              <a:rPr lang="en-US" sz="7200" dirty="0">
                <a:solidFill>
                  <a:schemeClr val="tx1"/>
                </a:solidFill>
              </a:rPr>
              <a:t> de </a:t>
            </a:r>
            <a:r>
              <a:rPr lang="en-US" sz="7200" dirty="0" smtClean="0">
                <a:solidFill>
                  <a:schemeClr val="tx1"/>
                </a:solidFill>
              </a:rPr>
              <a:t>Madrid)</a:t>
            </a:r>
            <a:endParaRPr lang="en-US" sz="7200" dirty="0">
              <a:solidFill>
                <a:schemeClr val="tx1"/>
              </a:solidFill>
            </a:endParaRPr>
          </a:p>
          <a:p>
            <a:pPr algn="r"/>
            <a:r>
              <a:rPr lang="en-US" sz="7200" dirty="0" smtClean="0">
                <a:solidFill>
                  <a:schemeClr val="tx1"/>
                </a:solidFill>
              </a:rPr>
              <a:t>D</a:t>
            </a:r>
            <a:r>
              <a:rPr lang="en-US" sz="7200" dirty="0">
                <a:solidFill>
                  <a:schemeClr val="tx1"/>
                </a:solidFill>
              </a:rPr>
              <a:t>. </a:t>
            </a:r>
            <a:r>
              <a:rPr lang="en-US" sz="7200" dirty="0" smtClean="0">
                <a:solidFill>
                  <a:schemeClr val="tx1"/>
                </a:solidFill>
              </a:rPr>
              <a:t>Perdices (</a:t>
            </a:r>
            <a:r>
              <a:rPr lang="en-US" sz="7200" dirty="0" err="1" smtClean="0">
                <a:solidFill>
                  <a:schemeClr val="tx1"/>
                </a:solidFill>
              </a:rPr>
              <a:t>Naudit</a:t>
            </a:r>
            <a:r>
              <a:rPr lang="en-US" sz="7200" dirty="0" smtClean="0">
                <a:solidFill>
                  <a:schemeClr val="tx1"/>
                </a:solidFill>
              </a:rPr>
              <a:t> HPCN)</a:t>
            </a:r>
            <a:endParaRPr lang="en-US" sz="7200" dirty="0">
              <a:solidFill>
                <a:schemeClr val="tx1"/>
              </a:solidFill>
            </a:endParaRPr>
          </a:p>
          <a:p>
            <a:pPr algn="r"/>
            <a:r>
              <a:rPr lang="en-US" sz="7200" dirty="0">
                <a:solidFill>
                  <a:schemeClr val="tx1"/>
                </a:solidFill>
              </a:rPr>
              <a:t>                                                             </a:t>
            </a:r>
            <a:r>
              <a:rPr lang="en-US" sz="7200" dirty="0" smtClean="0">
                <a:solidFill>
                  <a:schemeClr val="tx1"/>
                </a:solidFill>
              </a:rPr>
              <a:t>V</a:t>
            </a:r>
            <a:r>
              <a:rPr lang="en-US" sz="7200" dirty="0">
                <a:solidFill>
                  <a:schemeClr val="tx1"/>
                </a:solidFill>
              </a:rPr>
              <a:t>. </a:t>
            </a:r>
            <a:r>
              <a:rPr lang="en-US" sz="7200" dirty="0" smtClean="0">
                <a:solidFill>
                  <a:schemeClr val="tx1"/>
                </a:solidFill>
              </a:rPr>
              <a:t>Lopez, </a:t>
            </a:r>
            <a:r>
              <a:rPr lang="en-US" sz="7200" dirty="0">
                <a:solidFill>
                  <a:schemeClr val="tx1"/>
                </a:solidFill>
              </a:rPr>
              <a:t>O. Gonzalez </a:t>
            </a:r>
            <a:r>
              <a:rPr lang="en-US" sz="7200" dirty="0" err="1" smtClean="0">
                <a:solidFill>
                  <a:schemeClr val="tx1"/>
                </a:solidFill>
              </a:rPr>
              <a:t>deDios</a:t>
            </a:r>
            <a:r>
              <a:rPr lang="en-US" sz="7200" dirty="0" smtClean="0">
                <a:solidFill>
                  <a:schemeClr val="tx1"/>
                </a:solidFill>
              </a:rPr>
              <a:t> (Telefonica)</a:t>
            </a:r>
          </a:p>
          <a:p>
            <a:pPr algn="r"/>
            <a:r>
              <a:rPr lang="en-US" sz="7200" dirty="0" smtClean="0">
                <a:solidFill>
                  <a:schemeClr val="tx1"/>
                </a:solidFill>
              </a:rPr>
              <a:t>D</a:t>
            </a:r>
            <a:r>
              <a:rPr lang="en-US" sz="7200" dirty="0">
                <a:solidFill>
                  <a:schemeClr val="tx1"/>
                </a:solidFill>
              </a:rPr>
              <a:t>. </a:t>
            </a:r>
            <a:r>
              <a:rPr lang="en-US" sz="7200" dirty="0" smtClean="0">
                <a:solidFill>
                  <a:schemeClr val="tx1"/>
                </a:solidFill>
              </a:rPr>
              <a:t>King (</a:t>
            </a:r>
            <a:r>
              <a:rPr lang="en-US" sz="7200" dirty="0">
                <a:solidFill>
                  <a:schemeClr val="tx1"/>
                </a:solidFill>
              </a:rPr>
              <a:t>Lancaster </a:t>
            </a:r>
            <a:r>
              <a:rPr lang="en-US" sz="7200" dirty="0" smtClean="0">
                <a:solidFill>
                  <a:schemeClr val="tx1"/>
                </a:solidFill>
              </a:rPr>
              <a:t>University)</a:t>
            </a:r>
          </a:p>
          <a:p>
            <a:pPr algn="r"/>
            <a:r>
              <a:rPr lang="en-US" sz="7200" dirty="0" smtClean="0">
                <a:solidFill>
                  <a:schemeClr val="tx1"/>
                </a:solidFill>
              </a:rPr>
              <a:t>Y</a:t>
            </a:r>
            <a:r>
              <a:rPr lang="en-US" sz="7200" dirty="0">
                <a:solidFill>
                  <a:schemeClr val="tx1"/>
                </a:solidFill>
              </a:rPr>
              <a:t>. </a:t>
            </a:r>
            <a:r>
              <a:rPr lang="en-US" sz="7200" dirty="0" smtClean="0">
                <a:solidFill>
                  <a:schemeClr val="tx1"/>
                </a:solidFill>
              </a:rPr>
              <a:t>Lee (Huawei)</a:t>
            </a:r>
            <a:endParaRPr lang="en-US" sz="7200" dirty="0">
              <a:solidFill>
                <a:schemeClr val="tx1"/>
              </a:solidFill>
            </a:endParaRPr>
          </a:p>
          <a:p>
            <a:pPr algn="r"/>
            <a:r>
              <a:rPr lang="en-US" sz="7200" dirty="0" smtClean="0">
                <a:solidFill>
                  <a:schemeClr val="tx1"/>
                </a:solidFill>
              </a:rPr>
              <a:t>G</a:t>
            </a:r>
            <a:r>
              <a:rPr lang="en-US" sz="7200" dirty="0">
                <a:solidFill>
                  <a:schemeClr val="tx1"/>
                </a:solidFill>
              </a:rPr>
              <a:t>. </a:t>
            </a:r>
            <a:r>
              <a:rPr lang="en-US" sz="7200" dirty="0" smtClean="0">
                <a:solidFill>
                  <a:schemeClr val="tx1"/>
                </a:solidFill>
              </a:rPr>
              <a:t>Galimberti (CISCO)</a:t>
            </a:r>
            <a:endParaRPr lang="en-US" sz="7200" dirty="0">
              <a:solidFill>
                <a:schemeClr val="tx1"/>
              </a:solidFill>
            </a:endParaRPr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</a:t>
            </a:r>
            <a:r>
              <a:rPr lang="en-US" dirty="0" smtClean="0"/>
              <a:t>Since IETF </a:t>
            </a:r>
            <a:r>
              <a:rPr lang="en-US" dirty="0" smtClean="0"/>
              <a:t>103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706" y="1366017"/>
            <a:ext cx="9494981" cy="40233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ourier New" panose="02070309020205020404" pitchFamily="49" charset="0"/>
              </a:rPr>
              <a:t>Security section enhanced.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Ietf-layer0-types: flex-grid (central-frequency, slot-width) -&gt; (flex-m, flex-n); also unit changes from frequency-</a:t>
            </a:r>
            <a:r>
              <a:rPr lang="en-US" sz="2400" dirty="0" err="1" smtClean="0"/>
              <a:t>thz</a:t>
            </a:r>
            <a:r>
              <a:rPr lang="en-US" sz="2400" dirty="0" smtClean="0"/>
              <a:t>/</a:t>
            </a:r>
            <a:r>
              <a:rPr lang="en-US" sz="2400" dirty="0" err="1" smtClean="0"/>
              <a:t>ghz</a:t>
            </a:r>
            <a:r>
              <a:rPr lang="en-US" sz="2400" dirty="0" smtClean="0"/>
              <a:t> to int16. 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ourier New" panose="02070309020205020404" pitchFamily="49" charset="0"/>
              </a:rPr>
              <a:t>All editorial improvements for Yang model, references, etc. 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827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85" y="1853248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draft is stable and ready for YANG doctor’s review and WG </a:t>
            </a:r>
            <a:r>
              <a:rPr lang="en-US" dirty="0" smtClean="0"/>
              <a:t>LC followed by WSON Model.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BD2-2488-47B1-8860-9054DEC423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8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7100" y="3835271"/>
            <a:ext cx="8825658" cy="861420"/>
          </a:xfrm>
        </p:spPr>
        <p:txBody>
          <a:bodyPr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J.E. Lopez de Vergara (Universidad </a:t>
            </a:r>
            <a:r>
              <a:rPr lang="en-US" dirty="0" err="1">
                <a:solidFill>
                  <a:schemeClr val="tx1"/>
                </a:solidFill>
              </a:rPr>
              <a:t>Autonoma</a:t>
            </a:r>
            <a:r>
              <a:rPr lang="en-US" dirty="0">
                <a:solidFill>
                  <a:schemeClr val="tx1"/>
                </a:solidFill>
              </a:rPr>
              <a:t> de Madrid)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D. Perdices (</a:t>
            </a:r>
            <a:r>
              <a:rPr lang="en-US" dirty="0" err="1">
                <a:solidFill>
                  <a:schemeClr val="tx1"/>
                </a:solidFill>
              </a:rPr>
              <a:t>Naudit</a:t>
            </a:r>
            <a:r>
              <a:rPr lang="en-US" dirty="0">
                <a:solidFill>
                  <a:schemeClr val="tx1"/>
                </a:solidFill>
              </a:rPr>
              <a:t> HPCN)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                                                         V. Lopez, O. Gonzalez </a:t>
            </a:r>
            <a:r>
              <a:rPr lang="en-US" dirty="0" err="1">
                <a:solidFill>
                  <a:schemeClr val="tx1"/>
                </a:solidFill>
              </a:rPr>
              <a:t>deDios</a:t>
            </a:r>
            <a:r>
              <a:rPr lang="en-US" dirty="0">
                <a:solidFill>
                  <a:schemeClr val="tx1"/>
                </a:solidFill>
              </a:rPr>
              <a:t> (Telefonica)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D. King (Lancaster University)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Y. Lee (Huawei)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G. Galimberti (CISCO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BD2-2488-47B1-8860-9054DEC4238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643437" y="-949580"/>
            <a:ext cx="953503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lang="en-US" altLang="en-US" sz="4000" dirty="0">
                <a:solidFill>
                  <a:schemeClr val="tx1"/>
                </a:solidFill>
                <a:latin typeface="Arial Unicode MS" panose="020B0604020202020204" pitchFamily="34" charset="-128"/>
              </a:rPr>
              <a:t/>
            </a:r>
            <a:br>
              <a:rPr lang="en-US" altLang="en-US" sz="4000" dirty="0">
                <a:solidFill>
                  <a:schemeClr val="tx1"/>
                </a:solidFill>
                <a:latin typeface="Arial Unicode MS" panose="020B0604020202020204" pitchFamily="34" charset="-128"/>
              </a:rPr>
            </a:b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YANG data model for Flexi-Grid media-channels </a:t>
            </a:r>
            <a:b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draft-ietf-ccamp-flexigrid-media-channel-yang-02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35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260</TotalTime>
  <Words>468</Words>
  <Application>Microsoft Office PowerPoint</Application>
  <PresentationFormat>Widescreen</PresentationFormat>
  <Paragraphs>96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Unicode MS</vt:lpstr>
      <vt:lpstr>Arial</vt:lpstr>
      <vt:lpstr>Calibri</vt:lpstr>
      <vt:lpstr>Century Gothic</vt:lpstr>
      <vt:lpstr>Courier New</vt:lpstr>
      <vt:lpstr>Wingdings</vt:lpstr>
      <vt:lpstr>Wingdings 3</vt:lpstr>
      <vt:lpstr>Ion</vt:lpstr>
      <vt:lpstr>A Yang Data Model for WSON Optical Networks   draft-ietf-ccamp-wson-yang-19</vt:lpstr>
      <vt:lpstr>Updates Since IETF 103</vt:lpstr>
      <vt:lpstr>Current Status &amp; Next Steps</vt:lpstr>
      <vt:lpstr>A Yang Data Model for WSON Tunnel  draft-ietf-ccamp-wson-tunnel-model-03</vt:lpstr>
      <vt:lpstr>Updates Since IETF 103 &amp; Next Step</vt:lpstr>
      <vt:lpstr>YANG data model for Flexi-Grid Optical Networks                    draft-ietf-ccamp-flexigrid-yang-03</vt:lpstr>
      <vt:lpstr>Updates Since IETF 103</vt:lpstr>
      <vt:lpstr>Current Status &amp; Next Steps</vt:lpstr>
      <vt:lpstr>  YANG data model for Flexi-Grid media-channels   draft-ietf-ccamp-flexigrid-media-channel-yang-02  </vt:lpstr>
      <vt:lpstr>Updates Since IETF 103 &amp; Next Step</vt:lpstr>
      <vt:lpstr>Thank You!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Leeyoung</dc:creator>
  <cp:lastModifiedBy>Leeyoung</cp:lastModifiedBy>
  <cp:revision>37</cp:revision>
  <dcterms:created xsi:type="dcterms:W3CDTF">2017-11-03T18:43:58Z</dcterms:created>
  <dcterms:modified xsi:type="dcterms:W3CDTF">2019-03-21T23:06:27Z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1531489945</vt:lpwstr>
  </property>
</Properties>
</file>