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398" r:id="rId3"/>
    <p:sldId id="399" r:id="rId4"/>
    <p:sldId id="396" r:id="rId5"/>
    <p:sldId id="397" r:id="rId6"/>
    <p:sldId id="386" r:id="rId7"/>
    <p:sldId id="384" r:id="rId8"/>
    <p:sldId id="385" r:id="rId9"/>
    <p:sldId id="387" r:id="rId10"/>
    <p:sldId id="39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feng Liu" initials="XL" lastIdx="2" clrIdx="0">
    <p:extLst>
      <p:ext uri="{19B8F6BF-5375-455C-9EA6-DF929625EA0E}">
        <p15:presenceInfo xmlns:p15="http://schemas.microsoft.com/office/powerpoint/2012/main" userId="S-1-5-21-1026877112-3113167067-3491039967-13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9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12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0A47-481A-499E-ABFE-FD545BAD4A48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EB95-9427-425C-A46B-088399108D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9EB95-9427-425C-A46B-088399108D5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17C5-9AAF-4818-83EF-CC959DB4ABC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5012-8AB9-4373-9CDF-DAA9203C0DCA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4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15A3-4A76-42A4-93AB-40A4165F9111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95FF-CD8D-4DC5-9BAA-CDE229EC45EF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C067-A81A-49C2-9D75-0749E915992F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7E9-3B91-40DB-A98B-7182464E0CDE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606-2CB8-4FD3-BA61-05A08328F2A9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0160-5558-475D-9CC4-5E2DDE3D5C27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CB-BA6B-4326-8635-13CAB2467B1E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8CF98FC-598C-47E2-8CE1-5ACEE50352FB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93A8-27A8-42D4-AFEF-ED684302FED9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0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3358E6-A366-4ECB-A83F-16CF184ED09E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92F2E-F157-4664-BD3D-E29640243A0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2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ryskin-teas-use-cases-sf-aware-topo-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511729"/>
            <a:ext cx="7566660" cy="272158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SF </a:t>
            </a:r>
            <a:r>
              <a:rPr lang="en-US" sz="4800" dirty="0"/>
              <a:t>Aware TE Topology YANG </a:t>
            </a:r>
            <a:r>
              <a:rPr lang="en-US" sz="4800" dirty="0" smtClean="0"/>
              <a:t>Model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800" b="1" dirty="0" smtClean="0"/>
              <a:t>draft-ietf-teas-sf-aware-topo-model-02</a:t>
            </a:r>
            <a:r>
              <a:rPr lang="en-US" sz="2700" dirty="0"/>
              <a:t/>
            </a:r>
            <a:br>
              <a:rPr lang="en-US" sz="2700" dirty="0"/>
            </a:br>
            <a:endParaRPr lang="en-US" sz="2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91540" y="4440090"/>
            <a:ext cx="8252460" cy="228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Igor </a:t>
            </a:r>
            <a:r>
              <a:rPr lang="en-US" sz="2000" dirty="0" smtClean="0"/>
              <a:t>Bryskin (Huawei Technologies)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Xufeng </a:t>
            </a:r>
            <a:r>
              <a:rPr lang="en-US" sz="2000" dirty="0" smtClean="0"/>
              <a:t>Liu (Volta Networks)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Young Lee James Guichard (Huawei Technologies)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Luis </a:t>
            </a:r>
            <a:r>
              <a:rPr lang="en-US" sz="2000" dirty="0"/>
              <a:t>Miguel Contreras (Telefonica)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Danielle Ceccarelli (Ericsson)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Jeff Tantsura </a:t>
            </a:r>
            <a:r>
              <a:rPr lang="en-US" sz="2000" dirty="0" smtClean="0"/>
              <a:t>(</a:t>
            </a:r>
            <a:r>
              <a:rPr lang="en-US" sz="2000" dirty="0" err="1" smtClean="0"/>
              <a:t>apstra</a:t>
            </a:r>
            <a:r>
              <a:rPr lang="en-US" sz="2000" dirty="0" smtClean="0"/>
              <a:t> </a:t>
            </a:r>
            <a:r>
              <a:rPr lang="en-US" sz="2000" dirty="0"/>
              <a:t>Networks)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6280" y="739219"/>
            <a:ext cx="9144000" cy="7839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SF2LTP </a:t>
            </a:r>
            <a:r>
              <a:rPr lang="en-US" dirty="0" smtClean="0"/>
              <a:t>CM:  </a:t>
            </a:r>
            <a:br>
              <a:rPr lang="en-US" dirty="0" smtClean="0"/>
            </a:br>
            <a:r>
              <a:rPr lang="en-US" dirty="0" smtClean="0"/>
              <a:t>Compute Resource aware Topology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443" y="4287298"/>
            <a:ext cx="8466198" cy="17587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Integrated Cross-Stratum resource </a:t>
            </a:r>
            <a:r>
              <a:rPr lang="en-US" dirty="0" smtClean="0"/>
              <a:t>model: network + DC compute/storage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Compute Node is attached to network TE node. It contains VMs which can be modeled as a Service Function (SF). VM resources (instances, usage, CPU/Memory) can be modeled and integrated with network topology model to facilitate VM migration, dynamic load balancing,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Added is DC Compute model as an example in this version.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8990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D9563-417C-4C34-859E-99CF9B85FB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43148" y="2157883"/>
            <a:ext cx="4223945" cy="1756478"/>
            <a:chOff x="685800" y="1203821"/>
            <a:chExt cx="7467600" cy="3570209"/>
          </a:xfrm>
        </p:grpSpPr>
        <p:sp>
          <p:nvSpPr>
            <p:cNvPr id="9" name="Rounded Rectangle 8"/>
            <p:cNvSpPr/>
            <p:nvPr/>
          </p:nvSpPr>
          <p:spPr>
            <a:xfrm>
              <a:off x="1447800" y="2727822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199" y="2922667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N1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1813421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799" y="2008264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N2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76800" y="2880221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3075069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N4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19800" y="1661021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855866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N3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794621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8000" y="3989468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N5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53200" y="3870821"/>
              <a:ext cx="838200" cy="7620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5599" y="4065666"/>
              <a:ext cx="533401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N6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Connector 20"/>
            <p:cNvCxnSpPr>
              <a:endCxn id="11" idx="1"/>
            </p:cNvCxnSpPr>
            <p:nvPr/>
          </p:nvCxnSpPr>
          <p:spPr>
            <a:xfrm flipV="1">
              <a:off x="2286000" y="2194421"/>
              <a:ext cx="914400" cy="7620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57400" y="2465466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L12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4601" y="19658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L21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Connector 23"/>
            <p:cNvCxnSpPr>
              <a:stCxn id="11" idx="3"/>
            </p:cNvCxnSpPr>
            <p:nvPr/>
          </p:nvCxnSpPr>
          <p:spPr>
            <a:xfrm>
              <a:off x="4038600" y="2194421"/>
              <a:ext cx="1981200" cy="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328021"/>
              <a:ext cx="2819400" cy="762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9" idx="0"/>
            </p:cNvCxnSpPr>
            <p:nvPr/>
          </p:nvCxnSpPr>
          <p:spPr>
            <a:xfrm>
              <a:off x="6477000" y="2423021"/>
              <a:ext cx="495300" cy="14478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>
              <a:off x="2286000" y="3185021"/>
              <a:ext cx="2590800" cy="7620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715000" y="2423021"/>
              <a:ext cx="609600" cy="76200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1"/>
            </p:cNvCxnSpPr>
            <p:nvPr/>
          </p:nvCxnSpPr>
          <p:spPr>
            <a:xfrm flipH="1" flipV="1">
              <a:off x="2286000" y="3413621"/>
              <a:ext cx="609600" cy="762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4099421"/>
              <a:ext cx="2819400" cy="762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33800" y="3489821"/>
              <a:ext cx="1143000" cy="4572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38600" y="2423021"/>
              <a:ext cx="838200" cy="60960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62400" y="18896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L23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0199" y="18896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L32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2194422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L24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5801" y="2617868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L42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651625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L43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799" y="2389268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L34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7001" y="24230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L36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0" y="3566020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L63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800" y="2880220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L14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67201" y="2998869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L41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3374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L15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837066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L51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1400" y="3566020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L54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599" y="3837066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L56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57599" y="4065668"/>
              <a:ext cx="685800" cy="67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L156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19800" y="3837066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L65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43600" y="4099421"/>
              <a:ext cx="685800" cy="67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L165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7201" y="3261219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L45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85800" y="3108821"/>
              <a:ext cx="762000" cy="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58000" y="2194421"/>
              <a:ext cx="762000" cy="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391400" y="4328021"/>
              <a:ext cx="762000" cy="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657600" y="1203821"/>
              <a:ext cx="0" cy="6096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8199" y="2804018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L1x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81400" y="1432420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L2x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58000" y="18896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L3x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15200" y="4023221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L6x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133600" y="4404221"/>
              <a:ext cx="762000" cy="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057400" y="4065668"/>
              <a:ext cx="685800" cy="42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Courier New" pitchFamily="49" charset="0"/>
                  <a:cs typeface="Courier New" pitchFamily="49" charset="0"/>
                </a:rPr>
                <a:t>L5x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 flipH="1">
            <a:off x="716280" y="2365516"/>
            <a:ext cx="1419613" cy="1074421"/>
            <a:chOff x="9398420" y="2163415"/>
            <a:chExt cx="2061040" cy="1671198"/>
          </a:xfrm>
        </p:grpSpPr>
        <p:sp>
          <p:nvSpPr>
            <p:cNvPr id="62" name="Rounded Rectangle 61"/>
            <p:cNvSpPr/>
            <p:nvPr/>
          </p:nvSpPr>
          <p:spPr>
            <a:xfrm flipH="1">
              <a:off x="9633080" y="2462406"/>
              <a:ext cx="1826380" cy="1327860"/>
            </a:xfrm>
            <a:prstGeom prst="roundRect">
              <a:avLst>
                <a:gd name="adj" fmla="val 80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9913469" y="3197997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VIRTUAL SWITCH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10901496" y="2657919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10990058" y="308236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10514284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7" name="Oval 66"/>
            <p:cNvSpPr/>
            <p:nvPr/>
          </p:nvSpPr>
          <p:spPr>
            <a:xfrm flipH="1">
              <a:off x="10038082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388542" y="2661902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9925044" y="2663130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9398420" y="3183384"/>
              <a:ext cx="369171" cy="2627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5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cxnSp>
          <p:nvCxnSpPr>
            <p:cNvPr id="71" name="Straight Connector 70"/>
            <p:cNvCxnSpPr>
              <a:stCxn id="63" idx="3"/>
              <a:endCxn id="70" idx="1"/>
            </p:cNvCxnSpPr>
            <p:nvPr/>
          </p:nvCxnSpPr>
          <p:spPr>
            <a:xfrm flipH="1" flipV="1">
              <a:off x="9767591" y="3314742"/>
              <a:ext cx="145877" cy="26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0"/>
              <a:endCxn id="69" idx="2"/>
            </p:cNvCxnSpPr>
            <p:nvPr/>
          </p:nvCxnSpPr>
          <p:spPr>
            <a:xfrm flipH="1" flipV="1">
              <a:off x="10109629" y="2925846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10576306" y="2915593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11044517" y="2915980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flipH="1">
              <a:off x="9844854" y="2163415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DC Compute </a:t>
              </a:r>
              <a:r>
                <a:rPr lang="es-ES" sz="700" kern="0" dirty="0" err="1" smtClean="0">
                  <a:solidFill>
                    <a:prstClr val="black"/>
                  </a:solidFill>
                  <a:latin typeface="Candara"/>
                  <a:cs typeface="Arial" charset="0"/>
                </a:rPr>
                <a:t>Node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76" name="209 Rectángulo"/>
            <p:cNvSpPr/>
            <p:nvPr/>
          </p:nvSpPr>
          <p:spPr>
            <a:xfrm>
              <a:off x="10068786" y="3506094"/>
              <a:ext cx="1058087" cy="32851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>
                <a:defRPr/>
              </a:pPr>
              <a:r>
                <a:rPr lang="en-US" sz="800" kern="0" dirty="0" smtClean="0">
                  <a:solidFill>
                    <a:prstClr val="black"/>
                  </a:solidFill>
                  <a:latin typeface="Candara"/>
                </a:rPr>
                <a:t>HYPERVISOR</a:t>
              </a:r>
              <a:endParaRPr lang="en-US" sz="800" kern="0" dirty="0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9855232" y="2549572"/>
              <a:ext cx="1504741" cy="1180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6065381" y="1857836"/>
            <a:ext cx="1435273" cy="1074421"/>
            <a:chOff x="9633080" y="2163415"/>
            <a:chExt cx="2083776" cy="1671198"/>
          </a:xfrm>
        </p:grpSpPr>
        <p:sp>
          <p:nvSpPr>
            <p:cNvPr id="79" name="Rounded Rectangle 78"/>
            <p:cNvSpPr/>
            <p:nvPr/>
          </p:nvSpPr>
          <p:spPr>
            <a:xfrm flipH="1">
              <a:off x="9633080" y="2462406"/>
              <a:ext cx="1826380" cy="1327860"/>
            </a:xfrm>
            <a:prstGeom prst="roundRect">
              <a:avLst>
                <a:gd name="adj" fmla="val 80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9913469" y="3197997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VIRTUAL SWITCH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10901496" y="2657919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flipH="1">
              <a:off x="10990058" y="308236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10514284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10038082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10388542" y="2661902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9925044" y="2663130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11347685" y="3197793"/>
              <a:ext cx="369171" cy="2627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5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cxnSp>
          <p:nvCxnSpPr>
            <p:cNvPr id="88" name="Straight Connector 87"/>
            <p:cNvCxnSpPr>
              <a:stCxn id="80" idx="1"/>
            </p:cNvCxnSpPr>
            <p:nvPr/>
          </p:nvCxnSpPr>
          <p:spPr>
            <a:xfrm flipV="1">
              <a:off x="11270668" y="3325063"/>
              <a:ext cx="89306" cy="1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0"/>
              <a:endCxn id="86" idx="2"/>
            </p:cNvCxnSpPr>
            <p:nvPr/>
          </p:nvCxnSpPr>
          <p:spPr>
            <a:xfrm flipH="1" flipV="1">
              <a:off x="10109629" y="2925846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10576306" y="2915593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11044517" y="2915980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 flipH="1">
              <a:off x="9844854" y="2163415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DC Compute </a:t>
              </a:r>
              <a:r>
                <a:rPr lang="es-ES" sz="700" kern="0" dirty="0" err="1" smtClean="0">
                  <a:solidFill>
                    <a:prstClr val="black"/>
                  </a:solidFill>
                  <a:latin typeface="Candara"/>
                  <a:cs typeface="Arial" charset="0"/>
                </a:rPr>
                <a:t>Node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93" name="209 Rectángulo"/>
            <p:cNvSpPr/>
            <p:nvPr/>
          </p:nvSpPr>
          <p:spPr>
            <a:xfrm>
              <a:off x="10068787" y="3506094"/>
              <a:ext cx="1058087" cy="32851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>
                <a:defRPr/>
              </a:pPr>
              <a:r>
                <a:rPr lang="en-US" sz="800" kern="0" dirty="0" smtClean="0">
                  <a:solidFill>
                    <a:prstClr val="black"/>
                  </a:solidFill>
                  <a:latin typeface="Candara"/>
                </a:rPr>
                <a:t>HYPERVISOR</a:t>
              </a:r>
              <a:endParaRPr lang="en-US" sz="800" kern="0" dirty="0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9855232" y="2549572"/>
              <a:ext cx="1504741" cy="1180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 flipH="1">
            <a:off x="6374391" y="3010016"/>
            <a:ext cx="1435273" cy="1074421"/>
            <a:chOff x="9633080" y="2163415"/>
            <a:chExt cx="2083776" cy="1671198"/>
          </a:xfrm>
        </p:grpSpPr>
        <p:sp>
          <p:nvSpPr>
            <p:cNvPr id="96" name="Rounded Rectangle 95"/>
            <p:cNvSpPr/>
            <p:nvPr/>
          </p:nvSpPr>
          <p:spPr>
            <a:xfrm flipH="1">
              <a:off x="9633080" y="2462406"/>
              <a:ext cx="1826380" cy="1327860"/>
            </a:xfrm>
            <a:prstGeom prst="roundRect">
              <a:avLst>
                <a:gd name="adj" fmla="val 80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9913469" y="3197997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VIRTUAL SWITCH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10901496" y="2657919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 flipH="1">
              <a:off x="10990058" y="308236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100" name="Oval 99"/>
            <p:cNvSpPr/>
            <p:nvPr/>
          </p:nvSpPr>
          <p:spPr>
            <a:xfrm flipH="1">
              <a:off x="10514284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101" name="Oval 100"/>
            <p:cNvSpPr/>
            <p:nvPr/>
          </p:nvSpPr>
          <p:spPr>
            <a:xfrm flipH="1">
              <a:off x="10038082" y="309389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0388542" y="2661902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9925044" y="2663130"/>
              <a:ext cx="369171" cy="2627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VM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11347685" y="3197793"/>
              <a:ext cx="369171" cy="2627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5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cxnSp>
          <p:nvCxnSpPr>
            <p:cNvPr id="105" name="Straight Connector 104"/>
            <p:cNvCxnSpPr>
              <a:stCxn id="97" idx="1"/>
            </p:cNvCxnSpPr>
            <p:nvPr/>
          </p:nvCxnSpPr>
          <p:spPr>
            <a:xfrm flipV="1">
              <a:off x="11270668" y="3325063"/>
              <a:ext cx="89306" cy="1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0"/>
              <a:endCxn id="103" idx="2"/>
            </p:cNvCxnSpPr>
            <p:nvPr/>
          </p:nvCxnSpPr>
          <p:spPr>
            <a:xfrm flipH="1" flipV="1">
              <a:off x="10109629" y="2925846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10576306" y="2915593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11044517" y="2915980"/>
              <a:ext cx="453" cy="168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 flipH="1">
              <a:off x="9844854" y="2163415"/>
              <a:ext cx="1357198" cy="2856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kern="0" dirty="0" smtClean="0">
                  <a:solidFill>
                    <a:prstClr val="black"/>
                  </a:solidFill>
                  <a:latin typeface="Candara"/>
                  <a:cs typeface="Arial" charset="0"/>
                </a:rPr>
                <a:t>DC Compute </a:t>
              </a:r>
              <a:r>
                <a:rPr lang="es-ES" sz="700" kern="0" dirty="0" err="1" smtClean="0">
                  <a:solidFill>
                    <a:prstClr val="black"/>
                  </a:solidFill>
                  <a:latin typeface="Candara"/>
                  <a:cs typeface="Arial" charset="0"/>
                </a:rPr>
                <a:t>Node</a:t>
              </a:r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  <p:sp>
          <p:nvSpPr>
            <p:cNvPr id="110" name="209 Rectángulo"/>
            <p:cNvSpPr/>
            <p:nvPr/>
          </p:nvSpPr>
          <p:spPr>
            <a:xfrm>
              <a:off x="10068787" y="3506094"/>
              <a:ext cx="1058087" cy="32851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algn="ctr">
                <a:defRPr/>
              </a:pPr>
              <a:r>
                <a:rPr lang="en-US" sz="800" kern="0" dirty="0" smtClean="0">
                  <a:solidFill>
                    <a:prstClr val="black"/>
                  </a:solidFill>
                  <a:latin typeface="Candara"/>
                </a:rPr>
                <a:t>HYPERVISOR</a:t>
              </a:r>
              <a:endParaRPr lang="en-US" sz="800" kern="0" dirty="0">
                <a:solidFill>
                  <a:prstClr val="black"/>
                </a:solidFill>
                <a:latin typeface="Candara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9855232" y="2549572"/>
              <a:ext cx="1504741" cy="1180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700" kern="0" dirty="0">
                <a:solidFill>
                  <a:prstClr val="black"/>
                </a:solidFill>
                <a:latin typeface="Candara"/>
                <a:cs typeface="Arial" charset="0"/>
              </a:endParaRPr>
            </a:p>
          </p:txBody>
        </p:sp>
      </p:grpSp>
      <p:sp>
        <p:nvSpPr>
          <p:cNvPr id="11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This draft merged the use-case draft </a:t>
            </a:r>
            <a:r>
              <a:rPr lang="en-US" sz="2800" dirty="0" smtClean="0">
                <a:hlinkClick r:id="rId2"/>
              </a:rPr>
              <a:t>draft-</a:t>
            </a:r>
            <a:r>
              <a:rPr lang="en-US" sz="2800" dirty="0" err="1" smtClean="0">
                <a:hlinkClick r:id="rId2"/>
              </a:rPr>
              <a:t>ietf</a:t>
            </a:r>
            <a:r>
              <a:rPr lang="en-US" sz="2800" dirty="0" smtClean="0">
                <a:hlinkClick r:id="rId2"/>
              </a:rPr>
              <a:t>-teas-use-cases-sf-aware-topo-model</a:t>
            </a:r>
            <a:r>
              <a:rPr lang="en-US" sz="2800" dirty="0" smtClean="0"/>
              <a:t> into the appendix.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This draft does not model SF/VNF resource abstraction, leaving it ETSI NFV; it just maintains reference to SF/VNF types for future use.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5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21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tet:tunnel-termination-point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service-function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tunnel-terminations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tunnel-termination* [id]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                  uint32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service-function-id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?      string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sf-connection-point-id?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enabled?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direction?                connectivity-direction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8436" y="1719200"/>
            <a:ext cx="31634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ourier New" panose="02070309020205020404" pitchFamily="49" charset="0"/>
                <a:cs typeface="Times New Roman" panose="02020603050405020304" pitchFamily="18" charset="0"/>
              </a:rPr>
              <a:t>Reference to a network </a:t>
            </a:r>
            <a:r>
              <a:rPr lang="en-US" dirty="0" smtClean="0">
                <a:ea typeface="Courier New" panose="02070309020205020404" pitchFamily="49" charset="0"/>
                <a:cs typeface="Times New Roman" panose="02020603050405020304" pitchFamily="18" charset="0"/>
              </a:rPr>
              <a:t>service</a:t>
            </a:r>
          </a:p>
          <a:p>
            <a:r>
              <a:rPr lang="en-US" dirty="0" smtClean="0">
                <a:ea typeface="Courier New" panose="02070309020205020404" pitchFamily="49" charset="0"/>
                <a:cs typeface="Times New Roman" panose="02020603050405020304" pitchFamily="18" charset="0"/>
              </a:rPr>
              <a:t>or </a:t>
            </a:r>
            <a:r>
              <a:rPr lang="en-US" dirty="0">
                <a:ea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ea typeface="Courier New" panose="02070309020205020404" pitchFamily="49" charset="0"/>
                <a:cs typeface="Times New Roman" panose="02020603050405020304" pitchFamily="18" charset="0"/>
              </a:rPr>
              <a:t>network</a:t>
            </a:r>
            <a:r>
              <a:rPr lang="en-US" sz="2400" dirty="0" smtClean="0"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ourier New" panose="02070309020205020404" pitchFamily="49" charset="0"/>
              </a:rPr>
              <a:t>function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04509" y="2161309"/>
            <a:ext cx="1403927" cy="97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95964" y="45836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Reference to a connection point on a network</a:t>
            </a:r>
          </a:p>
          <a:p>
            <a:r>
              <a:rPr lang="en-US" dirty="0" smtClean="0"/>
              <a:t>service </a:t>
            </a:r>
            <a:r>
              <a:rPr lang="en-US" dirty="0"/>
              <a:t>or a network function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33455" y="3639127"/>
            <a:ext cx="341745" cy="94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The model is ready for YANG doctor’s review.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The draft is ready for WG LC.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matrices introduced by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78455" cy="4583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SF2SF </a:t>
            </a:r>
            <a:r>
              <a:rPr lang="en-US" b="1" dirty="0"/>
              <a:t>CM </a:t>
            </a:r>
            <a:r>
              <a:rPr lang="en-US" dirty="0"/>
              <a:t>- describes which SFs could be locally inter-connected, and, if yes, in which direction, via which </a:t>
            </a:r>
            <a:r>
              <a:rPr lang="en-US" b="1" dirty="0"/>
              <a:t>CP</a:t>
            </a:r>
            <a:r>
              <a:rPr lang="en-US" dirty="0"/>
              <a:t>s and at what costs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SF2LTP </a:t>
            </a:r>
            <a:r>
              <a:rPr lang="en-US" b="1" dirty="0"/>
              <a:t>CM </a:t>
            </a:r>
            <a:r>
              <a:rPr lang="en-US" dirty="0"/>
              <a:t>- describes how, in which direction and at what costs a given TE node's SFs could be connected to the TE node's </a:t>
            </a:r>
            <a:r>
              <a:rPr lang="en-US" b="1" dirty="0"/>
              <a:t>LTP</a:t>
            </a:r>
            <a:r>
              <a:rPr lang="en-US" dirty="0"/>
              <a:t>s and hence to SFs residing on neighboring TE nodes that are connected to LTPs at the remote ends of corresponding TE links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SF2TTP </a:t>
            </a:r>
            <a:r>
              <a:rPr lang="en-US" b="1" dirty="0"/>
              <a:t>CM </a:t>
            </a:r>
            <a:r>
              <a:rPr lang="en-US" dirty="0"/>
              <a:t>- describes how, in which direction and at what costs a given TE node's SFs could be connected to the TE node's </a:t>
            </a:r>
            <a:r>
              <a:rPr lang="en-US" b="1" dirty="0"/>
              <a:t>TTP</a:t>
            </a:r>
            <a:r>
              <a:rPr lang="en-US" dirty="0"/>
              <a:t>s and hence to SFs residing on other TE nodes on the topology that could be inter-connected with the TE node via TE tunnels terminated by the corresponding TTPs.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7C21-27C8-4CDC-8CED-EF2E9F00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7" y="-75248"/>
            <a:ext cx="7720289" cy="9023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SFs as TE topology elements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892FEE09-96D7-46FA-B528-3B970CB0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532" y="947957"/>
            <a:ext cx="8660088" cy="4995643"/>
            <a:chOff x="110532" y="947957"/>
            <a:chExt cx="9294726" cy="5535565"/>
          </a:xfrm>
        </p:grpSpPr>
        <p:grpSp>
          <p:nvGrpSpPr>
            <p:cNvPr id="3" name="Group 199">
              <a:extLst>
                <a:ext uri="{FF2B5EF4-FFF2-40B4-BE49-F238E27FC236}">
                  <a16:creationId xmlns:a16="http://schemas.microsoft.com/office/drawing/2014/main" id="{D2BDEA06-57BF-4B78-8020-36E8A0B0FF3D}"/>
                </a:ext>
              </a:extLst>
            </p:cNvPr>
            <p:cNvGrpSpPr/>
            <p:nvPr/>
          </p:nvGrpSpPr>
          <p:grpSpPr>
            <a:xfrm>
              <a:off x="5877966" y="3795831"/>
              <a:ext cx="3527292" cy="1157999"/>
              <a:chOff x="4820555" y="1333096"/>
              <a:chExt cx="4166018" cy="1258367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31F8217-42A2-498E-B252-BA942F1D7F6F}"/>
                  </a:ext>
                </a:extLst>
              </p:cNvPr>
              <p:cNvSpPr txBox="1"/>
              <p:nvPr/>
            </p:nvSpPr>
            <p:spPr>
              <a:xfrm>
                <a:off x="5232180" y="1333096"/>
                <a:ext cx="3076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Tunnel Termination Point (TTP)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4C008D42-398D-4ED6-808D-AA0FFF5F64B6}"/>
                  </a:ext>
                </a:extLst>
              </p:cNvPr>
              <p:cNvSpPr/>
              <p:nvPr/>
            </p:nvSpPr>
            <p:spPr>
              <a:xfrm rot="10800000">
                <a:off x="4820555" y="1349690"/>
                <a:ext cx="312553" cy="283540"/>
              </a:xfrm>
              <a:prstGeom prst="triangle">
                <a:avLst>
                  <a:gd name="adj" fmla="val 539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5138CA4-366E-48BA-ACA6-A31A34A86D5E}"/>
                  </a:ext>
                </a:extLst>
              </p:cNvPr>
              <p:cNvSpPr/>
              <p:nvPr/>
            </p:nvSpPr>
            <p:spPr>
              <a:xfrm>
                <a:off x="4879172" y="1796140"/>
                <a:ext cx="189167" cy="181520"/>
              </a:xfrm>
              <a:prstGeom prst="ellipse">
                <a:avLst/>
              </a:prstGeom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E144FC9-07A0-4869-8751-4431D31015FE}"/>
                  </a:ext>
                </a:extLst>
              </p:cNvPr>
              <p:cNvSpPr txBox="1"/>
              <p:nvPr/>
            </p:nvSpPr>
            <p:spPr>
              <a:xfrm>
                <a:off x="5238807" y="1733612"/>
                <a:ext cx="3747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Server Link Termination Point (S-LTP)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9942A19-F7A8-4725-8367-0DD1ECE600E1}"/>
                  </a:ext>
                </a:extLst>
              </p:cNvPr>
              <p:cNvSpPr/>
              <p:nvPr/>
            </p:nvSpPr>
            <p:spPr>
              <a:xfrm>
                <a:off x="4890174" y="2158864"/>
                <a:ext cx="189167" cy="181520"/>
              </a:xfrm>
              <a:prstGeom prst="ellipse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57085CB-69BF-4155-9F13-A503C6DBE230}"/>
                  </a:ext>
                </a:extLst>
              </p:cNvPr>
              <p:cNvSpPr txBox="1"/>
              <p:nvPr/>
            </p:nvSpPr>
            <p:spPr>
              <a:xfrm>
                <a:off x="5245434" y="2129798"/>
                <a:ext cx="3649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Client Link Termination Point (C-LTP)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36E7BB9-7153-4AAC-9C68-CF8098BF19F0}"/>
                </a:ext>
              </a:extLst>
            </p:cNvPr>
            <p:cNvCxnSpPr/>
            <p:nvPr/>
          </p:nvCxnSpPr>
          <p:spPr>
            <a:xfrm>
              <a:off x="4501396" y="3042272"/>
              <a:ext cx="2159464" cy="2932"/>
            </a:xfrm>
            <a:prstGeom prst="line">
              <a:avLst/>
            </a:prstGeom>
            <a:ln w="635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87A870B0-FD5B-4BA9-8011-6CAC6E6C8E7F}"/>
                </a:ext>
              </a:extLst>
            </p:cNvPr>
            <p:cNvSpPr txBox="1"/>
            <p:nvPr/>
          </p:nvSpPr>
          <p:spPr>
            <a:xfrm>
              <a:off x="5341608" y="2697552"/>
              <a:ext cx="1438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noProof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Link-12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DE697AA8-392F-45AB-B62D-7BA45620775D}"/>
                </a:ext>
              </a:extLst>
            </p:cNvPr>
            <p:cNvSpPr txBox="1"/>
            <p:nvPr/>
          </p:nvSpPr>
          <p:spPr>
            <a:xfrm>
              <a:off x="2340530" y="947957"/>
              <a:ext cx="1275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Node-1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5262BC1-70AF-4DBA-A1C8-2620B40CEA7B}"/>
                </a:ext>
              </a:extLst>
            </p:cNvPr>
            <p:cNvSpPr txBox="1"/>
            <p:nvPr/>
          </p:nvSpPr>
          <p:spPr>
            <a:xfrm>
              <a:off x="4933260" y="1626227"/>
              <a:ext cx="194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TE-Tunnel-1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8" name="Rounded Rectangle 141">
              <a:extLst>
                <a:ext uri="{FF2B5EF4-FFF2-40B4-BE49-F238E27FC236}">
                  <a16:creationId xmlns:a16="http://schemas.microsoft.com/office/drawing/2014/main" id="{3C492DE6-1B9D-4E42-B9EF-53E15D21CC58}"/>
                </a:ext>
              </a:extLst>
            </p:cNvPr>
            <p:cNvSpPr/>
            <p:nvPr/>
          </p:nvSpPr>
          <p:spPr>
            <a:xfrm>
              <a:off x="800839" y="1669269"/>
              <a:ext cx="4078618" cy="4814253"/>
            </a:xfrm>
            <a:prstGeom prst="round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3ED401B-7EE9-4A0D-98D8-2DBDA3A377CD}"/>
                </a:ext>
              </a:extLst>
            </p:cNvPr>
            <p:cNvCxnSpPr>
              <a:stCxn id="240" idx="0"/>
              <a:endCxn id="217" idx="0"/>
            </p:cNvCxnSpPr>
            <p:nvPr/>
          </p:nvCxnSpPr>
          <p:spPr bwMode="auto">
            <a:xfrm flipH="1">
              <a:off x="802675" y="2211724"/>
              <a:ext cx="1411613" cy="1243115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05E7772-704B-4AD9-A38B-752668BDF6BF}"/>
                </a:ext>
              </a:extLst>
            </p:cNvPr>
            <p:cNvCxnSpPr>
              <a:stCxn id="241" idx="0"/>
              <a:endCxn id="242" idx="2"/>
            </p:cNvCxnSpPr>
            <p:nvPr/>
          </p:nvCxnSpPr>
          <p:spPr bwMode="auto">
            <a:xfrm>
              <a:off x="3030422" y="2193652"/>
              <a:ext cx="1773155" cy="826389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892FF23-D24E-4C11-B508-7B4D1EB9E026}"/>
                </a:ext>
              </a:extLst>
            </p:cNvPr>
            <p:cNvCxnSpPr>
              <a:stCxn id="216" idx="6"/>
              <a:endCxn id="241" idx="0"/>
            </p:cNvCxnSpPr>
            <p:nvPr/>
          </p:nvCxnSpPr>
          <p:spPr bwMode="auto">
            <a:xfrm flipV="1">
              <a:off x="906522" y="2193652"/>
              <a:ext cx="2123900" cy="770945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9AB6873-8616-4ECF-9EBF-906E7EBC5667}"/>
                </a:ext>
              </a:extLst>
            </p:cNvPr>
            <p:cNvCxnSpPr>
              <a:cxnSpLocks/>
              <a:stCxn id="240" idx="0"/>
              <a:endCxn id="218" idx="1"/>
            </p:cNvCxnSpPr>
            <p:nvPr/>
          </p:nvCxnSpPr>
          <p:spPr bwMode="auto">
            <a:xfrm>
              <a:off x="2214287" y="2211724"/>
              <a:ext cx="2602155" cy="1297337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0DA125-7F35-4A12-9B1C-675186CB2A1F}"/>
                </a:ext>
              </a:extLst>
            </p:cNvPr>
            <p:cNvCxnSpPr>
              <a:cxnSpLocks/>
              <a:stCxn id="215" idx="6"/>
              <a:endCxn id="214" idx="2"/>
            </p:cNvCxnSpPr>
            <p:nvPr/>
          </p:nvCxnSpPr>
          <p:spPr bwMode="auto">
            <a:xfrm flipV="1">
              <a:off x="900384" y="2386962"/>
              <a:ext cx="3899987" cy="2244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C93A5E8-2533-4447-A48B-50F1EB414607}"/>
                </a:ext>
              </a:extLst>
            </p:cNvPr>
            <p:cNvSpPr/>
            <p:nvPr/>
          </p:nvSpPr>
          <p:spPr>
            <a:xfrm>
              <a:off x="4800373" y="2296202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3D83B52-C7BA-47E5-824B-56C2596990EB}"/>
                </a:ext>
              </a:extLst>
            </p:cNvPr>
            <p:cNvSpPr/>
            <p:nvPr/>
          </p:nvSpPr>
          <p:spPr>
            <a:xfrm>
              <a:off x="711361" y="2298446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A807374-AD22-493B-A48F-D8B4761707E6}"/>
                </a:ext>
              </a:extLst>
            </p:cNvPr>
            <p:cNvSpPr/>
            <p:nvPr/>
          </p:nvSpPr>
          <p:spPr>
            <a:xfrm>
              <a:off x="717499" y="2873836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75F5F74-3F65-4F37-891D-665367370E5E}"/>
                </a:ext>
              </a:extLst>
            </p:cNvPr>
            <p:cNvSpPr/>
            <p:nvPr/>
          </p:nvSpPr>
          <p:spPr>
            <a:xfrm>
              <a:off x="708162" y="3454838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261C630-523D-4C11-8595-803B54CE67A4}"/>
                </a:ext>
              </a:extLst>
            </p:cNvPr>
            <p:cNvSpPr/>
            <p:nvPr/>
          </p:nvSpPr>
          <p:spPr>
            <a:xfrm>
              <a:off x="4788760" y="3482477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F46F0DF-06AC-4978-819A-27B0E57E2A9B}"/>
                </a:ext>
              </a:extLst>
            </p:cNvPr>
            <p:cNvCxnSpPr>
              <a:stCxn id="216" idx="5"/>
              <a:endCxn id="242" idx="2"/>
            </p:cNvCxnSpPr>
            <p:nvPr/>
          </p:nvCxnSpPr>
          <p:spPr bwMode="auto">
            <a:xfrm flipV="1">
              <a:off x="878842" y="3020041"/>
              <a:ext cx="3924735" cy="8733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C19A2A-58CE-469A-A464-6A2594FFB9D0}"/>
                </a:ext>
              </a:extLst>
            </p:cNvPr>
            <p:cNvSpPr txBox="1"/>
            <p:nvPr/>
          </p:nvSpPr>
          <p:spPr>
            <a:xfrm>
              <a:off x="1345541" y="1749743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TTP-1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D4EEC5F-95CA-4580-835A-0557576A5266}"/>
                </a:ext>
              </a:extLst>
            </p:cNvPr>
            <p:cNvSpPr txBox="1"/>
            <p:nvPr/>
          </p:nvSpPr>
          <p:spPr>
            <a:xfrm>
              <a:off x="3294260" y="2081430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TTP-2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B194366-CCA7-44CF-985C-3A92E4B2FAEB}"/>
                </a:ext>
              </a:extLst>
            </p:cNvPr>
            <p:cNvSpPr txBox="1"/>
            <p:nvPr/>
          </p:nvSpPr>
          <p:spPr>
            <a:xfrm>
              <a:off x="142673" y="2015767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LTP-6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8813E13-12EC-42DD-87DA-1456A86241A9}"/>
                </a:ext>
              </a:extLst>
            </p:cNvPr>
            <p:cNvSpPr txBox="1"/>
            <p:nvPr/>
          </p:nvSpPr>
          <p:spPr>
            <a:xfrm>
              <a:off x="5055128" y="2161301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LTP-1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EBC842A-F422-4EBC-BF3D-812D1EC2E96E}"/>
                </a:ext>
              </a:extLst>
            </p:cNvPr>
            <p:cNvSpPr txBox="1"/>
            <p:nvPr/>
          </p:nvSpPr>
          <p:spPr>
            <a:xfrm>
              <a:off x="116424" y="3055357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LTP-5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30A2BBA-544F-4D48-91ED-EBE71B693D53}"/>
                </a:ext>
              </a:extLst>
            </p:cNvPr>
            <p:cNvSpPr txBox="1"/>
            <p:nvPr/>
          </p:nvSpPr>
          <p:spPr>
            <a:xfrm>
              <a:off x="110532" y="3619827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LTP-4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ACF484F-ED4C-4832-A40E-EF3E5B15D44F}"/>
                </a:ext>
              </a:extLst>
            </p:cNvPr>
            <p:cNvSpPr txBox="1"/>
            <p:nvPr/>
          </p:nvSpPr>
          <p:spPr>
            <a:xfrm>
              <a:off x="3843682" y="3374399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LTP-3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C771069-3C1A-41C5-9B55-141BF713530B}"/>
                </a:ext>
              </a:extLst>
            </p:cNvPr>
            <p:cNvSpPr txBox="1"/>
            <p:nvPr/>
          </p:nvSpPr>
          <p:spPr>
            <a:xfrm>
              <a:off x="3693251" y="2757073"/>
              <a:ext cx="725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LTP-2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944C9ED-D253-4DFB-B16C-4ADEFCF337A3}"/>
                </a:ext>
              </a:extLst>
            </p:cNvPr>
            <p:cNvSpPr/>
            <p:nvPr/>
          </p:nvSpPr>
          <p:spPr>
            <a:xfrm>
              <a:off x="2129364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6A79CC38-EB0F-4496-AB2C-916894B583D9}"/>
                </a:ext>
              </a:extLst>
            </p:cNvPr>
            <p:cNvSpPr/>
            <p:nvPr/>
          </p:nvSpPr>
          <p:spPr>
            <a:xfrm>
              <a:off x="2409669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2C2FCCD-B849-431B-8E50-D4786E6BBB8B}"/>
                </a:ext>
              </a:extLst>
            </p:cNvPr>
            <p:cNvSpPr/>
            <p:nvPr/>
          </p:nvSpPr>
          <p:spPr>
            <a:xfrm>
              <a:off x="1849058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BF2443-7C2E-4910-ABC0-1363550252CD}"/>
                </a:ext>
              </a:extLst>
            </p:cNvPr>
            <p:cNvSpPr/>
            <p:nvPr/>
          </p:nvSpPr>
          <p:spPr>
            <a:xfrm>
              <a:off x="2689975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ACC6BEB-8257-41CB-851E-3DD2A67AA415}"/>
                </a:ext>
              </a:extLst>
            </p:cNvPr>
            <p:cNvSpPr/>
            <p:nvPr/>
          </p:nvSpPr>
          <p:spPr>
            <a:xfrm>
              <a:off x="3250586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D7F0F9A-8664-4B7B-8F90-91273E9F877A}"/>
                </a:ext>
              </a:extLst>
            </p:cNvPr>
            <p:cNvSpPr/>
            <p:nvPr/>
          </p:nvSpPr>
          <p:spPr>
            <a:xfrm>
              <a:off x="2970280" y="1572333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1A2A8A4-7860-47B1-BF7C-EDA6B8EF1676}"/>
                </a:ext>
              </a:extLst>
            </p:cNvPr>
            <p:cNvCxnSpPr>
              <a:stCxn id="240" idx="3"/>
              <a:endCxn id="230" idx="5"/>
            </p:cNvCxnSpPr>
            <p:nvPr/>
          </p:nvCxnSpPr>
          <p:spPr bwMode="auto">
            <a:xfrm flipH="1" flipV="1">
              <a:off x="2010401" y="1727271"/>
              <a:ext cx="203886" cy="200913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7B17E4D-DE13-40D8-AD20-1248C897971A}"/>
                </a:ext>
              </a:extLst>
            </p:cNvPr>
            <p:cNvCxnSpPr/>
            <p:nvPr/>
          </p:nvCxnSpPr>
          <p:spPr bwMode="auto">
            <a:xfrm>
              <a:off x="3053096" y="1756714"/>
              <a:ext cx="0" cy="218372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83316AC-12AA-49F5-AF0E-94F03FEC8708}"/>
                </a:ext>
              </a:extLst>
            </p:cNvPr>
            <p:cNvCxnSpPr>
              <a:stCxn id="229" idx="3"/>
              <a:endCxn id="240" idx="3"/>
            </p:cNvCxnSpPr>
            <p:nvPr/>
          </p:nvCxnSpPr>
          <p:spPr bwMode="auto">
            <a:xfrm flipH="1">
              <a:off x="2214287" y="1727271"/>
              <a:ext cx="223064" cy="200913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C102090-850E-416D-AC37-076FC09F6828}"/>
                </a:ext>
              </a:extLst>
            </p:cNvPr>
            <p:cNvCxnSpPr>
              <a:endCxn id="240" idx="3"/>
            </p:cNvCxnSpPr>
            <p:nvPr/>
          </p:nvCxnSpPr>
          <p:spPr bwMode="auto">
            <a:xfrm flipH="1">
              <a:off x="2214287" y="1776933"/>
              <a:ext cx="10035" cy="151250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99AF96D-D004-46B1-B4A3-07A66E46FB28}"/>
                </a:ext>
              </a:extLst>
            </p:cNvPr>
            <p:cNvCxnSpPr>
              <a:stCxn id="231" idx="5"/>
            </p:cNvCxnSpPr>
            <p:nvPr/>
          </p:nvCxnSpPr>
          <p:spPr bwMode="auto">
            <a:xfrm>
              <a:off x="2851318" y="1727270"/>
              <a:ext cx="242995" cy="222224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9BCE35E-36C1-44E8-81ED-8BA5A0D07A05}"/>
                </a:ext>
              </a:extLst>
            </p:cNvPr>
            <p:cNvCxnSpPr>
              <a:stCxn id="232" idx="3"/>
            </p:cNvCxnSpPr>
            <p:nvPr/>
          </p:nvCxnSpPr>
          <p:spPr bwMode="auto">
            <a:xfrm flipH="1">
              <a:off x="3073290" y="1727270"/>
              <a:ext cx="204978" cy="223388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0885D188-F0DF-43E6-A783-F22BA5B6035A}"/>
                </a:ext>
              </a:extLst>
            </p:cNvPr>
            <p:cNvSpPr/>
            <p:nvPr/>
          </p:nvSpPr>
          <p:spPr>
            <a:xfrm rot="10800000">
              <a:off x="2070503" y="1928183"/>
              <a:ext cx="312319" cy="283540"/>
            </a:xfrm>
            <a:prstGeom prst="triangle">
              <a:avLst>
                <a:gd name="adj" fmla="val 53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4E062D16-40BE-4600-AA73-DA9C9E5BEA2F}"/>
                </a:ext>
              </a:extLst>
            </p:cNvPr>
            <p:cNvSpPr/>
            <p:nvPr/>
          </p:nvSpPr>
          <p:spPr>
            <a:xfrm rot="10800000">
              <a:off x="2886638" y="1910111"/>
              <a:ext cx="312319" cy="283540"/>
            </a:xfrm>
            <a:prstGeom prst="triangle">
              <a:avLst>
                <a:gd name="adj" fmla="val 53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CF2A9378-7BE8-435A-84C2-F1D47A2401A1}"/>
                </a:ext>
              </a:extLst>
            </p:cNvPr>
            <p:cNvSpPr/>
            <p:nvPr/>
          </p:nvSpPr>
          <p:spPr>
            <a:xfrm>
              <a:off x="4803577" y="2929280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76555FD-92F5-44EA-9954-2CEF8E5EA2E3}"/>
                </a:ext>
              </a:extLst>
            </p:cNvPr>
            <p:cNvSpPr txBox="1"/>
            <p:nvPr/>
          </p:nvSpPr>
          <p:spPr>
            <a:xfrm>
              <a:off x="1163034" y="3744481"/>
              <a:ext cx="705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CP01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72866E40-F847-4084-9D18-4C7853F1E652}"/>
                </a:ext>
              </a:extLst>
            </p:cNvPr>
            <p:cNvSpPr txBox="1"/>
            <p:nvPr/>
          </p:nvSpPr>
          <p:spPr>
            <a:xfrm>
              <a:off x="3869730" y="3747600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CP02</a:t>
              </a:r>
            </a:p>
          </p:txBody>
        </p:sp>
        <p:sp>
          <p:nvSpPr>
            <p:cNvPr id="330" name="Rounded Rectangle 68">
              <a:extLst>
                <a:ext uri="{FF2B5EF4-FFF2-40B4-BE49-F238E27FC236}">
                  <a16:creationId xmlns:a16="http://schemas.microsoft.com/office/drawing/2014/main" id="{FAC8630C-1455-4335-B184-76B6A7BED530}"/>
                </a:ext>
              </a:extLst>
            </p:cNvPr>
            <p:cNvSpPr/>
            <p:nvPr/>
          </p:nvSpPr>
          <p:spPr>
            <a:xfrm>
              <a:off x="1265647" y="4147024"/>
              <a:ext cx="701280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5BE5AD24-30EE-4300-8786-679920671238}"/>
                </a:ext>
              </a:extLst>
            </p:cNvPr>
            <p:cNvSpPr txBox="1"/>
            <p:nvPr/>
          </p:nvSpPr>
          <p:spPr>
            <a:xfrm>
              <a:off x="1344557" y="4266948"/>
              <a:ext cx="670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SF1</a:t>
              </a:r>
            </a:p>
          </p:txBody>
        </p:sp>
        <p:sp>
          <p:nvSpPr>
            <p:cNvPr id="360" name="Rounded Rectangle 68">
              <a:extLst>
                <a:ext uri="{FF2B5EF4-FFF2-40B4-BE49-F238E27FC236}">
                  <a16:creationId xmlns:a16="http://schemas.microsoft.com/office/drawing/2014/main" id="{BF4CA96F-A023-42E3-A959-8FDBC4AF5126}"/>
                </a:ext>
              </a:extLst>
            </p:cNvPr>
            <p:cNvSpPr/>
            <p:nvPr/>
          </p:nvSpPr>
          <p:spPr>
            <a:xfrm>
              <a:off x="3681197" y="4149216"/>
              <a:ext cx="701280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DEBE257-92B2-4D09-A998-4B9ACDC6CD24}"/>
                </a:ext>
              </a:extLst>
            </p:cNvPr>
            <p:cNvSpPr txBox="1"/>
            <p:nvPr/>
          </p:nvSpPr>
          <p:spPr>
            <a:xfrm>
              <a:off x="3693252" y="4269140"/>
              <a:ext cx="670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SF3</a:t>
              </a:r>
            </a:p>
          </p:txBody>
        </p:sp>
        <p:sp>
          <p:nvSpPr>
            <p:cNvPr id="362" name="Rounded Rectangle 68">
              <a:extLst>
                <a:ext uri="{FF2B5EF4-FFF2-40B4-BE49-F238E27FC236}">
                  <a16:creationId xmlns:a16="http://schemas.microsoft.com/office/drawing/2014/main" id="{C945ADD2-CD30-4234-9F05-2593A7868751}"/>
                </a:ext>
              </a:extLst>
            </p:cNvPr>
            <p:cNvSpPr/>
            <p:nvPr/>
          </p:nvSpPr>
          <p:spPr>
            <a:xfrm>
              <a:off x="2499728" y="4132591"/>
              <a:ext cx="701280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6242758-876F-40BC-A3DC-B9A11C5CE03B}"/>
                </a:ext>
              </a:extLst>
            </p:cNvPr>
            <p:cNvSpPr txBox="1"/>
            <p:nvPr/>
          </p:nvSpPr>
          <p:spPr>
            <a:xfrm>
              <a:off x="2545212" y="4252515"/>
              <a:ext cx="670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SF2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7FD490D-3FFB-4F09-97C1-4B0DD2576C0F}"/>
                </a:ext>
              </a:extLst>
            </p:cNvPr>
            <p:cNvCxnSpPr>
              <a:cxnSpLocks/>
              <a:stCxn id="155" idx="4"/>
            </p:cNvCxnSpPr>
            <p:nvPr/>
          </p:nvCxnSpPr>
          <p:spPr>
            <a:xfrm rot="16200000" flipH="1">
              <a:off x="1981697" y="4594890"/>
              <a:ext cx="943474" cy="1600437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or: Elbow 367">
              <a:extLst>
                <a:ext uri="{FF2B5EF4-FFF2-40B4-BE49-F238E27FC236}">
                  <a16:creationId xmlns:a16="http://schemas.microsoft.com/office/drawing/2014/main" id="{FBA3E34C-35EF-457A-844A-7FE088B1ED7C}"/>
                </a:ext>
              </a:extLst>
            </p:cNvPr>
            <p:cNvCxnSpPr>
              <a:cxnSpLocks/>
              <a:stCxn id="159" idx="4"/>
            </p:cNvCxnSpPr>
            <p:nvPr/>
          </p:nvCxnSpPr>
          <p:spPr>
            <a:xfrm rot="5400000">
              <a:off x="3116306" y="5018285"/>
              <a:ext cx="959516" cy="737605"/>
            </a:xfrm>
            <a:prstGeom prst="bentConnector3">
              <a:avLst>
                <a:gd name="adj1" fmla="val 101135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or: Elbow 368">
              <a:extLst>
                <a:ext uri="{FF2B5EF4-FFF2-40B4-BE49-F238E27FC236}">
                  <a16:creationId xmlns:a16="http://schemas.microsoft.com/office/drawing/2014/main" id="{67C0EBD2-34A3-4CDA-80B8-ABB7B019AB21}"/>
                </a:ext>
              </a:extLst>
            </p:cNvPr>
            <p:cNvCxnSpPr>
              <a:cxnSpLocks/>
              <a:endCxn id="157" idx="3"/>
            </p:cNvCxnSpPr>
            <p:nvPr/>
          </p:nvCxnSpPr>
          <p:spPr>
            <a:xfrm>
              <a:off x="2001453" y="4829684"/>
              <a:ext cx="786408" cy="35021"/>
            </a:xfrm>
            <a:prstGeom prst="bentConnector4">
              <a:avLst>
                <a:gd name="adj1" fmla="val 48240"/>
                <a:gd name="adj2" fmla="val 75275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or: Elbow 369">
              <a:extLst>
                <a:ext uri="{FF2B5EF4-FFF2-40B4-BE49-F238E27FC236}">
                  <a16:creationId xmlns:a16="http://schemas.microsoft.com/office/drawing/2014/main" id="{1688CD87-7E31-4F41-B7AA-8AD1CCC2E1D1}"/>
                </a:ext>
              </a:extLst>
            </p:cNvPr>
            <p:cNvCxnSpPr>
              <a:cxnSpLocks/>
              <a:stCxn id="158" idx="4"/>
            </p:cNvCxnSpPr>
            <p:nvPr/>
          </p:nvCxnSpPr>
          <p:spPr>
            <a:xfrm rot="5400000" flipH="1">
              <a:off x="2818041" y="4030864"/>
              <a:ext cx="15681" cy="1737251"/>
            </a:xfrm>
            <a:prstGeom prst="bentConnector4">
              <a:avLst>
                <a:gd name="adj1" fmla="val -4231235"/>
                <a:gd name="adj2" fmla="val 99542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672E359-1466-46E1-94AF-C00DE66E1DDE}"/>
                </a:ext>
              </a:extLst>
            </p:cNvPr>
            <p:cNvSpPr/>
            <p:nvPr/>
          </p:nvSpPr>
          <p:spPr>
            <a:xfrm>
              <a:off x="4459364" y="3923709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43199F1-AC86-44CE-8F7F-9C2943031385}"/>
                </a:ext>
              </a:extLst>
            </p:cNvPr>
            <p:cNvSpPr/>
            <p:nvPr/>
          </p:nvSpPr>
          <p:spPr>
            <a:xfrm>
              <a:off x="988852" y="3931729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Connector: Elbow 375">
              <a:extLst>
                <a:ext uri="{FF2B5EF4-FFF2-40B4-BE49-F238E27FC236}">
                  <a16:creationId xmlns:a16="http://schemas.microsoft.com/office/drawing/2014/main" id="{98665DAE-7314-4220-9993-FF5331054D16}"/>
                </a:ext>
              </a:extLst>
            </p:cNvPr>
            <p:cNvCxnSpPr>
              <a:cxnSpLocks/>
              <a:stCxn id="372" idx="0"/>
              <a:endCxn id="217" idx="6"/>
            </p:cNvCxnSpPr>
            <p:nvPr/>
          </p:nvCxnSpPr>
          <p:spPr>
            <a:xfrm rot="16200000" flipV="1">
              <a:off x="797211" y="3645575"/>
              <a:ext cx="386131" cy="186179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2806A4B-0D52-49F2-BB13-A9BD24E8C95E}"/>
                </a:ext>
              </a:extLst>
            </p:cNvPr>
            <p:cNvCxnSpPr>
              <a:cxnSpLocks/>
              <a:endCxn id="371" idx="0"/>
            </p:cNvCxnSpPr>
            <p:nvPr/>
          </p:nvCxnSpPr>
          <p:spPr bwMode="auto">
            <a:xfrm flipH="1">
              <a:off x="4553875" y="3179795"/>
              <a:ext cx="305545" cy="743914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22C4112-B7B0-4BFF-B137-86B2863198A9}"/>
                </a:ext>
              </a:extLst>
            </p:cNvPr>
            <p:cNvSpPr/>
            <p:nvPr/>
          </p:nvSpPr>
          <p:spPr>
            <a:xfrm>
              <a:off x="1237318" y="4725815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7029FB-9E3C-4A54-8C68-2FDC5AF4A44D}"/>
                </a:ext>
              </a:extLst>
            </p:cNvPr>
            <p:cNvSpPr/>
            <p:nvPr/>
          </p:nvSpPr>
          <p:spPr>
            <a:xfrm>
              <a:off x="1558703" y="4741851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E73BB4B-B16F-46A2-8B25-5EF94CA9B52F}"/>
                </a:ext>
              </a:extLst>
            </p:cNvPr>
            <p:cNvSpPr/>
            <p:nvPr/>
          </p:nvSpPr>
          <p:spPr>
            <a:xfrm>
              <a:off x="1862492" y="4725810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BB13640-3B55-4A07-A615-DF44CD9B4589}"/>
                </a:ext>
              </a:extLst>
            </p:cNvPr>
            <p:cNvSpPr/>
            <p:nvPr/>
          </p:nvSpPr>
          <p:spPr>
            <a:xfrm>
              <a:off x="2760180" y="4709767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98ED55D-2BBA-4992-8AD6-32D2286453F1}"/>
                </a:ext>
              </a:extLst>
            </p:cNvPr>
            <p:cNvSpPr/>
            <p:nvPr/>
          </p:nvSpPr>
          <p:spPr>
            <a:xfrm>
              <a:off x="3599996" y="4725809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E89C565-A4A1-4F50-9CAF-261CC205F7EC}"/>
                </a:ext>
              </a:extLst>
            </p:cNvPr>
            <p:cNvSpPr/>
            <p:nvPr/>
          </p:nvSpPr>
          <p:spPr>
            <a:xfrm>
              <a:off x="3870354" y="4725809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7E30F6A-FD90-4D0F-B2EE-68DB40A16998}"/>
                </a:ext>
              </a:extLst>
            </p:cNvPr>
            <p:cNvSpPr/>
            <p:nvPr/>
          </p:nvSpPr>
          <p:spPr>
            <a:xfrm>
              <a:off x="4186851" y="4709767"/>
              <a:ext cx="189025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D1B00C-5C10-4E46-AB39-CA4F134CF1B6}"/>
                </a:ext>
              </a:extLst>
            </p:cNvPr>
            <p:cNvSpPr txBox="1"/>
            <p:nvPr/>
          </p:nvSpPr>
          <p:spPr>
            <a:xfrm>
              <a:off x="1374909" y="4485038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7F338F-4687-4D8D-8A4B-12EF183D0CD7}"/>
                </a:ext>
              </a:extLst>
            </p:cNvPr>
            <p:cNvSpPr txBox="1"/>
            <p:nvPr/>
          </p:nvSpPr>
          <p:spPr>
            <a:xfrm>
              <a:off x="3636513" y="4475248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CP32</a:t>
              </a:r>
            </a:p>
          </p:txBody>
        </p: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1043C122-7F9A-4E57-BBDB-46BF38E19EE7}"/>
                </a:ext>
              </a:extLst>
            </p:cNvPr>
            <p:cNvCxnSpPr>
              <a:cxnSpLocks/>
              <a:stCxn id="157" idx="5"/>
              <a:endCxn id="158" idx="2"/>
            </p:cNvCxnSpPr>
            <p:nvPr/>
          </p:nvCxnSpPr>
          <p:spPr>
            <a:xfrm rot="5400000" flipH="1" flipV="1">
              <a:off x="3236690" y="4501401"/>
              <a:ext cx="48135" cy="678473"/>
            </a:xfrm>
            <a:prstGeom prst="bentConnector4">
              <a:avLst>
                <a:gd name="adj1" fmla="val -474914"/>
                <a:gd name="adj2" fmla="val 5204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60CDBB31-B3A4-48CC-AB84-BE7AEB0FEFE5}"/>
                </a:ext>
              </a:extLst>
            </p:cNvPr>
            <p:cNvCxnSpPr>
              <a:cxnSpLocks/>
              <a:stCxn id="371" idx="4"/>
              <a:endCxn id="160" idx="6"/>
            </p:cNvCxnSpPr>
            <p:nvPr/>
          </p:nvCxnSpPr>
          <p:spPr>
            <a:xfrm rot="5400000">
              <a:off x="4117226" y="4363879"/>
              <a:ext cx="695298" cy="178001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8E6EAF0E-7D73-4234-8712-57A755E0089A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rot="16200000" flipH="1">
              <a:off x="797373" y="4376633"/>
              <a:ext cx="723836" cy="156049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D48E602-2938-42B4-BE91-9486966BF5F0}"/>
                </a:ext>
              </a:extLst>
            </p:cNvPr>
            <p:cNvSpPr/>
            <p:nvPr/>
          </p:nvSpPr>
          <p:spPr>
            <a:xfrm>
              <a:off x="906524" y="3987951"/>
              <a:ext cx="3825768" cy="2034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C98921E-83C6-4D34-BCB0-4D9AEC495EA6}"/>
                </a:ext>
              </a:extLst>
            </p:cNvPr>
            <p:cNvSpPr txBox="1"/>
            <p:nvPr/>
          </p:nvSpPr>
          <p:spPr>
            <a:xfrm>
              <a:off x="958912" y="4893914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CP11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A8F469D-7EEB-4180-BABB-AB2955429338}"/>
                </a:ext>
              </a:extLst>
            </p:cNvPr>
            <p:cNvSpPr txBox="1"/>
            <p:nvPr/>
          </p:nvSpPr>
          <p:spPr>
            <a:xfrm>
              <a:off x="2530048" y="4459022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CP21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ECEC18-CA8C-4857-98F9-921269339425}"/>
                </a:ext>
              </a:extLst>
            </p:cNvPr>
            <p:cNvSpPr txBox="1"/>
            <p:nvPr/>
          </p:nvSpPr>
          <p:spPr>
            <a:xfrm>
              <a:off x="4000509" y="4895275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CP33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0A9CC5-039E-48FD-B1A2-9806C75C3064}"/>
                </a:ext>
              </a:extLst>
            </p:cNvPr>
            <p:cNvSpPr txBox="1"/>
            <p:nvPr/>
          </p:nvSpPr>
          <p:spPr>
            <a:xfrm>
              <a:off x="1917194" y="4481320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CP13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ED44D71-36E9-4514-934A-38FB50E445DC}"/>
                </a:ext>
              </a:extLst>
            </p:cNvPr>
            <p:cNvSpPr txBox="1"/>
            <p:nvPr/>
          </p:nvSpPr>
          <p:spPr>
            <a:xfrm>
              <a:off x="3153660" y="4482685"/>
              <a:ext cx="66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CP31</a:t>
              </a:r>
            </a:p>
          </p:txBody>
        </p:sp>
        <p:sp>
          <p:nvSpPr>
            <p:cNvPr id="317" name="Can 271">
              <a:extLst>
                <a:ext uri="{FF2B5EF4-FFF2-40B4-BE49-F238E27FC236}">
                  <a16:creationId xmlns:a16="http://schemas.microsoft.com/office/drawing/2014/main" id="{592A290F-8127-4B54-BBF7-059D3BCB210F}"/>
                </a:ext>
              </a:extLst>
            </p:cNvPr>
            <p:cNvSpPr/>
            <p:nvPr/>
          </p:nvSpPr>
          <p:spPr>
            <a:xfrm rot="16200000">
              <a:off x="4814122" y="-366394"/>
              <a:ext cx="70998" cy="4897608"/>
            </a:xfrm>
            <a:prstGeom prst="can">
              <a:avLst>
                <a:gd name="adj" fmla="val 37998"/>
              </a:avLst>
            </a:prstGeom>
            <a:solidFill>
              <a:schemeClr val="accent1">
                <a:alpha val="3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68">
              <a:extLst>
                <a:ext uri="{FF2B5EF4-FFF2-40B4-BE49-F238E27FC236}">
                  <a16:creationId xmlns:a16="http://schemas.microsoft.com/office/drawing/2014/main" id="{D405E4FD-E2EC-47A5-96B2-E7BCE25B9E9A}"/>
                </a:ext>
              </a:extLst>
            </p:cNvPr>
            <p:cNvSpPr/>
            <p:nvPr/>
          </p:nvSpPr>
          <p:spPr>
            <a:xfrm>
              <a:off x="5897749" y="5004088"/>
              <a:ext cx="239343" cy="2406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616CD7-515B-4C0F-864E-ABB0EFE2E9E0}"/>
                </a:ext>
              </a:extLst>
            </p:cNvPr>
            <p:cNvSpPr txBox="1"/>
            <p:nvPr/>
          </p:nvSpPr>
          <p:spPr>
            <a:xfrm>
              <a:off x="6239379" y="4992886"/>
              <a:ext cx="2275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Service Function (SF)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SFs are modeled as opaque objects identified via globally unique SF_IDs</a:t>
            </a:r>
          </a:p>
          <a:p>
            <a:r>
              <a:rPr lang="en-US" dirty="0"/>
              <a:t>SF_IDs could be used to look up SFs in ETSI defined TOSCA/YANG data stores to understand SF details</a:t>
            </a:r>
          </a:p>
          <a:p>
            <a:r>
              <a:rPr lang="en-US" dirty="0"/>
              <a:t>Multiple SFs with the same SF_ID could reside on different TE nodes</a:t>
            </a:r>
          </a:p>
          <a:p>
            <a:r>
              <a:rPr lang="en-US" dirty="0"/>
              <a:t>Each SF has one or more </a:t>
            </a:r>
            <a:r>
              <a:rPr lang="en-US" dirty="0" smtClean="0"/>
              <a:t>Connection Points </a:t>
            </a:r>
            <a:r>
              <a:rPr lang="en-US" dirty="0"/>
              <a:t>(CPs) identified by SF-unique CP_IDs</a:t>
            </a:r>
          </a:p>
          <a:p>
            <a:r>
              <a:rPr lang="en-US" dirty="0"/>
              <a:t>SFs use CPs to inter-connect with each other, as well as with the hosting TE node’s LTPs and TTPs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CB7C21-27C8-4CDC-8CED-EF2E9F00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7" y="-75248"/>
            <a:ext cx="7720289" cy="9023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Interconnecting SFs via ETSI VLs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533" y="947957"/>
            <a:ext cx="8804867" cy="4949923"/>
            <a:chOff x="110533" y="947957"/>
            <a:chExt cx="9174769" cy="5537224"/>
          </a:xfrm>
        </p:grpSpPr>
        <p:grpSp>
          <p:nvGrpSpPr>
            <p:cNvPr id="6" name="Group 199">
              <a:extLst>
                <a:ext uri="{FF2B5EF4-FFF2-40B4-BE49-F238E27FC236}">
                  <a16:creationId xmlns:a16="http://schemas.microsoft.com/office/drawing/2014/main" id="{D2BDEA06-57BF-4B78-8020-36E8A0B0FF3D}"/>
                </a:ext>
              </a:extLst>
            </p:cNvPr>
            <p:cNvGrpSpPr/>
            <p:nvPr/>
          </p:nvGrpSpPr>
          <p:grpSpPr>
            <a:xfrm>
              <a:off x="5805932" y="3827187"/>
              <a:ext cx="3479370" cy="1191766"/>
              <a:chOff x="4820555" y="1333096"/>
              <a:chExt cx="3811268" cy="123852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F8217-42A2-498E-B252-BA942F1D7F6F}"/>
                  </a:ext>
                </a:extLst>
              </p:cNvPr>
              <p:cNvSpPr txBox="1"/>
              <p:nvPr/>
            </p:nvSpPr>
            <p:spPr>
              <a:xfrm>
                <a:off x="5232180" y="1333096"/>
                <a:ext cx="3076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Tunnel Termination Point (TTP)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4C008D42-398D-4ED6-808D-AA0FFF5F64B6}"/>
                  </a:ext>
                </a:extLst>
              </p:cNvPr>
              <p:cNvSpPr/>
              <p:nvPr/>
            </p:nvSpPr>
            <p:spPr>
              <a:xfrm rot="10800000">
                <a:off x="4820555" y="1349690"/>
                <a:ext cx="312553" cy="283540"/>
              </a:xfrm>
              <a:prstGeom prst="triangle">
                <a:avLst>
                  <a:gd name="adj" fmla="val 5396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138CA4-366E-48BA-ACA6-A31A34A86D5E}"/>
                  </a:ext>
                </a:extLst>
              </p:cNvPr>
              <p:cNvSpPr/>
              <p:nvPr/>
            </p:nvSpPr>
            <p:spPr>
              <a:xfrm>
                <a:off x="4879172" y="1763383"/>
                <a:ext cx="189167" cy="181520"/>
              </a:xfrm>
              <a:prstGeom prst="ellipse">
                <a:avLst/>
              </a:prstGeom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44FC9-07A0-4869-8751-4431D31015FE}"/>
                  </a:ext>
                </a:extLst>
              </p:cNvPr>
              <p:cNvSpPr txBox="1"/>
              <p:nvPr/>
            </p:nvSpPr>
            <p:spPr>
              <a:xfrm>
                <a:off x="5238807" y="1700856"/>
                <a:ext cx="3233549" cy="47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Server Link Termination Point (S-LTP)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942A19-F7A8-4725-8367-0DD1ECE600E1}"/>
                  </a:ext>
                </a:extLst>
              </p:cNvPr>
              <p:cNvSpPr/>
              <p:nvPr/>
            </p:nvSpPr>
            <p:spPr>
              <a:xfrm>
                <a:off x="4890174" y="2124677"/>
                <a:ext cx="189167" cy="181520"/>
              </a:xfrm>
              <a:prstGeom prst="ellipse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085CB-69BF-4155-9F13-A503C6DBE230}"/>
                  </a:ext>
                </a:extLst>
              </p:cNvPr>
              <p:cNvSpPr txBox="1"/>
              <p:nvPr/>
            </p:nvSpPr>
            <p:spPr>
              <a:xfrm>
                <a:off x="5245435" y="2091843"/>
                <a:ext cx="3386388" cy="47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Courier New" pitchFamily="49" charset="0"/>
                    <a:cs typeface="Courier New" pitchFamily="49" charset="0"/>
                  </a:rPr>
                  <a:t>Client Link Termination Point (C-LTP)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6E7BB9-7153-4AAC-9C68-CF8098BF19F0}"/>
                </a:ext>
              </a:extLst>
            </p:cNvPr>
            <p:cNvCxnSpPr/>
            <p:nvPr/>
          </p:nvCxnSpPr>
          <p:spPr>
            <a:xfrm>
              <a:off x="4501396" y="3042272"/>
              <a:ext cx="2159464" cy="2932"/>
            </a:xfrm>
            <a:prstGeom prst="line">
              <a:avLst/>
            </a:prstGeom>
            <a:ln w="635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A870B0-FD5B-4BA9-8011-6CAC6E6C8E7F}"/>
                </a:ext>
              </a:extLst>
            </p:cNvPr>
            <p:cNvSpPr txBox="1"/>
            <p:nvPr/>
          </p:nvSpPr>
          <p:spPr>
            <a:xfrm>
              <a:off x="5401899" y="2737744"/>
              <a:ext cx="1400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noProof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Link-12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697AA8-392F-45AB-B62D-7BA45620775D}"/>
                </a:ext>
              </a:extLst>
            </p:cNvPr>
            <p:cNvSpPr txBox="1"/>
            <p:nvPr/>
          </p:nvSpPr>
          <p:spPr>
            <a:xfrm>
              <a:off x="2340530" y="947957"/>
              <a:ext cx="1275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Node-1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262BC1-70AF-4DBA-A1C8-2620B40CEA7B}"/>
                </a:ext>
              </a:extLst>
            </p:cNvPr>
            <p:cNvSpPr txBox="1"/>
            <p:nvPr/>
          </p:nvSpPr>
          <p:spPr>
            <a:xfrm>
              <a:off x="4933260" y="1711588"/>
              <a:ext cx="1959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TE-Tunnel-1</a:t>
              </a:r>
              <a:endParaRPr kumimoji="0" lang="en-US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ounded Rectangle 141">
              <a:extLst>
                <a:ext uri="{FF2B5EF4-FFF2-40B4-BE49-F238E27FC236}">
                  <a16:creationId xmlns:a16="http://schemas.microsoft.com/office/drawing/2014/main" id="{3C492DE6-1B9D-4E42-B9EF-53E15D21CC58}"/>
                </a:ext>
              </a:extLst>
            </p:cNvPr>
            <p:cNvSpPr/>
            <p:nvPr/>
          </p:nvSpPr>
          <p:spPr>
            <a:xfrm>
              <a:off x="806077" y="1670928"/>
              <a:ext cx="4125990" cy="4814253"/>
            </a:xfrm>
            <a:prstGeom prst="round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ED401B-7EE9-4A0D-98D8-2DBDA3A377CD}"/>
                </a:ext>
              </a:extLst>
            </p:cNvPr>
            <p:cNvCxnSpPr>
              <a:stCxn id="45" idx="0"/>
              <a:endCxn id="22" idx="0"/>
            </p:cNvCxnSpPr>
            <p:nvPr/>
          </p:nvCxnSpPr>
          <p:spPr bwMode="auto">
            <a:xfrm flipH="1">
              <a:off x="810715" y="2211724"/>
              <a:ext cx="1428009" cy="1243115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5E7772-704B-4AD9-A38B-752668BDF6BF}"/>
                </a:ext>
              </a:extLst>
            </p:cNvPr>
            <p:cNvCxnSpPr>
              <a:stCxn id="46" idx="0"/>
              <a:endCxn id="47" idx="2"/>
            </p:cNvCxnSpPr>
            <p:nvPr/>
          </p:nvCxnSpPr>
          <p:spPr bwMode="auto">
            <a:xfrm>
              <a:off x="3064337" y="2193652"/>
              <a:ext cx="1793750" cy="826389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92FF23-D24E-4C11-B508-7B4D1EB9E026}"/>
                </a:ext>
              </a:extLst>
            </p:cNvPr>
            <p:cNvCxnSpPr>
              <a:stCxn id="21" idx="6"/>
              <a:endCxn id="46" idx="0"/>
            </p:cNvCxnSpPr>
            <p:nvPr/>
          </p:nvCxnSpPr>
          <p:spPr bwMode="auto">
            <a:xfrm flipV="1">
              <a:off x="915768" y="2193652"/>
              <a:ext cx="2148568" cy="770945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AB6873-8616-4ECF-9EBF-906E7EBC5667}"/>
                </a:ext>
              </a:extLst>
            </p:cNvPr>
            <p:cNvCxnSpPr>
              <a:cxnSpLocks/>
              <a:stCxn id="45" idx="0"/>
              <a:endCxn id="23" idx="1"/>
            </p:cNvCxnSpPr>
            <p:nvPr/>
          </p:nvCxnSpPr>
          <p:spPr bwMode="auto">
            <a:xfrm>
              <a:off x="2238722" y="2211724"/>
              <a:ext cx="2632378" cy="1297337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0DA125-7F35-4A12-9B1C-675186CB2A1F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 bwMode="auto">
            <a:xfrm flipV="1">
              <a:off x="909559" y="2386962"/>
              <a:ext cx="3945284" cy="2244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93A5E8-2533-4447-A48B-50F1EB414607}"/>
                </a:ext>
              </a:extLst>
            </p:cNvPr>
            <p:cNvSpPr/>
            <p:nvPr/>
          </p:nvSpPr>
          <p:spPr>
            <a:xfrm>
              <a:off x="4854845" y="2296202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83B52-C7BA-47E5-824B-56C2596990EB}"/>
                </a:ext>
              </a:extLst>
            </p:cNvPr>
            <p:cNvSpPr/>
            <p:nvPr/>
          </p:nvSpPr>
          <p:spPr>
            <a:xfrm>
              <a:off x="718340" y="2298446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07374-AD22-493B-A48F-D8B4761707E6}"/>
                </a:ext>
              </a:extLst>
            </p:cNvPr>
            <p:cNvSpPr/>
            <p:nvPr/>
          </p:nvSpPr>
          <p:spPr>
            <a:xfrm>
              <a:off x="724550" y="2873836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5F5F74-3F65-4F37-891D-665367370E5E}"/>
                </a:ext>
              </a:extLst>
            </p:cNvPr>
            <p:cNvSpPr/>
            <p:nvPr/>
          </p:nvSpPr>
          <p:spPr>
            <a:xfrm>
              <a:off x="715104" y="3454838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61C630-523D-4C11-8595-803B54CE67A4}"/>
                </a:ext>
              </a:extLst>
            </p:cNvPr>
            <p:cNvSpPr/>
            <p:nvPr/>
          </p:nvSpPr>
          <p:spPr>
            <a:xfrm>
              <a:off x="4843097" y="3482477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46F0DF-06AC-4978-819A-27B0E57E2A9B}"/>
                </a:ext>
              </a:extLst>
            </p:cNvPr>
            <p:cNvCxnSpPr>
              <a:stCxn id="21" idx="5"/>
              <a:endCxn id="47" idx="2"/>
            </p:cNvCxnSpPr>
            <p:nvPr/>
          </p:nvCxnSpPr>
          <p:spPr bwMode="auto">
            <a:xfrm flipV="1">
              <a:off x="887766" y="3020041"/>
              <a:ext cx="3970320" cy="8733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C19A2A-58CE-469A-A464-6A2594FFB9D0}"/>
                </a:ext>
              </a:extLst>
            </p:cNvPr>
            <p:cNvSpPr txBox="1"/>
            <p:nvPr/>
          </p:nvSpPr>
          <p:spPr>
            <a:xfrm>
              <a:off x="1359886" y="1749743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TTP-1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4EEC5F-95CA-4580-835A-0557576A5266}"/>
                </a:ext>
              </a:extLst>
            </p:cNvPr>
            <p:cNvSpPr txBox="1"/>
            <p:nvPr/>
          </p:nvSpPr>
          <p:spPr>
            <a:xfrm>
              <a:off x="3331239" y="2081430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TTP-2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194366-CCA7-44CF-985C-3A92E4B2FAEB}"/>
                </a:ext>
              </a:extLst>
            </p:cNvPr>
            <p:cNvSpPr txBox="1"/>
            <p:nvPr/>
          </p:nvSpPr>
          <p:spPr>
            <a:xfrm>
              <a:off x="143048" y="2015767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LTP-6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813E13-12EC-42DD-87DA-1456A86241A9}"/>
                </a:ext>
              </a:extLst>
            </p:cNvPr>
            <p:cNvSpPr txBox="1"/>
            <p:nvPr/>
          </p:nvSpPr>
          <p:spPr>
            <a:xfrm>
              <a:off x="5112559" y="2161301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LTP-1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BC842A-F422-4EBC-BF3D-812D1EC2E96E}"/>
                </a:ext>
              </a:extLst>
            </p:cNvPr>
            <p:cNvSpPr txBox="1"/>
            <p:nvPr/>
          </p:nvSpPr>
          <p:spPr>
            <a:xfrm>
              <a:off x="116493" y="3055357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LTP-5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0A2BBA-544F-4D48-91ED-EBE71B693D53}"/>
                </a:ext>
              </a:extLst>
            </p:cNvPr>
            <p:cNvSpPr txBox="1"/>
            <p:nvPr/>
          </p:nvSpPr>
          <p:spPr>
            <a:xfrm>
              <a:off x="110533" y="3619827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LTP-4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CF484F-ED4C-4832-A40E-EF3E5B15D44F}"/>
                </a:ext>
              </a:extLst>
            </p:cNvPr>
            <p:cNvSpPr txBox="1"/>
            <p:nvPr/>
          </p:nvSpPr>
          <p:spPr>
            <a:xfrm>
              <a:off x="3887042" y="3374399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LTP-3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771069-3C1A-41C5-9B55-141BF713530B}"/>
                </a:ext>
              </a:extLst>
            </p:cNvPr>
            <p:cNvSpPr txBox="1"/>
            <p:nvPr/>
          </p:nvSpPr>
          <p:spPr>
            <a:xfrm>
              <a:off x="3734864" y="2757073"/>
              <a:ext cx="733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LTP-2</a:t>
              </a:r>
              <a:endParaRPr kumimoji="0" lang="en-US" sz="14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44C9ED-D253-4DFB-B16C-4ADEFCF337A3}"/>
                </a:ext>
              </a:extLst>
            </p:cNvPr>
            <p:cNvSpPr/>
            <p:nvPr/>
          </p:nvSpPr>
          <p:spPr>
            <a:xfrm>
              <a:off x="2152813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79CC38-EB0F-4496-AB2C-916894B583D9}"/>
                </a:ext>
              </a:extLst>
            </p:cNvPr>
            <p:cNvSpPr/>
            <p:nvPr/>
          </p:nvSpPr>
          <p:spPr>
            <a:xfrm>
              <a:off x="2436374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C2FCCD-B849-431B-8E50-D4786E6BBB8B}"/>
                </a:ext>
              </a:extLst>
            </p:cNvPr>
            <p:cNvSpPr/>
            <p:nvPr/>
          </p:nvSpPr>
          <p:spPr>
            <a:xfrm>
              <a:off x="1869252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7BF2443-7C2E-4910-ABC0-1363550252CD}"/>
                </a:ext>
              </a:extLst>
            </p:cNvPr>
            <p:cNvSpPr/>
            <p:nvPr/>
          </p:nvSpPr>
          <p:spPr>
            <a:xfrm>
              <a:off x="2719935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CC6BEB-8257-41CB-851E-3DD2A67AA415}"/>
                </a:ext>
              </a:extLst>
            </p:cNvPr>
            <p:cNvSpPr/>
            <p:nvPr/>
          </p:nvSpPr>
          <p:spPr>
            <a:xfrm>
              <a:off x="3287058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7F0F9A-8664-4B7B-8F90-91273E9F877A}"/>
                </a:ext>
              </a:extLst>
            </p:cNvPr>
            <p:cNvSpPr/>
            <p:nvPr/>
          </p:nvSpPr>
          <p:spPr>
            <a:xfrm>
              <a:off x="3003496" y="1572333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A2A8A4-7860-47B1-BF7C-EDA6B8EF1676}"/>
                </a:ext>
              </a:extLst>
            </p:cNvPr>
            <p:cNvCxnSpPr>
              <a:stCxn id="45" idx="3"/>
              <a:endCxn id="35" idx="5"/>
            </p:cNvCxnSpPr>
            <p:nvPr/>
          </p:nvCxnSpPr>
          <p:spPr bwMode="auto">
            <a:xfrm flipH="1" flipV="1">
              <a:off x="2032469" y="1727271"/>
              <a:ext cx="206254" cy="200913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B17E4D-DE13-40D8-AD20-1248C897971A}"/>
                </a:ext>
              </a:extLst>
            </p:cNvPr>
            <p:cNvCxnSpPr/>
            <p:nvPr/>
          </p:nvCxnSpPr>
          <p:spPr bwMode="auto">
            <a:xfrm>
              <a:off x="3087273" y="1756714"/>
              <a:ext cx="0" cy="218372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3316AC-12AA-49F5-AF0E-94F03FEC8708}"/>
                </a:ext>
              </a:extLst>
            </p:cNvPr>
            <p:cNvCxnSpPr>
              <a:stCxn id="34" idx="3"/>
              <a:endCxn id="45" idx="3"/>
            </p:cNvCxnSpPr>
            <p:nvPr/>
          </p:nvCxnSpPr>
          <p:spPr bwMode="auto">
            <a:xfrm flipH="1">
              <a:off x="2238722" y="1727271"/>
              <a:ext cx="225655" cy="200913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102090-850E-416D-AC37-076FC09F6828}"/>
                </a:ext>
              </a:extLst>
            </p:cNvPr>
            <p:cNvCxnSpPr>
              <a:endCxn id="45" idx="3"/>
            </p:cNvCxnSpPr>
            <p:nvPr/>
          </p:nvCxnSpPr>
          <p:spPr bwMode="auto">
            <a:xfrm flipH="1">
              <a:off x="2238722" y="1776933"/>
              <a:ext cx="10152" cy="151250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9AF96D-D004-46B1-B4A3-07A66E46FB28}"/>
                </a:ext>
              </a:extLst>
            </p:cNvPr>
            <p:cNvCxnSpPr>
              <a:stCxn id="36" idx="5"/>
            </p:cNvCxnSpPr>
            <p:nvPr/>
          </p:nvCxnSpPr>
          <p:spPr bwMode="auto">
            <a:xfrm>
              <a:off x="2883152" y="1727270"/>
              <a:ext cx="245817" cy="222224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CE35E-36C1-44E8-81ED-8BA5A0D07A05}"/>
                </a:ext>
              </a:extLst>
            </p:cNvPr>
            <p:cNvCxnSpPr>
              <a:stCxn id="37" idx="3"/>
            </p:cNvCxnSpPr>
            <p:nvPr/>
          </p:nvCxnSpPr>
          <p:spPr bwMode="auto">
            <a:xfrm flipH="1">
              <a:off x="3107702" y="1727270"/>
              <a:ext cx="207359" cy="223388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85D188-F0DF-43E6-A783-F22BA5B6035A}"/>
                </a:ext>
              </a:extLst>
            </p:cNvPr>
            <p:cNvSpPr/>
            <p:nvPr/>
          </p:nvSpPr>
          <p:spPr>
            <a:xfrm rot="10800000">
              <a:off x="2093268" y="1928183"/>
              <a:ext cx="315946" cy="283540"/>
            </a:xfrm>
            <a:prstGeom prst="triangle">
              <a:avLst>
                <a:gd name="adj" fmla="val 53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E062D16-40BE-4600-AA73-DA9C9E5BEA2F}"/>
                </a:ext>
              </a:extLst>
            </p:cNvPr>
            <p:cNvSpPr/>
            <p:nvPr/>
          </p:nvSpPr>
          <p:spPr>
            <a:xfrm rot="10800000">
              <a:off x="2918882" y="1910111"/>
              <a:ext cx="315946" cy="283540"/>
            </a:xfrm>
            <a:prstGeom prst="triangle">
              <a:avLst>
                <a:gd name="adj" fmla="val 53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2A9378-7BE8-435A-84C2-F1D47A2401A1}"/>
                </a:ext>
              </a:extLst>
            </p:cNvPr>
            <p:cNvSpPr/>
            <p:nvPr/>
          </p:nvSpPr>
          <p:spPr>
            <a:xfrm>
              <a:off x="4858086" y="2929280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6555FD-92F5-44EA-9954-2CEF8E5EA2E3}"/>
                </a:ext>
              </a:extLst>
            </p:cNvPr>
            <p:cNvSpPr txBox="1"/>
            <p:nvPr/>
          </p:nvSpPr>
          <p:spPr>
            <a:xfrm>
              <a:off x="1175259" y="3744481"/>
              <a:ext cx="714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866E40-F847-4084-9D18-4C7853F1E652}"/>
                </a:ext>
              </a:extLst>
            </p:cNvPr>
            <p:cNvSpPr txBox="1"/>
            <p:nvPr/>
          </p:nvSpPr>
          <p:spPr>
            <a:xfrm>
              <a:off x="3913393" y="3747600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CP02</a:t>
              </a:r>
            </a:p>
          </p:txBody>
        </p:sp>
        <p:sp>
          <p:nvSpPr>
            <p:cNvPr id="55" name="Rounded Rectangle 68">
              <a:extLst>
                <a:ext uri="{FF2B5EF4-FFF2-40B4-BE49-F238E27FC236}">
                  <a16:creationId xmlns:a16="http://schemas.microsoft.com/office/drawing/2014/main" id="{FAC8630C-1455-4335-B184-76B6A7BED530}"/>
                </a:ext>
              </a:extLst>
            </p:cNvPr>
            <p:cNvSpPr/>
            <p:nvPr/>
          </p:nvSpPr>
          <p:spPr>
            <a:xfrm>
              <a:off x="1279065" y="4147024"/>
              <a:ext cx="709425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E5AD24-30EE-4300-8786-679920671238}"/>
                </a:ext>
              </a:extLst>
            </p:cNvPr>
            <p:cNvSpPr txBox="1"/>
            <p:nvPr/>
          </p:nvSpPr>
          <p:spPr>
            <a:xfrm>
              <a:off x="1358891" y="4266948"/>
              <a:ext cx="678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SF1</a:t>
              </a:r>
            </a:p>
          </p:txBody>
        </p:sp>
        <p:sp>
          <p:nvSpPr>
            <p:cNvPr id="57" name="Rounded Rectangle 68">
              <a:extLst>
                <a:ext uri="{FF2B5EF4-FFF2-40B4-BE49-F238E27FC236}">
                  <a16:creationId xmlns:a16="http://schemas.microsoft.com/office/drawing/2014/main" id="{BF4CA96F-A023-42E3-A959-8FDBC4AF5126}"/>
                </a:ext>
              </a:extLst>
            </p:cNvPr>
            <p:cNvSpPr/>
            <p:nvPr/>
          </p:nvSpPr>
          <p:spPr>
            <a:xfrm>
              <a:off x="3722670" y="4149216"/>
              <a:ext cx="709425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EBE257-92B2-4D09-A998-4B9ACDC6CD24}"/>
                </a:ext>
              </a:extLst>
            </p:cNvPr>
            <p:cNvSpPr txBox="1"/>
            <p:nvPr/>
          </p:nvSpPr>
          <p:spPr>
            <a:xfrm>
              <a:off x="3734865" y="4269140"/>
              <a:ext cx="678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SF3</a:t>
              </a:r>
            </a:p>
          </p:txBody>
        </p:sp>
        <p:sp>
          <p:nvSpPr>
            <p:cNvPr id="59" name="Rounded Rectangle 68">
              <a:extLst>
                <a:ext uri="{FF2B5EF4-FFF2-40B4-BE49-F238E27FC236}">
                  <a16:creationId xmlns:a16="http://schemas.microsoft.com/office/drawing/2014/main" id="{C945ADD2-CD30-4234-9F05-2593A7868751}"/>
                </a:ext>
              </a:extLst>
            </p:cNvPr>
            <p:cNvSpPr/>
            <p:nvPr/>
          </p:nvSpPr>
          <p:spPr>
            <a:xfrm>
              <a:off x="2527479" y="4132591"/>
              <a:ext cx="709425" cy="67523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242758-876F-40BC-A3DC-B9A11C5CE03B}"/>
                </a:ext>
              </a:extLst>
            </p:cNvPr>
            <p:cNvSpPr txBox="1"/>
            <p:nvPr/>
          </p:nvSpPr>
          <p:spPr>
            <a:xfrm>
              <a:off x="2573491" y="4252515"/>
              <a:ext cx="678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SF2</a:t>
              </a:r>
            </a:p>
          </p:txBody>
        </p:sp>
        <p:cxnSp>
          <p:nvCxnSpPr>
            <p:cNvPr id="61" name="Connector: Elbow 16">
              <a:extLst>
                <a:ext uri="{FF2B5EF4-FFF2-40B4-BE49-F238E27FC236}">
                  <a16:creationId xmlns:a16="http://schemas.microsoft.com/office/drawing/2014/main" id="{D7FD490D-3FFB-4F09-97C1-4B0DD2576C0F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 rot="16200000" flipH="1">
              <a:off x="2008910" y="4585596"/>
              <a:ext cx="943474" cy="1619025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367">
              <a:extLst>
                <a:ext uri="{FF2B5EF4-FFF2-40B4-BE49-F238E27FC236}">
                  <a16:creationId xmlns:a16="http://schemas.microsoft.com/office/drawing/2014/main" id="{FBA3E34C-35EF-457A-844A-7FE088B1ED7C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 rot="5400000">
              <a:off x="3156790" y="5014002"/>
              <a:ext cx="959516" cy="746172"/>
            </a:xfrm>
            <a:prstGeom prst="bentConnector3">
              <a:avLst>
                <a:gd name="adj1" fmla="val 100088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368">
              <a:extLst>
                <a:ext uri="{FF2B5EF4-FFF2-40B4-BE49-F238E27FC236}">
                  <a16:creationId xmlns:a16="http://schemas.microsoft.com/office/drawing/2014/main" id="{67C0EBD2-34A3-4CDA-80B8-ABB7B019AB21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>
              <a:off x="2023417" y="4829684"/>
              <a:ext cx="795542" cy="35021"/>
            </a:xfrm>
            <a:prstGeom prst="bentConnector4">
              <a:avLst>
                <a:gd name="adj1" fmla="val 48240"/>
                <a:gd name="adj2" fmla="val 75275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369">
              <a:extLst>
                <a:ext uri="{FF2B5EF4-FFF2-40B4-BE49-F238E27FC236}">
                  <a16:creationId xmlns:a16="http://schemas.microsoft.com/office/drawing/2014/main" id="{1688CD87-7E31-4F41-B7AA-8AD1CCC2E1D1}"/>
                </a:ext>
              </a:extLst>
            </p:cNvPr>
            <p:cNvCxnSpPr>
              <a:cxnSpLocks/>
              <a:stCxn id="73" idx="4"/>
            </p:cNvCxnSpPr>
            <p:nvPr/>
          </p:nvCxnSpPr>
          <p:spPr>
            <a:xfrm rot="5400000" flipH="1">
              <a:off x="2849580" y="4020775"/>
              <a:ext cx="15681" cy="1757429"/>
            </a:xfrm>
            <a:prstGeom prst="bentConnector4">
              <a:avLst>
                <a:gd name="adj1" fmla="val -4231235"/>
                <a:gd name="adj2" fmla="val 99542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72E359-1466-46E1-94AF-C00DE66E1DDE}"/>
                </a:ext>
              </a:extLst>
            </p:cNvPr>
            <p:cNvSpPr/>
            <p:nvPr/>
          </p:nvSpPr>
          <p:spPr>
            <a:xfrm>
              <a:off x="4509875" y="3923709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43199F1-AC86-44CE-8F7F-9C2943031385}"/>
                </a:ext>
              </a:extLst>
            </p:cNvPr>
            <p:cNvSpPr/>
            <p:nvPr/>
          </p:nvSpPr>
          <p:spPr>
            <a:xfrm>
              <a:off x="999055" y="3931729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ctor: Elbow 375">
              <a:extLst>
                <a:ext uri="{FF2B5EF4-FFF2-40B4-BE49-F238E27FC236}">
                  <a16:creationId xmlns:a16="http://schemas.microsoft.com/office/drawing/2014/main" id="{98665DAE-7314-4220-9993-FF5331054D16}"/>
                </a:ext>
              </a:extLst>
            </p:cNvPr>
            <p:cNvCxnSpPr>
              <a:cxnSpLocks/>
              <a:stCxn id="66" idx="0"/>
              <a:endCxn id="22" idx="6"/>
            </p:cNvCxnSpPr>
            <p:nvPr/>
          </p:nvCxnSpPr>
          <p:spPr>
            <a:xfrm rot="16200000" flipV="1">
              <a:off x="807429" y="3644494"/>
              <a:ext cx="386131" cy="188341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806A4B-0D52-49F2-BB13-A9BD24E8C95E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4605484" y="3179795"/>
              <a:ext cx="309094" cy="743914"/>
            </a:xfrm>
            <a:prstGeom prst="line">
              <a:avLst/>
            </a:prstGeom>
            <a:solidFill>
              <a:srgbClr val="D9D9D9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2C4112-B7B0-4BFF-B137-86B2863198A9}"/>
                </a:ext>
              </a:extLst>
            </p:cNvPr>
            <p:cNvSpPr/>
            <p:nvPr/>
          </p:nvSpPr>
          <p:spPr>
            <a:xfrm>
              <a:off x="1250406" y="4725815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7029FB-9E3C-4A54-8C68-2FDC5AF4A44D}"/>
                </a:ext>
              </a:extLst>
            </p:cNvPr>
            <p:cNvSpPr/>
            <p:nvPr/>
          </p:nvSpPr>
          <p:spPr>
            <a:xfrm>
              <a:off x="1575524" y="4741851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73BB4B-B16F-46A2-8B25-5EF94CA9B52F}"/>
                </a:ext>
              </a:extLst>
            </p:cNvPr>
            <p:cNvSpPr/>
            <p:nvPr/>
          </p:nvSpPr>
          <p:spPr>
            <a:xfrm>
              <a:off x="1882842" y="4725810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BB13640-3B55-4A07-A615-DF44CD9B4589}"/>
                </a:ext>
              </a:extLst>
            </p:cNvPr>
            <p:cNvSpPr/>
            <p:nvPr/>
          </p:nvSpPr>
          <p:spPr>
            <a:xfrm>
              <a:off x="2790955" y="4709767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98ED55D-2BBA-4992-8AD6-32D2286453F1}"/>
                </a:ext>
              </a:extLst>
            </p:cNvPr>
            <p:cNvSpPr/>
            <p:nvPr/>
          </p:nvSpPr>
          <p:spPr>
            <a:xfrm>
              <a:off x="3640526" y="4725809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9C565-A4A1-4F50-9CAF-261CC205F7EC}"/>
                </a:ext>
              </a:extLst>
            </p:cNvPr>
            <p:cNvSpPr/>
            <p:nvPr/>
          </p:nvSpPr>
          <p:spPr>
            <a:xfrm>
              <a:off x="3914024" y="4725809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E30F6A-FD90-4D0F-B2EE-68DB40A16998}"/>
                </a:ext>
              </a:extLst>
            </p:cNvPr>
            <p:cNvSpPr/>
            <p:nvPr/>
          </p:nvSpPr>
          <p:spPr>
            <a:xfrm>
              <a:off x="4234197" y="4709767"/>
              <a:ext cx="191220" cy="181520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D1B00C-5C10-4E46-AB39-CA4F134CF1B6}"/>
                </a:ext>
              </a:extLst>
            </p:cNvPr>
            <p:cNvSpPr txBox="1"/>
            <p:nvPr/>
          </p:nvSpPr>
          <p:spPr>
            <a:xfrm>
              <a:off x="1389595" y="4485038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7F338F-4687-4D8D-8A4B-12EF183D0CD7}"/>
                </a:ext>
              </a:extLst>
            </p:cNvPr>
            <p:cNvSpPr txBox="1"/>
            <p:nvPr/>
          </p:nvSpPr>
          <p:spPr>
            <a:xfrm>
              <a:off x="3677468" y="4475248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CP32</a:t>
              </a:r>
            </a:p>
          </p:txBody>
        </p:sp>
        <p:cxnSp>
          <p:nvCxnSpPr>
            <p:cNvPr id="78" name="Connector: Elbow 171">
              <a:extLst>
                <a:ext uri="{FF2B5EF4-FFF2-40B4-BE49-F238E27FC236}">
                  <a16:creationId xmlns:a16="http://schemas.microsoft.com/office/drawing/2014/main" id="{1043C122-7F9A-4E57-BBDB-46BF38E19EE7}"/>
                </a:ext>
              </a:extLst>
            </p:cNvPr>
            <p:cNvCxnSpPr>
              <a:cxnSpLocks/>
              <a:stCxn id="72" idx="5"/>
              <a:endCxn id="73" idx="2"/>
            </p:cNvCxnSpPr>
            <p:nvPr/>
          </p:nvCxnSpPr>
          <p:spPr>
            <a:xfrm rot="5400000" flipH="1" flipV="1">
              <a:off x="3273280" y="4497461"/>
              <a:ext cx="48135" cy="686353"/>
            </a:xfrm>
            <a:prstGeom prst="bentConnector4">
              <a:avLst>
                <a:gd name="adj1" fmla="val -474914"/>
                <a:gd name="adj2" fmla="val 5204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174">
              <a:extLst>
                <a:ext uri="{FF2B5EF4-FFF2-40B4-BE49-F238E27FC236}">
                  <a16:creationId xmlns:a16="http://schemas.microsoft.com/office/drawing/2014/main" id="{60CDBB31-B3A4-48CC-AB84-BE7AEB0FEFE5}"/>
                </a:ext>
              </a:extLst>
            </p:cNvPr>
            <p:cNvCxnSpPr>
              <a:cxnSpLocks/>
              <a:stCxn id="65" idx="4"/>
              <a:endCxn id="75" idx="6"/>
            </p:cNvCxnSpPr>
            <p:nvPr/>
          </p:nvCxnSpPr>
          <p:spPr>
            <a:xfrm rot="5400000">
              <a:off x="4167802" y="4362845"/>
              <a:ext cx="695298" cy="180068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177">
              <a:extLst>
                <a:ext uri="{FF2B5EF4-FFF2-40B4-BE49-F238E27FC236}">
                  <a16:creationId xmlns:a16="http://schemas.microsoft.com/office/drawing/2014/main" id="{8E6EAF0E-7D73-4234-8712-57A755E0089A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H="1">
              <a:off x="809555" y="4375727"/>
              <a:ext cx="723836" cy="157862"/>
            </a:xfrm>
            <a:prstGeom prst="bentConnector2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48E602-2938-42B4-BE91-9486966BF5F0}"/>
                </a:ext>
              </a:extLst>
            </p:cNvPr>
            <p:cNvSpPr/>
            <p:nvPr/>
          </p:nvSpPr>
          <p:spPr>
            <a:xfrm>
              <a:off x="915770" y="3987951"/>
              <a:ext cx="3870203" cy="2034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98921E-83C6-4D34-BCB0-4D9AEC495EA6}"/>
                </a:ext>
              </a:extLst>
            </p:cNvPr>
            <p:cNvSpPr txBox="1"/>
            <p:nvPr/>
          </p:nvSpPr>
          <p:spPr>
            <a:xfrm>
              <a:off x="968767" y="4893914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8F469D-7EEB-4180-BABB-AB2955429338}"/>
                </a:ext>
              </a:extLst>
            </p:cNvPr>
            <p:cNvSpPr txBox="1"/>
            <p:nvPr/>
          </p:nvSpPr>
          <p:spPr>
            <a:xfrm>
              <a:off x="2558151" y="4459022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CP21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ECEC18-CA8C-4857-98F9-921269339425}"/>
                </a:ext>
              </a:extLst>
            </p:cNvPr>
            <p:cNvSpPr txBox="1"/>
            <p:nvPr/>
          </p:nvSpPr>
          <p:spPr>
            <a:xfrm>
              <a:off x="4045691" y="4895275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30A9CC5-039E-48FD-B1A2-9806C75C3064}"/>
                </a:ext>
              </a:extLst>
            </p:cNvPr>
            <p:cNvSpPr txBox="1"/>
            <p:nvPr/>
          </p:nvSpPr>
          <p:spPr>
            <a:xfrm>
              <a:off x="1938179" y="4481320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CP13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D44D71-36E9-4514-934A-38FB50E445DC}"/>
                </a:ext>
              </a:extLst>
            </p:cNvPr>
            <p:cNvSpPr txBox="1"/>
            <p:nvPr/>
          </p:nvSpPr>
          <p:spPr>
            <a:xfrm>
              <a:off x="3189006" y="4482685"/>
              <a:ext cx="668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CP31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2456843" y="5413504"/>
              <a:ext cx="814902" cy="295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VL_1</a:t>
              </a:r>
            </a:p>
          </p:txBody>
        </p:sp>
        <p:sp>
          <p:nvSpPr>
            <p:cNvPr id="49" name="Can 271">
              <a:extLst>
                <a:ext uri="{FF2B5EF4-FFF2-40B4-BE49-F238E27FC236}">
                  <a16:creationId xmlns:a16="http://schemas.microsoft.com/office/drawing/2014/main" id="{592A290F-8127-4B54-BBF7-059D3BCB210F}"/>
                </a:ext>
              </a:extLst>
            </p:cNvPr>
            <p:cNvSpPr/>
            <p:nvPr/>
          </p:nvSpPr>
          <p:spPr>
            <a:xfrm rot="16200000">
              <a:off x="4948124" y="-392551"/>
              <a:ext cx="45719" cy="4872440"/>
            </a:xfrm>
            <a:prstGeom prst="can">
              <a:avLst>
                <a:gd name="adj" fmla="val 37998"/>
              </a:avLst>
            </a:prstGeom>
            <a:solidFill>
              <a:schemeClr val="accent1">
                <a:alpha val="3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A93DE7E-E3D7-4E84-9DF0-3C5DD297A7C5}"/>
                </a:ext>
              </a:extLst>
            </p:cNvPr>
            <p:cNvSpPr/>
            <p:nvPr/>
          </p:nvSpPr>
          <p:spPr>
            <a:xfrm>
              <a:off x="5829119" y="5423552"/>
              <a:ext cx="342539" cy="1801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E2715C-A083-45C6-8D32-1B469D609732}"/>
                </a:ext>
              </a:extLst>
            </p:cNvPr>
            <p:cNvSpPr txBox="1"/>
            <p:nvPr/>
          </p:nvSpPr>
          <p:spPr>
            <a:xfrm>
              <a:off x="6255778" y="5388274"/>
              <a:ext cx="2355658" cy="27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ETSI Virtual Link (VL)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ounded Rectangle 68">
              <a:extLst>
                <a:ext uri="{FF2B5EF4-FFF2-40B4-BE49-F238E27FC236}">
                  <a16:creationId xmlns:a16="http://schemas.microsoft.com/office/drawing/2014/main" id="{78CF864A-574C-4CE4-816D-03942210856D}"/>
                </a:ext>
              </a:extLst>
            </p:cNvPr>
            <p:cNvSpPr/>
            <p:nvPr/>
          </p:nvSpPr>
          <p:spPr>
            <a:xfrm>
              <a:off x="5857557" y="5014142"/>
              <a:ext cx="239343" cy="2406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D5F905C-0548-4B87-B2CC-7B6D3FF5D8D0}"/>
                </a:ext>
              </a:extLst>
            </p:cNvPr>
            <p:cNvSpPr txBox="1"/>
            <p:nvPr/>
          </p:nvSpPr>
          <p:spPr>
            <a:xfrm>
              <a:off x="6199187" y="5002940"/>
              <a:ext cx="2275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Service Function (SF)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18306</TotalTime>
  <Words>711</Words>
  <Application>Microsoft Office PowerPoint</Application>
  <PresentationFormat>On-screen Show (4:3)</PresentationFormat>
  <Paragraphs>176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 New</vt:lpstr>
      <vt:lpstr>Times New Roman</vt:lpstr>
      <vt:lpstr>Wingdings</vt:lpstr>
      <vt:lpstr>Retrospect</vt:lpstr>
      <vt:lpstr>SF Aware TE Topology YANG Model  draft-ietf-teas-sf-aware-topo-model-02 </vt:lpstr>
      <vt:lpstr>Status</vt:lpstr>
      <vt:lpstr>PowerPoint Presentation</vt:lpstr>
      <vt:lpstr>Next Steps </vt:lpstr>
      <vt:lpstr>Backup Slides</vt:lpstr>
      <vt:lpstr>Connectivity matrices introduced by the model</vt:lpstr>
      <vt:lpstr>SFs as TE topology elements</vt:lpstr>
      <vt:lpstr>Modeling considerations</vt:lpstr>
      <vt:lpstr>Interconnecting SFs via ETSI VLs</vt:lpstr>
      <vt:lpstr>Example of SF2LTP CM:   Compute Resource aware Topology</vt:lpstr>
    </vt:vector>
  </TitlesOfParts>
  <Company>Juniper Networks,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Pavan Beeram</dc:creator>
  <cp:lastModifiedBy>Leeyoung</cp:lastModifiedBy>
  <cp:revision>741</cp:revision>
  <cp:lastPrinted>2014-02-24T20:38:15Z</cp:lastPrinted>
  <dcterms:created xsi:type="dcterms:W3CDTF">2013-11-03T15:10:44Z</dcterms:created>
  <dcterms:modified xsi:type="dcterms:W3CDTF">2018-10-31T00:24:49Z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1531240066</vt:lpwstr>
  </property>
</Properties>
</file>